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2016-8-14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2016-8-14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2016-8-14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2016-8-14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2016-8-14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2016-8-14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2016-8-14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2016-8-14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2016-8-14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2016-8-14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2016-8-14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2016-8-14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1835150" y="2852738"/>
            <a:ext cx="5832475" cy="2592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隶书"/>
                <a:ea typeface="隶书"/>
              </a:rPr>
              <a:t>识字二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889000" y="639763"/>
            <a:ext cx="736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zh-CN" sz="4000">
                <a:solidFill>
                  <a:srgbClr val="FF0000"/>
                </a:solidFill>
                <a:latin typeface="宋体" pitchFamily="2" charset="-122"/>
                <a:cs typeface="Times New Roman" pitchFamily="18" charset="0"/>
              </a:rPr>
              <a:t>人教版小学语文第三册第二单元</a:t>
            </a:r>
            <a:endParaRPr lang="zh-CN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6588" y="1125538"/>
            <a:ext cx="8507412" cy="50006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zh-CN" altLang="en-US" b="1" smtClean="0"/>
              <a:t>练书法，画图画，下象棋，比比谁的本领大；  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zh-CN" altLang="en-US" b="1" smtClean="0"/>
              <a:t>弹钢琴，拉二胡，唱京戏 ，畅游文艺小天地；   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zh-CN" altLang="en-US" b="1" smtClean="0"/>
              <a:t>栽花草，喂鸽子，养金鱼 ，探索自然小秘密；  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zh-CN" altLang="en-US" b="1" smtClean="0"/>
              <a:t>做航模，学电脑，观天气，从小立志学科学；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zh-CN" altLang="en-US" b="1" smtClean="0"/>
              <a:t>爱生活，讲科学，求创意，兴趣广泛展才艺。</a:t>
            </a:r>
          </a:p>
          <a:p>
            <a:pPr eaLnBrk="1" hangingPunct="1">
              <a:buFontTx/>
              <a:buNone/>
            </a:pPr>
            <a:endParaRPr lang="en-US" altLang="zh-CN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258888" y="404813"/>
            <a:ext cx="1657350" cy="647700"/>
          </a:xfrm>
          <a:prstGeom prst="flowChartPredefined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zh-CN" altLang="en-US" sz="3200">
                <a:latin typeface="Times New Roman" pitchFamily="18" charset="0"/>
              </a:rPr>
              <a:t>我会连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116013" y="1700213"/>
            <a:ext cx="2951162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3200" b="1">
                <a:latin typeface="Times New Roman" pitchFamily="18" charset="0"/>
              </a:rPr>
              <a:t>练         电脑</a:t>
            </a:r>
          </a:p>
          <a:p>
            <a:pPr algn="ctr">
              <a:spcBef>
                <a:spcPct val="50000"/>
              </a:spcBef>
            </a:pPr>
            <a:r>
              <a:rPr kumimoji="1" lang="zh-CN" altLang="en-US" sz="3200" b="1">
                <a:latin typeface="Times New Roman" pitchFamily="18" charset="0"/>
              </a:rPr>
              <a:t>弹        书法</a:t>
            </a:r>
          </a:p>
          <a:p>
            <a:pPr algn="ctr">
              <a:spcBef>
                <a:spcPct val="50000"/>
              </a:spcBef>
            </a:pPr>
            <a:r>
              <a:rPr kumimoji="1" lang="zh-CN" altLang="en-US" sz="3200" b="1">
                <a:latin typeface="Times New Roman" pitchFamily="18" charset="0"/>
              </a:rPr>
              <a:t>栽         钢琴</a:t>
            </a:r>
          </a:p>
          <a:p>
            <a:pPr algn="ctr">
              <a:spcBef>
                <a:spcPct val="50000"/>
              </a:spcBef>
            </a:pPr>
            <a:r>
              <a:rPr kumimoji="1" lang="zh-CN" altLang="en-US" sz="3200" b="1">
                <a:latin typeface="Times New Roman" pitchFamily="18" charset="0"/>
              </a:rPr>
              <a:t>做         花草</a:t>
            </a:r>
          </a:p>
          <a:p>
            <a:pPr algn="ctr">
              <a:spcBef>
                <a:spcPct val="50000"/>
              </a:spcBef>
            </a:pPr>
            <a:r>
              <a:rPr kumimoji="1" lang="zh-CN" altLang="en-US" sz="3200" b="1">
                <a:latin typeface="Times New Roman" pitchFamily="18" charset="0"/>
              </a:rPr>
              <a:t>学         航模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932363" y="1773238"/>
            <a:ext cx="3527425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3200" b="1">
                <a:latin typeface="Times New Roman" pitchFamily="18" charset="0"/>
              </a:rPr>
              <a:t>下         金鱼</a:t>
            </a:r>
          </a:p>
          <a:p>
            <a:pPr algn="ctr">
              <a:spcBef>
                <a:spcPct val="50000"/>
              </a:spcBef>
            </a:pPr>
            <a:r>
              <a:rPr kumimoji="1" lang="zh-CN" altLang="en-US" sz="3200" b="1">
                <a:latin typeface="Times New Roman" pitchFamily="18" charset="0"/>
              </a:rPr>
              <a:t>养         象棋</a:t>
            </a:r>
          </a:p>
          <a:p>
            <a:pPr algn="ctr">
              <a:spcBef>
                <a:spcPct val="50000"/>
              </a:spcBef>
            </a:pPr>
            <a:r>
              <a:rPr kumimoji="1" lang="zh-CN" altLang="en-US" sz="3200" b="1">
                <a:latin typeface="Times New Roman" pitchFamily="18" charset="0"/>
              </a:rPr>
              <a:t>喂        二胡</a:t>
            </a:r>
          </a:p>
          <a:p>
            <a:pPr algn="ctr">
              <a:spcBef>
                <a:spcPct val="50000"/>
              </a:spcBef>
            </a:pPr>
            <a:r>
              <a:rPr kumimoji="1" lang="zh-CN" altLang="en-US" sz="3200" b="1">
                <a:latin typeface="Times New Roman" pitchFamily="18" charset="0"/>
              </a:rPr>
              <a:t>拉        图画</a:t>
            </a:r>
          </a:p>
          <a:p>
            <a:pPr algn="ctr">
              <a:spcBef>
                <a:spcPct val="50000"/>
              </a:spcBef>
            </a:pPr>
            <a:r>
              <a:rPr kumimoji="1" lang="zh-CN" altLang="en-US" sz="3200" b="1">
                <a:latin typeface="Times New Roman" pitchFamily="18" charset="0"/>
              </a:rPr>
              <a:t>画         鸽子</a:t>
            </a: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1908175" y="2060575"/>
            <a:ext cx="935038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2051050" y="2852738"/>
            <a:ext cx="792163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2051050" y="3500438"/>
            <a:ext cx="86518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1979613" y="4149725"/>
            <a:ext cx="7207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 flipV="1">
            <a:off x="1979613" y="2060575"/>
            <a:ext cx="863600" cy="280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6011863" y="2133600"/>
            <a:ext cx="9366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flipV="1">
            <a:off x="6156325" y="2060575"/>
            <a:ext cx="7207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6156325" y="3644900"/>
            <a:ext cx="720725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V="1">
            <a:off x="6156325" y="3500438"/>
            <a:ext cx="7207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V="1">
            <a:off x="6300788" y="4221163"/>
            <a:ext cx="719137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4500563" y="1628775"/>
            <a:ext cx="0" cy="396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06" grpId="0" animBg="1"/>
      <p:bldP spid="25607" grpId="0" animBg="1"/>
      <p:bldP spid="25608" grpId="0" animBg="1"/>
      <p:bldP spid="25609" grpId="0" animBg="1"/>
      <p:bldP spid="25610" grpId="0" animBg="1"/>
      <p:bldP spid="25611" grpId="0" animBg="1"/>
      <p:bldP spid="25612" grpId="0" animBg="1"/>
      <p:bldP spid="25613" grpId="0" animBg="1"/>
      <p:bldP spid="256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827088" y="620713"/>
            <a:ext cx="7921625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3333FF"/>
                </a:solidFill>
              </a:rPr>
              <a:t>我是组词小能手：</a:t>
            </a: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3333FF"/>
                </a:solidFill>
              </a:rPr>
              <a:t>          棋盘   棋子   围棋    跳棋</a:t>
            </a:r>
          </a:p>
          <a:p>
            <a:pPr>
              <a:spcBef>
                <a:spcPct val="50000"/>
              </a:spcBef>
            </a:pPr>
            <a:endParaRPr lang="en-US" altLang="zh-CN" sz="2800" b="1">
              <a:solidFill>
                <a:srgbClr val="3333FF"/>
              </a:solidFill>
            </a:endParaRPr>
          </a:p>
        </p:txBody>
      </p:sp>
      <p:sp>
        <p:nvSpPr>
          <p:cNvPr id="13315" name="AutoShape 5"/>
          <p:cNvSpPr>
            <a:spLocks noChangeArrowheads="1"/>
          </p:cNvSpPr>
          <p:nvPr/>
        </p:nvSpPr>
        <p:spPr bwMode="auto">
          <a:xfrm>
            <a:off x="971550" y="1268413"/>
            <a:ext cx="647700" cy="504825"/>
          </a:xfrm>
          <a:custGeom>
            <a:avLst/>
            <a:gdLst>
              <a:gd name="T0" fmla="*/ 325649 w 21600"/>
              <a:gd name="T1" fmla="*/ 51114 h 21600"/>
              <a:gd name="T2" fmla="*/ 87799 w 21600"/>
              <a:gd name="T3" fmla="*/ 252413 h 21600"/>
              <a:gd name="T4" fmla="*/ 325649 w 21600"/>
              <a:gd name="T5" fmla="*/ 504825 h 21600"/>
              <a:gd name="T6" fmla="*/ 559901 w 21600"/>
              <a:gd name="T7" fmla="*/ 25241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1042988" y="1268413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3333FF"/>
                </a:solidFill>
              </a:rPr>
              <a:t>棋</a:t>
            </a:r>
          </a:p>
        </p:txBody>
      </p:sp>
      <p:sp>
        <p:nvSpPr>
          <p:cNvPr id="13317" name="AutoShape 7"/>
          <p:cNvSpPr>
            <a:spLocks noChangeArrowheads="1"/>
          </p:cNvSpPr>
          <p:nvPr/>
        </p:nvSpPr>
        <p:spPr bwMode="auto">
          <a:xfrm>
            <a:off x="971550" y="1989138"/>
            <a:ext cx="792163" cy="576262"/>
          </a:xfrm>
          <a:custGeom>
            <a:avLst/>
            <a:gdLst>
              <a:gd name="T0" fmla="*/ 398282 w 21600"/>
              <a:gd name="T1" fmla="*/ 58347 h 21600"/>
              <a:gd name="T2" fmla="*/ 107382 w 21600"/>
              <a:gd name="T3" fmla="*/ 288131 h 21600"/>
              <a:gd name="T4" fmla="*/ 398282 w 21600"/>
              <a:gd name="T5" fmla="*/ 576262 h 21600"/>
              <a:gd name="T6" fmla="*/ 684781 w 21600"/>
              <a:gd name="T7" fmla="*/ 28813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8" name="AutoShape 8"/>
          <p:cNvSpPr>
            <a:spLocks noChangeArrowheads="1"/>
          </p:cNvSpPr>
          <p:nvPr/>
        </p:nvSpPr>
        <p:spPr bwMode="auto">
          <a:xfrm>
            <a:off x="2268538" y="1989138"/>
            <a:ext cx="792162" cy="576262"/>
          </a:xfrm>
          <a:custGeom>
            <a:avLst/>
            <a:gdLst>
              <a:gd name="T0" fmla="*/ 398281 w 21600"/>
              <a:gd name="T1" fmla="*/ 58347 h 21600"/>
              <a:gd name="T2" fmla="*/ 107382 w 21600"/>
              <a:gd name="T3" fmla="*/ 288131 h 21600"/>
              <a:gd name="T4" fmla="*/ 398281 w 21600"/>
              <a:gd name="T5" fmla="*/ 576262 h 21600"/>
              <a:gd name="T6" fmla="*/ 684780 w 21600"/>
              <a:gd name="T7" fmla="*/ 28813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9" name="AutoShape 9"/>
          <p:cNvSpPr>
            <a:spLocks noChangeArrowheads="1"/>
          </p:cNvSpPr>
          <p:nvPr/>
        </p:nvSpPr>
        <p:spPr bwMode="auto">
          <a:xfrm>
            <a:off x="7235825" y="1989138"/>
            <a:ext cx="792163" cy="576262"/>
          </a:xfrm>
          <a:custGeom>
            <a:avLst/>
            <a:gdLst>
              <a:gd name="T0" fmla="*/ 398282 w 21600"/>
              <a:gd name="T1" fmla="*/ 58347 h 21600"/>
              <a:gd name="T2" fmla="*/ 107382 w 21600"/>
              <a:gd name="T3" fmla="*/ 288131 h 21600"/>
              <a:gd name="T4" fmla="*/ 398282 w 21600"/>
              <a:gd name="T5" fmla="*/ 576262 h 21600"/>
              <a:gd name="T6" fmla="*/ 684781 w 21600"/>
              <a:gd name="T7" fmla="*/ 28813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20" name="AutoShape 10"/>
          <p:cNvSpPr>
            <a:spLocks noChangeArrowheads="1"/>
          </p:cNvSpPr>
          <p:nvPr/>
        </p:nvSpPr>
        <p:spPr bwMode="auto">
          <a:xfrm>
            <a:off x="6084888" y="1989138"/>
            <a:ext cx="792162" cy="576262"/>
          </a:xfrm>
          <a:custGeom>
            <a:avLst/>
            <a:gdLst>
              <a:gd name="T0" fmla="*/ 398281 w 21600"/>
              <a:gd name="T1" fmla="*/ 58347 h 21600"/>
              <a:gd name="T2" fmla="*/ 107382 w 21600"/>
              <a:gd name="T3" fmla="*/ 288131 h 21600"/>
              <a:gd name="T4" fmla="*/ 398281 w 21600"/>
              <a:gd name="T5" fmla="*/ 576262 h 21600"/>
              <a:gd name="T6" fmla="*/ 684780 w 21600"/>
              <a:gd name="T7" fmla="*/ 28813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21" name="AutoShape 11"/>
          <p:cNvSpPr>
            <a:spLocks noChangeArrowheads="1"/>
          </p:cNvSpPr>
          <p:nvPr/>
        </p:nvSpPr>
        <p:spPr bwMode="auto">
          <a:xfrm>
            <a:off x="4787900" y="1989138"/>
            <a:ext cx="792163" cy="576262"/>
          </a:xfrm>
          <a:custGeom>
            <a:avLst/>
            <a:gdLst>
              <a:gd name="T0" fmla="*/ 398282 w 21600"/>
              <a:gd name="T1" fmla="*/ 58347 h 21600"/>
              <a:gd name="T2" fmla="*/ 107382 w 21600"/>
              <a:gd name="T3" fmla="*/ 288131 h 21600"/>
              <a:gd name="T4" fmla="*/ 398282 w 21600"/>
              <a:gd name="T5" fmla="*/ 576262 h 21600"/>
              <a:gd name="T6" fmla="*/ 684781 w 21600"/>
              <a:gd name="T7" fmla="*/ 28813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22" name="AutoShape 12"/>
          <p:cNvSpPr>
            <a:spLocks noChangeArrowheads="1"/>
          </p:cNvSpPr>
          <p:nvPr/>
        </p:nvSpPr>
        <p:spPr bwMode="auto">
          <a:xfrm>
            <a:off x="3492500" y="1989138"/>
            <a:ext cx="792163" cy="576262"/>
          </a:xfrm>
          <a:custGeom>
            <a:avLst/>
            <a:gdLst>
              <a:gd name="T0" fmla="*/ 398282 w 21600"/>
              <a:gd name="T1" fmla="*/ 58347 h 21600"/>
              <a:gd name="T2" fmla="*/ 107382 w 21600"/>
              <a:gd name="T3" fmla="*/ 288131 h 21600"/>
              <a:gd name="T4" fmla="*/ 398282 w 21600"/>
              <a:gd name="T5" fmla="*/ 576262 h 21600"/>
              <a:gd name="T6" fmla="*/ 684781 w 21600"/>
              <a:gd name="T7" fmla="*/ 28813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23" name="Text Box 13"/>
          <p:cNvSpPr txBox="1">
            <a:spLocks noChangeArrowheads="1"/>
          </p:cNvSpPr>
          <p:nvPr/>
        </p:nvSpPr>
        <p:spPr bwMode="auto">
          <a:xfrm>
            <a:off x="1116013" y="1989138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3333FF"/>
                </a:solidFill>
              </a:rPr>
              <a:t>戏</a:t>
            </a:r>
          </a:p>
        </p:txBody>
      </p:sp>
      <p:sp>
        <p:nvSpPr>
          <p:cNvPr id="13324" name="Text Box 14"/>
          <p:cNvSpPr txBox="1">
            <a:spLocks noChangeArrowheads="1"/>
          </p:cNvSpPr>
          <p:nvPr/>
        </p:nvSpPr>
        <p:spPr bwMode="auto">
          <a:xfrm>
            <a:off x="2411413" y="1989138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3333FF"/>
                </a:solidFill>
              </a:rPr>
              <a:t>航</a:t>
            </a:r>
          </a:p>
        </p:txBody>
      </p:sp>
      <p:sp>
        <p:nvSpPr>
          <p:cNvPr id="13325" name="Text Box 15"/>
          <p:cNvSpPr txBox="1">
            <a:spLocks noChangeArrowheads="1"/>
          </p:cNvSpPr>
          <p:nvPr/>
        </p:nvSpPr>
        <p:spPr bwMode="auto">
          <a:xfrm>
            <a:off x="3635375" y="1989138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3333FF"/>
                </a:solidFill>
              </a:rPr>
              <a:t>琴</a:t>
            </a:r>
          </a:p>
        </p:txBody>
      </p:sp>
      <p:sp>
        <p:nvSpPr>
          <p:cNvPr id="13326" name="Text Box 16"/>
          <p:cNvSpPr txBox="1">
            <a:spLocks noChangeArrowheads="1"/>
          </p:cNvSpPr>
          <p:nvPr/>
        </p:nvSpPr>
        <p:spPr bwMode="auto">
          <a:xfrm>
            <a:off x="4932363" y="1989138"/>
            <a:ext cx="79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3333FF"/>
                </a:solidFill>
              </a:rPr>
              <a:t>钢</a:t>
            </a:r>
          </a:p>
        </p:txBody>
      </p:sp>
      <p:sp>
        <p:nvSpPr>
          <p:cNvPr id="13327" name="Text Box 17"/>
          <p:cNvSpPr txBox="1">
            <a:spLocks noChangeArrowheads="1"/>
          </p:cNvSpPr>
          <p:nvPr/>
        </p:nvSpPr>
        <p:spPr bwMode="auto">
          <a:xfrm>
            <a:off x="6227763" y="1989138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3333FF"/>
                </a:solidFill>
              </a:rPr>
              <a:t>弹</a:t>
            </a:r>
          </a:p>
        </p:txBody>
      </p:sp>
      <p:sp>
        <p:nvSpPr>
          <p:cNvPr id="13328" name="Text Box 18"/>
          <p:cNvSpPr txBox="1">
            <a:spLocks noChangeArrowheads="1"/>
          </p:cNvSpPr>
          <p:nvPr/>
        </p:nvSpPr>
        <p:spPr bwMode="auto">
          <a:xfrm>
            <a:off x="7380288" y="1989138"/>
            <a:ext cx="719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3333FF"/>
                </a:solidFill>
              </a:rPr>
              <a:t>养</a:t>
            </a:r>
          </a:p>
        </p:txBody>
      </p:sp>
      <p:sp>
        <p:nvSpPr>
          <p:cNvPr id="13329" name="Text Box 19"/>
          <p:cNvSpPr txBox="1">
            <a:spLocks noChangeArrowheads="1"/>
          </p:cNvSpPr>
          <p:nvPr/>
        </p:nvSpPr>
        <p:spPr bwMode="auto">
          <a:xfrm>
            <a:off x="179388" y="2708275"/>
            <a:ext cx="9467850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3333FF"/>
                </a:solidFill>
              </a:rPr>
              <a:t>我会填：（填上合适的动词）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3333FF"/>
                </a:solidFill>
              </a:rPr>
              <a:t>（   ）书法    （    ）图画  （    ）象棋   （    ）钢琴  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3333FF"/>
                </a:solidFill>
              </a:rPr>
              <a:t>（    ）电脑   （    ）金鱼  （    ）鸽子   （    ）天气      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3333FF"/>
                </a:solidFill>
              </a:rPr>
              <a:t>（    ）航模   （    ）京戏  （    ）花草   （    ）二胡     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3333FF"/>
                </a:solidFill>
              </a:rPr>
              <a:t>（    ）舞蹈   （    ）作业  （    ）音乐   （    ）报纸      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3333FF"/>
                </a:solidFill>
              </a:rPr>
              <a:t>（    ）问题   （    ）歌曲  （    ）篮子   （    ）黑板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250825" y="765175"/>
            <a:ext cx="9144000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3333FF"/>
                </a:solidFill>
              </a:rPr>
              <a:t>我会说：请用下面的句式说说图上的内容</a:t>
            </a:r>
            <a:r>
              <a:rPr lang="en-US" altLang="zh-CN" sz="2800" b="1" dirty="0">
                <a:solidFill>
                  <a:srgbClr val="3333FF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3333FF"/>
                </a:solidFill>
              </a:rPr>
              <a:t>       </a:t>
            </a:r>
            <a:r>
              <a:rPr lang="zh-CN" altLang="en-US" sz="2800" b="1" dirty="0">
                <a:solidFill>
                  <a:srgbClr val="3333FF"/>
                </a:solidFill>
              </a:rPr>
              <a:t>放学了，我们的第二课堂活动开始了。</a:t>
            </a:r>
            <a:r>
              <a:rPr lang="zh-CN" altLang="en-US" sz="2800" b="1" dirty="0">
                <a:solidFill>
                  <a:srgbClr val="FFFF00"/>
                </a:solidFill>
              </a:rPr>
              <a:t>有的</a:t>
            </a:r>
            <a:r>
              <a:rPr lang="zh-CN" altLang="en-US" sz="2800" b="1" dirty="0">
                <a:solidFill>
                  <a:srgbClr val="3333FF"/>
                </a:solidFill>
              </a:rPr>
              <a:t>同学在（       </a:t>
            </a:r>
            <a:r>
              <a:rPr lang="zh-CN" altLang="en-US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3333FF"/>
                </a:solidFill>
              </a:rPr>
              <a:t>），</a:t>
            </a:r>
            <a:r>
              <a:rPr lang="zh-CN" altLang="en-US" sz="2800" b="1" dirty="0">
                <a:solidFill>
                  <a:srgbClr val="FFFF00"/>
                </a:solidFill>
              </a:rPr>
              <a:t>有的</a:t>
            </a:r>
            <a:r>
              <a:rPr lang="zh-CN" altLang="en-US" sz="2800" b="1" dirty="0">
                <a:solidFill>
                  <a:srgbClr val="3333FF"/>
                </a:solidFill>
              </a:rPr>
              <a:t>同学在</a:t>
            </a:r>
            <a:r>
              <a:rPr lang="zh-CN" altLang="en-US" sz="2800" b="1" dirty="0" smtClean="0">
                <a:solidFill>
                  <a:srgbClr val="3333FF"/>
                </a:solidFill>
              </a:rPr>
              <a:t>（            </a:t>
            </a:r>
            <a:r>
              <a:rPr lang="zh-CN" altLang="en-US" sz="2800" b="1" dirty="0">
                <a:solidFill>
                  <a:srgbClr val="3333FF"/>
                </a:solidFill>
              </a:rPr>
              <a:t>），</a:t>
            </a:r>
            <a:r>
              <a:rPr lang="zh-CN" altLang="en-US" sz="2800" b="1" dirty="0">
                <a:solidFill>
                  <a:srgbClr val="FFFF00"/>
                </a:solidFill>
              </a:rPr>
              <a:t>还有的</a:t>
            </a:r>
            <a:r>
              <a:rPr lang="zh-CN" altLang="en-US" sz="2800" b="1" dirty="0">
                <a:solidFill>
                  <a:srgbClr val="3333FF"/>
                </a:solidFill>
              </a:rPr>
              <a:t>在（         ），     学校生活真是丰富多彩。</a:t>
            </a:r>
          </a:p>
          <a:p>
            <a:pPr>
              <a:spcBef>
                <a:spcPct val="50000"/>
              </a:spcBef>
            </a:pPr>
            <a:endParaRPr lang="en-US" altLang="zh-CN" sz="2800" b="1" dirty="0">
              <a:solidFill>
                <a:srgbClr val="3333FF"/>
              </a:solidFill>
            </a:endParaRPr>
          </a:p>
        </p:txBody>
      </p:sp>
      <p:pic>
        <p:nvPicPr>
          <p:cNvPr id="18439" name="Picture 7" descr="200710080948583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2492375"/>
            <a:ext cx="313213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 descr="c:\users\ADMINI~1\appdata\roaming\360se6\USERDA~1\Temp\U_1543~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1300"/>
            <a:ext cx="33337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1" descr="c:\users\ADMINI~1\appdata\roaming\360se6\USERDA~1\Temp\U_2310~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4589463"/>
            <a:ext cx="2663825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11188" y="1916113"/>
            <a:ext cx="877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练书法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356100" y="1916113"/>
            <a:ext cx="876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画图画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67625" y="1916113"/>
            <a:ext cx="877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观天气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0"/>
            <a:ext cx="7704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700808"/>
            <a:ext cx="5544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rgbClr val="00B050"/>
                </a:solidFill>
                <a:latin typeface="楷体" pitchFamily="49" charset="-122"/>
                <a:ea typeface="楷体" pitchFamily="49" charset="-122"/>
              </a:rPr>
              <a:t>    同学们，我们还有哪些课外活动可以参加？</a:t>
            </a:r>
            <a:endParaRPr lang="zh-CN" altLang="en-US" sz="4800" dirty="0">
              <a:solidFill>
                <a:srgbClr val="00B05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:\users\ADMINI~1\appdata\roaming\360se6\USERDA~1\Temp\825977~1.JPG"/>
          <p:cNvPicPr>
            <a:picLocks noChangeAspect="1" noChangeArrowheads="1"/>
          </p:cNvPicPr>
          <p:nvPr/>
        </p:nvPicPr>
        <p:blipFill>
          <a:blip r:embed="rId2" cstate="print"/>
          <a:srcRect b="60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1258888" y="908050"/>
            <a:ext cx="8532812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B050"/>
                </a:solidFill>
              </a:rPr>
              <a:t>象棋    棋盘     弹琴    子弹    </a:t>
            </a:r>
          </a:p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B050"/>
                </a:solidFill>
              </a:rPr>
              <a:t>钢铁    钢珠     琴声    风琴    </a:t>
            </a:r>
          </a:p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B050"/>
                </a:solidFill>
              </a:rPr>
              <a:t>胡子    姓胡     游戏    戏子    </a:t>
            </a:r>
          </a:p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B050"/>
                </a:solidFill>
              </a:rPr>
              <a:t>喂养    喂食     鸽子    鸽群    </a:t>
            </a:r>
          </a:p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B050"/>
                </a:solidFill>
              </a:rPr>
              <a:t>养分    养生     航行    航空   </a:t>
            </a:r>
          </a:p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B050"/>
                </a:solidFill>
              </a:rPr>
              <a:t>模样    模型     观看    观察</a:t>
            </a:r>
            <a:r>
              <a:rPr lang="zh-CN" altLang="en-US"/>
              <a:t>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331913" y="5229225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/>
              <a:t>mú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2916238" y="5229225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/>
              <a:t>mó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429124" y="1557338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 dirty="0" err="1"/>
              <a:t>qín</a:t>
            </a:r>
            <a:endParaRPr lang="en-US" altLang="zh-CN" sz="2000" b="1" dirty="0"/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4572000" y="620713"/>
            <a:ext cx="647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 dirty="0" err="1"/>
              <a:t>t</a:t>
            </a:r>
            <a:r>
              <a:rPr lang="en-US" altLang="zh-CN" sz="2000" b="1" dirty="0" err="1">
                <a:latin typeface="+mn-ea"/>
              </a:rPr>
              <a:t>á</a:t>
            </a:r>
            <a:r>
              <a:rPr lang="en-US" altLang="zh-CN" sz="2000" b="1" dirty="0" err="1"/>
              <a:t>n</a:t>
            </a:r>
            <a:endParaRPr lang="en-US" altLang="zh-CN" sz="2000" b="1" dirty="0"/>
          </a:p>
        </p:txBody>
      </p:sp>
      <p:sp>
        <p:nvSpPr>
          <p:cNvPr id="4103" name="Text Box 5"/>
          <p:cNvSpPr txBox="1">
            <a:spLocks noChangeArrowheads="1"/>
          </p:cNvSpPr>
          <p:nvPr/>
        </p:nvSpPr>
        <p:spPr bwMode="auto">
          <a:xfrm>
            <a:off x="6429388" y="620713"/>
            <a:ext cx="647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 dirty="0" err="1"/>
              <a:t>d</a:t>
            </a:r>
            <a:r>
              <a:rPr lang="en-US" altLang="zh-CN" sz="2000" b="1" dirty="0" err="1">
                <a:latin typeface="+mn-ea"/>
              </a:rPr>
              <a:t>à</a:t>
            </a:r>
            <a:r>
              <a:rPr lang="en-US" altLang="zh-CN" sz="2000" b="1" dirty="0" err="1"/>
              <a:t>n</a:t>
            </a:r>
            <a:endParaRPr lang="en-US" altLang="zh-C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971550" y="908050"/>
            <a:ext cx="763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539750" y="765175"/>
            <a:ext cx="8135938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5500" b="1">
                <a:solidFill>
                  <a:srgbClr val="00B050"/>
                </a:solidFill>
              </a:rPr>
              <a:t>练书法    画图画    下象棋    弹钢琴    拉二胡    唱京戏     栽花草    喂鸽子    养金鱼    做航模    学电脑    观天气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1341438"/>
            <a:ext cx="24479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203575" y="1916113"/>
            <a:ext cx="2303463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>
                <a:latin typeface="Times New Roman" pitchFamily="18" charset="0"/>
              </a:rPr>
              <a:t>             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itchFamily="18" charset="0"/>
              </a:rPr>
              <a:t>qí</a:t>
            </a:r>
          </a:p>
          <a:p>
            <a:pPr>
              <a:spcBef>
                <a:spcPct val="50000"/>
              </a:spcBef>
            </a:pPr>
            <a:r>
              <a:rPr kumimoji="1" lang="zh-CN" altLang="en-US" sz="3600" b="1">
                <a:latin typeface="Times New Roman" pitchFamily="18" charset="0"/>
              </a:rPr>
              <a:t>下 象 </a:t>
            </a:r>
            <a:r>
              <a:rPr kumimoji="1" lang="zh-CN" altLang="en-US" sz="3600" b="1">
                <a:solidFill>
                  <a:srgbClr val="FF0000"/>
                </a:solidFill>
                <a:latin typeface="Times New Roman" pitchFamily="18" charset="0"/>
              </a:rPr>
              <a:t>棋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300788" y="4292600"/>
            <a:ext cx="187166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>
                <a:latin typeface="Times New Roman" pitchFamily="18" charset="0"/>
              </a:rPr>
              <a:t>              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itchFamily="18" charset="0"/>
              </a:rPr>
              <a:t>xì</a:t>
            </a:r>
          </a:p>
          <a:p>
            <a:pPr>
              <a:spcBef>
                <a:spcPct val="50000"/>
              </a:spcBef>
            </a:pPr>
            <a:r>
              <a:rPr kumimoji="1" lang="zh-CN" altLang="en-US" sz="3600" b="1">
                <a:latin typeface="Times New Roman" pitchFamily="18" charset="0"/>
              </a:rPr>
              <a:t>唱 京 </a:t>
            </a:r>
            <a:r>
              <a:rPr kumimoji="1" lang="zh-CN" altLang="en-US" sz="3600" b="1">
                <a:solidFill>
                  <a:srgbClr val="FF0000"/>
                </a:solidFill>
                <a:latin typeface="Times New Roman" pitchFamily="18" charset="0"/>
              </a:rPr>
              <a:t>戏</a:t>
            </a:r>
          </a:p>
        </p:txBody>
      </p:sp>
      <p:pic>
        <p:nvPicPr>
          <p:cNvPr id="21513" name="Picture 9" descr="c:\users\ADMINI~1\appdata\roaming\360se6\USERDA~1\Temp\U_2658~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4365625"/>
            <a:ext cx="2303462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0" y="2708275"/>
            <a:ext cx="68405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>
                <a:solidFill>
                  <a:srgbClr val="CC00FF"/>
                </a:solidFill>
              </a:rPr>
              <a:t>她们正在（              ）。</a:t>
            </a:r>
          </a:p>
        </p:txBody>
      </p:sp>
      <p:sp>
        <p:nvSpPr>
          <p:cNvPr id="6151" name="Text Box 4"/>
          <p:cNvSpPr txBox="1">
            <a:spLocks noChangeArrowheads="1"/>
          </p:cNvSpPr>
          <p:nvPr/>
        </p:nvSpPr>
        <p:spPr bwMode="auto">
          <a:xfrm>
            <a:off x="3160750" y="5084763"/>
            <a:ext cx="684053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 dirty="0">
                <a:solidFill>
                  <a:srgbClr val="CC00FF"/>
                </a:solidFill>
              </a:rPr>
              <a:t>    她正在（            ）。</a:t>
            </a:r>
          </a:p>
        </p:txBody>
      </p:sp>
      <p:sp>
        <p:nvSpPr>
          <p:cNvPr id="6152" name="Text Box 4"/>
          <p:cNvSpPr txBox="1">
            <a:spLocks noChangeArrowheads="1"/>
          </p:cNvSpPr>
          <p:nvPr/>
        </p:nvSpPr>
        <p:spPr bwMode="auto">
          <a:xfrm>
            <a:off x="0" y="0"/>
            <a:ext cx="74898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>
                <a:solidFill>
                  <a:srgbClr val="FFFF00"/>
                </a:solidFill>
                <a:ea typeface="隶书" pitchFamily="49" charset="-122"/>
              </a:rPr>
              <a:t>看图并说说图上的人在做什么。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utoUpdateAnimBg="0"/>
      <p:bldP spid="215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628775"/>
            <a:ext cx="25241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203575" y="0"/>
            <a:ext cx="2159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>
                <a:latin typeface="Times New Roman" pitchFamily="18" charset="0"/>
              </a:rPr>
              <a:t>              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itchFamily="18" charset="0"/>
              </a:rPr>
              <a:t>hú</a:t>
            </a:r>
          </a:p>
          <a:p>
            <a:pPr>
              <a:spcBef>
                <a:spcPct val="50000"/>
              </a:spcBef>
            </a:pPr>
            <a:r>
              <a:rPr kumimoji="1" lang="zh-CN" altLang="en-US" sz="3600" b="1">
                <a:latin typeface="Times New Roman" pitchFamily="18" charset="0"/>
              </a:rPr>
              <a:t>拉  二 </a:t>
            </a:r>
            <a:r>
              <a:rPr kumimoji="1" lang="zh-CN" altLang="en-US" sz="3600" b="1">
                <a:solidFill>
                  <a:srgbClr val="FF0000"/>
                </a:solidFill>
                <a:latin typeface="Times New Roman" pitchFamily="18" charset="0"/>
              </a:rPr>
              <a:t>胡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075" y="4194175"/>
            <a:ext cx="24479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348038" y="4221163"/>
            <a:ext cx="2592387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>
                <a:solidFill>
                  <a:srgbClr val="FF0000"/>
                </a:solidFill>
                <a:latin typeface="Times New Roman" pitchFamily="18" charset="0"/>
              </a:rPr>
              <a:t>wèi  ɡē</a:t>
            </a:r>
          </a:p>
          <a:p>
            <a:pPr>
              <a:spcBef>
                <a:spcPct val="50000"/>
              </a:spcBef>
            </a:pPr>
            <a:r>
              <a:rPr kumimoji="1" lang="zh-CN" altLang="en-US" sz="3600" b="1">
                <a:solidFill>
                  <a:srgbClr val="FF0000"/>
                </a:solidFill>
                <a:latin typeface="Times New Roman" pitchFamily="18" charset="0"/>
              </a:rPr>
              <a:t>喂    鸽</a:t>
            </a:r>
            <a:r>
              <a:rPr kumimoji="1" lang="zh-CN" altLang="en-US" sz="3600" b="1">
                <a:latin typeface="Times New Roman" pitchFamily="18" charset="0"/>
              </a:rPr>
              <a:t>  子</a:t>
            </a:r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0" y="765175"/>
            <a:ext cx="68405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>
                <a:solidFill>
                  <a:srgbClr val="CC00FF"/>
                </a:solidFill>
              </a:rPr>
              <a:t>她们正在（              ）。</a:t>
            </a:r>
          </a:p>
        </p:txBody>
      </p:sp>
      <p:sp>
        <p:nvSpPr>
          <p:cNvPr id="7175" name="Text Box 4"/>
          <p:cNvSpPr txBox="1">
            <a:spLocks noChangeArrowheads="1"/>
          </p:cNvSpPr>
          <p:nvPr/>
        </p:nvSpPr>
        <p:spPr bwMode="auto">
          <a:xfrm>
            <a:off x="231792" y="4929198"/>
            <a:ext cx="68405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 dirty="0">
                <a:solidFill>
                  <a:srgbClr val="CC00FF"/>
                </a:solidFill>
              </a:rPr>
              <a:t>     她正在（              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7150"/>
            <a:ext cx="2376488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404813"/>
            <a:ext cx="24812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787900" y="4652963"/>
            <a:ext cx="27368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 dirty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kumimoji="1" lang="en-US" altLang="zh-CN" sz="3600" b="1" dirty="0" err="1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kumimoji="1" lang="en-US" altLang="zh-CN" sz="3600" b="1" dirty="0" err="1">
                <a:solidFill>
                  <a:srgbClr val="FF0000"/>
                </a:solidFill>
                <a:latin typeface="+mn-ea"/>
              </a:rPr>
              <a:t>á</a:t>
            </a:r>
            <a:r>
              <a:rPr kumimoji="1" lang="en-US" altLang="zh-CN" sz="3600" b="1" dirty="0" err="1">
                <a:solidFill>
                  <a:srgbClr val="FF0000"/>
                </a:solidFill>
                <a:latin typeface="Times New Roman" pitchFamily="18" charset="0"/>
              </a:rPr>
              <a:t>nɡ</a:t>
            </a:r>
            <a:r>
              <a:rPr kumimoji="1" lang="en-US" altLang="zh-CN" sz="36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kumimoji="1" lang="en-US" altLang="zh-CN" sz="3600" b="1" dirty="0" err="1">
                <a:solidFill>
                  <a:srgbClr val="FF0000"/>
                </a:solidFill>
                <a:latin typeface="Times New Roman" pitchFamily="18" charset="0"/>
              </a:rPr>
              <a:t>mó</a:t>
            </a:r>
            <a:endParaRPr kumimoji="1" lang="en-US" altLang="zh-CN" sz="36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3600" b="1" dirty="0">
                <a:latin typeface="Times New Roman" pitchFamily="18" charset="0"/>
              </a:rPr>
              <a:t>做  </a:t>
            </a:r>
            <a:r>
              <a:rPr kumimoji="1" lang="zh-CN" altLang="en-US" sz="3600" b="1" dirty="0">
                <a:solidFill>
                  <a:srgbClr val="FF0000"/>
                </a:solidFill>
                <a:latin typeface="Times New Roman" pitchFamily="18" charset="0"/>
              </a:rPr>
              <a:t>航   模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916238" y="1196975"/>
            <a:ext cx="2447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>
                <a:latin typeface="Times New Roman" pitchFamily="18" charset="0"/>
              </a:rPr>
              <a:t>学  电  脑</a:t>
            </a:r>
          </a:p>
        </p:txBody>
      </p:sp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160354" y="1142984"/>
            <a:ext cx="68405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 dirty="0">
                <a:solidFill>
                  <a:srgbClr val="CC00FF"/>
                </a:solidFill>
              </a:rPr>
              <a:t>   他正在（            ）。</a:t>
            </a:r>
          </a:p>
        </p:txBody>
      </p:sp>
      <p:sp>
        <p:nvSpPr>
          <p:cNvPr id="8199" name="Text Box 4"/>
          <p:cNvSpPr txBox="1">
            <a:spLocks noChangeArrowheads="1"/>
          </p:cNvSpPr>
          <p:nvPr/>
        </p:nvSpPr>
        <p:spPr bwMode="auto">
          <a:xfrm>
            <a:off x="2303463" y="5373688"/>
            <a:ext cx="684053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>
                <a:solidFill>
                  <a:srgbClr val="CC00FF"/>
                </a:solidFill>
              </a:rPr>
              <a:t>他正在（              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47813" y="333375"/>
            <a:ext cx="1873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3600" b="1">
                <a:latin typeface="Times New Roman" pitchFamily="18" charset="0"/>
              </a:rPr>
              <a:t>练书法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435600" y="260350"/>
            <a:ext cx="252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3600" b="1">
                <a:latin typeface="Times New Roman" pitchFamily="18" charset="0"/>
              </a:rPr>
              <a:t>画图画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71550" y="3284538"/>
            <a:ext cx="36004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3600" b="1" dirty="0" err="1">
                <a:solidFill>
                  <a:srgbClr val="FF0000"/>
                </a:solidFill>
                <a:latin typeface="Times New Roman" pitchFamily="18" charset="0"/>
              </a:rPr>
              <a:t>t</a:t>
            </a:r>
            <a:r>
              <a:rPr kumimoji="1" lang="en-US" altLang="zh-CN" sz="3600" b="1" dirty="0" err="1">
                <a:solidFill>
                  <a:srgbClr val="FF0000"/>
                </a:solidFill>
                <a:latin typeface="+mn-ea"/>
              </a:rPr>
              <a:t>á</a:t>
            </a:r>
            <a:r>
              <a:rPr kumimoji="1" lang="en-US" altLang="zh-CN" sz="3600" b="1" dirty="0" err="1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kumimoji="1" lang="en-US" altLang="zh-CN" sz="36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kumimoji="1" lang="en-US" altLang="zh-CN" sz="3600" b="1" dirty="0" err="1">
                <a:solidFill>
                  <a:srgbClr val="FF0000"/>
                </a:solidFill>
                <a:latin typeface="Times New Roman" pitchFamily="18" charset="0"/>
              </a:rPr>
              <a:t>ɡ</a:t>
            </a:r>
            <a:r>
              <a:rPr kumimoji="1" lang="en-US" altLang="zh-CN" sz="3600" b="1" dirty="0" err="1">
                <a:solidFill>
                  <a:srgbClr val="FF0000"/>
                </a:solidFill>
                <a:latin typeface="+mn-ea"/>
              </a:rPr>
              <a:t>ā</a:t>
            </a:r>
            <a:r>
              <a:rPr kumimoji="1" lang="en-US" altLang="zh-CN" sz="3600" b="1" dirty="0" err="1">
                <a:solidFill>
                  <a:srgbClr val="FF0000"/>
                </a:solidFill>
                <a:latin typeface="Times New Roman" pitchFamily="18" charset="0"/>
              </a:rPr>
              <a:t>nɡ</a:t>
            </a:r>
            <a:r>
              <a:rPr kumimoji="1" lang="en-US" altLang="zh-CN" sz="36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kumimoji="1" lang="en-US" altLang="zh-CN" sz="3600" b="1" dirty="0" err="1">
                <a:solidFill>
                  <a:srgbClr val="FF0000"/>
                </a:solidFill>
                <a:latin typeface="Times New Roman" pitchFamily="18" charset="0"/>
              </a:rPr>
              <a:t>qín</a:t>
            </a:r>
            <a:endParaRPr kumimoji="1" lang="en-US" altLang="zh-CN" sz="3600" b="1" dirty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kumimoji="1" lang="zh-CN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 弹    </a:t>
            </a:r>
            <a:r>
              <a:rPr kumimoji="1" lang="zh-CN" altLang="en-US" sz="3600" b="1" dirty="0">
                <a:solidFill>
                  <a:srgbClr val="FF0000"/>
                </a:solidFill>
                <a:latin typeface="Times New Roman" pitchFamily="18" charset="0"/>
              </a:rPr>
              <a:t>钢     琴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292725" y="3284538"/>
            <a:ext cx="30241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3600" b="1" dirty="0" err="1">
                <a:solidFill>
                  <a:srgbClr val="FF0000"/>
                </a:solidFill>
                <a:latin typeface="Times New Roman" pitchFamily="18" charset="0"/>
              </a:rPr>
              <a:t>y</a:t>
            </a:r>
            <a:r>
              <a:rPr kumimoji="1" lang="en-US" altLang="zh-CN" sz="3600" b="1" dirty="0" err="1">
                <a:solidFill>
                  <a:srgbClr val="FF0000"/>
                </a:solidFill>
                <a:latin typeface="+mn-ea"/>
              </a:rPr>
              <a:t>ǎ</a:t>
            </a:r>
            <a:r>
              <a:rPr kumimoji="1" lang="en-US" altLang="zh-CN" sz="3600" b="1" dirty="0" err="1">
                <a:solidFill>
                  <a:srgbClr val="FF0000"/>
                </a:solidFill>
                <a:latin typeface="Times New Roman" pitchFamily="18" charset="0"/>
              </a:rPr>
              <a:t>nɡ</a:t>
            </a:r>
            <a:endParaRPr kumimoji="1" lang="en-US" altLang="zh-CN" sz="3600" b="1" dirty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kumimoji="1" lang="en-US" altLang="zh-CN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kumimoji="1" lang="zh-CN" altLang="en-US" sz="3600" b="1" dirty="0">
                <a:solidFill>
                  <a:srgbClr val="FF0000"/>
                </a:solidFill>
                <a:latin typeface="Times New Roman" pitchFamily="18" charset="0"/>
              </a:rPr>
              <a:t>养</a:t>
            </a:r>
            <a:r>
              <a:rPr kumimoji="1" lang="zh-CN" altLang="en-US" sz="3600" b="1" dirty="0">
                <a:latin typeface="Times New Roman" pitchFamily="18" charset="0"/>
              </a:rPr>
              <a:t>    金  鱼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276600" y="692150"/>
            <a:ext cx="1943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kumimoji="1" lang="zh-CN" altLang="zh-CN" sz="3200">
              <a:latin typeface="Times New Roman" pitchFamily="18" charset="0"/>
            </a:endParaRPr>
          </a:p>
        </p:txBody>
      </p:sp>
      <p:pic>
        <p:nvPicPr>
          <p:cNvPr id="9223" name="Picture 11" descr="c:\users\ADMINI~1\appdata\roaming\360se6\USERDA~1\Temp\U_2310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981075"/>
            <a:ext cx="345757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3" descr="c:\users\ADMINI~1\appdata\roaming\360se6\USERDA~1\Temp\U_5371~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981075"/>
            <a:ext cx="295275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5" descr="c:\users\ADMINI~1\appdata\roaming\360se6\USERDA~1\Temp\U_3838~1.JPG"/>
          <p:cNvPicPr>
            <a:picLocks noChangeAspect="1" noChangeArrowheads="1"/>
          </p:cNvPicPr>
          <p:nvPr/>
        </p:nvPicPr>
        <p:blipFill>
          <a:blip r:embed="rId4" cstate="print"/>
          <a:srcRect b="5501"/>
          <a:stretch>
            <a:fillRect/>
          </a:stretch>
        </p:blipFill>
        <p:spPr bwMode="auto">
          <a:xfrm>
            <a:off x="827088" y="4437063"/>
            <a:ext cx="33337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7" descr="c:\users\ADMINI~1\appdata\roaming\360se6\USERDA~1\Temp\U_3994~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4437063"/>
            <a:ext cx="3529012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1268413"/>
            <a:ext cx="53276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AutoShape 3"/>
          <p:cNvSpPr>
            <a:spLocks/>
          </p:cNvSpPr>
          <p:nvPr/>
        </p:nvSpPr>
        <p:spPr bwMode="auto">
          <a:xfrm>
            <a:off x="1547813" y="5734050"/>
            <a:ext cx="2376487" cy="609600"/>
          </a:xfrm>
          <a:prstGeom prst="accentBorderCallout3">
            <a:avLst>
              <a:gd name="adj1" fmla="val 18750"/>
              <a:gd name="adj2" fmla="val -3208"/>
              <a:gd name="adj3" fmla="val 18750"/>
              <a:gd name="adj4" fmla="val -3940"/>
              <a:gd name="adj5" fmla="val -95833"/>
              <a:gd name="adj6" fmla="val -3940"/>
              <a:gd name="adj7" fmla="val -212500"/>
              <a:gd name="adj8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1" lang="zh-CN" altLang="en-US" sz="3600" b="1">
                <a:latin typeface="Times New Roman" pitchFamily="18" charset="0"/>
              </a:rPr>
              <a:t>栽花草</a:t>
            </a: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6372225" y="476250"/>
            <a:ext cx="2519363" cy="1512888"/>
          </a:xfrm>
          <a:prstGeom prst="wedgeEllipseCallout">
            <a:avLst>
              <a:gd name="adj1" fmla="val -81444"/>
              <a:gd name="adj2" fmla="val 733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kumimoji="1" lang="zh-CN" altLang="en-US" sz="3600" b="1">
                <a:latin typeface="Times New Roman" pitchFamily="18" charset="0"/>
              </a:rPr>
              <a:t>观天气</a:t>
            </a:r>
          </a:p>
          <a:p>
            <a:pPr algn="ctr"/>
            <a:endParaRPr kumimoji="1" lang="en-US" altLang="zh-CN" sz="3600" b="1">
              <a:latin typeface="Times New Roman" pitchFamily="18" charset="0"/>
            </a:endParaRPr>
          </a:p>
        </p:txBody>
      </p:sp>
      <p:sp>
        <p:nvSpPr>
          <p:cNvPr id="10245" name="Oval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101013" y="6524625"/>
            <a:ext cx="503237" cy="333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  <p:bldP spid="23556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406</Words>
  <Application>Microsoft Office PowerPoint</Application>
  <PresentationFormat>全屏显示(4:3)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识 字 2</dc:title>
  <cp:lastModifiedBy>Administrator</cp:lastModifiedBy>
  <cp:revision>7</cp:revision>
  <dcterms:modified xsi:type="dcterms:W3CDTF">2016-08-14T06:56:11Z</dcterms:modified>
</cp:coreProperties>
</file>