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4" r:id="rId3"/>
    <p:sldId id="257" r:id="rId4"/>
    <p:sldId id="258" r:id="rId5"/>
    <p:sldId id="260" r:id="rId6"/>
    <p:sldId id="259" r:id="rId7"/>
    <p:sldId id="261" r:id="rId8"/>
    <p:sldId id="265" r:id="rId9"/>
    <p:sldId id="262" r:id="rId10"/>
    <p:sldId id="266" r:id="rId11"/>
    <p:sldId id="263" r:id="rId12"/>
    <p:sldId id="267" r:id="rId13"/>
    <p:sldId id="268" r:id="rId1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666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2014/10/9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2014/10/9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2014/10/9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2014/10/9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2014/10/9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2014/10/9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2014/10/9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2014/10/9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2014/10/9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2014/10/9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2014/10/9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2014/10/9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200861795854662_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 Box 2"/>
          <p:cNvSpPr txBox="1">
            <a:spLocks noChangeArrowheads="1"/>
          </p:cNvSpPr>
          <p:nvPr/>
        </p:nvSpPr>
        <p:spPr bwMode="auto">
          <a:xfrm>
            <a:off x="1042988" y="1485900"/>
            <a:ext cx="7058025" cy="3292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6000" b="1" dirty="0">
                <a:solidFill>
                  <a:srgbClr val="FF0000"/>
                </a:solidFill>
                <a:latin typeface="Times New Roman" pitchFamily="18" charset="0"/>
              </a:rPr>
              <a:t>平舌音：</a:t>
            </a:r>
            <a:r>
              <a:rPr lang="en-US" altLang="zh-CN" sz="6000" b="1" dirty="0">
                <a:latin typeface="Times New Roman" pitchFamily="18" charset="0"/>
              </a:rPr>
              <a:t>z  zi </a:t>
            </a: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6000" b="1" dirty="0">
                <a:solidFill>
                  <a:srgbClr val="FF0000"/>
                </a:solidFill>
                <a:latin typeface="Times New Roman" pitchFamily="18" charset="0"/>
              </a:rPr>
              <a:t>翘舌音：</a:t>
            </a:r>
            <a:r>
              <a:rPr lang="en-US" altLang="zh-CN" sz="6000" b="1" dirty="0">
                <a:latin typeface="Times New Roman" pitchFamily="18" charset="0"/>
              </a:rPr>
              <a:t>zh  zhi</a:t>
            </a:r>
            <a:endParaRPr lang="zh-CN" altLang="en-US" sz="6000" b="1" dirty="0"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200861795854662_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5" name="Picture 2" descr="4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</p:pic>
      <p:sp>
        <p:nvSpPr>
          <p:cNvPr id="6" name="矩形 5"/>
          <p:cNvSpPr/>
          <p:nvPr/>
        </p:nvSpPr>
        <p:spPr>
          <a:xfrm>
            <a:off x="928662" y="928670"/>
            <a:ext cx="7358114" cy="38164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4400" b="1" dirty="0" smtClean="0">
                <a:solidFill>
                  <a:srgbClr val="FF0000"/>
                </a:solidFill>
              </a:rPr>
              <a:t>ch— ɑ → chɑ </a:t>
            </a:r>
          </a:p>
          <a:p>
            <a:pPr>
              <a:spcBef>
                <a:spcPct val="50000"/>
              </a:spcBef>
            </a:pPr>
            <a:r>
              <a:rPr lang="zh-CN" altLang="zh-CN" sz="4400" b="1" dirty="0" smtClean="0">
                <a:solidFill>
                  <a:srgbClr val="FF0000"/>
                </a:solidFill>
              </a:rPr>
              <a:t>chā    ch</a:t>
            </a:r>
            <a:r>
              <a:rPr lang="zh-CN" altLang="zh-CN" sz="4400" b="1" dirty="0" smtClean="0">
                <a:solidFill>
                  <a:srgbClr val="FF0000"/>
                </a:solidFill>
                <a:latin typeface="宋体"/>
              </a:rPr>
              <a:t>á</a:t>
            </a:r>
            <a:r>
              <a:rPr lang="zh-CN" altLang="zh-CN" sz="4400" b="1" dirty="0" smtClean="0">
                <a:solidFill>
                  <a:srgbClr val="FF0000"/>
                </a:solidFill>
              </a:rPr>
              <a:t>  chǎ </a:t>
            </a:r>
            <a:r>
              <a:rPr lang="en-US" altLang="zh-CN" sz="4400" b="1" dirty="0" smtClean="0">
                <a:solidFill>
                  <a:srgbClr val="FF0000"/>
                </a:solidFill>
              </a:rPr>
              <a:t> </a:t>
            </a:r>
            <a:r>
              <a:rPr lang="zh-CN" altLang="zh-CN" sz="4400" b="1" dirty="0" smtClean="0">
                <a:solidFill>
                  <a:srgbClr val="FF0000"/>
                </a:solidFill>
              </a:rPr>
              <a:t>ch</a:t>
            </a:r>
            <a:r>
              <a:rPr lang="zh-CN" altLang="zh-CN" sz="4400" b="1" dirty="0" smtClean="0">
                <a:solidFill>
                  <a:srgbClr val="FF0000"/>
                </a:solidFill>
                <a:latin typeface="宋体"/>
              </a:rPr>
              <a:t>à</a:t>
            </a:r>
            <a:endParaRPr lang="zh-CN" altLang="zh-CN" sz="4400" b="1" dirty="0" smtClean="0">
              <a:solidFill>
                <a:srgbClr val="FF0000"/>
              </a:solidFill>
            </a:endParaRPr>
          </a:p>
          <a:p>
            <a:pPr>
              <a:spcBef>
                <a:spcPct val="50000"/>
              </a:spcBef>
            </a:pPr>
            <a:r>
              <a:rPr lang="zh-CN" altLang="zh-CN" sz="4400" b="1" dirty="0" smtClean="0">
                <a:solidFill>
                  <a:srgbClr val="FF0000"/>
                </a:solidFill>
              </a:rPr>
              <a:t>ch —e → che chē ché chě</a:t>
            </a:r>
            <a:r>
              <a:rPr lang="en-US" altLang="zh-CN" sz="4400" b="1" dirty="0" smtClean="0">
                <a:solidFill>
                  <a:srgbClr val="FF0000"/>
                </a:solidFill>
              </a:rPr>
              <a:t> </a:t>
            </a:r>
            <a:r>
              <a:rPr lang="zh-CN" altLang="zh-CN" sz="4400" b="1" dirty="0" smtClean="0">
                <a:solidFill>
                  <a:srgbClr val="FF0000"/>
                </a:solidFill>
              </a:rPr>
              <a:t>chè </a:t>
            </a:r>
            <a:endParaRPr lang="en-US" altLang="zh-CN" sz="4400" b="1" dirty="0" smtClean="0">
              <a:solidFill>
                <a:srgbClr val="FF0000"/>
              </a:solidFill>
            </a:endParaRPr>
          </a:p>
          <a:p>
            <a:pPr>
              <a:spcBef>
                <a:spcPct val="50000"/>
              </a:spcBef>
            </a:pPr>
            <a:r>
              <a:rPr lang="zh-CN" altLang="zh-CN" sz="4400" b="1" dirty="0" smtClean="0">
                <a:solidFill>
                  <a:srgbClr val="FF0000"/>
                </a:solidFill>
              </a:rPr>
              <a:t>ch—u→ chu  chū  chú  chǔ  chù </a:t>
            </a:r>
            <a:endParaRPr lang="zh-CN" altLang="zh-CN" sz="4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W02008082540284071185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Text Box 8"/>
          <p:cNvSpPr txBox="1">
            <a:spLocks noChangeArrowheads="1"/>
          </p:cNvSpPr>
          <p:nvPr/>
        </p:nvSpPr>
        <p:spPr bwMode="auto">
          <a:xfrm>
            <a:off x="428596" y="571480"/>
            <a:ext cx="2286000" cy="2157413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5400" dirty="0">
                <a:latin typeface="宋体" pitchFamily="2" charset="-122"/>
              </a:rPr>
              <a:t>zhú zi</a:t>
            </a:r>
          </a:p>
          <a:p>
            <a:pPr algn="ctr">
              <a:spcBef>
                <a:spcPct val="50000"/>
              </a:spcBef>
            </a:pPr>
            <a:r>
              <a:rPr lang="zh-CN" altLang="en-US" sz="5400" dirty="0">
                <a:latin typeface="宋体" pitchFamily="2" charset="-122"/>
              </a:rPr>
              <a:t>竹  子</a:t>
            </a:r>
            <a:endParaRPr lang="zh-CN" altLang="en-US" sz="5400" dirty="0">
              <a:solidFill>
                <a:srgbClr val="FF0066"/>
              </a:solidFill>
              <a:latin typeface="宋体" pitchFamily="2" charset="-122"/>
            </a:endParaRPr>
          </a:p>
        </p:txBody>
      </p:sp>
      <p:sp>
        <p:nvSpPr>
          <p:cNvPr id="5" name="Text Box 7"/>
          <p:cNvSpPr txBox="1">
            <a:spLocks noChangeArrowheads="1"/>
          </p:cNvSpPr>
          <p:nvPr/>
        </p:nvSpPr>
        <p:spPr bwMode="auto">
          <a:xfrm>
            <a:off x="5214942" y="4700587"/>
            <a:ext cx="2286000" cy="2157413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5400" dirty="0">
                <a:solidFill>
                  <a:srgbClr val="FF0066"/>
                </a:solidFill>
                <a:latin typeface="宋体" pitchFamily="2" charset="-122"/>
              </a:rPr>
              <a:t>qí chē</a:t>
            </a:r>
          </a:p>
          <a:p>
            <a:pPr algn="ctr">
              <a:spcBef>
                <a:spcPct val="50000"/>
              </a:spcBef>
            </a:pPr>
            <a:r>
              <a:rPr lang="zh-CN" altLang="en-US" sz="5400" dirty="0">
                <a:solidFill>
                  <a:srgbClr val="FF0066"/>
                </a:solidFill>
                <a:latin typeface="宋体" pitchFamily="2" charset="-122"/>
              </a:rPr>
              <a:t>骑  车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200861795854662_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矩形 4"/>
          <p:cNvSpPr/>
          <p:nvPr/>
        </p:nvSpPr>
        <p:spPr>
          <a:xfrm>
            <a:off x="428596" y="1214422"/>
            <a:ext cx="8001056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6600" b="1" dirty="0" smtClean="0">
                <a:solidFill>
                  <a:srgbClr val="FF0000"/>
                </a:solidFill>
              </a:rPr>
              <a:t>c— u— o →  cuo </a:t>
            </a:r>
            <a:endParaRPr lang="en-US" altLang="zh-CN" sz="6600" b="1" dirty="0" smtClean="0">
              <a:solidFill>
                <a:srgbClr val="FF0000"/>
              </a:solidFill>
            </a:endParaRPr>
          </a:p>
          <a:p>
            <a:pPr>
              <a:spcBef>
                <a:spcPct val="50000"/>
              </a:spcBef>
            </a:pPr>
            <a:r>
              <a:rPr lang="zh-CN" altLang="zh-CN" sz="6600" b="1" dirty="0" smtClean="0">
                <a:solidFill>
                  <a:srgbClr val="FF0000"/>
                </a:solidFill>
              </a:rPr>
              <a:t>ch— u— o →  chuo   </a:t>
            </a:r>
          </a:p>
          <a:p>
            <a:pPr>
              <a:spcBef>
                <a:spcPct val="50000"/>
              </a:spcBef>
            </a:pPr>
            <a:r>
              <a:rPr lang="zh-CN" altLang="zh-CN" sz="6600" b="1" dirty="0" smtClean="0">
                <a:solidFill>
                  <a:srgbClr val="FF0000"/>
                </a:solidFill>
              </a:rPr>
              <a:t>chuō chuó  chuǒ chuò</a:t>
            </a:r>
            <a:endParaRPr lang="zh-CN" altLang="zh-CN" sz="6600" b="1" dirty="0">
              <a:solidFill>
                <a:srgbClr val="FF0000"/>
              </a:solidFill>
            </a:endParaRPr>
          </a:p>
        </p:txBody>
      </p:sp>
      <p:sp>
        <p:nvSpPr>
          <p:cNvPr id="6" name="Text Box 3"/>
          <p:cNvSpPr txBox="1">
            <a:spLocks noChangeArrowheads="1"/>
          </p:cNvSpPr>
          <p:nvPr/>
        </p:nvSpPr>
        <p:spPr bwMode="auto">
          <a:xfrm>
            <a:off x="2000232" y="285728"/>
            <a:ext cx="3367087" cy="914400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sz="5400" b="1" dirty="0">
                <a:solidFill>
                  <a:srgbClr val="FF0000"/>
                </a:solidFill>
              </a:rPr>
              <a:t>三拼音节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表格 4"/>
          <p:cNvGraphicFramePr>
            <a:graphicFrameLocks noGrp="1"/>
          </p:cNvGraphicFramePr>
          <p:nvPr/>
        </p:nvGraphicFramePr>
        <p:xfrm>
          <a:off x="1214414" y="1428736"/>
          <a:ext cx="3065145" cy="863600"/>
        </p:xfrm>
        <a:graphic>
          <a:graphicData uri="http://schemas.openxmlformats.org/drawingml/2006/table">
            <a:tbl>
              <a:tblPr/>
              <a:tblGrid>
                <a:gridCol w="1021715"/>
                <a:gridCol w="1021715"/>
                <a:gridCol w="1021715"/>
              </a:tblGrid>
              <a:tr h="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500" kern="100" dirty="0">
                          <a:solidFill>
                            <a:srgbClr val="FF0000"/>
                          </a:solidFill>
                          <a:latin typeface="Times New Roman"/>
                          <a:ea typeface="MS PMincho"/>
                        </a:rPr>
                        <a:t>jìcè</a:t>
                      </a:r>
                      <a:endParaRPr lang="zh-CN" sz="2500" kern="100" dirty="0">
                        <a:solidFill>
                          <a:srgbClr val="FF0000"/>
                        </a:solidFill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500" kern="100">
                          <a:solidFill>
                            <a:srgbClr val="FF0000"/>
                          </a:solidFill>
                          <a:latin typeface="Times New Roman"/>
                          <a:ea typeface="MS PMincho"/>
                        </a:rPr>
                        <a:t>bícǐ</a:t>
                      </a:r>
                      <a:endParaRPr lang="zh-CN" sz="2500" kern="100">
                        <a:solidFill>
                          <a:srgbClr val="FF0000"/>
                        </a:solidFill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500" kern="100">
                          <a:solidFill>
                            <a:srgbClr val="FF0000"/>
                          </a:solidFill>
                          <a:latin typeface="Times New Roman"/>
                          <a:ea typeface="MS PMincho"/>
                        </a:rPr>
                        <a:t>cìxù</a:t>
                      </a:r>
                      <a:endParaRPr lang="zh-CN" sz="2500" kern="100">
                        <a:solidFill>
                          <a:srgbClr val="FF0000"/>
                        </a:solidFill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ts val="3800"/>
                        </a:lnSpc>
                        <a:spcAft>
                          <a:spcPts val="0"/>
                        </a:spcAft>
                      </a:pPr>
                      <a:r>
                        <a:rPr lang="zh-CN" sz="2500" kern="100" dirty="0">
                          <a:solidFill>
                            <a:srgbClr val="FF0000"/>
                          </a:solidFill>
                          <a:latin typeface="经典楷体简"/>
                          <a:ea typeface="经典楷体简"/>
                          <a:cs typeface="Arial"/>
                        </a:rPr>
                        <a:t>计策</a:t>
                      </a:r>
                      <a:endParaRPr lang="zh-CN" sz="2500" kern="100" dirty="0">
                        <a:solidFill>
                          <a:srgbClr val="FF0000"/>
                        </a:solidFill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3800"/>
                        </a:lnSpc>
                        <a:spcAft>
                          <a:spcPts val="0"/>
                        </a:spcAft>
                      </a:pPr>
                      <a:r>
                        <a:rPr lang="zh-CN" sz="2500" kern="100">
                          <a:solidFill>
                            <a:srgbClr val="FF0000"/>
                          </a:solidFill>
                          <a:latin typeface="经典楷体简"/>
                          <a:ea typeface="经典楷体简"/>
                          <a:cs typeface="Arial"/>
                        </a:rPr>
                        <a:t>彼此</a:t>
                      </a:r>
                      <a:endParaRPr lang="zh-CN" sz="2500" kern="100">
                        <a:solidFill>
                          <a:srgbClr val="FF0000"/>
                        </a:solidFill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3800"/>
                        </a:lnSpc>
                        <a:spcAft>
                          <a:spcPts val="0"/>
                        </a:spcAft>
                      </a:pPr>
                      <a:r>
                        <a:rPr lang="zh-CN" sz="2500" kern="100" dirty="0">
                          <a:solidFill>
                            <a:srgbClr val="FF0000"/>
                          </a:solidFill>
                          <a:latin typeface="经典楷体简"/>
                          <a:ea typeface="经典楷体简"/>
                          <a:cs typeface="Arial"/>
                        </a:rPr>
                        <a:t>次序</a:t>
                      </a:r>
                      <a:endParaRPr lang="zh-CN" sz="2500" kern="100" dirty="0">
                        <a:solidFill>
                          <a:srgbClr val="FF0000"/>
                        </a:solidFill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graphicFrame>
        <p:nvGraphicFramePr>
          <p:cNvPr id="6" name="表格 5"/>
          <p:cNvGraphicFramePr>
            <a:graphicFrameLocks noGrp="1"/>
          </p:cNvGraphicFramePr>
          <p:nvPr/>
        </p:nvGraphicFramePr>
        <p:xfrm>
          <a:off x="4714876" y="1428736"/>
          <a:ext cx="1021715" cy="863600"/>
        </p:xfrm>
        <a:graphic>
          <a:graphicData uri="http://schemas.openxmlformats.org/drawingml/2006/table">
            <a:tbl>
              <a:tblPr/>
              <a:tblGrid>
                <a:gridCol w="1021715"/>
              </a:tblGrid>
              <a:tr h="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500" kern="100" dirty="0">
                          <a:solidFill>
                            <a:srgbClr val="FF0000"/>
                          </a:solidFill>
                          <a:latin typeface="Times New Roman"/>
                          <a:ea typeface="MS PMincho"/>
                        </a:rPr>
                        <a:t>cuōtuó</a:t>
                      </a:r>
                      <a:endParaRPr lang="zh-CN" sz="2500" kern="100" dirty="0">
                        <a:solidFill>
                          <a:srgbClr val="FF0000"/>
                        </a:solidFill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ts val="3800"/>
                        </a:lnSpc>
                        <a:spcAft>
                          <a:spcPts val="0"/>
                        </a:spcAft>
                      </a:pPr>
                      <a:r>
                        <a:rPr lang="zh-CN" sz="2500" kern="100" dirty="0">
                          <a:solidFill>
                            <a:srgbClr val="FF0000"/>
                          </a:solidFill>
                          <a:latin typeface="经典楷体简"/>
                          <a:ea typeface="经典楷体简"/>
                          <a:cs typeface="Arial"/>
                        </a:rPr>
                        <a:t>蹉跎</a:t>
                      </a:r>
                      <a:endParaRPr lang="zh-CN" sz="2500" kern="100" dirty="0">
                        <a:solidFill>
                          <a:srgbClr val="FF0000"/>
                        </a:solidFill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graphicFrame>
        <p:nvGraphicFramePr>
          <p:cNvPr id="7" name="表格 6"/>
          <p:cNvGraphicFramePr>
            <a:graphicFrameLocks noGrp="1"/>
          </p:cNvGraphicFramePr>
          <p:nvPr/>
        </p:nvGraphicFramePr>
        <p:xfrm>
          <a:off x="3929058" y="4357694"/>
          <a:ext cx="1357322" cy="863600"/>
        </p:xfrm>
        <a:graphic>
          <a:graphicData uri="http://schemas.openxmlformats.org/drawingml/2006/table">
            <a:tbl>
              <a:tblPr/>
              <a:tblGrid>
                <a:gridCol w="1357322"/>
              </a:tblGrid>
              <a:tr h="172402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500" kern="100" dirty="0">
                          <a:solidFill>
                            <a:srgbClr val="FF0000"/>
                          </a:solidFill>
                          <a:latin typeface="Times New Roman"/>
                          <a:ea typeface="MS PMincho"/>
                        </a:rPr>
                        <a:t>chācuò</a:t>
                      </a:r>
                      <a:endParaRPr lang="zh-CN" sz="2500" kern="100" dirty="0">
                        <a:solidFill>
                          <a:srgbClr val="FF0000"/>
                        </a:solidFill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ts val="3800"/>
                        </a:lnSpc>
                        <a:spcAft>
                          <a:spcPts val="0"/>
                        </a:spcAft>
                      </a:pPr>
                      <a:r>
                        <a:rPr lang="zh-CN" sz="2500" kern="100" dirty="0">
                          <a:solidFill>
                            <a:srgbClr val="FF0000"/>
                          </a:solidFill>
                          <a:latin typeface="经典楷体简"/>
                          <a:ea typeface="经典楷体简"/>
                          <a:cs typeface="Arial"/>
                        </a:rPr>
                        <a:t>差错</a:t>
                      </a:r>
                      <a:endParaRPr lang="zh-CN" sz="2500" kern="100" dirty="0">
                        <a:solidFill>
                          <a:srgbClr val="FF0000"/>
                        </a:solidFill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graphicFrame>
        <p:nvGraphicFramePr>
          <p:cNvPr id="8" name="表格 7"/>
          <p:cNvGraphicFramePr>
            <a:graphicFrameLocks noGrp="1"/>
          </p:cNvGraphicFramePr>
          <p:nvPr/>
        </p:nvGraphicFramePr>
        <p:xfrm>
          <a:off x="6715140" y="1428736"/>
          <a:ext cx="1021715" cy="863600"/>
        </p:xfrm>
        <a:graphic>
          <a:graphicData uri="http://schemas.openxmlformats.org/drawingml/2006/table">
            <a:tbl>
              <a:tblPr/>
              <a:tblGrid>
                <a:gridCol w="1021715"/>
              </a:tblGrid>
              <a:tr h="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500" kern="100" dirty="0" smtClean="0">
                          <a:solidFill>
                            <a:srgbClr val="FF0000"/>
                          </a:solidFill>
                          <a:latin typeface="Times New Roman"/>
                          <a:ea typeface="MS PMincho"/>
                        </a:rPr>
                        <a:t>nǎichá</a:t>
                      </a:r>
                      <a:endParaRPr lang="zh-CN" sz="2500" kern="100" dirty="0">
                        <a:solidFill>
                          <a:srgbClr val="FF0000"/>
                        </a:solidFill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ts val="3800"/>
                        </a:lnSpc>
                        <a:spcAft>
                          <a:spcPts val="0"/>
                        </a:spcAft>
                      </a:pPr>
                      <a:r>
                        <a:rPr lang="zh-CN" sz="2500" kern="100" dirty="0">
                          <a:solidFill>
                            <a:srgbClr val="FF0000"/>
                          </a:solidFill>
                          <a:latin typeface="经典楷体简"/>
                          <a:ea typeface="经典楷体简"/>
                          <a:cs typeface="Arial"/>
                        </a:rPr>
                        <a:t>奶茶</a:t>
                      </a:r>
                      <a:endParaRPr lang="zh-CN" sz="2500" kern="100" dirty="0">
                        <a:solidFill>
                          <a:srgbClr val="FF0000"/>
                        </a:solidFill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graphicFrame>
        <p:nvGraphicFramePr>
          <p:cNvPr id="9" name="表格 8"/>
          <p:cNvGraphicFramePr>
            <a:graphicFrameLocks noGrp="1"/>
          </p:cNvGraphicFramePr>
          <p:nvPr/>
        </p:nvGraphicFramePr>
        <p:xfrm>
          <a:off x="1214414" y="2786058"/>
          <a:ext cx="3065145" cy="863600"/>
        </p:xfrm>
        <a:graphic>
          <a:graphicData uri="http://schemas.openxmlformats.org/drawingml/2006/table">
            <a:tbl>
              <a:tblPr/>
              <a:tblGrid>
                <a:gridCol w="1021715"/>
                <a:gridCol w="1021715"/>
                <a:gridCol w="1021715"/>
              </a:tblGrid>
              <a:tr h="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500" kern="100" dirty="0">
                          <a:solidFill>
                            <a:srgbClr val="FF0000"/>
                          </a:solidFill>
                          <a:latin typeface="Times New Roman"/>
                          <a:ea typeface="MS PMincho"/>
                        </a:rPr>
                        <a:t>mǎchē</a:t>
                      </a:r>
                      <a:endParaRPr lang="zh-CN" sz="2500" kern="100" dirty="0">
                        <a:solidFill>
                          <a:srgbClr val="FF0000"/>
                        </a:solidFill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500" kern="100">
                          <a:solidFill>
                            <a:srgbClr val="FF0000"/>
                          </a:solidFill>
                          <a:latin typeface="Times New Roman"/>
                          <a:ea typeface="MS PMincho"/>
                        </a:rPr>
                        <a:t>chèdǐ</a:t>
                      </a:r>
                      <a:endParaRPr lang="zh-CN" sz="2500" kern="100">
                        <a:solidFill>
                          <a:srgbClr val="FF0000"/>
                        </a:solidFill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500" kern="100">
                          <a:solidFill>
                            <a:srgbClr val="FF0000"/>
                          </a:solidFill>
                          <a:latin typeface="Times New Roman"/>
                          <a:ea typeface="MS PMincho"/>
                        </a:rPr>
                        <a:t>chūqù</a:t>
                      </a:r>
                      <a:endParaRPr lang="zh-CN" sz="2500" kern="100">
                        <a:solidFill>
                          <a:srgbClr val="FF0000"/>
                        </a:solidFill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ts val="3800"/>
                        </a:lnSpc>
                        <a:spcAft>
                          <a:spcPts val="0"/>
                        </a:spcAft>
                      </a:pPr>
                      <a:r>
                        <a:rPr lang="zh-CN" sz="2500" kern="100">
                          <a:solidFill>
                            <a:srgbClr val="FF0000"/>
                          </a:solidFill>
                          <a:latin typeface="经典楷体简"/>
                          <a:ea typeface="经典楷体简"/>
                          <a:cs typeface="Arial"/>
                        </a:rPr>
                        <a:t>马车</a:t>
                      </a:r>
                      <a:endParaRPr lang="zh-CN" sz="2500" kern="100">
                        <a:solidFill>
                          <a:srgbClr val="FF0000"/>
                        </a:solidFill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3800"/>
                        </a:lnSpc>
                        <a:spcAft>
                          <a:spcPts val="0"/>
                        </a:spcAft>
                      </a:pPr>
                      <a:r>
                        <a:rPr lang="zh-CN" sz="2500" kern="100" dirty="0">
                          <a:solidFill>
                            <a:srgbClr val="FF0000"/>
                          </a:solidFill>
                          <a:latin typeface="经典楷体简"/>
                          <a:ea typeface="经典楷体简"/>
                          <a:cs typeface="Arial"/>
                        </a:rPr>
                        <a:t>彻底</a:t>
                      </a:r>
                      <a:endParaRPr lang="zh-CN" sz="2500" kern="100" dirty="0">
                        <a:solidFill>
                          <a:srgbClr val="FF0000"/>
                        </a:solidFill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3800"/>
                        </a:lnSpc>
                        <a:spcAft>
                          <a:spcPts val="0"/>
                        </a:spcAft>
                      </a:pPr>
                      <a:r>
                        <a:rPr lang="zh-CN" sz="2500" kern="100" dirty="0">
                          <a:solidFill>
                            <a:srgbClr val="FF0000"/>
                          </a:solidFill>
                          <a:latin typeface="经典楷体简"/>
                          <a:ea typeface="经典楷体简"/>
                          <a:cs typeface="Arial"/>
                        </a:rPr>
                        <a:t>出去</a:t>
                      </a:r>
                      <a:endParaRPr lang="zh-CN" sz="2500" kern="100" dirty="0">
                        <a:solidFill>
                          <a:srgbClr val="FF0000"/>
                        </a:solidFill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graphicFrame>
        <p:nvGraphicFramePr>
          <p:cNvPr id="10" name="表格 9"/>
          <p:cNvGraphicFramePr>
            <a:graphicFrameLocks noGrp="1"/>
          </p:cNvGraphicFramePr>
          <p:nvPr/>
        </p:nvGraphicFramePr>
        <p:xfrm>
          <a:off x="4500562" y="2786058"/>
          <a:ext cx="3065145" cy="863600"/>
        </p:xfrm>
        <a:graphic>
          <a:graphicData uri="http://schemas.openxmlformats.org/drawingml/2006/table">
            <a:tbl>
              <a:tblPr/>
              <a:tblGrid>
                <a:gridCol w="1021715"/>
                <a:gridCol w="1021715"/>
                <a:gridCol w="1021715"/>
              </a:tblGrid>
              <a:tr h="147923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500" kern="100" dirty="0">
                          <a:solidFill>
                            <a:srgbClr val="FF0000"/>
                          </a:solidFill>
                          <a:latin typeface="Times New Roman"/>
                          <a:ea typeface="MS PMincho"/>
                        </a:rPr>
                        <a:t>chīlì</a:t>
                      </a:r>
                      <a:endParaRPr lang="zh-CN" sz="2500" kern="100" dirty="0">
                        <a:solidFill>
                          <a:srgbClr val="FF0000"/>
                        </a:solidFill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500" kern="100">
                          <a:solidFill>
                            <a:srgbClr val="FF0000"/>
                          </a:solidFill>
                          <a:latin typeface="Times New Roman"/>
                          <a:ea typeface="MS PMincho"/>
                        </a:rPr>
                        <a:t>míchǐ</a:t>
                      </a:r>
                      <a:endParaRPr lang="zh-CN" sz="2500" kern="100">
                        <a:solidFill>
                          <a:srgbClr val="FF0000"/>
                        </a:solidFill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500" kern="100">
                          <a:solidFill>
                            <a:srgbClr val="FF0000"/>
                          </a:solidFill>
                          <a:latin typeface="Times New Roman"/>
                          <a:ea typeface="MS PMincho"/>
                        </a:rPr>
                        <a:t>chǔlǐ</a:t>
                      </a:r>
                      <a:endParaRPr lang="zh-CN" sz="2500" kern="100">
                        <a:solidFill>
                          <a:srgbClr val="FF0000"/>
                        </a:solidFill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92765">
                <a:tc>
                  <a:txBody>
                    <a:bodyPr/>
                    <a:lstStyle/>
                    <a:p>
                      <a:pPr algn="just">
                        <a:lnSpc>
                          <a:spcPts val="3800"/>
                        </a:lnSpc>
                        <a:spcAft>
                          <a:spcPts val="0"/>
                        </a:spcAft>
                      </a:pPr>
                      <a:r>
                        <a:rPr lang="zh-CN" sz="2500" kern="100">
                          <a:solidFill>
                            <a:srgbClr val="FF0000"/>
                          </a:solidFill>
                          <a:latin typeface="经典楷体简"/>
                          <a:ea typeface="经典楷体简"/>
                          <a:cs typeface="Arial"/>
                        </a:rPr>
                        <a:t>吃力</a:t>
                      </a:r>
                      <a:endParaRPr lang="zh-CN" sz="2500" kern="100">
                        <a:solidFill>
                          <a:srgbClr val="FF0000"/>
                        </a:solidFill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3800"/>
                        </a:lnSpc>
                        <a:spcAft>
                          <a:spcPts val="0"/>
                        </a:spcAft>
                      </a:pPr>
                      <a:r>
                        <a:rPr lang="zh-CN" sz="2500" kern="100">
                          <a:solidFill>
                            <a:srgbClr val="FF0000"/>
                          </a:solidFill>
                          <a:latin typeface="经典楷体简"/>
                          <a:ea typeface="经典楷体简"/>
                          <a:cs typeface="Arial"/>
                        </a:rPr>
                        <a:t>米尺</a:t>
                      </a:r>
                      <a:endParaRPr lang="zh-CN" sz="2500" kern="100">
                        <a:solidFill>
                          <a:srgbClr val="FF0000"/>
                        </a:solidFill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3800"/>
                        </a:lnSpc>
                        <a:spcAft>
                          <a:spcPts val="0"/>
                        </a:spcAft>
                      </a:pPr>
                      <a:r>
                        <a:rPr lang="zh-CN" sz="2500" kern="100" dirty="0">
                          <a:solidFill>
                            <a:srgbClr val="FF0000"/>
                          </a:solidFill>
                          <a:latin typeface="经典楷体简"/>
                          <a:ea typeface="经典楷体简"/>
                          <a:cs typeface="Arial"/>
                        </a:rPr>
                        <a:t>处理</a:t>
                      </a:r>
                      <a:endParaRPr lang="zh-CN" sz="2500" kern="100" dirty="0">
                        <a:solidFill>
                          <a:srgbClr val="FF0000"/>
                        </a:solidFill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graphicFrame>
        <p:nvGraphicFramePr>
          <p:cNvPr id="11" name="表格 10"/>
          <p:cNvGraphicFramePr>
            <a:graphicFrameLocks noGrp="1"/>
          </p:cNvGraphicFramePr>
          <p:nvPr/>
        </p:nvGraphicFramePr>
        <p:xfrm>
          <a:off x="1214414" y="4286256"/>
          <a:ext cx="1021715" cy="863600"/>
        </p:xfrm>
        <a:graphic>
          <a:graphicData uri="http://schemas.openxmlformats.org/drawingml/2006/table">
            <a:tbl>
              <a:tblPr/>
              <a:tblGrid>
                <a:gridCol w="1021715"/>
              </a:tblGrid>
              <a:tr h="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500" kern="100" baseline="0" dirty="0">
                          <a:solidFill>
                            <a:srgbClr val="FF0000"/>
                          </a:solidFill>
                          <a:latin typeface="Times New Roman"/>
                          <a:ea typeface="MS PMincho"/>
                        </a:rPr>
                        <a:t>chúxī</a:t>
                      </a:r>
                      <a:endParaRPr lang="zh-CN" sz="2500" kern="100" baseline="0" dirty="0">
                        <a:solidFill>
                          <a:srgbClr val="FF0000"/>
                        </a:solidFill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ts val="3800"/>
                        </a:lnSpc>
                        <a:spcAft>
                          <a:spcPts val="0"/>
                        </a:spcAft>
                      </a:pPr>
                      <a:r>
                        <a:rPr lang="zh-CN" sz="2500" kern="100" baseline="0" dirty="0">
                          <a:solidFill>
                            <a:srgbClr val="FF0000"/>
                          </a:solidFill>
                          <a:latin typeface="经典楷体简"/>
                          <a:ea typeface="经典楷体简"/>
                          <a:cs typeface="Arial"/>
                        </a:rPr>
                        <a:t>除夕</a:t>
                      </a:r>
                      <a:endParaRPr lang="zh-CN" sz="2500" kern="100" baseline="0" dirty="0">
                        <a:solidFill>
                          <a:srgbClr val="FF0000"/>
                        </a:solidFill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graphicFrame>
        <p:nvGraphicFramePr>
          <p:cNvPr id="12" name="表格 11"/>
          <p:cNvGraphicFramePr>
            <a:graphicFrameLocks noGrp="1"/>
          </p:cNvGraphicFramePr>
          <p:nvPr/>
        </p:nvGraphicFramePr>
        <p:xfrm>
          <a:off x="2428860" y="4286256"/>
          <a:ext cx="1021715" cy="863600"/>
        </p:xfrm>
        <a:graphic>
          <a:graphicData uri="http://schemas.openxmlformats.org/drawingml/2006/table">
            <a:tbl>
              <a:tblPr/>
              <a:tblGrid>
                <a:gridCol w="1021715"/>
              </a:tblGrid>
              <a:tr h="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500" kern="100" dirty="0">
                          <a:solidFill>
                            <a:srgbClr val="FF0000"/>
                          </a:solidFill>
                          <a:latin typeface="Times New Roman"/>
                          <a:ea typeface="MS PMincho"/>
                        </a:rPr>
                        <a:t>chuòqì</a:t>
                      </a:r>
                      <a:endParaRPr lang="zh-CN" sz="2500" kern="100" dirty="0">
                        <a:solidFill>
                          <a:srgbClr val="FF0000"/>
                        </a:solidFill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ts val="3800"/>
                        </a:lnSpc>
                        <a:spcAft>
                          <a:spcPts val="0"/>
                        </a:spcAft>
                      </a:pPr>
                      <a:r>
                        <a:rPr lang="zh-CN" sz="2500" kern="100" dirty="0">
                          <a:solidFill>
                            <a:srgbClr val="FF0000"/>
                          </a:solidFill>
                          <a:latin typeface="经典楷体简"/>
                          <a:ea typeface="经典楷体简"/>
                          <a:cs typeface="Arial"/>
                        </a:rPr>
                        <a:t>啜泣</a:t>
                      </a:r>
                      <a:endParaRPr lang="zh-CN" sz="2500" kern="100" dirty="0">
                        <a:solidFill>
                          <a:srgbClr val="FF0000"/>
                        </a:solidFill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4071938" cy="4508500"/>
          </a:xfrm>
          <a:prstGeom prst="rect">
            <a:avLst/>
          </a:prstGeom>
          <a:noFill/>
        </p:spPr>
      </p:pic>
      <p:sp>
        <p:nvSpPr>
          <p:cNvPr id="5" name="Text Box 9"/>
          <p:cNvSpPr txBox="1">
            <a:spLocks noChangeArrowheads="1"/>
          </p:cNvSpPr>
          <p:nvPr/>
        </p:nvSpPr>
        <p:spPr bwMode="auto">
          <a:xfrm>
            <a:off x="1285852" y="4643446"/>
            <a:ext cx="7273925" cy="1098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6600" b="1" dirty="0">
                <a:solidFill>
                  <a:srgbClr val="0033CC"/>
                </a:solidFill>
                <a:latin typeface="幼圆" pitchFamily="49" charset="-122"/>
                <a:ea typeface="幼圆" pitchFamily="49" charset="-122"/>
              </a:rPr>
              <a:t>半个圆圈</a:t>
            </a:r>
            <a:r>
              <a:rPr kumimoji="1" lang="en-US" altLang="zh-CN" sz="6600" b="1" dirty="0">
                <a:solidFill>
                  <a:srgbClr val="0033CC"/>
                </a:solidFill>
                <a:latin typeface="zypyyb" pitchFamily="2" charset="-122"/>
                <a:ea typeface="zypyyb" pitchFamily="2" charset="-122"/>
              </a:rPr>
              <a:t>c c c</a:t>
            </a:r>
            <a:r>
              <a:rPr kumimoji="1" lang="en-US" altLang="zh-CN" sz="6600" dirty="0">
                <a:solidFill>
                  <a:srgbClr val="0033CC"/>
                </a:solidFill>
                <a:latin typeface="Times New Roman" pitchFamily="18" charset="0"/>
                <a:ea typeface="宋体" pitchFamily="2" charset="-122"/>
              </a:rPr>
              <a:t> </a:t>
            </a:r>
          </a:p>
        </p:txBody>
      </p:sp>
      <p:sp>
        <p:nvSpPr>
          <p:cNvPr id="6" name="Line 7"/>
          <p:cNvSpPr>
            <a:spLocks noChangeShapeType="1"/>
          </p:cNvSpPr>
          <p:nvPr/>
        </p:nvSpPr>
        <p:spPr bwMode="auto">
          <a:xfrm>
            <a:off x="4572000" y="1214422"/>
            <a:ext cx="2376488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8" name="Line 5"/>
          <p:cNvSpPr>
            <a:spLocks noChangeShapeType="1"/>
          </p:cNvSpPr>
          <p:nvPr/>
        </p:nvSpPr>
        <p:spPr bwMode="auto">
          <a:xfrm>
            <a:off x="4572000" y="2500306"/>
            <a:ext cx="2376488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9" name="Line 6"/>
          <p:cNvSpPr>
            <a:spLocks noChangeShapeType="1"/>
          </p:cNvSpPr>
          <p:nvPr/>
        </p:nvSpPr>
        <p:spPr bwMode="auto">
          <a:xfrm>
            <a:off x="4643438" y="3071810"/>
            <a:ext cx="2376488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10" name="Line 7"/>
          <p:cNvSpPr>
            <a:spLocks noChangeShapeType="1"/>
          </p:cNvSpPr>
          <p:nvPr/>
        </p:nvSpPr>
        <p:spPr bwMode="auto">
          <a:xfrm>
            <a:off x="4572000" y="1857364"/>
            <a:ext cx="2376488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11" name="Rectangle 3"/>
          <p:cNvSpPr txBox="1">
            <a:spLocks noChangeArrowheads="1"/>
          </p:cNvSpPr>
          <p:nvPr/>
        </p:nvSpPr>
        <p:spPr>
          <a:xfrm>
            <a:off x="5072066" y="1285860"/>
            <a:ext cx="1643074" cy="85725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9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</a:t>
            </a:r>
            <a:endParaRPr kumimoji="0" lang="en-US" altLang="zh-CN" sz="96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utoUpdateAnimBg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msotw9_temp0"/>
          <p:cNvPicPr>
            <a:picLocks noChangeAspect="1" noChangeArrowheads="1"/>
          </p:cNvPicPr>
          <p:nvPr/>
        </p:nvPicPr>
        <p:blipFill>
          <a:blip r:embed="rId2" cstate="print"/>
          <a:srcRect l="26166" t="44423" r="55803" b="42982"/>
          <a:stretch>
            <a:fillRect/>
          </a:stretch>
        </p:blipFill>
        <p:spPr bwMode="auto">
          <a:xfrm>
            <a:off x="0" y="0"/>
            <a:ext cx="3929058" cy="38436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Line 8"/>
          <p:cNvSpPr>
            <a:spLocks noChangeShapeType="1"/>
          </p:cNvSpPr>
          <p:nvPr/>
        </p:nvSpPr>
        <p:spPr bwMode="auto">
          <a:xfrm>
            <a:off x="5357818" y="1071546"/>
            <a:ext cx="3071834" cy="0"/>
          </a:xfrm>
          <a:prstGeom prst="line">
            <a:avLst/>
          </a:prstGeom>
          <a:noFill/>
          <a:ln w="4445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grpSp>
        <p:nvGrpSpPr>
          <p:cNvPr id="5" name="组合 4"/>
          <p:cNvGrpSpPr/>
          <p:nvPr/>
        </p:nvGrpSpPr>
        <p:grpSpPr>
          <a:xfrm>
            <a:off x="5357818" y="1785926"/>
            <a:ext cx="3165477" cy="1573221"/>
            <a:chOff x="1476375" y="3284538"/>
            <a:chExt cx="5832475" cy="2162175"/>
          </a:xfrm>
        </p:grpSpPr>
        <p:sp>
          <p:nvSpPr>
            <p:cNvPr id="6" name="Line 8"/>
            <p:cNvSpPr>
              <a:spLocks noChangeShapeType="1"/>
            </p:cNvSpPr>
            <p:nvPr/>
          </p:nvSpPr>
          <p:spPr bwMode="auto">
            <a:xfrm>
              <a:off x="1476375" y="3284538"/>
              <a:ext cx="5832475" cy="1587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" name="Line 10"/>
            <p:cNvSpPr>
              <a:spLocks noChangeShapeType="1"/>
            </p:cNvSpPr>
            <p:nvPr/>
          </p:nvSpPr>
          <p:spPr bwMode="auto">
            <a:xfrm>
              <a:off x="1476375" y="5445125"/>
              <a:ext cx="5832475" cy="158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" name="Line 11"/>
            <p:cNvSpPr>
              <a:spLocks noChangeShapeType="1"/>
            </p:cNvSpPr>
            <p:nvPr/>
          </p:nvSpPr>
          <p:spPr bwMode="auto">
            <a:xfrm>
              <a:off x="1476375" y="4292600"/>
              <a:ext cx="5832475" cy="158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9" name="Text Box 12"/>
          <p:cNvSpPr txBox="1">
            <a:spLocks noChangeArrowheads="1"/>
          </p:cNvSpPr>
          <p:nvPr/>
        </p:nvSpPr>
        <p:spPr bwMode="auto">
          <a:xfrm>
            <a:off x="6143636" y="1285860"/>
            <a:ext cx="1399742" cy="1631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 sz="10000" dirty="0">
                <a:solidFill>
                  <a:srgbClr val="FF0066"/>
                </a:solidFill>
              </a:rPr>
              <a:t>ch</a:t>
            </a:r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0" y="3786190"/>
            <a:ext cx="4643470" cy="2873382"/>
          </a:xfrm>
          <a:prstGeom prst="rect">
            <a:avLst/>
          </a:prstGeom>
          <a:noFill/>
          <a:ln/>
        </p:spPr>
      </p:pic>
      <p:sp>
        <p:nvSpPr>
          <p:cNvPr id="11" name="矩形 10"/>
          <p:cNvSpPr/>
          <p:nvPr/>
        </p:nvSpPr>
        <p:spPr>
          <a:xfrm>
            <a:off x="4714876" y="3857628"/>
            <a:ext cx="3272050" cy="212365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6600" dirty="0" smtClean="0">
                <a:solidFill>
                  <a:srgbClr val="FF0000"/>
                </a:solidFill>
              </a:rPr>
              <a:t>c</a:t>
            </a:r>
            <a:r>
              <a:rPr lang="zh-CN" altLang="en-US" sz="6600" dirty="0" smtClean="0">
                <a:solidFill>
                  <a:srgbClr val="FF0000"/>
                </a:solidFill>
              </a:rPr>
              <a:t>加椅子 </a:t>
            </a:r>
            <a:endParaRPr lang="en-US" altLang="zh-CN" sz="6600" dirty="0" smtClean="0">
              <a:solidFill>
                <a:srgbClr val="FF0000"/>
              </a:solidFill>
            </a:endParaRPr>
          </a:p>
          <a:p>
            <a:r>
              <a:rPr lang="en-US" altLang="zh-CN" sz="6600" dirty="0" smtClean="0">
                <a:solidFill>
                  <a:srgbClr val="FF0000"/>
                </a:solidFill>
              </a:rPr>
              <a:t>ch ch ch</a:t>
            </a:r>
            <a:endParaRPr lang="zh-CN" altLang="en-US" sz="66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800" decel="100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200861795854662_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 Box 3"/>
          <p:cNvSpPr txBox="1">
            <a:spLocks noChangeArrowheads="1"/>
          </p:cNvSpPr>
          <p:nvPr/>
        </p:nvSpPr>
        <p:spPr bwMode="auto">
          <a:xfrm>
            <a:off x="285720" y="714356"/>
            <a:ext cx="7929586" cy="92333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sz="5400" b="1" dirty="0" smtClean="0">
                <a:solidFill>
                  <a:srgbClr val="FF3399"/>
                </a:solidFill>
              </a:rPr>
              <a:t>把</a:t>
            </a:r>
            <a:r>
              <a:rPr lang="en-US" altLang="zh-CN" sz="5400" b="1" dirty="0" smtClean="0">
                <a:solidFill>
                  <a:srgbClr val="FF3399"/>
                </a:solidFill>
              </a:rPr>
              <a:t>c</a:t>
            </a:r>
            <a:r>
              <a:rPr lang="zh-CN" altLang="zh-CN" sz="5400" b="1" dirty="0" smtClean="0">
                <a:solidFill>
                  <a:srgbClr val="FF3399"/>
                </a:solidFill>
              </a:rPr>
              <a:t> </a:t>
            </a:r>
            <a:r>
              <a:rPr lang="en-US" altLang="zh-CN" sz="5400" b="1" dirty="0" smtClean="0">
                <a:solidFill>
                  <a:srgbClr val="FF3399"/>
                </a:solidFill>
              </a:rPr>
              <a:t> </a:t>
            </a:r>
            <a:r>
              <a:rPr lang="zh-CN" altLang="zh-CN" sz="5400" b="1" dirty="0" smtClean="0">
                <a:solidFill>
                  <a:srgbClr val="FF3399"/>
                </a:solidFill>
              </a:rPr>
              <a:t>ch</a:t>
            </a:r>
            <a:r>
              <a:rPr lang="zh-CN" sz="5400" b="1" dirty="0" smtClean="0">
                <a:solidFill>
                  <a:srgbClr val="FF3399"/>
                </a:solidFill>
              </a:rPr>
              <a:t>变</a:t>
            </a:r>
            <a:r>
              <a:rPr lang="zh-CN" sz="5400" b="1" dirty="0">
                <a:solidFill>
                  <a:srgbClr val="FF3399"/>
                </a:solidFill>
              </a:rPr>
              <a:t>成整体认读音</a:t>
            </a:r>
            <a:r>
              <a:rPr lang="zh-CN" sz="5400" b="1" dirty="0" smtClean="0">
                <a:solidFill>
                  <a:srgbClr val="FF3399"/>
                </a:solidFill>
              </a:rPr>
              <a:t>节</a:t>
            </a:r>
            <a:endParaRPr lang="zh-CN" sz="5400" b="1" dirty="0">
              <a:solidFill>
                <a:srgbClr val="CCCCFF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1571604" y="2285992"/>
            <a:ext cx="5643586" cy="30546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7700" b="1" dirty="0" smtClean="0">
                <a:solidFill>
                  <a:srgbClr val="0000FF"/>
                </a:solidFill>
              </a:rPr>
              <a:t>c</a:t>
            </a:r>
            <a:r>
              <a:rPr lang="zh-CN" altLang="zh-CN" sz="7700" b="1" dirty="0" smtClean="0">
                <a:solidFill>
                  <a:srgbClr val="0000FF"/>
                </a:solidFill>
              </a:rPr>
              <a:t>  — i → </a:t>
            </a:r>
            <a:r>
              <a:rPr lang="en-US" altLang="zh-CN" sz="7700" b="1" dirty="0" smtClean="0">
                <a:solidFill>
                  <a:srgbClr val="FF0000"/>
                </a:solidFill>
              </a:rPr>
              <a:t>c</a:t>
            </a:r>
            <a:r>
              <a:rPr lang="zh-CN" altLang="zh-CN" sz="7700" b="1" dirty="0" smtClean="0">
                <a:solidFill>
                  <a:srgbClr val="FF0000"/>
                </a:solidFill>
              </a:rPr>
              <a:t>i</a:t>
            </a:r>
            <a:r>
              <a:rPr lang="zh-CN" altLang="zh-CN" sz="7700" b="1" dirty="0" smtClean="0">
                <a:solidFill>
                  <a:srgbClr val="0000FF"/>
                </a:solidFill>
              </a:rPr>
              <a:t>   </a:t>
            </a:r>
          </a:p>
          <a:p>
            <a:pPr>
              <a:spcBef>
                <a:spcPct val="50000"/>
              </a:spcBef>
            </a:pPr>
            <a:r>
              <a:rPr lang="zh-CN" altLang="zh-CN" sz="7700" b="1" dirty="0" smtClean="0">
                <a:solidFill>
                  <a:srgbClr val="0000FF"/>
                </a:solidFill>
              </a:rPr>
              <a:t>ch —  i → </a:t>
            </a:r>
            <a:r>
              <a:rPr lang="zh-CN" altLang="zh-CN" sz="7700" b="1" dirty="0" smtClean="0">
                <a:solidFill>
                  <a:srgbClr val="FF0000"/>
                </a:solidFill>
              </a:rPr>
              <a:t>chi</a:t>
            </a:r>
            <a:endParaRPr lang="zh-CN" altLang="zh-CN" sz="77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200861795854662_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矩形 2"/>
          <p:cNvSpPr/>
          <p:nvPr/>
        </p:nvSpPr>
        <p:spPr>
          <a:xfrm>
            <a:off x="857224" y="2000240"/>
            <a:ext cx="6786610" cy="26314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6600" b="1" dirty="0" smtClean="0">
                <a:solidFill>
                  <a:srgbClr val="FF0000"/>
                </a:solidFill>
              </a:rPr>
              <a:t>c</a:t>
            </a:r>
            <a:r>
              <a:rPr lang="zh-CN" altLang="zh-CN" sz="6600" b="1" dirty="0" smtClean="0">
                <a:solidFill>
                  <a:srgbClr val="FF0000"/>
                </a:solidFill>
              </a:rPr>
              <a:t>ī     </a:t>
            </a:r>
            <a:r>
              <a:rPr lang="en-US" altLang="zh-CN" sz="6600" b="1" dirty="0" smtClean="0">
                <a:solidFill>
                  <a:srgbClr val="FF0000"/>
                </a:solidFill>
              </a:rPr>
              <a:t>c</a:t>
            </a:r>
            <a:r>
              <a:rPr lang="zh-CN" altLang="zh-CN" sz="6600" b="1" dirty="0" smtClean="0">
                <a:solidFill>
                  <a:srgbClr val="FF0000"/>
                </a:solidFill>
              </a:rPr>
              <a:t>hí   </a:t>
            </a:r>
            <a:r>
              <a:rPr lang="en-US" altLang="zh-CN" sz="6600" b="1" dirty="0" smtClean="0">
                <a:solidFill>
                  <a:srgbClr val="FF0000"/>
                </a:solidFill>
              </a:rPr>
              <a:t>c</a:t>
            </a:r>
            <a:r>
              <a:rPr lang="zh-CN" altLang="zh-CN" sz="6600" b="1" dirty="0" smtClean="0">
                <a:solidFill>
                  <a:srgbClr val="FF0000"/>
                </a:solidFill>
              </a:rPr>
              <a:t>hǐ    </a:t>
            </a:r>
            <a:r>
              <a:rPr lang="en-US" altLang="zh-CN" sz="6600" b="1" dirty="0" smtClean="0">
                <a:solidFill>
                  <a:srgbClr val="FF0000"/>
                </a:solidFill>
              </a:rPr>
              <a:t>c</a:t>
            </a:r>
            <a:r>
              <a:rPr lang="zh-CN" altLang="zh-CN" sz="6600" b="1" dirty="0" smtClean="0">
                <a:solidFill>
                  <a:srgbClr val="FF0000"/>
                </a:solidFill>
              </a:rPr>
              <a:t>hì  </a:t>
            </a:r>
          </a:p>
          <a:p>
            <a:pPr>
              <a:spcBef>
                <a:spcPct val="50000"/>
              </a:spcBef>
            </a:pPr>
            <a:r>
              <a:rPr lang="zh-CN" altLang="zh-CN" sz="6600" b="1" dirty="0" smtClean="0">
                <a:solidFill>
                  <a:srgbClr val="FF0000"/>
                </a:solidFill>
              </a:rPr>
              <a:t>chī     chí   chǐ   chì   </a:t>
            </a:r>
            <a:endParaRPr lang="zh-CN" altLang="zh-CN" sz="66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5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矩形 4"/>
          <p:cNvSpPr/>
          <p:nvPr/>
        </p:nvSpPr>
        <p:spPr>
          <a:xfrm>
            <a:off x="1500166" y="1214422"/>
            <a:ext cx="5589992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zh-CN" sz="8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声母</a:t>
            </a:r>
            <a:r>
              <a:rPr lang="en-US" altLang="zh-CN" sz="8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en-US" altLang="zh-CN" sz="8800" dirty="0" smtClean="0"/>
              <a:t>c</a:t>
            </a:r>
            <a:r>
              <a:rPr lang="zh-CN" altLang="zh-CN" sz="8800" dirty="0" smtClean="0"/>
              <a:t>—</a:t>
            </a:r>
            <a:r>
              <a:rPr lang="en-US" altLang="zh-CN" sz="8800" dirty="0" smtClean="0"/>
              <a:t>c</a:t>
            </a:r>
            <a:r>
              <a:rPr lang="zh-CN" altLang="zh-CN" sz="8800" dirty="0" smtClean="0"/>
              <a:t>h</a:t>
            </a:r>
            <a:endParaRPr lang="zh-CN" altLang="zh-CN" sz="8800" dirty="0"/>
          </a:p>
        </p:txBody>
      </p:sp>
      <p:sp>
        <p:nvSpPr>
          <p:cNvPr id="6" name="矩形 5"/>
          <p:cNvSpPr/>
          <p:nvPr/>
        </p:nvSpPr>
        <p:spPr>
          <a:xfrm>
            <a:off x="642910" y="3357562"/>
            <a:ext cx="7614585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66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整体认读</a:t>
            </a:r>
            <a:r>
              <a:rPr lang="zh-CN" altLang="zh-CN" sz="66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音</a:t>
            </a:r>
            <a:r>
              <a:rPr lang="zh-CN" altLang="zh-CN" sz="66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节</a:t>
            </a:r>
            <a:r>
              <a:rPr lang="en-US" altLang="zh-CN" sz="6600" dirty="0" smtClean="0"/>
              <a:t>c</a:t>
            </a:r>
            <a:r>
              <a:rPr lang="zh-CN" altLang="zh-CN" sz="6600" dirty="0" smtClean="0">
                <a:latin typeface="Century Gothic"/>
              </a:rPr>
              <a:t>i</a:t>
            </a:r>
            <a:r>
              <a:rPr lang="zh-CN" altLang="zh-CN" sz="6600" dirty="0" smtClean="0"/>
              <a:t>—</a:t>
            </a:r>
            <a:r>
              <a:rPr lang="en-US" altLang="zh-CN" sz="6600" dirty="0" smtClean="0"/>
              <a:t>c</a:t>
            </a:r>
            <a:r>
              <a:rPr lang="zh-CN" altLang="zh-CN" sz="6600" dirty="0" smtClean="0"/>
              <a:t>h</a:t>
            </a:r>
            <a:r>
              <a:rPr lang="zh-CN" altLang="zh-CN" sz="6600" dirty="0" smtClean="0">
                <a:latin typeface="Century Gothic"/>
              </a:rPr>
              <a:t>i</a:t>
            </a:r>
            <a:endParaRPr lang="zh-CN" altLang="zh-CN" sz="6600" dirty="0">
              <a:latin typeface="Century Gothic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WordArt 2"/>
          <p:cNvSpPr>
            <a:spLocks noChangeArrowheads="1" noChangeShapeType="1" noTextEdit="1"/>
          </p:cNvSpPr>
          <p:nvPr/>
        </p:nvSpPr>
        <p:spPr bwMode="auto">
          <a:xfrm>
            <a:off x="1142976" y="2143116"/>
            <a:ext cx="1357322" cy="1939646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3000" b="1" kern="1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黑体"/>
                <a:ea typeface="黑体"/>
              </a:rPr>
              <a:t>c</a:t>
            </a:r>
            <a:endParaRPr lang="zh-CN" altLang="en-US" sz="3000" b="1" kern="10" dirty="0">
              <a:ln w="19050">
                <a:solidFill>
                  <a:srgbClr val="99CCFF"/>
                </a:solidFill>
                <a:round/>
                <a:headEnd/>
                <a:tailEnd/>
              </a:ln>
              <a:solidFill>
                <a:srgbClr val="0066CC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黑体"/>
              <a:ea typeface="黑体"/>
            </a:endParaRPr>
          </a:p>
        </p:txBody>
      </p:sp>
      <p:sp>
        <p:nvSpPr>
          <p:cNvPr id="3" name="Line 6"/>
          <p:cNvSpPr>
            <a:spLocks noChangeShapeType="1"/>
          </p:cNvSpPr>
          <p:nvPr/>
        </p:nvSpPr>
        <p:spPr bwMode="auto">
          <a:xfrm flipV="1">
            <a:off x="2571736" y="1500174"/>
            <a:ext cx="1077915" cy="1077914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" name="Line 7"/>
          <p:cNvSpPr>
            <a:spLocks noChangeShapeType="1"/>
          </p:cNvSpPr>
          <p:nvPr/>
        </p:nvSpPr>
        <p:spPr bwMode="auto">
          <a:xfrm flipV="1">
            <a:off x="2571736" y="3143248"/>
            <a:ext cx="1214446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" name="Line 8"/>
          <p:cNvSpPr>
            <a:spLocks noChangeShapeType="1"/>
          </p:cNvSpPr>
          <p:nvPr/>
        </p:nvSpPr>
        <p:spPr bwMode="auto">
          <a:xfrm>
            <a:off x="2571736" y="3571876"/>
            <a:ext cx="863600" cy="865188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" name="WordArt 3"/>
          <p:cNvSpPr>
            <a:spLocks noChangeArrowheads="1" noChangeShapeType="1" noTextEdit="1"/>
          </p:cNvSpPr>
          <p:nvPr/>
        </p:nvSpPr>
        <p:spPr bwMode="auto">
          <a:xfrm>
            <a:off x="3714744" y="1071546"/>
            <a:ext cx="503237" cy="71913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3600" b="1" kern="1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黑体"/>
                <a:ea typeface="黑体"/>
              </a:rPr>
              <a:t>a</a:t>
            </a:r>
            <a:endParaRPr lang="zh-CN" altLang="en-US" sz="3600" b="1" kern="10" dirty="0">
              <a:ln w="19050">
                <a:solidFill>
                  <a:srgbClr val="99CCFF"/>
                </a:solidFill>
                <a:round/>
                <a:headEnd/>
                <a:tailEnd/>
              </a:ln>
              <a:solidFill>
                <a:srgbClr val="0066CC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黑体"/>
              <a:ea typeface="黑体"/>
            </a:endParaRPr>
          </a:p>
        </p:txBody>
      </p:sp>
      <p:sp>
        <p:nvSpPr>
          <p:cNvPr id="8" name="WordArt 5"/>
          <p:cNvSpPr>
            <a:spLocks noChangeArrowheads="1" noChangeShapeType="1" noTextEdit="1"/>
          </p:cNvSpPr>
          <p:nvPr/>
        </p:nvSpPr>
        <p:spPr bwMode="auto">
          <a:xfrm>
            <a:off x="3786182" y="2714620"/>
            <a:ext cx="503237" cy="71913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3600" b="1" kern="1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黑体"/>
                <a:ea typeface="黑体"/>
              </a:rPr>
              <a:t>e</a:t>
            </a:r>
            <a:endParaRPr lang="zh-CN" altLang="en-US" sz="3600" b="1" kern="10" dirty="0">
              <a:ln w="19050">
                <a:solidFill>
                  <a:srgbClr val="99CCFF"/>
                </a:solidFill>
                <a:round/>
                <a:headEnd/>
                <a:tailEnd/>
              </a:ln>
              <a:solidFill>
                <a:srgbClr val="0066CC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黑体"/>
              <a:ea typeface="黑体"/>
            </a:endParaRPr>
          </a:p>
        </p:txBody>
      </p:sp>
      <p:sp>
        <p:nvSpPr>
          <p:cNvPr id="9" name="WordArt 4"/>
          <p:cNvSpPr>
            <a:spLocks noChangeArrowheads="1" noChangeShapeType="1" noTextEdit="1"/>
          </p:cNvSpPr>
          <p:nvPr/>
        </p:nvSpPr>
        <p:spPr bwMode="auto">
          <a:xfrm>
            <a:off x="3714744" y="4000504"/>
            <a:ext cx="576262" cy="7921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3600" b="1" kern="1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黑体"/>
                <a:ea typeface="黑体"/>
              </a:rPr>
              <a:t>u</a:t>
            </a:r>
            <a:endParaRPr lang="zh-CN" altLang="en-US" sz="3600" b="1" kern="10" dirty="0">
              <a:ln w="19050">
                <a:solidFill>
                  <a:srgbClr val="99CCFF"/>
                </a:solidFill>
                <a:round/>
                <a:headEnd/>
                <a:tailEnd/>
              </a:ln>
              <a:solidFill>
                <a:srgbClr val="0066CC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黑体"/>
              <a:ea typeface="黑体"/>
            </a:endParaRPr>
          </a:p>
        </p:txBody>
      </p:sp>
      <p:sp>
        <p:nvSpPr>
          <p:cNvPr id="10" name="Line 9"/>
          <p:cNvSpPr>
            <a:spLocks noChangeShapeType="1"/>
          </p:cNvSpPr>
          <p:nvPr/>
        </p:nvSpPr>
        <p:spPr bwMode="auto">
          <a:xfrm>
            <a:off x="4214810" y="1428736"/>
            <a:ext cx="1512888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" name="Line 9"/>
          <p:cNvSpPr>
            <a:spLocks noChangeShapeType="1"/>
          </p:cNvSpPr>
          <p:nvPr/>
        </p:nvSpPr>
        <p:spPr bwMode="auto">
          <a:xfrm>
            <a:off x="4286248" y="3071810"/>
            <a:ext cx="1512888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" name="Line 9"/>
          <p:cNvSpPr>
            <a:spLocks noChangeShapeType="1"/>
          </p:cNvSpPr>
          <p:nvPr/>
        </p:nvSpPr>
        <p:spPr bwMode="auto">
          <a:xfrm>
            <a:off x="4286248" y="4429132"/>
            <a:ext cx="1512888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3" name="WordArt 12"/>
          <p:cNvSpPr>
            <a:spLocks noChangeArrowheads="1" noChangeShapeType="1" noTextEdit="1"/>
          </p:cNvSpPr>
          <p:nvPr/>
        </p:nvSpPr>
        <p:spPr bwMode="auto">
          <a:xfrm>
            <a:off x="5799138" y="981075"/>
            <a:ext cx="1077912" cy="7921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3600" b="1" kern="1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黑体"/>
                <a:ea typeface="黑体"/>
              </a:rPr>
              <a:t>ca</a:t>
            </a:r>
            <a:endParaRPr lang="zh-CN" altLang="en-US" sz="3600" b="1" kern="10" dirty="0">
              <a:ln w="19050">
                <a:solidFill>
                  <a:srgbClr val="99CCFF"/>
                </a:solidFill>
                <a:round/>
                <a:headEnd/>
                <a:tailEnd/>
              </a:ln>
              <a:solidFill>
                <a:srgbClr val="0066CC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黑体"/>
              <a:ea typeface="黑体"/>
            </a:endParaRPr>
          </a:p>
        </p:txBody>
      </p:sp>
      <p:sp>
        <p:nvSpPr>
          <p:cNvPr id="14" name="WordArt 14"/>
          <p:cNvSpPr>
            <a:spLocks noChangeArrowheads="1" noChangeShapeType="1" noTextEdit="1"/>
          </p:cNvSpPr>
          <p:nvPr/>
        </p:nvSpPr>
        <p:spPr bwMode="auto">
          <a:xfrm>
            <a:off x="5795963" y="2636838"/>
            <a:ext cx="1004887" cy="71913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3600" b="1" kern="1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黑体"/>
                <a:ea typeface="黑体"/>
              </a:rPr>
              <a:t>ce</a:t>
            </a:r>
            <a:endParaRPr lang="zh-CN" altLang="en-US" sz="3600" b="1" kern="10" dirty="0">
              <a:ln w="19050">
                <a:solidFill>
                  <a:srgbClr val="99CCFF"/>
                </a:solidFill>
                <a:round/>
                <a:headEnd/>
                <a:tailEnd/>
              </a:ln>
              <a:solidFill>
                <a:srgbClr val="0066CC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黑体"/>
              <a:ea typeface="黑体"/>
            </a:endParaRPr>
          </a:p>
        </p:txBody>
      </p:sp>
      <p:sp>
        <p:nvSpPr>
          <p:cNvPr id="15" name="WordArt 13"/>
          <p:cNvSpPr>
            <a:spLocks noChangeArrowheads="1" noChangeShapeType="1" noTextEdit="1"/>
          </p:cNvSpPr>
          <p:nvPr/>
        </p:nvSpPr>
        <p:spPr bwMode="auto">
          <a:xfrm>
            <a:off x="5857884" y="4000504"/>
            <a:ext cx="1220787" cy="863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3600" b="1" kern="1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黑体"/>
                <a:ea typeface="黑体"/>
              </a:rPr>
              <a:t>cu</a:t>
            </a:r>
            <a:endParaRPr lang="zh-CN" altLang="en-US" sz="3600" b="1" kern="10" dirty="0">
              <a:ln w="19050">
                <a:solidFill>
                  <a:srgbClr val="99CCFF"/>
                </a:solidFill>
                <a:round/>
                <a:headEnd/>
                <a:tailEnd/>
              </a:ln>
              <a:solidFill>
                <a:srgbClr val="0066CC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黑体"/>
              <a:ea typeface="黑体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nimClr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FF00FF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nimClr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FF00FF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nimClr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FF00FF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pic_22763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7046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 Box 7"/>
          <p:cNvSpPr txBox="1">
            <a:spLocks noChangeArrowheads="1"/>
          </p:cNvSpPr>
          <p:nvPr/>
        </p:nvSpPr>
        <p:spPr bwMode="auto">
          <a:xfrm>
            <a:off x="3995738" y="765175"/>
            <a:ext cx="2736850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altLang="zh-CN" sz="4800" dirty="0">
                <a:solidFill>
                  <a:srgbClr val="FF0000"/>
                </a:solidFill>
              </a:rPr>
              <a:t>c</a:t>
            </a:r>
            <a:r>
              <a:rPr lang="en-US" altLang="en-US" sz="4800" dirty="0">
                <a:solidFill>
                  <a:srgbClr val="FF0000"/>
                </a:solidFill>
              </a:rPr>
              <a:t>ā</a:t>
            </a:r>
            <a:r>
              <a:rPr lang="en-US" altLang="zh-CN" sz="4800" dirty="0">
                <a:solidFill>
                  <a:srgbClr val="FF0000"/>
                </a:solidFill>
              </a:rPr>
              <a:t> b</a:t>
            </a:r>
            <a:r>
              <a:rPr lang="en-US" altLang="en-US" sz="4800" dirty="0">
                <a:solidFill>
                  <a:srgbClr val="FF0000"/>
                </a:solidFill>
              </a:rPr>
              <a:t>ō</a:t>
            </a:r>
            <a:r>
              <a:rPr lang="en-US" altLang="zh-CN" sz="4800" dirty="0">
                <a:solidFill>
                  <a:srgbClr val="FF0000"/>
                </a:solidFill>
              </a:rPr>
              <a:t> </a:t>
            </a:r>
            <a:r>
              <a:rPr lang="en-US" altLang="zh-CN" sz="4800" dirty="0" smtClean="0">
                <a:solidFill>
                  <a:srgbClr val="FF0000"/>
                </a:solidFill>
              </a:rPr>
              <a:t>lí</a:t>
            </a:r>
            <a:endParaRPr lang="en-US" altLang="zh-CN" sz="4800" dirty="0">
              <a:solidFill>
                <a:srgbClr val="FF0000"/>
              </a:solidFill>
            </a:endParaRPr>
          </a:p>
        </p:txBody>
      </p:sp>
      <p:sp>
        <p:nvSpPr>
          <p:cNvPr id="6" name="Text Box 6"/>
          <p:cNvSpPr txBox="1">
            <a:spLocks noChangeArrowheads="1"/>
          </p:cNvSpPr>
          <p:nvPr/>
        </p:nvSpPr>
        <p:spPr bwMode="auto">
          <a:xfrm>
            <a:off x="4140200" y="1412875"/>
            <a:ext cx="2592388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4000" b="1" dirty="0">
                <a:solidFill>
                  <a:srgbClr val="FF0000"/>
                </a:solidFill>
              </a:rPr>
              <a:t>擦 玻 璃        </a:t>
            </a:r>
          </a:p>
        </p:txBody>
      </p:sp>
      <p:sp>
        <p:nvSpPr>
          <p:cNvPr id="7" name="Text Box 8"/>
          <p:cNvSpPr txBox="1">
            <a:spLocks noChangeArrowheads="1"/>
          </p:cNvSpPr>
          <p:nvPr/>
        </p:nvSpPr>
        <p:spPr bwMode="auto">
          <a:xfrm>
            <a:off x="1142976" y="5072074"/>
            <a:ext cx="1677988" cy="155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 sz="4800" dirty="0">
                <a:solidFill>
                  <a:srgbClr val="FF0000"/>
                </a:solidFill>
              </a:rPr>
              <a:t>tuō dì</a:t>
            </a:r>
          </a:p>
          <a:p>
            <a:endParaRPr lang="en-US" altLang="zh-CN" sz="4800" dirty="0"/>
          </a:p>
        </p:txBody>
      </p:sp>
      <p:sp>
        <p:nvSpPr>
          <p:cNvPr id="8" name="Text Box 9"/>
          <p:cNvSpPr txBox="1">
            <a:spLocks noChangeArrowheads="1"/>
          </p:cNvSpPr>
          <p:nvPr/>
        </p:nvSpPr>
        <p:spPr bwMode="auto">
          <a:xfrm>
            <a:off x="1066800" y="5715000"/>
            <a:ext cx="1743075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4800" dirty="0">
                <a:solidFill>
                  <a:srgbClr val="FF0000"/>
                </a:solidFill>
              </a:rPr>
              <a:t>拖 地</a:t>
            </a:r>
          </a:p>
        </p:txBody>
      </p:sp>
      <p:sp>
        <p:nvSpPr>
          <p:cNvPr id="9" name="Text Box 10"/>
          <p:cNvSpPr txBox="1">
            <a:spLocks noChangeArrowheads="1"/>
          </p:cNvSpPr>
          <p:nvPr/>
        </p:nvSpPr>
        <p:spPr bwMode="auto">
          <a:xfrm>
            <a:off x="3714744" y="4714884"/>
            <a:ext cx="3600450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4800" dirty="0">
                <a:solidFill>
                  <a:srgbClr val="FF0000"/>
                </a:solidFill>
              </a:rPr>
              <a:t>zuò hè kǎ</a:t>
            </a:r>
          </a:p>
        </p:txBody>
      </p:sp>
      <p:sp>
        <p:nvSpPr>
          <p:cNvPr id="10" name="Text Box 11"/>
          <p:cNvSpPr txBox="1">
            <a:spLocks noChangeArrowheads="1"/>
          </p:cNvSpPr>
          <p:nvPr/>
        </p:nvSpPr>
        <p:spPr bwMode="auto">
          <a:xfrm>
            <a:off x="3733800" y="5562600"/>
            <a:ext cx="2692400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800" dirty="0">
                <a:solidFill>
                  <a:srgbClr val="FF0000"/>
                </a:solidFill>
              </a:rPr>
              <a:t>做  贺  卡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38" dur="2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200861795854662_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Text Box 5"/>
          <p:cNvSpPr txBox="1">
            <a:spLocks noChangeArrowheads="1"/>
          </p:cNvSpPr>
          <p:nvPr/>
        </p:nvSpPr>
        <p:spPr bwMode="auto">
          <a:xfrm flipH="1">
            <a:off x="2000232" y="357166"/>
            <a:ext cx="4176713" cy="155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9600" dirty="0">
                <a:solidFill>
                  <a:srgbClr val="FF0000"/>
                </a:solidFill>
              </a:rPr>
              <a:t> ch</a:t>
            </a:r>
          </a:p>
        </p:txBody>
      </p:sp>
      <p:sp>
        <p:nvSpPr>
          <p:cNvPr id="4" name="Text Box 6"/>
          <p:cNvSpPr txBox="1">
            <a:spLocks noChangeArrowheads="1"/>
          </p:cNvSpPr>
          <p:nvPr/>
        </p:nvSpPr>
        <p:spPr bwMode="auto">
          <a:xfrm>
            <a:off x="2143108" y="2071678"/>
            <a:ext cx="3890962" cy="38164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400" dirty="0">
                <a:solidFill>
                  <a:srgbClr val="FF0000"/>
                </a:solidFill>
              </a:rPr>
              <a:t>ch—</a:t>
            </a:r>
            <a:r>
              <a:rPr lang="en-US" altLang="zh-CN" sz="4400" b="1" dirty="0">
                <a:solidFill>
                  <a:srgbClr val="FF0000"/>
                </a:solidFill>
              </a:rPr>
              <a:t>ɑ</a:t>
            </a:r>
            <a:r>
              <a:rPr lang="en-US" altLang="zh-CN" sz="4400" dirty="0">
                <a:solidFill>
                  <a:srgbClr val="FF0000"/>
                </a:solidFill>
              </a:rPr>
              <a:t>—ch</a:t>
            </a:r>
            <a:r>
              <a:rPr lang="en-US" altLang="zh-CN" sz="4400" b="1" dirty="0">
                <a:solidFill>
                  <a:srgbClr val="FF0000"/>
                </a:solidFill>
              </a:rPr>
              <a:t>ɑ</a:t>
            </a:r>
            <a:endParaRPr lang="en-US" altLang="zh-CN" sz="4400" dirty="0">
              <a:solidFill>
                <a:srgbClr val="FF0000"/>
              </a:solidFill>
            </a:endParaRPr>
          </a:p>
          <a:p>
            <a:pPr>
              <a:spcBef>
                <a:spcPct val="50000"/>
              </a:spcBef>
            </a:pPr>
            <a:r>
              <a:rPr lang="en-US" altLang="zh-CN" sz="4400" dirty="0">
                <a:solidFill>
                  <a:srgbClr val="FF0000"/>
                </a:solidFill>
              </a:rPr>
              <a:t>ch—e—che</a:t>
            </a:r>
          </a:p>
          <a:p>
            <a:pPr>
              <a:spcBef>
                <a:spcPct val="50000"/>
              </a:spcBef>
            </a:pPr>
            <a:r>
              <a:rPr lang="en-US" altLang="zh-CN" sz="4400" dirty="0">
                <a:solidFill>
                  <a:srgbClr val="FF0000"/>
                </a:solidFill>
              </a:rPr>
              <a:t>ch—u—chu</a:t>
            </a:r>
          </a:p>
          <a:p>
            <a:pPr>
              <a:spcBef>
                <a:spcPct val="50000"/>
              </a:spcBef>
            </a:pPr>
            <a:r>
              <a:rPr lang="en-US" altLang="zh-CN" sz="4400" dirty="0">
                <a:solidFill>
                  <a:srgbClr val="FF0000"/>
                </a:solidFill>
              </a:rPr>
              <a:t>ch—u—o--chuo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436</TotalTime>
  <Words>206</Words>
  <Application>Microsoft Office PowerPoint</Application>
  <PresentationFormat>全屏显示(4:3)</PresentationFormat>
  <Paragraphs>72</Paragraphs>
  <Slides>13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4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dashu</cp:lastModifiedBy>
  <cp:revision>32</cp:revision>
  <dcterms:created xsi:type="dcterms:W3CDTF">2014-09-12T12:58:30Z</dcterms:created>
  <dcterms:modified xsi:type="dcterms:W3CDTF">2014-10-09T07:13:11Z</dcterms:modified>
</cp:coreProperties>
</file>