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3" r:id="rId1"/>
  </p:sldMasterIdLst>
  <p:notesMasterIdLst>
    <p:notesMasterId r:id="rId55"/>
  </p:notesMasterIdLst>
  <p:handoutMasterIdLst>
    <p:handoutMasterId r:id="rId56"/>
  </p:handoutMasterIdLst>
  <p:sldIdLst>
    <p:sldId id="603" r:id="rId2"/>
    <p:sldId id="547" r:id="rId3"/>
    <p:sldId id="550" r:id="rId4"/>
    <p:sldId id="551" r:id="rId5"/>
    <p:sldId id="552" r:id="rId6"/>
    <p:sldId id="553" r:id="rId7"/>
    <p:sldId id="554" r:id="rId8"/>
    <p:sldId id="555" r:id="rId9"/>
    <p:sldId id="556" r:id="rId10"/>
    <p:sldId id="557" r:id="rId11"/>
    <p:sldId id="559" r:id="rId12"/>
    <p:sldId id="609" r:id="rId13"/>
    <p:sldId id="560" r:id="rId14"/>
    <p:sldId id="667" r:id="rId15"/>
    <p:sldId id="610" r:id="rId16"/>
    <p:sldId id="611" r:id="rId17"/>
    <p:sldId id="662" r:id="rId18"/>
    <p:sldId id="561" r:id="rId19"/>
    <p:sldId id="562" r:id="rId20"/>
    <p:sldId id="563" r:id="rId21"/>
    <p:sldId id="564" r:id="rId22"/>
    <p:sldId id="565" r:id="rId23"/>
    <p:sldId id="566" r:id="rId24"/>
    <p:sldId id="567" r:id="rId25"/>
    <p:sldId id="668" r:id="rId26"/>
    <p:sldId id="568" r:id="rId27"/>
    <p:sldId id="569" r:id="rId28"/>
    <p:sldId id="570" r:id="rId29"/>
    <p:sldId id="571" r:id="rId30"/>
    <p:sldId id="572" r:id="rId31"/>
    <p:sldId id="573" r:id="rId32"/>
    <p:sldId id="574" r:id="rId33"/>
    <p:sldId id="575" r:id="rId34"/>
    <p:sldId id="576" r:id="rId35"/>
    <p:sldId id="577" r:id="rId36"/>
    <p:sldId id="578" r:id="rId37"/>
    <p:sldId id="664" r:id="rId38"/>
    <p:sldId id="665" r:id="rId39"/>
    <p:sldId id="579" r:id="rId40"/>
    <p:sldId id="580" r:id="rId41"/>
    <p:sldId id="581" r:id="rId42"/>
    <p:sldId id="583" r:id="rId43"/>
    <p:sldId id="584" r:id="rId44"/>
    <p:sldId id="585" r:id="rId45"/>
    <p:sldId id="586" r:id="rId46"/>
    <p:sldId id="587" r:id="rId47"/>
    <p:sldId id="588" r:id="rId48"/>
    <p:sldId id="593" r:id="rId49"/>
    <p:sldId id="590" r:id="rId50"/>
    <p:sldId id="591" r:id="rId51"/>
    <p:sldId id="592" r:id="rId52"/>
    <p:sldId id="670" r:id="rId53"/>
    <p:sldId id="604" r:id="rId54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默认节" id="{53153389-35a3-4259-80a6-c3fc6a51e9dc}">
          <p14:sldIdLst>
            <p14:sldId id="603"/>
            <p14:sldId id="547"/>
            <p14:sldId id="607"/>
            <p14:sldId id="550"/>
            <p14:sldId id="551"/>
            <p14:sldId id="552"/>
            <p14:sldId id="553"/>
            <p14:sldId id="554"/>
            <p14:sldId id="555"/>
            <p14:sldId id="556"/>
            <p14:sldId id="557"/>
            <p14:sldId id="559"/>
            <p14:sldId id="609"/>
            <p14:sldId id="560"/>
            <p14:sldId id="667"/>
            <p14:sldId id="610"/>
            <p14:sldId id="611"/>
            <p14:sldId id="662"/>
            <p14:sldId id="561"/>
            <p14:sldId id="562"/>
            <p14:sldId id="563"/>
            <p14:sldId id="564"/>
            <p14:sldId id="565"/>
            <p14:sldId id="566"/>
            <p14:sldId id="567"/>
            <p14:sldId id="668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664"/>
            <p14:sldId id="665"/>
            <p14:sldId id="579"/>
            <p14:sldId id="580"/>
            <p14:sldId id="581"/>
            <p14:sldId id="583"/>
            <p14:sldId id="584"/>
            <p14:sldId id="585"/>
            <p14:sldId id="586"/>
            <p14:sldId id="587"/>
            <p14:sldId id="588"/>
            <p14:sldId id="593"/>
            <p14:sldId id="590"/>
            <p14:sldId id="591"/>
            <p14:sldId id="592"/>
            <p14:sldId id="670"/>
          </p14:sldIdLst>
        </p14:section>
        <p14:section name="无标题节" id="{19d2144a-1a8a-4dc4-a174-2dbb52bcda87}">
          <p14:sldIdLst>
            <p14:sldId id="6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5F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5063" autoAdjust="0"/>
  </p:normalViewPr>
  <p:slideViewPr>
    <p:cSldViewPr>
      <p:cViewPr>
        <p:scale>
          <a:sx n="100" d="100"/>
          <a:sy n="100" d="100"/>
        </p:scale>
        <p:origin x="-1122" y="-294"/>
      </p:cViewPr>
      <p:guideLst>
        <p:guide orient="horz" pos="315"/>
        <p:guide pos="28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803"/>
        <p:guide pos="214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77400A1-2E13-48AC-BF04-C2B1B7502497}" type="datetimeFigureOut">
              <a:rPr lang="zh-CN" altLang="en-US"/>
              <a:pPr>
                <a:defRPr/>
              </a:pPr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CAA8628-154C-45CF-BC0C-79C45D88B0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C33870-C21D-410F-AAA2-095FBB382D42}" type="datetimeFigureOut">
              <a:rPr lang="zh-CN" altLang="en-US"/>
              <a:pPr>
                <a:defRPr/>
              </a:pPr>
              <a:t>2019/8/27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F6A4FD4-2A00-4FC5-AA6B-EFBE265FD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zh-CN" altLang="en-US" smtClean="0"/>
          </a:p>
        </p:txBody>
      </p:sp>
      <p:sp>
        <p:nvSpPr>
          <p:cNvPr id="624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08C06A9-F33F-43A6-9F48-F452DC5966F7}" type="slidenum">
              <a:rPr lang="zh-CN" altLang="en-US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6FB8893-0FC6-4C22-B9A2-D14A20B41275}" type="slidenum">
              <a:rPr lang="zh-CN" altLang="en-US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4FA34-DDC2-4732-BEE3-5530C8E6A384}" type="slidenum">
              <a:rPr lang="zh-CN" altLang="en-US" smtClean="0"/>
              <a:pPr/>
              <a:t>52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E689-14E5-4B23-9619-7B48ADB4EAAF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5CAD-FD48-4DD1-BE1C-77F7C297CD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E689-14E5-4B23-9619-7B48ADB4EAAF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5CAD-FD48-4DD1-BE1C-77F7C297CD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E689-14E5-4B23-9619-7B48ADB4EAAF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5CAD-FD48-4DD1-BE1C-77F7C297CD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E689-14E5-4B23-9619-7B48ADB4EAAF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5CAD-FD48-4DD1-BE1C-77F7C297CD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E689-14E5-4B23-9619-7B48ADB4EAAF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5CAD-FD48-4DD1-BE1C-77F7C297CD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E689-14E5-4B23-9619-7B48ADB4EAAF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5CAD-FD48-4DD1-BE1C-77F7C297CD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E689-14E5-4B23-9619-7B48ADB4EAAF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5CAD-FD48-4DD1-BE1C-77F7C297CD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E689-14E5-4B23-9619-7B48ADB4EAAF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5CAD-FD48-4DD1-BE1C-77F7C297CD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E689-14E5-4B23-9619-7B48ADB4EAAF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5CAD-FD48-4DD1-BE1C-77F7C297CD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E689-14E5-4B23-9619-7B48ADB4EAAF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5CAD-FD48-4DD1-BE1C-77F7C297CD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E689-14E5-4B23-9619-7B48ADB4EAAF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5CAD-FD48-4DD1-BE1C-77F7C297CD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0E689-14E5-4B23-9619-7B48ADB4EAAF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B5CAD-FD48-4DD1-BE1C-77F7C297CD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  <p:sldLayoutId id="2147483739" r:id="rId56"/>
    <p:sldLayoutId id="2147483740" r:id="rId57"/>
    <p:sldLayoutId id="2147483741" r:id="rId58"/>
    <p:sldLayoutId id="2147483742" r:id="rId5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image1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5" Type="http://schemas.microsoft.com/office/2007/relationships/hdphoto" Target="../media/image19.wdp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083" y="3251200"/>
            <a:ext cx="9134534" cy="1036955"/>
            <a:chOff x="-9036" y="6297"/>
            <a:chExt cx="20928" cy="1633"/>
          </a:xfrm>
          <a:solidFill>
            <a:schemeClr val="bg1">
              <a:alpha val="24000"/>
            </a:schemeClr>
          </a:solidFill>
        </p:grpSpPr>
        <p:sp>
          <p:nvSpPr>
            <p:cNvPr id="4" name="标题 1"/>
            <p:cNvSpPr txBox="1"/>
            <p:nvPr/>
          </p:nvSpPr>
          <p:spPr bwMode="auto">
            <a:xfrm>
              <a:off x="-9036" y="6297"/>
              <a:ext cx="20928" cy="1633"/>
            </a:xfrm>
            <a:prstGeom prst="rect">
              <a:avLst/>
            </a:prstGeom>
            <a:grpFill/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zh-CN" altLang="en-US" sz="4800" dirty="0">
                  <a:latin typeface="楷体" panose="02010609060101010101" pitchFamily="49" charset="-122"/>
                  <a:ea typeface="楷体" panose="02010609060101010101" pitchFamily="49" charset="-122"/>
                </a:rPr>
                <a:t>植树的牧羊</a:t>
              </a:r>
              <a:r>
                <a:rPr lang="zh-CN" altLang="en-US" sz="48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人</a:t>
              </a:r>
              <a:endPara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 flipV="1">
              <a:off x="-2856" y="7623"/>
              <a:ext cx="8569" cy="37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矩形 12"/>
          <p:cNvSpPr>
            <a:spLocks noChangeArrowheads="1"/>
          </p:cNvSpPr>
          <p:nvPr/>
        </p:nvSpPr>
        <p:spPr bwMode="auto">
          <a:xfrm>
            <a:off x="36830" y="819150"/>
            <a:ext cx="2588260" cy="62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不毛之地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166620" y="948055"/>
            <a:ext cx="7155180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不长庄稼的地方。泛指荒凉、贫瘠的土地。毛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地面上的植物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多指庄稼。文中作动词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长庄稼。</a:t>
            </a:r>
          </a:p>
        </p:txBody>
      </p:sp>
      <p:sp>
        <p:nvSpPr>
          <p:cNvPr id="13318" name="矩形 15"/>
          <p:cNvSpPr>
            <a:spLocks noChangeArrowheads="1"/>
          </p:cNvSpPr>
          <p:nvPr/>
        </p:nvSpPr>
        <p:spPr bwMode="auto">
          <a:xfrm>
            <a:off x="36763" y="3508794"/>
            <a:ext cx="23279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一心一意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166816" y="3576104"/>
            <a:ext cx="304292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心思、意念专一。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16" y="2030599"/>
            <a:ext cx="3102952" cy="206769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6528" y="907733"/>
            <a:ext cx="9063990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eaLnBrk="1" hangingPunct="1">
              <a:spcBef>
                <a:spcPts val="600"/>
              </a:spcBef>
              <a:buFont typeface="Wingdings" panose="05000000000000000000" charset="0"/>
              <a:buChar char="u"/>
              <a:defRPr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这篇文章写了一件什么事？请用简洁语言的概括。</a:t>
            </a:r>
          </a:p>
        </p:txBody>
      </p:sp>
      <p:sp>
        <p:nvSpPr>
          <p:cNvPr id="7" name="文本框 5"/>
          <p:cNvSpPr txBox="1">
            <a:spLocks noChangeArrowheads="1"/>
          </p:cNvSpPr>
          <p:nvPr/>
        </p:nvSpPr>
        <p:spPr bwMode="auto">
          <a:xfrm>
            <a:off x="579755" y="1659890"/>
            <a:ext cx="4763135" cy="2479040"/>
          </a:xfrm>
          <a:prstGeom prst="rect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4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本文主要讲述了一个荒漠中的牧羊人默默无闻、坚持不懈、慷慨无私地为荒漠种树创造绿荫的故事。</a:t>
            </a:r>
          </a:p>
        </p:txBody>
      </p:sp>
      <p:pic>
        <p:nvPicPr>
          <p:cNvPr id="65539" name="Picture 6" descr="http://p2.so.qhmsg.com/bdr/_240_/t010aecde35056c7cd7.jpg"/>
          <p:cNvPicPr>
            <a:picLocks noChangeAspect="1"/>
          </p:cNvPicPr>
          <p:nvPr/>
        </p:nvPicPr>
        <p:blipFill>
          <a:blip r:embed="rId2" cstate="print"/>
          <a:srcRect t="12999" b="11401"/>
          <a:stretch>
            <a:fillRect/>
          </a:stretch>
        </p:blipFill>
        <p:spPr>
          <a:xfrm>
            <a:off x="5875020" y="2553335"/>
            <a:ext cx="2822575" cy="2132965"/>
          </a:xfrm>
          <a:prstGeom prst="rect">
            <a:avLst/>
          </a:prstGeom>
          <a:noFill/>
          <a:ln w="9525">
            <a:noFill/>
          </a:ln>
          <a:effectLst>
            <a:softEdge rad="38100"/>
          </a:effectLst>
        </p:spPr>
      </p:pic>
      <p:grpSp>
        <p:nvGrpSpPr>
          <p:cNvPr id="5" name="组合 4"/>
          <p:cNvGrpSpPr/>
          <p:nvPr/>
        </p:nvGrpSpPr>
        <p:grpSpPr>
          <a:xfrm>
            <a:off x="48260" y="227330"/>
            <a:ext cx="2346325" cy="583746"/>
            <a:chOff x="923" y="1552"/>
            <a:chExt cx="3695" cy="945"/>
          </a:xfrm>
        </p:grpSpPr>
        <p:pic>
          <p:nvPicPr>
            <p:cNvPr id="6" name="图片 5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文章感知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9240" y="521970"/>
            <a:ext cx="8606155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charset="0"/>
              <a:buChar char="u"/>
              <a:defRPr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本文是按什么顺序叙事的？请按这一顺序划分文章结构并概括段落大意。</a:t>
            </a:r>
          </a:p>
        </p:txBody>
      </p:sp>
      <p:sp>
        <p:nvSpPr>
          <p:cNvPr id="7" name="矩形 6"/>
          <p:cNvSpPr/>
          <p:nvPr/>
        </p:nvSpPr>
        <p:spPr>
          <a:xfrm>
            <a:off x="4587240" y="2185670"/>
            <a:ext cx="3662680" cy="1863090"/>
          </a:xfrm>
          <a:prstGeom prst="rect">
            <a:avLst/>
          </a:prstGeom>
          <a:solidFill>
            <a:schemeClr val="accent2">
              <a:alpha val="24000"/>
            </a:schemeClr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课文按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事情发展的先后顺序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叙事，可以分为三层。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998986" y="1635953"/>
            <a:ext cx="3125818" cy="296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4650" y="3816985"/>
            <a:ext cx="8498205" cy="953135"/>
          </a:xfrm>
          <a:prstGeom prst="rect">
            <a:avLst/>
          </a:prstGeom>
          <a:solidFill>
            <a:schemeClr val="tx2">
              <a:lumMod val="40000"/>
              <a:lumOff val="60000"/>
              <a:alpha val="64000"/>
            </a:schemeClr>
          </a:solidFill>
          <a:ln w="12700" cmpd="dbl">
            <a:solidFill>
              <a:schemeClr val="accent4">
                <a:lumMod val="75000"/>
              </a:schemeClr>
            </a:solidFill>
            <a:prstDash val="sysDot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第三层:(21)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通过议论，揭示主题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赞美老人坚强的毅力和无私奉献的精神。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8465" y="652145"/>
            <a:ext cx="8410575" cy="1038860"/>
          </a:xfrm>
          <a:prstGeom prst="rect">
            <a:avLst/>
          </a:prstGeom>
          <a:solidFill>
            <a:schemeClr val="tx2">
              <a:lumMod val="40000"/>
              <a:lumOff val="60000"/>
              <a:alpha val="38000"/>
            </a:schemeClr>
          </a:solidFill>
          <a:ln w="12700" cmpd="dbl">
            <a:solidFill>
              <a:schemeClr val="accent4">
                <a:lumMod val="75000"/>
              </a:schemeClr>
            </a:solidFill>
            <a:prstDash val="sysDot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第一层:(1)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运用议论，开门见山，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对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牧羊人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这一形象进行高度概括，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提挈全篇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8465" y="2044700"/>
            <a:ext cx="8454390" cy="1383665"/>
          </a:xfrm>
          <a:prstGeom prst="rect">
            <a:avLst/>
          </a:prstGeom>
          <a:solidFill>
            <a:schemeClr val="tx2">
              <a:lumMod val="40000"/>
              <a:lumOff val="60000"/>
              <a:alpha val="39000"/>
            </a:schemeClr>
          </a:solidFill>
          <a:ln w="12700" cmpd="dbl">
            <a:solidFill>
              <a:schemeClr val="accent4">
                <a:lumMod val="75000"/>
              </a:schemeClr>
            </a:solidFill>
            <a:prstDash val="sysDot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第二层:(2--20)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以时间为顺序，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记叙和描写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我和牧羊人</a:t>
            </a:r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三次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见面的情形以及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“牧羊人”通过植树，使高原废墟变为绿洲的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伟大壮举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文本框 11265"/>
          <p:cNvSpPr txBox="1"/>
          <p:nvPr/>
        </p:nvSpPr>
        <p:spPr>
          <a:xfrm>
            <a:off x="633730" y="643890"/>
            <a:ext cx="811085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anose="05000000000000000000" charset="0"/>
              <a:buChar char="u"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作者以《植树的牧羊人》为题有什么含义？</a:t>
            </a:r>
          </a:p>
        </p:txBody>
      </p:sp>
      <p:sp>
        <p:nvSpPr>
          <p:cNvPr id="22" name="文本框 2"/>
          <p:cNvSpPr txBox="1"/>
          <p:nvPr/>
        </p:nvSpPr>
        <p:spPr>
          <a:xfrm>
            <a:off x="633730" y="1456055"/>
            <a:ext cx="7980045" cy="2460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95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在英文中，“牧羊人”还是基督耶酥的意思。文中的牧羊人日复一日的植树，终于使荒漠变成了绿洲，使上万人受惠，其行为宛如救世的基督。作者以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植树的牧羊人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为题，</a:t>
            </a: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饱含</a:t>
            </a:r>
            <a:r>
              <a:rPr lang="zh-CN" altLang="en-US" sz="28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赞美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之情。</a:t>
            </a:r>
          </a:p>
        </p:txBody>
      </p:sp>
      <p:pic>
        <p:nvPicPr>
          <p:cNvPr id="72709" name="图片 8193" descr="00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6625" y="3013710"/>
            <a:ext cx="2727960" cy="1903095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44805" y="1325880"/>
            <a:ext cx="8536305" cy="1651000"/>
          </a:xfrm>
          <a:prstGeom prst="rect">
            <a:avLst/>
          </a:prstGeom>
          <a:solidFill>
            <a:schemeClr val="accent4">
              <a:lumMod val="40000"/>
              <a:lumOff val="60000"/>
              <a:alpha val="23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600" b="1" dirty="0">
                <a:solidFill>
                  <a:srgbClr val="FF05F4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想真正了解一个人，要长期观察他所做的事。如果他慷慨无私，不图回报，还给这世界留下了许多，那就可以肯定地说，这是一个难得的好人。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10235" y="403860"/>
            <a:ext cx="652526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第一段在全文中起着什么作用？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62560" y="3478530"/>
            <a:ext cx="8900795" cy="7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总领全文，赞扬牧羊人是一个“难得的好人”。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7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40"/>
          <p:cNvSpPr>
            <a:spLocks noChangeArrowheads="1"/>
          </p:cNvSpPr>
          <p:nvPr/>
        </p:nvSpPr>
        <p:spPr bwMode="auto">
          <a:xfrm>
            <a:off x="364490" y="706120"/>
            <a:ext cx="8059738" cy="66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>
              <a:lnSpc>
                <a:spcPct val="125000"/>
              </a:lnSpc>
              <a:spcBef>
                <a:spcPct val="50000"/>
              </a:spcBef>
              <a:buClr>
                <a:srgbClr val="800080"/>
              </a:buClr>
              <a:buSzPct val="75000"/>
              <a:buFont typeface="Wingdings" panose="05000000000000000000" charset="0"/>
              <a:buNone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</a:p>
        </p:txBody>
      </p:sp>
      <p:sp>
        <p:nvSpPr>
          <p:cNvPr id="58409" name="Text Box 41"/>
          <p:cNvSpPr txBox="1">
            <a:spLocks noChangeArrowheads="1"/>
          </p:cNvSpPr>
          <p:nvPr/>
        </p:nvSpPr>
        <p:spPr bwMode="auto">
          <a:xfrm>
            <a:off x="564515" y="1771650"/>
            <a:ext cx="4071620" cy="201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kumimoji="1"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kumimoji="1"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我”是植树牧羊人的见证者，增强了故事的真实性。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64515" y="576580"/>
            <a:ext cx="652526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“我”在文中起什么作用？</a:t>
            </a:r>
          </a:p>
        </p:txBody>
      </p:sp>
      <p:pic>
        <p:nvPicPr>
          <p:cNvPr id="2" name="图片 1" descr="植树的牧羊人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6135" y="1771650"/>
            <a:ext cx="3844925" cy="2505710"/>
          </a:xfrm>
          <a:prstGeom prst="rect">
            <a:avLst/>
          </a:prstGeom>
          <a:effectLst>
            <a:softEdge rad="762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9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文本框 10242"/>
          <p:cNvSpPr txBox="1"/>
          <p:nvPr/>
        </p:nvSpPr>
        <p:spPr>
          <a:xfrm>
            <a:off x="334645" y="318135"/>
            <a:ext cx="8474710" cy="968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anose="05000000000000000000" charset="0"/>
              <a:buChar char="u"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文中的牧羊人都种了哪些树？他又是怎样</a:t>
            </a:r>
          </a:p>
          <a:p>
            <a:pPr marL="0" indent="0">
              <a:lnSpc>
                <a:spcPct val="40000"/>
              </a:lnSpc>
              <a:spcBef>
                <a:spcPct val="50000"/>
              </a:spcBef>
              <a:buFont typeface="Wingdings" panose="05000000000000000000" charset="0"/>
              <a:buNone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种植橡树的？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5580" y="1390015"/>
            <a:ext cx="4453890" cy="3408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种的树有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2800" b="1" u="sng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橡树、山毛榉、白桦树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；先是认真挑选橡子，然后把装着橡子的袋子在水里泡一下，最后用铁棍在地上戳了一个坑，在坑里放进一颗橡子，再仔细埋上泥土。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4543743" y="1271270"/>
            <a:ext cx="2286000" cy="1714417"/>
            <a:chOff x="828224" y="1667333"/>
            <a:chExt cx="3048000" cy="2286001"/>
          </a:xfrm>
        </p:grpSpPr>
        <p:pic>
          <p:nvPicPr>
            <p:cNvPr id="71689" name="Picture 2" descr="http://p0.so.qhimgs1.com/bdr/_240_/t01a8959d13de129d3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224" y="1667333"/>
              <a:ext cx="3048000" cy="228600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690" name="矩形 2"/>
            <p:cNvSpPr/>
            <p:nvPr/>
          </p:nvSpPr>
          <p:spPr>
            <a:xfrm>
              <a:off x="828224" y="1667696"/>
              <a:ext cx="1060027" cy="613863"/>
            </a:xfrm>
            <a:prstGeom prst="rect">
              <a:avLst/>
            </a:prstGeom>
            <a:solidFill>
              <a:schemeClr val="accent3">
                <a:lumMod val="75000"/>
                <a:alpha val="56000"/>
              </a:schemeClr>
            </a:solidFill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橡树</a:t>
              </a:r>
            </a:p>
          </p:txBody>
        </p:sp>
      </p:grpSp>
      <p:grpSp>
        <p:nvGrpSpPr>
          <p:cNvPr id="4" name="组合 6"/>
          <p:cNvGrpSpPr/>
          <p:nvPr/>
        </p:nvGrpSpPr>
        <p:grpSpPr>
          <a:xfrm>
            <a:off x="6830060" y="1271270"/>
            <a:ext cx="2343150" cy="1714500"/>
            <a:chOff x="3853820" y="2152221"/>
            <a:chExt cx="3124200" cy="2016318"/>
          </a:xfrm>
        </p:grpSpPr>
        <p:pic>
          <p:nvPicPr>
            <p:cNvPr id="71687" name="Picture 4" descr="http://p1.so.qhimgs1.com/bdr/_240_/t013368a3c7f3fc3bed.jpg"/>
            <p:cNvPicPr>
              <a:picLocks noChangeAspect="1"/>
            </p:cNvPicPr>
            <p:nvPr/>
          </p:nvPicPr>
          <p:blipFill>
            <a:blip r:embed="rId3" cstate="print"/>
            <a:srcRect b="11801"/>
            <a:stretch>
              <a:fillRect/>
            </a:stretch>
          </p:blipFill>
          <p:spPr>
            <a:xfrm>
              <a:off x="3853820" y="2152315"/>
              <a:ext cx="3124200" cy="20162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688" name="矩形 5"/>
            <p:cNvSpPr/>
            <p:nvPr/>
          </p:nvSpPr>
          <p:spPr>
            <a:xfrm>
              <a:off x="5509900" y="2152221"/>
              <a:ext cx="1468120" cy="541419"/>
            </a:xfrm>
            <a:prstGeom prst="rect">
              <a:avLst/>
            </a:prstGeom>
            <a:solidFill>
              <a:schemeClr val="accent3">
                <a:lumMod val="75000"/>
                <a:alpha val="56000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山毛榉</a:t>
              </a:r>
            </a:p>
          </p:txBody>
        </p:sp>
      </p:grpSp>
      <p:grpSp>
        <p:nvGrpSpPr>
          <p:cNvPr id="5" name="组合 9"/>
          <p:cNvGrpSpPr/>
          <p:nvPr/>
        </p:nvGrpSpPr>
        <p:grpSpPr>
          <a:xfrm>
            <a:off x="5117545" y="2985532"/>
            <a:ext cx="3428452" cy="1714500"/>
            <a:chOff x="683568" y="3789040"/>
            <a:chExt cx="4572000" cy="2286001"/>
          </a:xfrm>
        </p:grpSpPr>
        <p:pic>
          <p:nvPicPr>
            <p:cNvPr id="71685" name="Picture 6" descr="http://p2.so.qhmsg.com/bdr/_240_/t0124fe03f28269ca8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568" y="3789040"/>
              <a:ext cx="4572000" cy="228600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686" name="矩形 8"/>
            <p:cNvSpPr/>
            <p:nvPr/>
          </p:nvSpPr>
          <p:spPr>
            <a:xfrm>
              <a:off x="4675393" y="4476534"/>
              <a:ext cx="580059" cy="1598507"/>
            </a:xfrm>
            <a:prstGeom prst="rect">
              <a:avLst/>
            </a:prstGeom>
            <a:solidFill>
              <a:schemeClr val="accent3">
                <a:lumMod val="75000"/>
                <a:alpha val="56000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白桦树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矩形 2"/>
          <p:cNvSpPr>
            <a:spLocks noChangeArrowheads="1"/>
          </p:cNvSpPr>
          <p:nvPr/>
        </p:nvSpPr>
        <p:spPr bwMode="auto">
          <a:xfrm>
            <a:off x="599440" y="1026160"/>
            <a:ext cx="8177530" cy="127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文中写了作者几次遇到牧羊人？每次的情形是怎样的？默读课文，找一找。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8260" y="227330"/>
            <a:ext cx="2346325" cy="583746"/>
            <a:chOff x="923" y="1552"/>
            <a:chExt cx="3695" cy="945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文章解析</a:t>
              </a:r>
            </a:p>
          </p:txBody>
        </p:sp>
      </p:grpSp>
      <p:pic>
        <p:nvPicPr>
          <p:cNvPr id="6" name="图片 5" descr="植树的牧羊人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0050" y="2456180"/>
            <a:ext cx="3495675" cy="24860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标注 5"/>
          <p:cNvSpPr/>
          <p:nvPr/>
        </p:nvSpPr>
        <p:spPr>
          <a:xfrm>
            <a:off x="3360420" y="273050"/>
            <a:ext cx="2423795" cy="639445"/>
          </a:xfrm>
          <a:prstGeom prst="wedgeRoundRectCallout">
            <a:avLst>
              <a:gd name="adj1" fmla="val -50636"/>
              <a:gd name="adj2" fmla="val 611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sz="3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初见牧羊人</a:t>
            </a:r>
            <a:endParaRPr lang="zh-CN" altLang="en-US" sz="3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6" name="Text Box 12"/>
          <p:cNvSpPr txBox="1">
            <a:spLocks noChangeArrowheads="1"/>
          </p:cNvSpPr>
          <p:nvPr/>
        </p:nvSpPr>
        <p:spPr bwMode="auto">
          <a:xfrm>
            <a:off x="140970" y="1021080"/>
            <a:ext cx="897699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第一次遇见牧羊人的时候，“我”看到了怎样的景象？</a:t>
            </a: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140970" y="1754505"/>
            <a:ext cx="8914130" cy="209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那是在</a:t>
            </a:r>
            <a:r>
              <a:rPr lang="en-US" altLang="zh-CN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1913</a:t>
            </a: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年，我走进法国普罗旺斯地区，在游人稀少的阿尔卑斯山地，做了一次旅行。这里海拔一千二三百米，一眼望去，到处是荒地。光秃秃的山上，稀稀拉拉地长着一些野生的薰衣草。</a:t>
            </a:r>
            <a:endParaRPr lang="en-US" altLang="zh-CN" sz="2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767205" y="4005580"/>
            <a:ext cx="5608955" cy="583565"/>
          </a:xfrm>
          <a:prstGeom prst="rect">
            <a:avLst/>
          </a:prstGeom>
          <a:solidFill>
            <a:schemeClr val="accent3">
              <a:lumMod val="75000"/>
              <a:alpha val="68000"/>
            </a:schemeClr>
          </a:solidFill>
          <a:ln cmpd="dbl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32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荒凉，贫瘠，干燥，人烟稀少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3928745" y="2826385"/>
            <a:ext cx="970280" cy="465455"/>
          </a:xfrm>
          <a:prstGeom prst="roundRect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6193790" y="2860040"/>
            <a:ext cx="1377315" cy="431800"/>
          </a:xfrm>
          <a:prstGeom prst="roundRect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539750" y="2504033"/>
            <a:ext cx="7920038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</a:p>
        </p:txBody>
      </p:sp>
      <p:sp>
        <p:nvSpPr>
          <p:cNvPr id="3075" name="矩形 1"/>
          <p:cNvSpPr>
            <a:spLocks noChangeArrowheads="1"/>
          </p:cNvSpPr>
          <p:nvPr/>
        </p:nvSpPr>
        <p:spPr bwMode="auto">
          <a:xfrm>
            <a:off x="386715" y="858520"/>
            <a:ext cx="8371205" cy="3556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一颗露珠，可以折射整个世界的风景，一个人，也可以创造前所未有的奇迹，同学们，你见过最难忘的平凡人有谁呢？</a:t>
            </a:r>
          </a:p>
          <a:p>
            <a:pPr>
              <a:lnSpc>
                <a:spcPct val="115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一位孤独的牧羊人，数十年如一日，执着地用自己的双手创造了一个了不起的奇迹。今天让我们一起走进让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·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乔诺的绘本故事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植树的牧羊人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，认识这位平凡而伟大的牧羊人。</a:t>
            </a:r>
            <a:endParaRPr lang="zh-CN" altLang="en-US" sz="28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/>
          <p:cNvSpPr>
            <a:spLocks noChangeArrowheads="1"/>
          </p:cNvSpPr>
          <p:nvPr/>
        </p:nvSpPr>
        <p:spPr bwMode="auto">
          <a:xfrm>
            <a:off x="905510" y="1203325"/>
            <a:ext cx="7941310" cy="177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那是六月晴朗的一天，太阳快要把人烤焦了。在毫无遮拦的高地上，风吹得人东倒西歪。狂风呼啸着穿过破房子的缝隙，像一只饥饿的野兽发出吼叫。</a:t>
            </a:r>
            <a:endParaRPr lang="zh-CN" alt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746760" y="3405505"/>
            <a:ext cx="7650480" cy="1153160"/>
          </a:xfrm>
          <a:prstGeom prst="rect">
            <a:avLst/>
          </a:prstGeom>
          <a:solidFill>
            <a:schemeClr val="accent3">
              <a:lumMod val="75000"/>
              <a:alpha val="64000"/>
            </a:schemeClr>
          </a:solidFill>
          <a:ln w="12700" cmpd="dbl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altLang="zh-CN" sz="3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夸张、比喻。生动形象地写出了狂风之猛，   </a:t>
            </a:r>
          </a:p>
          <a:p>
            <a:pPr>
              <a:lnSpc>
                <a:spcPct val="115000"/>
              </a:lnSpc>
              <a:defRPr/>
            </a:pPr>
            <a:r>
              <a:rPr lang="zh-CN" altLang="en-US" sz="3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突出了环境的恶劣，让人有身临其境之感。</a:t>
            </a: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7000875" y="2355850"/>
            <a:ext cx="1531620" cy="323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942975" y="2916555"/>
            <a:ext cx="7085330" cy="1524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980" b="98675" l="5215" r="97853">
                        <a14:foregroundMark x1="23926" y1="25497" x2="35276" y2="35099"/>
                        <a14:foregroundMark x1="38344" y1="12583" x2="42025" y2="29470"/>
                        <a14:foregroundMark x1="55521" y1="31788" x2="55521" y2="31788"/>
                        <a14:foregroundMark x1="57975" y1="13245" x2="55521" y2="29801"/>
                        <a14:foregroundMark x1="52147" y1="16556" x2="79448" y2="50000"/>
                        <a14:foregroundMark x1="53681" y1="80795" x2="87423" y2="53311"/>
                        <a14:foregroundMark x1="24233" y1="38742" x2="18712" y2="66887"/>
                        <a14:foregroundMark x1="18712" y1="66556" x2="50920" y2="85099"/>
                        <a14:foregroundMark x1="10429" y1="64570" x2="10429" y2="64570"/>
                        <a14:foregroundMark x1="32209" y1="37748" x2="26687" y2="54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75" y="61595"/>
            <a:ext cx="1231900" cy="1141730"/>
          </a:xfrm>
          <a:prstGeom prst="rect">
            <a:avLst/>
          </a:prstGeom>
          <a:effectLst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5178" b="89968" l="6479" r="89859">
                        <a14:foregroundMark x1="46479" y1="39482" x2="46479" y2="39482"/>
                        <a14:foregroundMark x1="49577" y1="40777" x2="49577" y2="40777"/>
                        <a14:foregroundMark x1="52676" y1="42395" x2="52676" y2="42395"/>
                        <a14:foregroundMark x1="46197" y1="47249" x2="46197" y2="47249"/>
                        <a14:foregroundMark x1="46761" y1="49191" x2="46761" y2="49191"/>
                        <a14:foregroundMark x1="83099" y1="46602" x2="83099" y2="46602"/>
                        <a14:foregroundMark x1="84507" y1="50162" x2="84507" y2="50162"/>
                        <a14:foregroundMark x1="78310" y1="50809" x2="78310" y2="50809"/>
                        <a14:foregroundMark x1="41408" y1="30744" x2="41408" y2="30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083" t="24251" b="9904"/>
          <a:stretch>
            <a:fillRect/>
          </a:stretch>
        </p:blipFill>
        <p:spPr>
          <a:xfrm flipH="1">
            <a:off x="-259715" y="-90805"/>
            <a:ext cx="2868295" cy="24212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555308" y="526733"/>
            <a:ext cx="8032750" cy="112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说一说：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作者这么细致描写阿尔卑斯山地的环境，有什么作用？</a:t>
            </a:r>
          </a:p>
        </p:txBody>
      </p:sp>
      <p:sp>
        <p:nvSpPr>
          <p:cNvPr id="20484" name="矩形 1"/>
          <p:cNvSpPr>
            <a:spLocks noChangeArrowheads="1"/>
          </p:cNvSpPr>
          <p:nvPr/>
        </p:nvSpPr>
        <p:spPr bwMode="auto">
          <a:xfrm>
            <a:off x="633095" y="1784350"/>
            <a:ext cx="787781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后面写牧羊人的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植树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铺垫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。荒凉的原野、废弃的家园、稀少的人烟、贫瘠的土地、干燥的气候与后面呈现出来的绿色、富饶、滋润、美丽的景象形成鲜明的对比，突出了牧羊人通过植树所创造的奇迹。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875030" y="515620"/>
            <a:ext cx="45980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牧羊人的出场有何特点？</a:t>
            </a: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488315" y="1196340"/>
            <a:ext cx="8274050" cy="159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继续向前走了五个小时</a:t>
            </a:r>
            <a:r>
              <a:rPr lang="en-US" altLang="zh-CN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我还是没有找到水</a:t>
            </a:r>
            <a:r>
              <a:rPr lang="en-US" altLang="zh-CN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连一点儿希望都没有。到处是干旱的土地和杂草。我看见远处有一个黑影。开始</a:t>
            </a:r>
            <a:r>
              <a:rPr lang="en-US" altLang="zh-CN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我以为是一棵枯树。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788670" y="3392805"/>
            <a:ext cx="7790180" cy="1099185"/>
          </a:xfrm>
          <a:prstGeom prst="roundRect">
            <a:avLst/>
          </a:prstGeom>
          <a:solidFill>
            <a:schemeClr val="accent3">
              <a:lumMod val="75000"/>
              <a:alpha val="60000"/>
            </a:schemeClr>
          </a:solidFill>
          <a:ln w="12700" cmpd="dbl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00000"/>
              </a:lnSpc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3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以为牧羊人是一棵枯树，从侧面反映了此地的荒芜。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2598420" y="2787650"/>
            <a:ext cx="362966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12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矩形 5"/>
          <p:cNvSpPr>
            <a:spLocks noChangeArrowheads="1"/>
          </p:cNvSpPr>
          <p:nvPr/>
        </p:nvSpPr>
        <p:spPr bwMode="auto">
          <a:xfrm>
            <a:off x="1211580" y="476885"/>
            <a:ext cx="7515860" cy="189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但没有选择</a:t>
            </a:r>
            <a:r>
              <a:rPr lang="en-US" altLang="zh-CN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我还是朝那儿走了过去。原来是一个牧羊人</a:t>
            </a:r>
            <a:r>
              <a:rPr lang="en-US" altLang="zh-CN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他周围有三十来只羊</a:t>
            </a:r>
            <a:r>
              <a:rPr lang="en-US" altLang="zh-CN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懒懒地卧在滚烫的山地上。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2310" y="2645410"/>
            <a:ext cx="5542280" cy="2071370"/>
          </a:xfrm>
          <a:prstGeom prst="rect">
            <a:avLst/>
          </a:prstGeom>
          <a:solidFill>
            <a:schemeClr val="accent3">
              <a:lumMod val="75000"/>
              <a:alpha val="56000"/>
            </a:schemeClr>
          </a:solidFill>
          <a:ln w="12700" cmpd="dbl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8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在“我”即将绝望时，牧羊人出现了。荒芜枯黄的山地背景与牧羊人独自兀立的黑色深影，给人以强烈的视觉冲击。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964690" y="1131570"/>
            <a:ext cx="5127625" cy="323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7380605" y="659765"/>
            <a:ext cx="1040765" cy="504190"/>
          </a:xfrm>
          <a:prstGeom prst="roundRect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3" y="2715766"/>
            <a:ext cx="2573271" cy="1929953"/>
          </a:xfrm>
          <a:prstGeom prst="rect">
            <a:avLst/>
          </a:prstGeom>
          <a:effectLst>
            <a:softEdge rad="508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61315" y="779145"/>
            <a:ext cx="8608060" cy="189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这个男人不太爱说话，独自生活的人往往这样。不过，他显得自信、平和。在我眼里，</a:t>
            </a:r>
            <a:r>
              <a:rPr lang="zh-CN" altLang="en-US" sz="2600" b="1" u="sng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他就像这块不毛之地上涌出的神秘泉水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3557" name="矩形 11"/>
          <p:cNvSpPr>
            <a:spLocks noChangeArrowheads="1"/>
          </p:cNvSpPr>
          <p:nvPr/>
        </p:nvSpPr>
        <p:spPr bwMode="auto">
          <a:xfrm>
            <a:off x="487680" y="241300"/>
            <a:ext cx="6386830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3.初次见到牧羊人，他给我什么印象？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2379488" y="998364"/>
            <a:ext cx="1674233" cy="432048"/>
          </a:xfrm>
          <a:prstGeom prst="roundRect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1408430" y="1605915"/>
            <a:ext cx="1698625" cy="398145"/>
          </a:xfrm>
          <a:prstGeom prst="roundRect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7680" y="2760980"/>
            <a:ext cx="8281035" cy="2091690"/>
          </a:xfrm>
          <a:prstGeom prst="rect">
            <a:avLst/>
          </a:prstGeom>
          <a:solidFill>
            <a:schemeClr val="accent3">
              <a:lumMod val="75000"/>
              <a:alpha val="56000"/>
            </a:schemeClr>
          </a:solidFill>
          <a:ln w="12700" cmpd="dbl">
            <a:solidFill>
              <a:schemeClr val="accent3">
                <a:lumMod val="50000"/>
              </a:schemeClr>
            </a:solidFill>
            <a:prstDash val="sysDot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这是“我”第一次见到牧羊人时的印象，作者用“不毛之地上涌出的神秘泉水”比喻牧羊人，既描写了“我”在干涸的高原上喝了“甜丝丝的井水”后的特别感受，</a:t>
            </a:r>
            <a:r>
              <a:rPr lang="zh-CN" altLang="en-US" sz="2600" b="1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侧面表现了牧羊人的自信、平和和不易</a:t>
            </a: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。也</a:t>
            </a:r>
            <a:r>
              <a:rPr lang="zh-CN" altLang="en-US" sz="2600" b="1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暗示</a:t>
            </a: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了他将给这个荒凉的地方</a:t>
            </a:r>
            <a:r>
              <a:rPr lang="zh-CN" altLang="en-US" sz="2600" b="1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带来灌溉滋润和富饶丰美</a:t>
            </a: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7193" y="1938020"/>
            <a:ext cx="8175625" cy="21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既描写了“我”在干涸的高原上喝了“甜丝丝的井水”后的特别感受，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侧面表现了牧羊人的自信、平和和不易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。也暗示了他将给这个荒凉的地方带来灌溉滋润和富饶丰美。</a:t>
            </a:r>
          </a:p>
        </p:txBody>
      </p:sp>
      <p:sp>
        <p:nvSpPr>
          <p:cNvPr id="23560" name="矩形 5"/>
          <p:cNvSpPr>
            <a:spLocks noChangeArrowheads="1"/>
          </p:cNvSpPr>
          <p:nvPr/>
        </p:nvSpPr>
        <p:spPr bwMode="auto">
          <a:xfrm>
            <a:off x="1720374" y="614045"/>
            <a:ext cx="5888355" cy="629920"/>
          </a:xfrm>
          <a:prstGeom prst="rect">
            <a:avLst/>
          </a:prstGeom>
          <a:solidFill>
            <a:srgbClr val="0070C0">
              <a:alpha val="56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algn="ctr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为什么将牧羊人比喻成“泉水”？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560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10820" y="421640"/>
            <a:ext cx="868235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房间里收拾得很整齐，</a:t>
            </a:r>
            <a:r>
              <a:rPr lang="zh-CN" altLang="en-US" sz="2600" b="1" u="sng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餐具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洗得干干净净，</a:t>
            </a:r>
            <a:r>
              <a:rPr lang="zh-CN" altLang="en-US" sz="2600" b="1" u="sng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地板上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没有一点儿灰尘，</a:t>
            </a:r>
            <a:r>
              <a:rPr lang="zh-CN" altLang="en-US" sz="2600" b="1" u="sng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猎枪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也上过了油。</a:t>
            </a:r>
            <a:r>
              <a:rPr lang="zh-CN" altLang="en-US" sz="2600" b="1" u="sng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炉子上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，还煮着一锅热腾腾的汤。看得出，他刚刚刮过</a:t>
            </a:r>
            <a:r>
              <a:rPr lang="zh-CN" altLang="en-US" sz="2600" b="1" u="sng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胡子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。他的</a:t>
            </a:r>
            <a:r>
              <a:rPr lang="zh-CN" altLang="en-US" sz="2600" b="1" u="sng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衣服扣子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缝得结结实实，</a:t>
            </a:r>
            <a:r>
              <a:rPr lang="zh-CN" altLang="en-US" sz="2600" b="1" u="sng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补丁的针脚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也很细，几乎看不出来。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2275" y="2671128"/>
            <a:ext cx="8470900" cy="1986280"/>
          </a:xfrm>
          <a:prstGeom prst="rect">
            <a:avLst/>
          </a:prstGeom>
          <a:solidFill>
            <a:schemeClr val="accent3">
              <a:lumMod val="75000"/>
              <a:alpha val="68000"/>
            </a:schemeClr>
          </a:solidFill>
          <a:ln w="19050" cmpd="dbl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这些直接描写牧羊人的</a:t>
            </a:r>
            <a:r>
              <a:rPr lang="zh-CN" altLang="en-US" sz="2800" b="1" dirty="0" smtClean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细节内容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，从正面刻画了牧羊人的性格，从中可看出他是一个</a:t>
            </a:r>
            <a:r>
              <a:rPr lang="zh-CN" altLang="en-US" sz="2800" b="1" dirty="0" smtClean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积极生活、态度认真、勤劳不懈、坚韧执着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的人，凡事</a:t>
            </a:r>
            <a:r>
              <a:rPr lang="zh-CN" altLang="en-US" sz="2800" b="1" dirty="0" smtClean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一丝不苟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，不愿马虎度日。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矩形 6"/>
          <p:cNvSpPr>
            <a:spLocks noChangeArrowheads="1"/>
          </p:cNvSpPr>
          <p:nvPr/>
        </p:nvSpPr>
        <p:spPr bwMode="auto">
          <a:xfrm>
            <a:off x="228089" y="602129"/>
            <a:ext cx="6076801" cy="24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牧羊人拿出一个袋子</a:t>
            </a:r>
            <a:r>
              <a:rPr lang="en-US" altLang="zh-CN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从里面倒出一堆橡子</a:t>
            </a:r>
            <a:r>
              <a:rPr lang="en-US" altLang="zh-CN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散在桌上。接着</a:t>
            </a:r>
            <a:r>
              <a:rPr lang="en-US" altLang="zh-CN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一颗一颗仔细地挑选起来。他要把好的橡子和坏的橡子分开。</a:t>
            </a:r>
          </a:p>
        </p:txBody>
      </p:sp>
      <p:sp>
        <p:nvSpPr>
          <p:cNvPr id="11" name="矩形 10"/>
          <p:cNvSpPr/>
          <p:nvPr/>
        </p:nvSpPr>
        <p:spPr>
          <a:xfrm>
            <a:off x="611560" y="3291830"/>
            <a:ext cx="7557408" cy="1168400"/>
          </a:xfrm>
          <a:prstGeom prst="rect">
            <a:avLst/>
          </a:prstGeom>
          <a:solidFill>
            <a:schemeClr val="accent3">
              <a:lumMod val="75000"/>
              <a:alpha val="68000"/>
            </a:schemeClr>
          </a:solidFill>
          <a:ln w="15875" cmpd="dbl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细节描写</a:t>
            </a:r>
            <a:r>
              <a:rPr 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写出了牧羊人选橡子时一丝不苟的态度，生怕有一颗发不了芽。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3046095" y="1847850"/>
            <a:ext cx="3037840" cy="381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55" y="874395"/>
            <a:ext cx="2828290" cy="194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直接连接符 3"/>
          <p:cNvCxnSpPr/>
          <p:nvPr/>
        </p:nvCxnSpPr>
        <p:spPr>
          <a:xfrm flipV="1">
            <a:off x="352425" y="2461260"/>
            <a:ext cx="1771015" cy="31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68313" y="621983"/>
            <a:ext cx="7858125" cy="12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我抽着烟</a:t>
            </a:r>
            <a:r>
              <a:rPr lang="en-US" altLang="zh-CN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想帮他挑。但他说</a:t>
            </a:r>
            <a:r>
              <a:rPr lang="zh-CN" altLang="en-US" sz="2600" b="1" u="sng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不用我帮忙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。看他挑得那么认真</a:t>
            </a:r>
            <a:r>
              <a:rPr lang="en-US" altLang="zh-CN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那么仔细</a:t>
            </a:r>
            <a:r>
              <a:rPr lang="en-US" altLang="zh-CN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我也就不再坚持了。</a:t>
            </a:r>
          </a:p>
        </p:txBody>
      </p:sp>
      <p:sp>
        <p:nvSpPr>
          <p:cNvPr id="26628" name="矩形 8"/>
          <p:cNvSpPr>
            <a:spLocks noChangeArrowheads="1"/>
          </p:cNvSpPr>
          <p:nvPr/>
        </p:nvSpPr>
        <p:spPr bwMode="auto">
          <a:xfrm>
            <a:off x="2237739" y="2034163"/>
            <a:ext cx="4472940" cy="521970"/>
          </a:xfrm>
          <a:prstGeom prst="rect">
            <a:avLst/>
          </a:prstGeom>
          <a:solidFill>
            <a:srgbClr val="0070C0">
              <a:alpha val="5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为什么不让“我”帮他呢？</a:t>
            </a:r>
          </a:p>
        </p:txBody>
      </p:sp>
      <p:sp>
        <p:nvSpPr>
          <p:cNvPr id="10" name="矩形 9"/>
          <p:cNvSpPr/>
          <p:nvPr/>
        </p:nvSpPr>
        <p:spPr>
          <a:xfrm>
            <a:off x="323850" y="2859088"/>
            <a:ext cx="8459788" cy="1706880"/>
          </a:xfrm>
          <a:prstGeom prst="rect">
            <a:avLst/>
          </a:prstGeom>
          <a:solidFill>
            <a:schemeClr val="accent3">
              <a:lumMod val="75000"/>
              <a:alpha val="67000"/>
            </a:schemeClr>
          </a:solidFill>
          <a:ln w="12700" cmpd="dbl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一是因为“我”借宿的客人，这是对“我”的关照；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5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二是怕“我”挑选的橡子不够好，他担心种下后不能发芽生长。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628" grpId="0" bldLvl="0" animBg="1"/>
      <p:bldP spid="10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36575" y="525463"/>
            <a:ext cx="7780338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我们沿着山路，又向上爬了大约二百米。他停了下来，用铁棍在地上戳了一个坑。然后，他轻轻地往坑里放一颗橡子，再仔细盖上泥土。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1838" y="2673668"/>
            <a:ext cx="7585075" cy="1641475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 cmpd="dbl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动作描写，“爬”“戳”“放”“盖”这几个动词写出了牧羊人</a:t>
            </a:r>
            <a:r>
              <a:rPr lang="zh-CN" altLang="en-US" sz="28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一丝不苟、执着忘我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的劳动情景，同时也展现了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植树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过程。</a:t>
            </a:r>
          </a:p>
        </p:txBody>
      </p:sp>
      <p:sp>
        <p:nvSpPr>
          <p:cNvPr id="8" name="椭圆 7"/>
          <p:cNvSpPr/>
          <p:nvPr/>
        </p:nvSpPr>
        <p:spPr>
          <a:xfrm>
            <a:off x="4915994" y="565942"/>
            <a:ext cx="428628" cy="503455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4558804" y="1066008"/>
            <a:ext cx="428628" cy="503455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725229" y="1597189"/>
            <a:ext cx="428628" cy="503455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987564" y="1637512"/>
            <a:ext cx="428628" cy="503455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5"/>
          <p:cNvSpPr>
            <a:spLocks noChangeArrowheads="1"/>
          </p:cNvSpPr>
          <p:nvPr/>
        </p:nvSpPr>
        <p:spPr bwMode="auto">
          <a:xfrm>
            <a:off x="374015" y="810895"/>
            <a:ext cx="8396605" cy="415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【让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·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乔诺】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(1895—1970),生于</a:t>
            </a:r>
          </a:p>
          <a:p>
            <a:pPr>
              <a:lnSpc>
                <a:spcPct val="105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法国普罗旺斯地区马诺斯克市，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法国</a:t>
            </a:r>
          </a:p>
          <a:p>
            <a:pPr>
              <a:lnSpc>
                <a:spcPct val="105000"/>
              </a:lnSpc>
            </a:pP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著名作家、电影编剧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lang="zh-CN" altLang="en-US" sz="2800" b="1" noProof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曾应征入伍，</a:t>
            </a:r>
          </a:p>
          <a:p>
            <a:pPr>
              <a:lnSpc>
                <a:spcPct val="105000"/>
              </a:lnSpc>
            </a:pPr>
            <a:r>
              <a:rPr lang="zh-CN" altLang="en-US" sz="2800" b="1" noProof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经历了残酷的第一次世界大战，由此</a:t>
            </a:r>
          </a:p>
          <a:p>
            <a:pPr>
              <a:lnSpc>
                <a:spcPct val="105000"/>
              </a:lnSpc>
            </a:pPr>
            <a:r>
              <a:rPr lang="zh-CN" altLang="en-US" sz="2800" b="1" noProof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坚定和平信念。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让•乔诺的作品获奖很多，部分作品被搬上银幕，被认为是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法国二十世纪最著名的作家之一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代表作有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植树的牧羊人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》《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人世之歌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》《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庞神三部曲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》《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屋顶上的轻骑兵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和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一个郁郁寡欢的国王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  <p:pic>
        <p:nvPicPr>
          <p:cNvPr id="6148" name="乔诺.eps" descr="id:2147505175;Founder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396875"/>
            <a:ext cx="2134870" cy="227838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48260" y="227330"/>
            <a:ext cx="2346325" cy="583746"/>
            <a:chOff x="923" y="1552"/>
            <a:chExt cx="3695" cy="945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作者简介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60058" y="811213"/>
            <a:ext cx="7858125" cy="1770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他是在种橡树！我问他，这块地是你的吗？他摇摇头说，不是。那是谁的地？是公家的，还是私人的？他说不知道。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88390" y="3628390"/>
            <a:ext cx="6967855" cy="60769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mpd="dbl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不是自家地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更能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看出牧羊人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</a:t>
            </a:r>
            <a:r>
              <a:rPr lang="zh-CN" altLang="en-US" sz="28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慷慨无私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  <p:sp>
        <p:nvSpPr>
          <p:cNvPr id="9" name="椭圆 8"/>
          <p:cNvSpPr/>
          <p:nvPr/>
        </p:nvSpPr>
        <p:spPr>
          <a:xfrm>
            <a:off x="3320295" y="962654"/>
            <a:ext cx="214314" cy="432017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678" name="矩形 1"/>
          <p:cNvSpPr>
            <a:spLocks noChangeArrowheads="1"/>
          </p:cNvSpPr>
          <p:nvPr/>
        </p:nvSpPr>
        <p:spPr bwMode="auto">
          <a:xfrm>
            <a:off x="1263700" y="2672301"/>
            <a:ext cx="6617970" cy="607695"/>
          </a:xfrm>
          <a:prstGeom prst="rect">
            <a:avLst/>
          </a:prstGeom>
          <a:solidFill>
            <a:srgbClr val="0070C0">
              <a:alpha val="5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不是他家的地，他为什么还要种树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？</a:t>
            </a:r>
          </a:p>
        </p:txBody>
      </p:sp>
      <p:sp>
        <p:nvSpPr>
          <p:cNvPr id="3" name="线形标注 1 2"/>
          <p:cNvSpPr/>
          <p:nvPr/>
        </p:nvSpPr>
        <p:spPr>
          <a:xfrm>
            <a:off x="4374515" y="317500"/>
            <a:ext cx="2206625" cy="645160"/>
          </a:xfrm>
          <a:prstGeom prst="borderCallout1">
            <a:avLst>
              <a:gd name="adj1" fmla="val 52668"/>
              <a:gd name="adj2" fmla="val -229"/>
              <a:gd name="adj3" fmla="val 112500"/>
              <a:gd name="adj4" fmla="val -38333"/>
            </a:avLst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zh-CN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表明“我”无比惊讶、意外。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8678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359093" y="374968"/>
            <a:ext cx="8424862" cy="241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听到这儿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我开始琢磨牧羊人的年龄。他看上去五十多岁了。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他说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他五十五岁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叫艾力泽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布菲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原来生活在山下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有自己的农场。可是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他先是失去了独子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接着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妻子也去世了。他选择了一个人生活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与羊群和狗做伴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平静地看着日子一天天地流走。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他说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这地方缺少树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没有树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就不会有生命。他决定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既然没有重要的事情做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就动手种树吧。</a:t>
            </a:r>
          </a:p>
        </p:txBody>
      </p:sp>
      <p:sp>
        <p:nvSpPr>
          <p:cNvPr id="29700" name="矩形 1"/>
          <p:cNvSpPr>
            <a:spLocks noChangeArrowheads="1"/>
          </p:cNvSpPr>
          <p:nvPr/>
        </p:nvSpPr>
        <p:spPr bwMode="auto">
          <a:xfrm>
            <a:off x="1620678" y="2981485"/>
            <a:ext cx="5902960" cy="521970"/>
          </a:xfrm>
          <a:prstGeom prst="rect">
            <a:avLst/>
          </a:prstGeom>
          <a:solidFill>
            <a:srgbClr val="0070C0">
              <a:alpha val="5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本段插入牧羊人的叙述有什么作用？</a:t>
            </a:r>
          </a:p>
        </p:txBody>
      </p:sp>
      <p:sp>
        <p:nvSpPr>
          <p:cNvPr id="3" name="矩形 2"/>
          <p:cNvSpPr/>
          <p:nvPr/>
        </p:nvSpPr>
        <p:spPr>
          <a:xfrm>
            <a:off x="460375" y="3766185"/>
            <a:ext cx="8222615" cy="1038860"/>
          </a:xfrm>
          <a:prstGeom prst="rect">
            <a:avLst/>
          </a:prstGeom>
          <a:solidFill>
            <a:schemeClr val="accent3">
              <a:lumMod val="75000"/>
              <a:alpha val="69000"/>
            </a:schemeClr>
          </a:solidFill>
          <a:ln w="12700" cmpd="dbl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交代了牧羊人的身世及</a:t>
            </a:r>
            <a:r>
              <a:rPr lang="zh-CN" altLang="en-US" sz="28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种树的原因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，语言质朴、极富表现力，表现了牧羊人</a:t>
            </a:r>
            <a:r>
              <a:rPr lang="zh-CN" altLang="en-US" sz="28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坚韧乐观的性格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ldLvl="0" animBg="1"/>
      <p:bldP spid="3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" name="文本框 30"/>
          <p:cNvSpPr txBox="1">
            <a:spLocks noChangeArrowheads="1"/>
          </p:cNvSpPr>
          <p:nvPr/>
        </p:nvSpPr>
        <p:spPr bwMode="auto">
          <a:xfrm>
            <a:off x="-17780" y="205105"/>
            <a:ext cx="1724660" cy="521970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方法指导</a:t>
            </a:r>
          </a:p>
        </p:txBody>
      </p:sp>
      <p:sp>
        <p:nvSpPr>
          <p:cNvPr id="30724" name="矩形 11"/>
          <p:cNvSpPr>
            <a:spLocks noChangeArrowheads="1"/>
          </p:cNvSpPr>
          <p:nvPr/>
        </p:nvSpPr>
        <p:spPr bwMode="auto">
          <a:xfrm>
            <a:off x="2643188" y="805180"/>
            <a:ext cx="38576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插叙作用分析三步法</a:t>
            </a:r>
          </a:p>
        </p:txBody>
      </p:sp>
      <p:sp>
        <p:nvSpPr>
          <p:cNvPr id="30725" name="矩形 12"/>
          <p:cNvSpPr>
            <a:spLocks noChangeArrowheads="1"/>
          </p:cNvSpPr>
          <p:nvPr/>
        </p:nvSpPr>
        <p:spPr bwMode="auto">
          <a:xfrm>
            <a:off x="217805" y="1388745"/>
            <a:ext cx="8533130" cy="359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首先</a:t>
            </a:r>
            <a:r>
              <a:rPr lang="zh-CN" altLang="zh-CN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掌握插叙的作用主要有：对主要情节起</a:t>
            </a:r>
            <a:r>
              <a:rPr lang="zh-CN" altLang="zh-CN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补充衬托</a:t>
            </a:r>
            <a:r>
              <a:rPr lang="zh-CN" altLang="zh-CN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的作用；有时会起到</a:t>
            </a:r>
            <a:r>
              <a:rPr lang="zh-CN" altLang="zh-CN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解释说明</a:t>
            </a:r>
            <a:r>
              <a:rPr lang="zh-CN" altLang="zh-CN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的作用；使文章脉络清晰；推动情节发展，更好地突出人物的性格；突出主题；为下文作铺垫；丰富文章内容，使情节更加完整等。</a:t>
            </a:r>
            <a:endParaRPr lang="en-US" altLang="zh-CN" sz="2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其次要仔细阅读插叙的有关内容，分析出其作用；</a:t>
            </a:r>
            <a:endParaRPr lang="en-US" altLang="zh-CN" sz="2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最后用简洁、准确的语言，结合具体的语句来分析插叙的作用。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010" y="2384425"/>
            <a:ext cx="8475980" cy="1899285"/>
          </a:xfrm>
          <a:prstGeom prst="rect">
            <a:avLst/>
          </a:prstGeom>
          <a:solidFill>
            <a:schemeClr val="accent3">
              <a:lumMod val="75000"/>
              <a:alpha val="58000"/>
            </a:schemeClr>
          </a:solidFill>
          <a:ln w="12700" cmpd="dbl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语言朴素简单，仿佛在不经意之间“随便”道出了自己多年来</a:t>
            </a:r>
            <a:r>
              <a:rPr lang="zh-CN" altLang="en-US" sz="28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执着地坚持植树信念的简单原因，更表现出牧羊老人这种无私奉献精神的可贵。</a:t>
            </a:r>
          </a:p>
        </p:txBody>
      </p:sp>
      <p:sp>
        <p:nvSpPr>
          <p:cNvPr id="31747" name="矩形 2"/>
          <p:cNvSpPr>
            <a:spLocks noChangeArrowheads="1"/>
          </p:cNvSpPr>
          <p:nvPr/>
        </p:nvSpPr>
        <p:spPr bwMode="auto">
          <a:xfrm>
            <a:off x="417830" y="1322705"/>
            <a:ext cx="8011160" cy="62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他决定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既然没有重要的事情做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就动手种树吧。</a:t>
            </a:r>
          </a:p>
        </p:txBody>
      </p:sp>
      <p:sp>
        <p:nvSpPr>
          <p:cNvPr id="31749" name="矩形 8"/>
          <p:cNvSpPr>
            <a:spLocks noChangeArrowheads="1"/>
          </p:cNvSpPr>
          <p:nvPr/>
        </p:nvSpPr>
        <p:spPr bwMode="auto">
          <a:xfrm>
            <a:off x="526098" y="555308"/>
            <a:ext cx="590296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说一说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：怎样理解牧羊人的这句话？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12"/>
          <p:cNvSpPr txBox="1">
            <a:spLocks noChangeArrowheads="1"/>
          </p:cNvSpPr>
          <p:nvPr/>
        </p:nvSpPr>
        <p:spPr bwMode="auto">
          <a:xfrm>
            <a:off x="361950" y="989330"/>
            <a:ext cx="842073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再次见到牧羊人的时候，“我”看到了怎样的景象？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61950" y="1640205"/>
            <a:ext cx="84994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这一带乍看好像没有什么变化。不过，当我来到那个废弃的村庄旁，向远处望去，看到了一片灰灰的薄雾，像地毯一样，铺在高原上。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9925" y="3522980"/>
            <a:ext cx="8037195" cy="1168400"/>
          </a:xfrm>
          <a:prstGeom prst="rect">
            <a:avLst/>
          </a:prstGeom>
          <a:solidFill>
            <a:schemeClr val="accent3">
              <a:lumMod val="75000"/>
              <a:alpha val="58000"/>
            </a:schemeClr>
          </a:solidFill>
          <a:ln w="12700" cmpd="dbl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比喻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，生动形象地写出了“薄雾”的</a:t>
            </a:r>
            <a:r>
              <a:rPr lang="zh-CN" altLang="en-US" sz="28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视感、观感，从侧面表现了树多而茂盛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68035" y="2715895"/>
            <a:ext cx="2914650" cy="285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477520" y="3219450"/>
            <a:ext cx="4958715" cy="6223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标注 5"/>
          <p:cNvSpPr/>
          <p:nvPr/>
        </p:nvSpPr>
        <p:spPr>
          <a:xfrm>
            <a:off x="3360420" y="273050"/>
            <a:ext cx="2423795" cy="639445"/>
          </a:xfrm>
          <a:prstGeom prst="wedgeRoundRectCallout">
            <a:avLst>
              <a:gd name="adj1" fmla="val -50636"/>
              <a:gd name="adj2" fmla="val 611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sz="3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再见牧羊人</a:t>
            </a:r>
            <a:endParaRPr lang="zh-CN" altLang="en-US" sz="3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矩形 5"/>
          <p:cNvSpPr>
            <a:spLocks noChangeArrowheads="1"/>
          </p:cNvSpPr>
          <p:nvPr/>
        </p:nvSpPr>
        <p:spPr bwMode="auto">
          <a:xfrm>
            <a:off x="403225" y="279400"/>
            <a:ext cx="6809105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2.再次见到牧羊人，他给我什么印象？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30225" y="1016635"/>
            <a:ext cx="7929563" cy="239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牧羊人还活着</a:t>
            </a:r>
            <a:r>
              <a:rPr lang="en-US" altLang="zh-CN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而且</a:t>
            </a:r>
            <a:r>
              <a:rPr lang="en-US" altLang="zh-CN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身体还很硬朗。</a:t>
            </a:r>
            <a:endParaRPr lang="zh-CN" altLang="en-US" sz="26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5000"/>
              </a:lnSpc>
            </a:pP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现在</a:t>
            </a:r>
            <a:r>
              <a:rPr lang="en-US" altLang="zh-CN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他不再放羊。他说</a:t>
            </a:r>
            <a:r>
              <a:rPr lang="en-US" altLang="zh-CN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羊吃树苗</a:t>
            </a:r>
            <a:r>
              <a:rPr lang="en-US" altLang="zh-CN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就不养羊了</a:t>
            </a:r>
            <a:r>
              <a:rPr lang="en-US" altLang="zh-CN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只留下了四只母羊。他添置了一百来个蜂箱</a:t>
            </a:r>
            <a:r>
              <a:rPr lang="en-US" altLang="zh-CN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改养蜜蜂了。战争并没有扰乱他的生活。他一直在种树。种橡树</a:t>
            </a:r>
            <a:r>
              <a:rPr lang="en-US" altLang="zh-CN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种山毛榉</a:t>
            </a:r>
            <a:r>
              <a:rPr lang="en-US" altLang="zh-CN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种白桦树。</a:t>
            </a:r>
            <a:endParaRPr lang="zh-CN" altLang="en-US" sz="2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250" y="3536315"/>
            <a:ext cx="8546465" cy="1081405"/>
          </a:xfrm>
          <a:prstGeom prst="rect">
            <a:avLst/>
          </a:prstGeom>
          <a:solidFill>
            <a:schemeClr val="accent3">
              <a:lumMod val="75000"/>
              <a:alpha val="58000"/>
            </a:schemeClr>
          </a:solidFill>
          <a:ln w="12700" cmpd="dbl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他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为了让更多的树木成活，不再放羊。由此可见牧羊人</a:t>
            </a:r>
            <a:r>
              <a:rPr lang="zh-CN" altLang="en-US" sz="28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心灵单纯美好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，以及他</a:t>
            </a:r>
            <a:r>
              <a:rPr lang="zh-CN" altLang="en-US" sz="28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坚持改善荒地的决心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104900" y="1975485"/>
            <a:ext cx="6779260" cy="196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12"/>
          <p:cNvSpPr txBox="1">
            <a:spLocks noChangeArrowheads="1"/>
          </p:cNvSpPr>
          <p:nvPr/>
        </p:nvSpPr>
        <p:spPr bwMode="auto">
          <a:xfrm>
            <a:off x="363538" y="835978"/>
            <a:ext cx="82153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最后一次见到牧羊人，“我”看到怎样的景象？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42253" y="1414463"/>
            <a:ext cx="8658225" cy="24149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57200" eaLnBrk="1" hangingPunct="1">
              <a:lnSpc>
                <a:spcPct val="105000"/>
              </a:lnSpc>
              <a:spcBef>
                <a:spcPts val="0"/>
              </a:spcBef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以前那种猛烈而干燥的风，变成了飘着香气的微风；高处传来流水般的声音，那是风穿过树林的响声。</a:t>
            </a:r>
            <a:endParaRPr lang="en-US" altLang="zh-CN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 eaLnBrk="1" hangingPunct="1">
              <a:lnSpc>
                <a:spcPct val="105000"/>
              </a:lnSpc>
              <a:spcBef>
                <a:spcPts val="0"/>
              </a:spcBef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1913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我来时见到的废墟上，建起了干净的农舍，看得出人们生活得幸福、舒适。树林留住了雨水和雪水，干涸已久的地里又冒出了泉水。人们挖了水渠，农场边上，枫树林里，流淌着源源不断的泉水，浇灌着长在周围的鲜嫩薄荷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200" y="3886835"/>
            <a:ext cx="8536940" cy="89154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mpd="dbl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6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充满生气，富饶，幸福，舒适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。运用</a:t>
            </a:r>
            <a:r>
              <a:rPr lang="zh-CN" altLang="en-US" sz="26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对比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手法，</a:t>
            </a:r>
            <a:r>
              <a:rPr lang="zh-CN" altLang="en-US" sz="26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突出由荒原到绿洲的变化之大，侧面烘托了牧羊人的付出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966470" y="1852295"/>
            <a:ext cx="670179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80110" y="2611120"/>
            <a:ext cx="6624320" cy="2222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标注 5"/>
          <p:cNvSpPr/>
          <p:nvPr/>
        </p:nvSpPr>
        <p:spPr>
          <a:xfrm>
            <a:off x="3446780" y="196850"/>
            <a:ext cx="2049145" cy="639445"/>
          </a:xfrm>
          <a:prstGeom prst="wedgeRoundRectCallout">
            <a:avLst>
              <a:gd name="adj1" fmla="val -50636"/>
              <a:gd name="adj2" fmla="val 611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sz="3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最后相见 </a:t>
            </a:r>
            <a:endParaRPr lang="zh-CN" altLang="en-US" sz="3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文本框 10242"/>
          <p:cNvSpPr txBox="1"/>
          <p:nvPr/>
        </p:nvSpPr>
        <p:spPr>
          <a:xfrm>
            <a:off x="554355" y="457835"/>
            <a:ext cx="8361680" cy="1210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说一说：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文章写“我”三次拜访牧羊人，各自看到一幅怎样的画面。</a:t>
            </a:r>
          </a:p>
        </p:txBody>
      </p:sp>
      <p:sp>
        <p:nvSpPr>
          <p:cNvPr id="6" name="文本框 1"/>
          <p:cNvSpPr txBox="1"/>
          <p:nvPr/>
        </p:nvSpPr>
        <p:spPr>
          <a:xfrm>
            <a:off x="306705" y="1903730"/>
            <a:ext cx="7219950" cy="189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一访牧羊人，画面一：</a:t>
            </a:r>
            <a:r>
              <a:rPr lang="zh-CN" altLang="en-US" sz="30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被弃置的村庄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；</a:t>
            </a:r>
          </a:p>
          <a:p>
            <a:pPr>
              <a:lnSpc>
                <a:spcPct val="13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二访牧羊人，画面二：</a:t>
            </a:r>
            <a:r>
              <a:rPr lang="zh-CN" altLang="en-US" sz="30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绵延的森林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；         </a:t>
            </a:r>
          </a:p>
          <a:p>
            <a:pPr>
              <a:lnSpc>
                <a:spcPct val="13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三访牧羊人，画面三：</a:t>
            </a:r>
            <a:r>
              <a:rPr lang="zh-CN" altLang="en-US" sz="30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充满活力的田野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 </a:t>
            </a:r>
          </a:p>
        </p:txBody>
      </p:sp>
      <p:pic>
        <p:nvPicPr>
          <p:cNvPr id="68613" name="图片 6146" descr="00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0332" y="2402840"/>
            <a:ext cx="1758553" cy="2336006"/>
          </a:xfrm>
          <a:prstGeom prst="rect">
            <a:avLst/>
          </a:prstGeom>
          <a:noFill/>
          <a:ln w="9525">
            <a:noFill/>
          </a:ln>
          <a:effectLst>
            <a:softEdge rad="508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文本框 10242"/>
          <p:cNvSpPr txBox="1"/>
          <p:nvPr/>
        </p:nvSpPr>
        <p:spPr>
          <a:xfrm>
            <a:off x="594995" y="330835"/>
            <a:ext cx="550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阅读相关语段，完成下面表格。</a:t>
            </a:r>
          </a:p>
        </p:txBody>
      </p:sp>
      <p:graphicFrame>
        <p:nvGraphicFramePr>
          <p:cNvPr id="3" name="表格 2"/>
          <p:cNvGraphicFramePr/>
          <p:nvPr/>
        </p:nvGraphicFramePr>
        <p:xfrm>
          <a:off x="594836" y="1051878"/>
          <a:ext cx="7953375" cy="42227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0590"/>
                <a:gridCol w="2329815"/>
                <a:gridCol w="3442970"/>
              </a:tblGrid>
              <a:tr h="5143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400" b="1" baseline="0" dirty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层次内容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400" b="1" dirty="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牧羊人的活动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环境的变化</a:t>
                      </a:r>
                    </a:p>
                  </a:txBody>
                  <a:tcPr marL="68580" marR="68580" marT="34290" marB="34290"/>
                </a:tc>
              </a:tr>
              <a:tr h="96012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一访牧羊人</a:t>
                      </a:r>
                    </a:p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（1913年）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zh-CN" altLang="en-US" sz="2400" b="1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zh-CN" altLang="en-US" sz="2400" b="1" dirty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</a:tr>
              <a:tr h="96012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二访牧羊人</a:t>
                      </a:r>
                    </a:p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（时隔6年）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zh-CN" altLang="en-US" sz="2400" b="1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zh-CN" altLang="en-US" sz="2400" b="1" dirty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</a:tr>
              <a:tr h="127381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三访牧羊人</a:t>
                      </a:r>
                    </a:p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（1945年６月）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zh-CN" altLang="en-US" sz="2400" b="1" dirty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zh-CN" altLang="en-US" sz="2400" b="1" dirty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zh-CN" altLang="en-US" sz="2400" b="1" dirty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4" name="文本框 1"/>
          <p:cNvSpPr txBox="1"/>
          <p:nvPr/>
        </p:nvSpPr>
        <p:spPr>
          <a:xfrm>
            <a:off x="2973705" y="1617345"/>
            <a:ext cx="24041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为“我”打水，挑橡子</a:t>
            </a:r>
            <a:r>
              <a:rPr lang="en-US" altLang="zh-CN" sz="2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,</a:t>
            </a:r>
            <a:r>
              <a:rPr lang="zh-CN" altLang="en-US" sz="2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种橡树。</a:t>
            </a:r>
          </a:p>
        </p:txBody>
      </p:sp>
      <p:sp>
        <p:nvSpPr>
          <p:cNvPr id="5" name="文本框 2"/>
          <p:cNvSpPr txBox="1"/>
          <p:nvPr/>
        </p:nvSpPr>
        <p:spPr>
          <a:xfrm>
            <a:off x="5292725" y="1617345"/>
            <a:ext cx="30518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荒野无际，泉眼干涸，房屋倒坍 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3174524" y="2625408"/>
            <a:ext cx="1725216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改养蜜蜂，一直在种树</a:t>
            </a:r>
          </a:p>
        </p:txBody>
      </p:sp>
      <p:sp>
        <p:nvSpPr>
          <p:cNvPr id="7" name="文本框 4"/>
          <p:cNvSpPr txBox="1"/>
          <p:nvPr/>
        </p:nvSpPr>
        <p:spPr>
          <a:xfrm>
            <a:off x="5292725" y="2625725"/>
            <a:ext cx="305371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橡树、山毛榉树、白桦树成林，看到了溪水。</a:t>
            </a:r>
          </a:p>
        </p:txBody>
      </p:sp>
      <p:sp>
        <p:nvSpPr>
          <p:cNvPr id="8" name="文本框 6"/>
          <p:cNvSpPr txBox="1"/>
          <p:nvPr/>
        </p:nvSpPr>
        <p:spPr>
          <a:xfrm>
            <a:off x="3840560" y="3732610"/>
            <a:ext cx="463550" cy="4298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无</a:t>
            </a:r>
          </a:p>
        </p:txBody>
      </p:sp>
      <p:sp>
        <p:nvSpPr>
          <p:cNvPr id="9" name="文本框 7"/>
          <p:cNvSpPr txBox="1"/>
          <p:nvPr/>
        </p:nvSpPr>
        <p:spPr>
          <a:xfrm>
            <a:off x="5393690" y="3566160"/>
            <a:ext cx="295211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建起干净的农舍、泉水源源不断，一万多口人幸福生活。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127125" y="247650"/>
            <a:ext cx="68891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三次见牧羊人各有什么不同？完成下表。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47638" y="962343"/>
          <a:ext cx="8888412" cy="389189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22400"/>
                <a:gridCol w="4245610"/>
                <a:gridCol w="3220402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3" marR="91433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牧羊人的情况</a:t>
                      </a:r>
                    </a:p>
                  </a:txBody>
                  <a:tcPr marL="91433" marR="91433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高原的情况</a:t>
                      </a:r>
                    </a:p>
                  </a:txBody>
                  <a:tcPr marL="91433" marR="91433" marT="45722" marB="45722" anchor="ctr"/>
                </a:tc>
              </a:tr>
              <a:tr h="88069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初遇</a:t>
                      </a:r>
                    </a:p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牧羊人</a:t>
                      </a:r>
                    </a:p>
                  </a:txBody>
                  <a:tcPr marL="91433" marR="91433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3" marR="91433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3" marR="91433" marT="45722" marB="45722" anchor="ctr"/>
                </a:tc>
              </a:tr>
              <a:tr h="11449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再见</a:t>
                      </a:r>
                    </a:p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牧羊人</a:t>
                      </a:r>
                    </a:p>
                  </a:txBody>
                  <a:tcPr marL="91433" marR="91433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3" marR="91433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3" marR="91433" marT="45722" marB="45722" anchor="ctr"/>
                </a:tc>
              </a:tr>
              <a:tr h="140910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最后相见</a:t>
                      </a:r>
                    </a:p>
                  </a:txBody>
                  <a:tcPr marL="91433" marR="91433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3" marR="91433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3" marR="91433" marT="45722" marB="45722" anchor="ctr"/>
                </a:tc>
              </a:tr>
            </a:tbl>
          </a:graphicData>
        </a:graphic>
      </p:graphicFrame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617345" y="1424940"/>
            <a:ext cx="424942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一个人住在房子里；牧羊同时种树；沉默寡言，充满自信、意志果断；生活一丝不苟。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617345" y="2427605"/>
            <a:ext cx="425005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身体更矫健了；减少了羊群的数量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开始养蜂；性格上没有变化，依然心无旁骛地种树，依然沉默不语。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941830" y="3755390"/>
            <a:ext cx="360045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87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岁，年事已高；住在自己凭一己之力建成的乡间。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119813" y="1562418"/>
            <a:ext cx="273685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毫无生趣；村落都成了废墟；环境恶劣。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758815" y="2308225"/>
            <a:ext cx="327723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乡景依旧如昔，但已萌发生机；树木已然成片，蔚然成林；干涸的河床有了淙淙的水流；各种草木开始复现。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758815" y="3470275"/>
            <a:ext cx="335026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景象完全改观了，甚至连空气也不一样了；整个乡间散发出健康与富裕的光芒；人们搬了回来，处处呈现着幸福与安适的景貌。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2"/>
          <p:cNvGrpSpPr/>
          <p:nvPr/>
        </p:nvGrpSpPr>
        <p:grpSpPr bwMode="auto">
          <a:xfrm>
            <a:off x="3335020" y="810578"/>
            <a:ext cx="2592388" cy="643766"/>
            <a:chOff x="2843213" y="700088"/>
            <a:chExt cx="2592387" cy="643766"/>
          </a:xfrm>
        </p:grpSpPr>
        <p:sp>
          <p:nvSpPr>
            <p:cNvPr id="20" name="圆角矩形 19"/>
            <p:cNvSpPr/>
            <p:nvPr/>
          </p:nvSpPr>
          <p:spPr>
            <a:xfrm rot="530343">
              <a:off x="4935537" y="817563"/>
              <a:ext cx="441325" cy="4191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 rot="21283839">
              <a:off x="4514850" y="817563"/>
              <a:ext cx="441325" cy="41910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 rot="555800">
              <a:off x="4068763" y="817563"/>
              <a:ext cx="442913" cy="4191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 rot="20470821">
              <a:off x="3706813" y="823913"/>
              <a:ext cx="442913" cy="42068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 rot="319204">
              <a:off x="3287713" y="823913"/>
              <a:ext cx="441325" cy="42068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 rot="21148334">
              <a:off x="2878138" y="831850"/>
              <a:ext cx="441325" cy="42068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186" name="矩形 1"/>
            <p:cNvSpPr>
              <a:spLocks noChangeArrowheads="1"/>
            </p:cNvSpPr>
            <p:nvPr/>
          </p:nvSpPr>
          <p:spPr bwMode="auto">
            <a:xfrm>
              <a:off x="2843213" y="700088"/>
              <a:ext cx="2592387" cy="643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ts val="43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小说基本常识</a:t>
              </a:r>
            </a:p>
          </p:txBody>
        </p:sp>
      </p:grp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31775" y="1706245"/>
            <a:ext cx="8799830" cy="293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概念：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以塑造人物为中心，通过完整的故事情节的叙述和环境的描写反映社会生活。</a:t>
            </a:r>
          </a:p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小说分类：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长篇、中篇、短篇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(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按篇幅长短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</a:p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3.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小说三要素：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人物、情节、环境。</a:t>
            </a:r>
          </a:p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4.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人物塑造方法：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外貌、语言、动作、心理、神态等。</a:t>
            </a:r>
          </a:p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5.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故事情节：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开端、发展、高潮、结局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(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序幕、尾声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8260" y="227330"/>
            <a:ext cx="2346325" cy="583746"/>
            <a:chOff x="923" y="1552"/>
            <a:chExt cx="3695" cy="945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文本知识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1"/>
          <p:cNvSpPr>
            <a:spLocks noChangeArrowheads="1"/>
          </p:cNvSpPr>
          <p:nvPr/>
        </p:nvSpPr>
        <p:spPr bwMode="auto">
          <a:xfrm>
            <a:off x="557848" y="373698"/>
            <a:ext cx="76923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结合前面分析，说说牧羊人是一个怎样的人？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33133" y="1039813"/>
            <a:ext cx="7488237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他是一个沉默寡言的人。</a:t>
            </a:r>
            <a:endParaRPr lang="en-US" altLang="zh-CN" sz="2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05000"/>
              </a:lnSpc>
            </a:pP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他是一个充满自信、意志果断的人。</a:t>
            </a:r>
            <a:endParaRPr lang="en-US" altLang="zh-CN" sz="2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05000"/>
              </a:lnSpc>
            </a:pP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他是一个有着非凡毅力和坚定信念的人。</a:t>
            </a:r>
            <a:endParaRPr lang="en-US" altLang="zh-CN" sz="2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05000"/>
              </a:lnSpc>
            </a:pP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他是一个不计名利、不图回报、毫无私心的人。</a:t>
            </a:r>
            <a:endParaRPr lang="en-US" altLang="zh-CN" sz="2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05000"/>
              </a:lnSpc>
            </a:pP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他是一个勤劳的人。</a:t>
            </a:r>
            <a:endParaRPr lang="en-US" altLang="zh-CN" sz="2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05000"/>
              </a:lnSpc>
            </a:pP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他是一个有着心灵的伟大节操的人。</a:t>
            </a:r>
            <a:endParaRPr lang="en-US" altLang="zh-CN" sz="2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05000"/>
              </a:lnSpc>
            </a:pP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他是一个值得信赖的人。</a:t>
            </a:r>
            <a:endParaRPr lang="en-US" altLang="zh-CN" sz="2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05000"/>
              </a:lnSpc>
            </a:pP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他是一个单纯的人</a:t>
            </a:r>
            <a:r>
              <a:rPr lang="en-US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……</a:t>
            </a:r>
            <a:endParaRPr lang="zh-CN" altLang="en-US" sz="2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矩形 5"/>
          <p:cNvSpPr>
            <a:spLocks noChangeArrowheads="1"/>
          </p:cNvSpPr>
          <p:nvPr/>
        </p:nvSpPr>
        <p:spPr bwMode="auto">
          <a:xfrm>
            <a:off x="601663" y="943610"/>
            <a:ext cx="7429500" cy="159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路过山下村子的时候</a:t>
            </a:r>
            <a:r>
              <a:rPr lang="en-US" altLang="zh-CN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我在这个曾经干旱无比的地方</a:t>
            </a:r>
            <a:r>
              <a:rPr lang="en-US" altLang="zh-CN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看到了溪水。这是老人种树带来的连锁反应</a:t>
            </a:r>
            <a:r>
              <a:rPr lang="en-US" altLang="zh-CN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是我见过的最了不起的奇迹！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70205" y="227330"/>
            <a:ext cx="8322310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3.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结合课文内容思考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，牧羊人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创造了什么“奇迹”？</a:t>
            </a:r>
          </a:p>
        </p:txBody>
      </p:sp>
      <p:sp>
        <p:nvSpPr>
          <p:cNvPr id="11" name="椭圆 10"/>
          <p:cNvSpPr/>
          <p:nvPr/>
        </p:nvSpPr>
        <p:spPr>
          <a:xfrm>
            <a:off x="4494530" y="1974215"/>
            <a:ext cx="753745" cy="503555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502025" y="2710815"/>
            <a:ext cx="1628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植树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35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27088" y="2815590"/>
            <a:ext cx="1647825" cy="990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荒漠</a:t>
            </a:r>
          </a:p>
        </p:txBody>
      </p:sp>
      <p:sp>
        <p:nvSpPr>
          <p:cNvPr id="16" name="椭圆 15"/>
          <p:cNvSpPr/>
          <p:nvPr/>
        </p:nvSpPr>
        <p:spPr>
          <a:xfrm>
            <a:off x="6243638" y="2760028"/>
            <a:ext cx="1647825" cy="990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绿洲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2549525" y="3260090"/>
            <a:ext cx="3622675" cy="50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474913" y="3399790"/>
            <a:ext cx="1627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无私奉献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316413" y="3396615"/>
            <a:ext cx="1627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执著坚毅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557588" y="3920490"/>
            <a:ext cx="1627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勤勤恳恳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 bldLvl="0" animBg="1"/>
      <p:bldP spid="16" grpId="0" bldLvl="0" animBg="1"/>
      <p:bldP spid="18" grpId="0"/>
      <p:bldP spid="19" grpId="0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8"/>
          <p:cNvSpPr txBox="1">
            <a:spLocks noChangeArrowheads="1"/>
          </p:cNvSpPr>
          <p:nvPr/>
        </p:nvSpPr>
        <p:spPr bwMode="auto">
          <a:xfrm>
            <a:off x="762000" y="888365"/>
            <a:ext cx="80448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本文运用第几人称来叙事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?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这样写有什么好处？</a:t>
            </a:r>
          </a:p>
        </p:txBody>
      </p:sp>
      <p:sp>
        <p:nvSpPr>
          <p:cNvPr id="44037" name="TextBox 9"/>
          <p:cNvSpPr txBox="1">
            <a:spLocks noChangeArrowheads="1"/>
          </p:cNvSpPr>
          <p:nvPr/>
        </p:nvSpPr>
        <p:spPr bwMode="auto">
          <a:xfrm>
            <a:off x="456565" y="1487170"/>
            <a:ext cx="843661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运用第一人称叙事。</a:t>
            </a:r>
            <a:r>
              <a:rPr lang="en-US" altLang="zh-CN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endParaRPr lang="en-US" altLang="zh-CN" sz="2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05000"/>
              </a:lnSpc>
            </a:pPr>
            <a:r>
              <a:rPr lang="en-US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①</a:t>
            </a:r>
            <a:r>
              <a:rPr lang="zh-CN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推动情节发展，</a:t>
            </a:r>
            <a:r>
              <a:rPr lang="en-US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我</a:t>
            </a:r>
            <a:r>
              <a:rPr lang="en-US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是变化的发现者，也是因为</a:t>
            </a:r>
            <a:r>
              <a:rPr lang="en-US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我</a:t>
            </a:r>
            <a:r>
              <a:rPr lang="en-US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的好奇，在初见牧羊人的第二天，决定留下来刨根究底，才有了后文故事情节的展开。</a:t>
            </a:r>
          </a:p>
          <a:p>
            <a:pPr>
              <a:lnSpc>
                <a:spcPct val="105000"/>
              </a:lnSpc>
            </a:pPr>
            <a:r>
              <a:rPr lang="en-US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②“</a:t>
            </a:r>
            <a:r>
              <a:rPr lang="zh-CN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我</a:t>
            </a:r>
            <a:r>
              <a:rPr lang="en-US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作为一个见证人，目睹了一个寸草不生的荒僻之地变成了森林村庄的事实，使故事显得真实可信。</a:t>
            </a:r>
          </a:p>
          <a:p>
            <a:pPr>
              <a:lnSpc>
                <a:spcPct val="105000"/>
              </a:lnSpc>
            </a:pPr>
            <a:r>
              <a:rPr lang="en-US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③</a:t>
            </a:r>
            <a:r>
              <a:rPr lang="zh-CN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通过</a:t>
            </a:r>
            <a:r>
              <a:rPr lang="en-US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我</a:t>
            </a:r>
            <a:r>
              <a:rPr lang="en-US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的感受和评论，突出刻画了牧羊人这一平凡而又伟大的人物形象，产生了打动人心的力量。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8260" y="227330"/>
            <a:ext cx="2346325" cy="583746"/>
            <a:chOff x="923" y="1552"/>
            <a:chExt cx="3695" cy="945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合作探究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431483" y="291148"/>
            <a:ext cx="82804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2.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文中作者对牧羊人有什么评价？找出相关语句，说说表达了作者怎样的感情。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4213" y="1244600"/>
            <a:ext cx="7920037" cy="147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想真正了解一个人，要长期观察他所做的事。如果他慷慨无私，不图回报，还给这世界留下了许多，那就可以肯定地说，这是一个难得的好人。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760470" y="2715260"/>
            <a:ext cx="3115310" cy="63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84530" y="2802890"/>
            <a:ext cx="7385685" cy="62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由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好人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引出故事，这样写有什么好处？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47650" y="3644900"/>
            <a:ext cx="8794115" cy="1038860"/>
          </a:xfrm>
          <a:prstGeom prst="rect">
            <a:avLst/>
          </a:prstGeom>
          <a:solidFill>
            <a:schemeClr val="accent3">
              <a:lumMod val="75000"/>
              <a:alpha val="78000"/>
            </a:schemeClr>
          </a:solidFill>
          <a:ln w="12700" cmpd="dbl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28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开头概括牧羊人的崇高品质，总领全文，设置悬念，激发读者的阅读兴趣，为下文牧羊人</a:t>
            </a:r>
            <a:r>
              <a:rPr lang="zh-CN" altLang="en-US" sz="2800" b="1" dirty="0" smtClean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植树作铺垫</a:t>
            </a:r>
            <a:r>
              <a:rPr lang="zh-CN" altLang="en-US" sz="28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4"/>
          <p:cNvSpPr>
            <a:spLocks noChangeArrowheads="1"/>
          </p:cNvSpPr>
          <p:nvPr/>
        </p:nvSpPr>
        <p:spPr bwMode="auto">
          <a:xfrm>
            <a:off x="153670" y="307340"/>
            <a:ext cx="8836025" cy="2390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每当我想到这位老人，他靠一个人的体力与毅力，把这片荒漠变成了绿洲，我就觉得，人的力量是多么伟大啊！可是，想到要做成这样一件事，需要怎样的毅力，怎样的无私，我就从心底里，对这位没有受过什么教育的普通的农民，感到无限的敬佩。他做到了只有上帝才能做到的事</a:t>
            </a:r>
            <a:r>
              <a:rPr lang="zh-CN" altLang="en-US" sz="2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64198" y="3021648"/>
            <a:ext cx="7858125" cy="1706880"/>
          </a:xfrm>
          <a:prstGeom prst="rect">
            <a:avLst/>
          </a:prstGeom>
          <a:solidFill>
            <a:schemeClr val="accent3">
              <a:lumMod val="75000"/>
              <a:alpha val="58000"/>
            </a:schemeClr>
          </a:solidFill>
          <a:ln w="25400" cmpd="dbl">
            <a:solidFill>
              <a:schemeClr val="accent3">
                <a:lumMod val="50000"/>
              </a:schemeClr>
            </a:solidFill>
            <a:prstDash val="sysDot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文章结尾处的精要的议论，起到了</a:t>
            </a:r>
            <a:r>
              <a:rPr lang="zh-CN" altLang="zh-CN" sz="2800" b="1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照应开头、总结全文</a:t>
            </a:r>
            <a:r>
              <a:rPr lang="zh-CN" altLang="en-US" sz="2800" b="1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zh-CN" sz="2800" b="1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揭示主题</a:t>
            </a:r>
            <a:r>
              <a:rPr lang="zh-CN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的作用，</a:t>
            </a:r>
            <a:r>
              <a:rPr lang="zh-CN" altLang="zh-CN" sz="2800" b="1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表达了对老人的崇敬和赞美之情</a:t>
            </a:r>
            <a:r>
              <a:rPr lang="zh-CN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4579620" y="1707515"/>
            <a:ext cx="4312920" cy="5461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36855" y="2697480"/>
            <a:ext cx="7215505" cy="1841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矩形 13"/>
          <p:cNvSpPr>
            <a:spLocks noChangeArrowheads="1"/>
          </p:cNvSpPr>
          <p:nvPr/>
        </p:nvSpPr>
        <p:spPr bwMode="auto">
          <a:xfrm>
            <a:off x="3024505" y="908685"/>
            <a:ext cx="355727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叙事中议论的作用</a:t>
            </a:r>
          </a:p>
        </p:txBody>
      </p:sp>
      <p:sp>
        <p:nvSpPr>
          <p:cNvPr id="43014" name="矩形 14"/>
          <p:cNvSpPr>
            <a:spLocks noChangeArrowheads="1"/>
          </p:cNvSpPr>
          <p:nvPr/>
        </p:nvSpPr>
        <p:spPr bwMode="auto">
          <a:xfrm>
            <a:off x="402590" y="1578610"/>
            <a:ext cx="8339455" cy="310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1.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在文章开头做精要议论，起到提示全文中心并引起下文的作用。</a:t>
            </a:r>
            <a:endParaRPr lang="en-US" altLang="zh-CN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2.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在文章中间做精要议论，这种议论一般用于事情发展的转换衔接处，也称作夹叙夹议，主要起到穿针引线、承上启下的作用。</a:t>
            </a:r>
            <a:endParaRPr lang="en-US" altLang="zh-CN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3.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在文章结尾作精要议论，一般起到总结全文、揭示主题，或意在言外、发人深思等作用。</a:t>
            </a:r>
          </a:p>
        </p:txBody>
      </p:sp>
      <p:sp>
        <p:nvSpPr>
          <p:cNvPr id="30730" name="文本框 30"/>
          <p:cNvSpPr txBox="1">
            <a:spLocks noChangeArrowheads="1"/>
          </p:cNvSpPr>
          <p:nvPr/>
        </p:nvSpPr>
        <p:spPr bwMode="auto">
          <a:xfrm>
            <a:off x="-17780" y="205105"/>
            <a:ext cx="1724660" cy="521970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方法指导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167640" y="215265"/>
            <a:ext cx="8808720" cy="112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3.文章是怎样运用比喻来增加语言的表现力的？在文中找一找你认为具有表现力的比喻句，进行赏析。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5765" y="1339850"/>
            <a:ext cx="848614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）狂风呼啸着穿过破房子的缝隙，像一只饥饿的野兽发出吼叫。</a:t>
            </a:r>
            <a:endParaRPr lang="en-US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95000"/>
              </a:lnSpc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）风吹在瓦上，发出海浪拍打沙滩的声音。</a:t>
            </a:r>
            <a:endParaRPr lang="en-US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95000"/>
              </a:lnSpc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一片灰灰的薄雾，像地毯一样，铺在高原上。</a:t>
            </a:r>
            <a:endParaRPr lang="en-US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95000"/>
              </a:lnSpc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）这些白桦树棵棵鲜嫩、挺拔，像笔直站立的少年一样。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730" y="3242310"/>
            <a:ext cx="8639175" cy="1691640"/>
          </a:xfrm>
          <a:prstGeom prst="rect">
            <a:avLst/>
          </a:prstGeom>
          <a:solidFill>
            <a:schemeClr val="accent3">
              <a:lumMod val="75000"/>
              <a:alpha val="66000"/>
            </a:schemeClr>
          </a:solidFill>
          <a:ln w="15875" cmpd="dbl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前两句描摹声音，十分形象贴切，符合写景的整体气氛。三、四两句写景，前者写远景，</a:t>
            </a:r>
            <a:r>
              <a:rPr lang="zh-CN" altLang="en-US" sz="26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比喻生动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，后者写近景，比喻</a:t>
            </a:r>
            <a:r>
              <a:rPr lang="zh-CN" altLang="en-US" sz="26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新奇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sz="26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不仅写出了新生的白桦树的外形，而且写出了其勃勃生机和青葱之感，写出了风景的神韵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矩形 11"/>
          <p:cNvSpPr>
            <a:spLocks noChangeArrowheads="1"/>
          </p:cNvSpPr>
          <p:nvPr/>
        </p:nvSpPr>
        <p:spPr bwMode="auto">
          <a:xfrm>
            <a:off x="341630" y="1731010"/>
            <a:ext cx="6405880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本文通过对牧羊人把荒漠变成绿洲这件事情的记叙,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表现了牧羊人慷慨无私、不图回报的高贵品质和顽强毅力,同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时也告诫人们</a:t>
            </a:r>
            <a:r>
              <a:rPr lang="en-US" altLang="zh-CN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只有和大自然和谐相处</a:t>
            </a:r>
            <a:r>
              <a:rPr lang="en-US" altLang="zh-CN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才能拥有美好的家园</a:t>
            </a: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41630" y="217576"/>
            <a:ext cx="8265795" cy="4931410"/>
            <a:chOff x="-117" y="1147"/>
            <a:chExt cx="13017" cy="8993"/>
          </a:xfrm>
        </p:grpSpPr>
        <p:sp>
          <p:nvSpPr>
            <p:cNvPr id="9" name="圆角矩形 8"/>
            <p:cNvSpPr/>
            <p:nvPr/>
          </p:nvSpPr>
          <p:spPr>
            <a:xfrm>
              <a:off x="-117" y="3915"/>
              <a:ext cx="10319" cy="5299"/>
            </a:xfrm>
            <a:prstGeom prst="round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0" name="图片 2" descr="office6\wpsassist\cache\A000220150322H54PPIC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16800000">
              <a:off x="7046" y="4286"/>
              <a:ext cx="8993" cy="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67310" y="525145"/>
            <a:ext cx="2346325" cy="583746"/>
            <a:chOff x="923" y="1552"/>
            <a:chExt cx="3695" cy="945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课文总结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12"/>
          <p:cNvSpPr txBox="1">
            <a:spLocks noChangeArrowheads="1"/>
          </p:cNvSpPr>
          <p:nvPr/>
        </p:nvSpPr>
        <p:spPr bwMode="auto">
          <a:xfrm>
            <a:off x="3323903" y="1753468"/>
            <a:ext cx="3357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一见：选橡子、种橡树</a:t>
            </a:r>
          </a:p>
        </p:txBody>
      </p:sp>
      <p:sp>
        <p:nvSpPr>
          <p:cNvPr id="50180" name="Text Box 12"/>
          <p:cNvSpPr txBox="1">
            <a:spLocks noChangeArrowheads="1"/>
          </p:cNvSpPr>
          <p:nvPr/>
        </p:nvSpPr>
        <p:spPr bwMode="auto">
          <a:xfrm>
            <a:off x="3323903" y="2682156"/>
            <a:ext cx="3929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三见：废墟充满生机与活力</a:t>
            </a:r>
          </a:p>
        </p:txBody>
      </p:sp>
      <p:sp>
        <p:nvSpPr>
          <p:cNvPr id="8" name="左大括号 7"/>
          <p:cNvSpPr/>
          <p:nvPr/>
        </p:nvSpPr>
        <p:spPr>
          <a:xfrm>
            <a:off x="895028" y="1181968"/>
            <a:ext cx="493712" cy="2452688"/>
          </a:xfrm>
          <a:prstGeom prst="leftBrace">
            <a:avLst>
              <a:gd name="adj1" fmla="val 41677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182" name="Text Box 12"/>
          <p:cNvSpPr txBox="1">
            <a:spLocks noChangeArrowheads="1"/>
          </p:cNvSpPr>
          <p:nvPr/>
        </p:nvSpPr>
        <p:spPr bwMode="auto">
          <a:xfrm>
            <a:off x="323528" y="1253406"/>
            <a:ext cx="53181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植树的牧羊人</a:t>
            </a:r>
          </a:p>
        </p:txBody>
      </p:sp>
      <p:sp>
        <p:nvSpPr>
          <p:cNvPr id="50183" name="Text Box 12"/>
          <p:cNvSpPr txBox="1">
            <a:spLocks noChangeArrowheads="1"/>
          </p:cNvSpPr>
          <p:nvPr/>
        </p:nvSpPr>
        <p:spPr bwMode="auto">
          <a:xfrm>
            <a:off x="3323903" y="2253531"/>
            <a:ext cx="3571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二见：高原上满是树木</a:t>
            </a:r>
          </a:p>
        </p:txBody>
      </p:sp>
      <p:sp>
        <p:nvSpPr>
          <p:cNvPr id="50184" name="TextBox 10"/>
          <p:cNvSpPr txBox="1">
            <a:spLocks noChangeArrowheads="1"/>
          </p:cNvSpPr>
          <p:nvPr/>
        </p:nvSpPr>
        <p:spPr bwMode="auto">
          <a:xfrm>
            <a:off x="1385565" y="1024806"/>
            <a:ext cx="185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赞美牧羊人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3109590" y="1253406"/>
            <a:ext cx="1071563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186" name="TextBox 16"/>
          <p:cNvSpPr txBox="1">
            <a:spLocks noChangeArrowheads="1"/>
          </p:cNvSpPr>
          <p:nvPr/>
        </p:nvSpPr>
        <p:spPr bwMode="auto">
          <a:xfrm>
            <a:off x="4181153" y="1039093"/>
            <a:ext cx="314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这是一个难得的好人</a:t>
            </a:r>
          </a:p>
        </p:txBody>
      </p:sp>
      <p:sp>
        <p:nvSpPr>
          <p:cNvPr id="19" name="左大括号 18"/>
          <p:cNvSpPr/>
          <p:nvPr/>
        </p:nvSpPr>
        <p:spPr>
          <a:xfrm>
            <a:off x="3038153" y="1967781"/>
            <a:ext cx="285750" cy="1071562"/>
          </a:xfrm>
          <a:prstGeom prst="leftBrace">
            <a:avLst>
              <a:gd name="adj1" fmla="val 41677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188" name="TextBox 19"/>
          <p:cNvSpPr txBox="1">
            <a:spLocks noChangeArrowheads="1"/>
          </p:cNvSpPr>
          <p:nvPr/>
        </p:nvSpPr>
        <p:spPr bwMode="auto">
          <a:xfrm>
            <a:off x="1323653" y="2253531"/>
            <a:ext cx="1714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三见牧羊人</a:t>
            </a:r>
          </a:p>
        </p:txBody>
      </p:sp>
      <p:sp>
        <p:nvSpPr>
          <p:cNvPr id="50189" name="TextBox 20"/>
          <p:cNvSpPr txBox="1">
            <a:spLocks noChangeArrowheads="1"/>
          </p:cNvSpPr>
          <p:nvPr/>
        </p:nvSpPr>
        <p:spPr bwMode="auto">
          <a:xfrm>
            <a:off x="1395090" y="3325093"/>
            <a:ext cx="1785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再赞牧羊人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3181028" y="3539406"/>
            <a:ext cx="107156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191" name="TextBox 22"/>
          <p:cNvSpPr txBox="1">
            <a:spLocks noChangeArrowheads="1"/>
          </p:cNvSpPr>
          <p:nvPr/>
        </p:nvSpPr>
        <p:spPr bwMode="auto">
          <a:xfrm>
            <a:off x="4324028" y="3253656"/>
            <a:ext cx="30718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做到了只有上帝才能做到的事</a:t>
            </a:r>
          </a:p>
        </p:txBody>
      </p:sp>
      <p:sp>
        <p:nvSpPr>
          <p:cNvPr id="24" name="左大括号 23"/>
          <p:cNvSpPr/>
          <p:nvPr/>
        </p:nvSpPr>
        <p:spPr>
          <a:xfrm rot="10800000">
            <a:off x="7181528" y="1181968"/>
            <a:ext cx="207962" cy="2452688"/>
          </a:xfrm>
          <a:prstGeom prst="leftBrace">
            <a:avLst>
              <a:gd name="adj1" fmla="val 41677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193" name="TextBox 24"/>
          <p:cNvSpPr txBox="1">
            <a:spLocks noChangeArrowheads="1"/>
          </p:cNvSpPr>
          <p:nvPr/>
        </p:nvSpPr>
        <p:spPr bwMode="auto">
          <a:xfrm>
            <a:off x="7324403" y="1539156"/>
            <a:ext cx="16430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慷慨自私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不图回报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积极乐观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-31750" y="208280"/>
            <a:ext cx="2346325" cy="583746"/>
            <a:chOff x="923" y="1552"/>
            <a:chExt cx="3695" cy="945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板书设计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矩形 5"/>
          <p:cNvSpPr>
            <a:spLocks noChangeArrowheads="1"/>
          </p:cNvSpPr>
          <p:nvPr/>
        </p:nvSpPr>
        <p:spPr bwMode="auto">
          <a:xfrm>
            <a:off x="539750" y="704850"/>
            <a:ext cx="806469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 1.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通过细节描写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塑造人物形象。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作者善于通过具体的细节描写来丰富人物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形象，如从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牧羊人一颗一颗仔细地挑选橡子中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可以看出他一丝不苟、认真仔细的工作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态度；从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“他刚刚刮过胡子。他的衣服扣子缝得结结实实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补丁的针脚也很细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几乎看不出来”中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可以看出牧羊人一丝不苟的生活态度。恰当的细节描写可以让人物形象更加丰满。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5885" y="121285"/>
            <a:ext cx="2346325" cy="583746"/>
            <a:chOff x="923" y="1552"/>
            <a:chExt cx="3695" cy="945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写作特色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矩形 11"/>
          <p:cNvSpPr>
            <a:spLocks noChangeArrowheads="1"/>
          </p:cNvSpPr>
          <p:nvPr/>
        </p:nvSpPr>
        <p:spPr bwMode="auto">
          <a:xfrm>
            <a:off x="48260" y="902335"/>
            <a:ext cx="8874125" cy="4078605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本文选自绘本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植树的男人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》(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二十一世纪出版社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2011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年版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。这部短篇原是让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·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乔诺在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1953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年应美国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读者文摘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》“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你曾经见过的最非凡、难忘的人是谁”的专题约稿而写的。编辑被这个故事所打动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由此派人调查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结果发现普罗旺斯山区的小镇巴农的养老院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没有存在过名叫布菲的牧羊人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于是退回了稿子。事后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让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·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乔诺发表声明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说本文写的是故事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艾力泽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·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布菲是虚构的。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1954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小说在美国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《Vogue》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杂志上发表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之后被翻译成十多种文字。在生态环境逐渐恶化的今天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植树的牧羊人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所描写的“一个平凡人热爱大地”的精神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更给人以启示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8260" y="227330"/>
            <a:ext cx="2346325" cy="583746"/>
            <a:chOff x="923" y="1552"/>
            <a:chExt cx="3695" cy="945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背景链接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ldLvl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矩形 5"/>
          <p:cNvSpPr>
            <a:spLocks noChangeArrowheads="1"/>
          </p:cNvSpPr>
          <p:nvPr/>
        </p:nvSpPr>
        <p:spPr bwMode="auto">
          <a:xfrm>
            <a:off x="539750" y="627063"/>
            <a:ext cx="7715250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 2.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采用第一人称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更加真实可信。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这是一篇著名的绘本故事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作者虚构了一个在贫瘠荒原孤独种树的牧羊人的形象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通过荒原前后境况的对比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表达了对牧羊人的赞美和敬佩之情。作者采用第一人称纪实笔法来写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曾一度让人误以为写的是真实的人物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甚至有人去普罗旺斯地区寻访这位牧羊人。这就是第一人称行文的妙处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让故事显得更加真实可信。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矩形 5"/>
          <p:cNvSpPr>
            <a:spLocks noChangeArrowheads="1"/>
          </p:cNvSpPr>
          <p:nvPr/>
        </p:nvSpPr>
        <p:spPr bwMode="auto">
          <a:xfrm>
            <a:off x="611188" y="771525"/>
            <a:ext cx="7643812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 3.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运用对比手法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突出文章主题。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作者初到普罗旺斯地区的阿尔卑斯山地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见到的是一片荒凉的景象。经过艾力泽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布菲的不懈努力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荒原最后变成了绿洲。开头和结尾的景物描写形成鲜明的对比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突显了“只要具有不懈的毅力和精神就可以创造奇迹”的主题。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 txBox="1"/>
          <p:nvPr/>
        </p:nvSpPr>
        <p:spPr>
          <a:xfrm>
            <a:off x="180975" y="772160"/>
            <a:ext cx="8782050" cy="3994785"/>
          </a:xfrm>
          <a:prstGeom prst="rect">
            <a:avLst/>
          </a:prstGeom>
          <a:solidFill>
            <a:schemeClr val="bg1">
              <a:alpha val="13000"/>
            </a:schemeClr>
          </a:solidFill>
        </p:spPr>
        <p:txBody>
          <a:bodyPr vert="horz" lIns="68580" tIns="34290" rIns="68580" bIns="34290" rtlCol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在海拔近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2400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米的喀斯特山区石漠化严重的“渣子山”“石头山”上，“陆良八老”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云南省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位普通的老人，用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11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年时间建成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7400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亩林场，带领乡亲们累积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承包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造林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13.6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万亩，让大山披上了绿装，又用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20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年时间守护着这片繁茂的森林。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30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多年来，八老无怨无悔地植树造林，克服了各种困难。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30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多年过去了，当年的壮汉如今已白发苍苍。他们</a:t>
            </a:r>
          </a:p>
          <a:p>
            <a:pPr algn="just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种下的这片森林，既改善了环境，</a:t>
            </a:r>
          </a:p>
          <a:p>
            <a:pPr algn="just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也涵养了水源。调节了小气候，更</a:t>
            </a:r>
          </a:p>
          <a:p>
            <a:pPr algn="just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是为后人创造了巨大的财富。“陆</a:t>
            </a:r>
          </a:p>
          <a:p>
            <a:pPr algn="just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良八老”是当代愚公，是高原情怀、</a:t>
            </a:r>
          </a:p>
          <a:p>
            <a:pPr algn="just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大山品质的典型代表。</a:t>
            </a:r>
            <a:endParaRPr lang="zh-CN" altLang="en-US" b="1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/>
            </a:pPr>
            <a:endParaRPr lang="zh-CN" altLang="en-US" b="1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defRPr/>
            </a:pPr>
            <a:endParaRPr lang="zh-CN" altLang="en-US" b="1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0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6195" y="2653665"/>
            <a:ext cx="3693795" cy="2386330"/>
          </a:xfrm>
          <a:prstGeom prst="rect">
            <a:avLst/>
          </a:prstGeom>
          <a:noFill/>
          <a:ln w="9525">
            <a:noFill/>
          </a:ln>
          <a:effectLst>
            <a:softEdge rad="38100"/>
          </a:effectLst>
        </p:spPr>
      </p:pic>
      <p:grpSp>
        <p:nvGrpSpPr>
          <p:cNvPr id="3" name="组合 2"/>
          <p:cNvGrpSpPr/>
          <p:nvPr/>
        </p:nvGrpSpPr>
        <p:grpSpPr>
          <a:xfrm>
            <a:off x="95885" y="121285"/>
            <a:ext cx="2346325" cy="583746"/>
            <a:chOff x="923" y="1552"/>
            <a:chExt cx="3695" cy="945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拓展提升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2114853" y="2071749"/>
            <a:ext cx="4686991" cy="119888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sz="6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谢谢观看！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260" y="227330"/>
            <a:ext cx="2346325" cy="583746"/>
            <a:chOff x="923" y="1552"/>
            <a:chExt cx="3695" cy="945"/>
          </a:xfrm>
        </p:grpSpPr>
        <p:pic>
          <p:nvPicPr>
            <p:cNvPr id="6" name="图片 5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识文辨字</a:t>
              </a:r>
            </a:p>
          </p:txBody>
        </p:sp>
      </p:grpSp>
      <p:sp>
        <p:nvSpPr>
          <p:cNvPr id="14" name="Text Box 8"/>
          <p:cNvSpPr txBox="1"/>
          <p:nvPr/>
        </p:nvSpPr>
        <p:spPr>
          <a:xfrm>
            <a:off x="594360" y="983615"/>
            <a:ext cx="8176260" cy="38823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9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慷慨     帐篷     废墟     坍塌   呼啸     溜达     酬劳     微薄     水渠   干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涸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薰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衣草    戳      琢磨      山毛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榉   </a:t>
            </a:r>
          </a:p>
          <a:p>
            <a:pPr algn="l">
              <a:lnSpc>
                <a:spcPct val="20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刨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根问底          沉默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寡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言</a:t>
            </a:r>
          </a:p>
        </p:txBody>
      </p:sp>
      <p:sp>
        <p:nvSpPr>
          <p:cNvPr id="15" name="Text Box 11"/>
          <p:cNvSpPr txBox="1"/>
          <p:nvPr/>
        </p:nvSpPr>
        <p:spPr>
          <a:xfrm>
            <a:off x="404813" y="893763"/>
            <a:ext cx="1633537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kāng kǎi</a:t>
            </a:r>
          </a:p>
        </p:txBody>
      </p:sp>
      <p:sp>
        <p:nvSpPr>
          <p:cNvPr id="16" name="Text Box 12"/>
          <p:cNvSpPr txBox="1"/>
          <p:nvPr/>
        </p:nvSpPr>
        <p:spPr>
          <a:xfrm>
            <a:off x="2168525" y="893763"/>
            <a:ext cx="19954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zhàng peng</a:t>
            </a:r>
          </a:p>
        </p:txBody>
      </p:sp>
      <p:sp>
        <p:nvSpPr>
          <p:cNvPr id="17" name="Text Box 12"/>
          <p:cNvSpPr txBox="1"/>
          <p:nvPr/>
        </p:nvSpPr>
        <p:spPr>
          <a:xfrm>
            <a:off x="4261803" y="895668"/>
            <a:ext cx="1439862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fèi xū</a:t>
            </a:r>
            <a:endParaRPr lang="zh-CN" altLang="zh-CN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8" name="Text Box 11"/>
          <p:cNvSpPr txBox="1"/>
          <p:nvPr/>
        </p:nvSpPr>
        <p:spPr>
          <a:xfrm>
            <a:off x="6058218" y="895668"/>
            <a:ext cx="13525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tān tā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19" name="矩形 18"/>
          <p:cNvSpPr/>
          <p:nvPr/>
        </p:nvSpPr>
        <p:spPr>
          <a:xfrm>
            <a:off x="7498080" y="892175"/>
            <a:ext cx="14525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hū xiào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25133" y="1873250"/>
            <a:ext cx="12715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liū da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242185" y="1873250"/>
            <a:ext cx="16351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chóu láo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2" name="Text Box 15"/>
          <p:cNvSpPr txBox="1"/>
          <p:nvPr/>
        </p:nvSpPr>
        <p:spPr>
          <a:xfrm>
            <a:off x="4164013" y="1874520"/>
            <a:ext cx="1366837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wēi bó</a:t>
            </a:r>
            <a:endParaRPr lang="zh-CN" altLang="zh-CN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3" name="Text Box 18"/>
          <p:cNvSpPr txBox="1"/>
          <p:nvPr/>
        </p:nvSpPr>
        <p:spPr>
          <a:xfrm>
            <a:off x="5919788" y="1874203"/>
            <a:ext cx="16303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shuǐ qú</a:t>
            </a:r>
            <a:endParaRPr lang="zh-CN" altLang="zh-CN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066088" y="1876108"/>
            <a:ext cx="54229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hé</a:t>
            </a:r>
          </a:p>
        </p:txBody>
      </p:sp>
      <p:sp>
        <p:nvSpPr>
          <p:cNvPr id="25" name="Text Box 14"/>
          <p:cNvSpPr txBox="1"/>
          <p:nvPr/>
        </p:nvSpPr>
        <p:spPr>
          <a:xfrm>
            <a:off x="5059680" y="3719195"/>
            <a:ext cx="8604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guǎ</a:t>
            </a:r>
            <a:endParaRPr lang="zh-CN" altLang="zh-CN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4828" y="2760028"/>
            <a:ext cx="72199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xūn</a:t>
            </a:r>
          </a:p>
        </p:txBody>
      </p:sp>
      <p:sp>
        <p:nvSpPr>
          <p:cNvPr id="11" name="矩形 10"/>
          <p:cNvSpPr/>
          <p:nvPr/>
        </p:nvSpPr>
        <p:spPr>
          <a:xfrm>
            <a:off x="594043" y="3716973"/>
            <a:ext cx="7286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páo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10143" y="2760028"/>
            <a:ext cx="9017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chuō</a:t>
            </a:r>
          </a:p>
        </p:txBody>
      </p:sp>
      <p:sp>
        <p:nvSpPr>
          <p:cNvPr id="13" name="矩形 12"/>
          <p:cNvSpPr/>
          <p:nvPr/>
        </p:nvSpPr>
        <p:spPr>
          <a:xfrm>
            <a:off x="4127183" y="2760028"/>
            <a:ext cx="144081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zhuó mo </a:t>
            </a:r>
          </a:p>
        </p:txBody>
      </p:sp>
      <p:sp>
        <p:nvSpPr>
          <p:cNvPr id="32" name="矩形 31"/>
          <p:cNvSpPr/>
          <p:nvPr/>
        </p:nvSpPr>
        <p:spPr>
          <a:xfrm>
            <a:off x="7138353" y="2760028"/>
            <a:ext cx="54229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jǔ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8" grpId="0"/>
      <p:bldP spid="11" grpId="0"/>
      <p:bldP spid="12" grpId="0"/>
      <p:bldP spid="13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左大括号 8"/>
          <p:cNvSpPr/>
          <p:nvPr/>
        </p:nvSpPr>
        <p:spPr>
          <a:xfrm>
            <a:off x="1158875" y="1711325"/>
            <a:ext cx="323850" cy="1003300"/>
          </a:xfrm>
          <a:prstGeom prst="leftBrace">
            <a:avLst>
              <a:gd name="adj1" fmla="val 31792"/>
              <a:gd name="adj2" fmla="val 50000"/>
            </a:avLst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3200" b="1" ker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1330325" y="1563688"/>
            <a:ext cx="33861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）挨家挨户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5214938" y="1408113"/>
            <a:ext cx="30734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）翻卷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1276350" y="2214563"/>
            <a:ext cx="315118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）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难挨</a:t>
            </a:r>
          </a:p>
        </p:txBody>
      </p:sp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5214938" y="2051050"/>
            <a:ext cx="25114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）卷轴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2" name="左大括号 21"/>
          <p:cNvSpPr/>
          <p:nvPr/>
        </p:nvSpPr>
        <p:spPr>
          <a:xfrm>
            <a:off x="5214938" y="1622425"/>
            <a:ext cx="214312" cy="998538"/>
          </a:xfrm>
          <a:prstGeom prst="leftBrace">
            <a:avLst>
              <a:gd name="adj1" fmla="val 31792"/>
              <a:gd name="adj2" fmla="val 50000"/>
            </a:avLst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800" b="1" ker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9" name="TextBox 22"/>
          <p:cNvSpPr txBox="1">
            <a:spLocks noChangeArrowheads="1"/>
          </p:cNvSpPr>
          <p:nvPr/>
        </p:nvSpPr>
        <p:spPr bwMode="auto">
          <a:xfrm>
            <a:off x="625475" y="1928813"/>
            <a:ext cx="5715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挨</a:t>
            </a:r>
          </a:p>
        </p:txBody>
      </p:sp>
      <p:sp>
        <p:nvSpPr>
          <p:cNvPr id="10250" name="TextBox 23"/>
          <p:cNvSpPr txBox="1">
            <a:spLocks noChangeArrowheads="1"/>
          </p:cNvSpPr>
          <p:nvPr/>
        </p:nvSpPr>
        <p:spPr bwMode="auto">
          <a:xfrm>
            <a:off x="4643438" y="1765300"/>
            <a:ext cx="5715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卷</a:t>
            </a:r>
          </a:p>
        </p:txBody>
      </p:sp>
      <p:sp>
        <p:nvSpPr>
          <p:cNvPr id="10252" name="矩形 38"/>
          <p:cNvSpPr>
            <a:spLocks noChangeArrowheads="1"/>
          </p:cNvSpPr>
          <p:nvPr/>
        </p:nvSpPr>
        <p:spPr bwMode="auto">
          <a:xfrm>
            <a:off x="611188" y="3201988"/>
            <a:ext cx="7524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难</a:t>
            </a:r>
          </a:p>
        </p:txBody>
      </p:sp>
      <p:sp>
        <p:nvSpPr>
          <p:cNvPr id="10253" name="矩形 40"/>
          <p:cNvSpPr>
            <a:spLocks noChangeArrowheads="1"/>
          </p:cNvSpPr>
          <p:nvPr/>
        </p:nvSpPr>
        <p:spPr bwMode="auto">
          <a:xfrm>
            <a:off x="4627215" y="3171825"/>
            <a:ext cx="754062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琢</a:t>
            </a:r>
          </a:p>
        </p:txBody>
      </p:sp>
      <p:sp>
        <p:nvSpPr>
          <p:cNvPr id="10254" name="矩形 36"/>
          <p:cNvSpPr>
            <a:spLocks noChangeArrowheads="1"/>
          </p:cNvSpPr>
          <p:nvPr/>
        </p:nvSpPr>
        <p:spPr bwMode="auto">
          <a:xfrm>
            <a:off x="1268413" y="2786063"/>
            <a:ext cx="3008312" cy="82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 ）难得</a:t>
            </a:r>
          </a:p>
        </p:txBody>
      </p:sp>
      <p:sp>
        <p:nvSpPr>
          <p:cNvPr id="10255" name="矩形 41"/>
          <p:cNvSpPr>
            <a:spLocks noChangeArrowheads="1"/>
          </p:cNvSpPr>
          <p:nvPr/>
        </p:nvSpPr>
        <p:spPr bwMode="auto">
          <a:xfrm>
            <a:off x="1841500" y="2928938"/>
            <a:ext cx="86106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nán</a:t>
            </a:r>
          </a:p>
        </p:txBody>
      </p:sp>
      <p:sp>
        <p:nvSpPr>
          <p:cNvPr id="10256" name="矩形 37"/>
          <p:cNvSpPr>
            <a:spLocks noChangeArrowheads="1"/>
          </p:cNvSpPr>
          <p:nvPr/>
        </p:nvSpPr>
        <p:spPr bwMode="auto">
          <a:xfrm>
            <a:off x="5220072" y="2703513"/>
            <a:ext cx="3125787" cy="82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 ）琢磨</a:t>
            </a:r>
          </a:p>
        </p:txBody>
      </p:sp>
      <p:sp>
        <p:nvSpPr>
          <p:cNvPr id="10257" name="矩形 44"/>
          <p:cNvSpPr>
            <a:spLocks noChangeArrowheads="1"/>
          </p:cNvSpPr>
          <p:nvPr/>
        </p:nvSpPr>
        <p:spPr bwMode="auto">
          <a:xfrm>
            <a:off x="5801965" y="2859088"/>
            <a:ext cx="11049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zuó</a:t>
            </a:r>
          </a:p>
        </p:txBody>
      </p:sp>
      <p:sp>
        <p:nvSpPr>
          <p:cNvPr id="49" name="左大括号 48"/>
          <p:cNvSpPr/>
          <p:nvPr/>
        </p:nvSpPr>
        <p:spPr>
          <a:xfrm>
            <a:off x="1268413" y="3071813"/>
            <a:ext cx="214312" cy="998537"/>
          </a:xfrm>
          <a:prstGeom prst="leftBrace">
            <a:avLst>
              <a:gd name="adj1" fmla="val 31792"/>
              <a:gd name="adj2" fmla="val 50000"/>
            </a:avLst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800" b="1" ker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" name="左大括号 49"/>
          <p:cNvSpPr/>
          <p:nvPr/>
        </p:nvSpPr>
        <p:spPr>
          <a:xfrm>
            <a:off x="5243165" y="3051175"/>
            <a:ext cx="214312" cy="998538"/>
          </a:xfrm>
          <a:prstGeom prst="leftBrace">
            <a:avLst>
              <a:gd name="adj1" fmla="val 31792"/>
              <a:gd name="adj2" fmla="val 50000"/>
            </a:avLst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800" b="1" ker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60" name="矩形 46"/>
          <p:cNvSpPr>
            <a:spLocks noChangeArrowheads="1"/>
          </p:cNvSpPr>
          <p:nvPr/>
        </p:nvSpPr>
        <p:spPr bwMode="auto">
          <a:xfrm>
            <a:off x="1339850" y="3429000"/>
            <a:ext cx="2739390" cy="82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   ）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遇难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261" name="矩形 42"/>
          <p:cNvSpPr>
            <a:spLocks noChangeArrowheads="1"/>
          </p:cNvSpPr>
          <p:nvPr/>
        </p:nvSpPr>
        <p:spPr bwMode="auto">
          <a:xfrm>
            <a:off x="1841500" y="3643313"/>
            <a:ext cx="86106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nàn</a:t>
            </a:r>
          </a:p>
        </p:txBody>
      </p:sp>
      <p:sp>
        <p:nvSpPr>
          <p:cNvPr id="10262" name="矩形 47"/>
          <p:cNvSpPr>
            <a:spLocks noChangeArrowheads="1"/>
          </p:cNvSpPr>
          <p:nvPr/>
        </p:nvSpPr>
        <p:spPr bwMode="auto">
          <a:xfrm>
            <a:off x="5243165" y="3622675"/>
            <a:ext cx="353536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   ）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雕琢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263" name="矩形 45"/>
          <p:cNvSpPr>
            <a:spLocks noChangeArrowheads="1"/>
          </p:cNvSpPr>
          <p:nvPr/>
        </p:nvSpPr>
        <p:spPr bwMode="auto">
          <a:xfrm>
            <a:off x="5682902" y="3632200"/>
            <a:ext cx="11382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zhuó</a:t>
            </a:r>
          </a:p>
        </p:txBody>
      </p:sp>
      <p:sp>
        <p:nvSpPr>
          <p:cNvPr id="10264" name="矩形 1"/>
          <p:cNvSpPr>
            <a:spLocks noChangeArrowheads="1"/>
          </p:cNvSpPr>
          <p:nvPr/>
        </p:nvSpPr>
        <p:spPr bwMode="auto">
          <a:xfrm>
            <a:off x="1908175" y="2192338"/>
            <a:ext cx="4933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ái</a:t>
            </a:r>
          </a:p>
        </p:txBody>
      </p:sp>
      <p:sp>
        <p:nvSpPr>
          <p:cNvPr id="10265" name="矩形 2"/>
          <p:cNvSpPr>
            <a:spLocks noChangeArrowheads="1"/>
          </p:cNvSpPr>
          <p:nvPr/>
        </p:nvSpPr>
        <p:spPr bwMode="auto">
          <a:xfrm>
            <a:off x="1979613" y="1563688"/>
            <a:ext cx="4933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āi</a:t>
            </a:r>
          </a:p>
        </p:txBody>
      </p:sp>
      <p:sp>
        <p:nvSpPr>
          <p:cNvPr id="10266" name="矩形 11"/>
          <p:cNvSpPr>
            <a:spLocks noChangeArrowheads="1"/>
          </p:cNvSpPr>
          <p:nvPr/>
        </p:nvSpPr>
        <p:spPr bwMode="auto">
          <a:xfrm>
            <a:off x="5724525" y="1400175"/>
            <a:ext cx="9556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juǎn</a:t>
            </a:r>
          </a:p>
        </p:txBody>
      </p:sp>
      <p:sp>
        <p:nvSpPr>
          <p:cNvPr id="10267" name="矩形 12"/>
          <p:cNvSpPr>
            <a:spLocks noChangeArrowheads="1"/>
          </p:cNvSpPr>
          <p:nvPr/>
        </p:nvSpPr>
        <p:spPr bwMode="auto">
          <a:xfrm>
            <a:off x="5724525" y="2047875"/>
            <a:ext cx="9556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juàn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602990" y="402590"/>
            <a:ext cx="1938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多音字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/>
      <p:bldP spid="10257" grpId="0"/>
      <p:bldP spid="10261" grpId="0"/>
      <p:bldP spid="10263" grpId="0"/>
      <p:bldP spid="10264" grpId="0"/>
      <p:bldP spid="10265" grpId="0"/>
      <p:bldP spid="10266" grpId="0"/>
      <p:bldP spid="102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左大括号 21"/>
          <p:cNvSpPr/>
          <p:nvPr/>
        </p:nvSpPr>
        <p:spPr>
          <a:xfrm>
            <a:off x="1357313" y="1643063"/>
            <a:ext cx="214312" cy="857250"/>
          </a:xfrm>
          <a:prstGeom prst="leftBrace">
            <a:avLst>
              <a:gd name="adj1" fmla="val 31792"/>
              <a:gd name="adj2" fmla="val 50000"/>
            </a:avLst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800" b="1" ker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左大括号 22"/>
          <p:cNvSpPr/>
          <p:nvPr/>
        </p:nvSpPr>
        <p:spPr>
          <a:xfrm>
            <a:off x="5072063" y="1571625"/>
            <a:ext cx="214312" cy="928688"/>
          </a:xfrm>
          <a:prstGeom prst="leftBrace">
            <a:avLst>
              <a:gd name="adj1" fmla="val 31792"/>
              <a:gd name="adj2" fmla="val 50000"/>
            </a:avLst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800" b="1" ker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70" name="TextBox 17"/>
          <p:cNvSpPr txBox="1">
            <a:spLocks noChangeArrowheads="1"/>
          </p:cNvSpPr>
          <p:nvPr/>
        </p:nvSpPr>
        <p:spPr bwMode="auto">
          <a:xfrm>
            <a:off x="2843213" y="1347788"/>
            <a:ext cx="4651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戳</a:t>
            </a:r>
          </a:p>
        </p:txBody>
      </p:sp>
      <p:sp>
        <p:nvSpPr>
          <p:cNvPr id="11271" name="TextBox 18"/>
          <p:cNvSpPr txBox="1">
            <a:spLocks noChangeArrowheads="1"/>
          </p:cNvSpPr>
          <p:nvPr/>
        </p:nvSpPr>
        <p:spPr bwMode="auto">
          <a:xfrm>
            <a:off x="2700338" y="2120900"/>
            <a:ext cx="50006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戮</a:t>
            </a:r>
          </a:p>
        </p:txBody>
      </p:sp>
      <p:sp>
        <p:nvSpPr>
          <p:cNvPr id="11272" name="TextBox 19"/>
          <p:cNvSpPr txBox="1">
            <a:spLocks noChangeArrowheads="1"/>
          </p:cNvSpPr>
          <p:nvPr/>
        </p:nvSpPr>
        <p:spPr bwMode="auto">
          <a:xfrm>
            <a:off x="6659563" y="2170113"/>
            <a:ext cx="50006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锢</a:t>
            </a:r>
          </a:p>
        </p:txBody>
      </p:sp>
      <p:sp>
        <p:nvSpPr>
          <p:cNvPr id="11273" name="TextBox 20"/>
          <p:cNvSpPr txBox="1">
            <a:spLocks noChangeArrowheads="1"/>
          </p:cNvSpPr>
          <p:nvPr/>
        </p:nvSpPr>
        <p:spPr bwMode="auto">
          <a:xfrm>
            <a:off x="6624638" y="1400175"/>
            <a:ext cx="92868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涸</a:t>
            </a:r>
          </a:p>
        </p:txBody>
      </p:sp>
      <p:sp>
        <p:nvSpPr>
          <p:cNvPr id="11274" name="TextBox 29"/>
          <p:cNvSpPr txBox="1">
            <a:spLocks noChangeArrowheads="1"/>
          </p:cNvSpPr>
          <p:nvPr/>
        </p:nvSpPr>
        <p:spPr bwMode="auto">
          <a:xfrm>
            <a:off x="1530350" y="1419225"/>
            <a:ext cx="32575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chuō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）穿</a:t>
            </a:r>
          </a:p>
        </p:txBody>
      </p:sp>
      <p:sp>
        <p:nvSpPr>
          <p:cNvPr id="11275" name="TextBox 30"/>
          <p:cNvSpPr txBox="1">
            <a:spLocks noChangeArrowheads="1"/>
          </p:cNvSpPr>
          <p:nvPr/>
        </p:nvSpPr>
        <p:spPr bwMode="auto">
          <a:xfrm>
            <a:off x="1547813" y="2139950"/>
            <a:ext cx="2387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杀</a:t>
            </a:r>
            <a:r>
              <a:rPr lang="en-US" altLang="zh-CN" sz="28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lù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</a:t>
            </a:r>
          </a:p>
        </p:txBody>
      </p:sp>
      <p:sp>
        <p:nvSpPr>
          <p:cNvPr id="11276" name="TextBox 31"/>
          <p:cNvSpPr txBox="1">
            <a:spLocks noChangeArrowheads="1"/>
          </p:cNvSpPr>
          <p:nvPr/>
        </p:nvSpPr>
        <p:spPr bwMode="auto">
          <a:xfrm>
            <a:off x="5364163" y="1428750"/>
            <a:ext cx="27368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干</a:t>
            </a:r>
            <a:r>
              <a:rPr lang="en-US" altLang="zh-CN" sz="28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hé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</a:t>
            </a:r>
          </a:p>
        </p:txBody>
      </p:sp>
      <p:sp>
        <p:nvSpPr>
          <p:cNvPr id="11277" name="TextBox 32"/>
          <p:cNvSpPr txBox="1">
            <a:spLocks noChangeArrowheads="1"/>
          </p:cNvSpPr>
          <p:nvPr/>
        </p:nvSpPr>
        <p:spPr bwMode="auto">
          <a:xfrm>
            <a:off x="5364163" y="2155825"/>
            <a:ext cx="2540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禁</a:t>
            </a:r>
            <a:r>
              <a:rPr lang="en-US" altLang="zh-CN" sz="28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gù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</a:t>
            </a:r>
          </a:p>
        </p:txBody>
      </p:sp>
      <p:sp>
        <p:nvSpPr>
          <p:cNvPr id="34" name="左大括号 33"/>
          <p:cNvSpPr/>
          <p:nvPr/>
        </p:nvSpPr>
        <p:spPr>
          <a:xfrm>
            <a:off x="3059113" y="3155950"/>
            <a:ext cx="142875" cy="928688"/>
          </a:xfrm>
          <a:prstGeom prst="leftBrace">
            <a:avLst>
              <a:gd name="adj1" fmla="val 31792"/>
              <a:gd name="adj2" fmla="val 50000"/>
            </a:avLst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800" b="1" ker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79" name="TextBox 34"/>
          <p:cNvSpPr txBox="1">
            <a:spLocks noChangeArrowheads="1"/>
          </p:cNvSpPr>
          <p:nvPr/>
        </p:nvSpPr>
        <p:spPr bwMode="auto">
          <a:xfrm>
            <a:off x="4716463" y="2974975"/>
            <a:ext cx="92868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拔</a:t>
            </a:r>
          </a:p>
        </p:txBody>
      </p:sp>
      <p:sp>
        <p:nvSpPr>
          <p:cNvPr id="11280" name="TextBox 35"/>
          <p:cNvSpPr txBox="1">
            <a:spLocks noChangeArrowheads="1"/>
          </p:cNvSpPr>
          <p:nvPr/>
        </p:nvSpPr>
        <p:spPr bwMode="auto">
          <a:xfrm>
            <a:off x="4359275" y="3551238"/>
            <a:ext cx="50006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拨</a:t>
            </a:r>
          </a:p>
        </p:txBody>
      </p:sp>
      <p:sp>
        <p:nvSpPr>
          <p:cNvPr id="11281" name="TextBox 38"/>
          <p:cNvSpPr txBox="1">
            <a:spLocks noChangeArrowheads="1"/>
          </p:cNvSpPr>
          <p:nvPr/>
        </p:nvSpPr>
        <p:spPr bwMode="auto">
          <a:xfrm>
            <a:off x="3432175" y="2970213"/>
            <a:ext cx="25812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海</a:t>
            </a:r>
            <a:r>
              <a:rPr lang="en-US" altLang="zh-CN" sz="28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bá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</a:t>
            </a:r>
          </a:p>
        </p:txBody>
      </p:sp>
      <p:sp>
        <p:nvSpPr>
          <p:cNvPr id="11282" name="TextBox 39"/>
          <p:cNvSpPr txBox="1">
            <a:spLocks noChangeArrowheads="1"/>
          </p:cNvSpPr>
          <p:nvPr/>
        </p:nvSpPr>
        <p:spPr bwMode="auto">
          <a:xfrm>
            <a:off x="3419475" y="3560763"/>
            <a:ext cx="284321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bō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602990" y="402590"/>
            <a:ext cx="1938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形近字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11272" grpId="0"/>
      <p:bldP spid="11273" grpId="0"/>
      <p:bldP spid="11279" grpId="0"/>
      <p:bldP spid="112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矩形 11"/>
          <p:cNvSpPr>
            <a:spLocks noChangeArrowheads="1"/>
          </p:cNvSpPr>
          <p:nvPr/>
        </p:nvSpPr>
        <p:spPr bwMode="auto">
          <a:xfrm>
            <a:off x="1080770" y="986155"/>
            <a:ext cx="6286500" cy="370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干涸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坍塌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溜达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慷慨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微薄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琢磨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643823" y="1163320"/>
            <a:ext cx="25076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干枯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没有水。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643823" y="1760538"/>
            <a:ext cx="41154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建筑物或堆积物倒下来。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644140" y="2310448"/>
            <a:ext cx="21501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散步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闲走。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643823" y="2906713"/>
            <a:ext cx="25076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大方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;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不吝惜。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643823" y="3521710"/>
            <a:ext cx="32226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微小单薄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;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数量少。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642235" y="4171633"/>
            <a:ext cx="41173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加工使精美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指文章等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378835" y="402590"/>
            <a:ext cx="2386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词语释义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6459</Words>
  <Application>Microsoft Office PowerPoint</Application>
  <PresentationFormat>全屏显示(16:9)</PresentationFormat>
  <Paragraphs>280</Paragraphs>
  <Slides>53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54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609</cp:revision>
  <dcterms:created xsi:type="dcterms:W3CDTF">2018-11-06T06:39:00Z</dcterms:created>
  <dcterms:modified xsi:type="dcterms:W3CDTF">2019-08-27T10:26:54Z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2052-11.1.0.8808</vt:lpwstr>
  </property>
</Properties>
</file>