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79" r:id="rId3"/>
    <p:sldId id="461" r:id="rId4"/>
    <p:sldId id="501" r:id="rId5"/>
    <p:sldId id="574" r:id="rId6"/>
    <p:sldId id="392" r:id="rId7"/>
    <p:sldId id="515" r:id="rId8"/>
    <p:sldId id="276" r:id="rId9"/>
    <p:sldId id="261" r:id="rId10"/>
    <p:sldId id="481" r:id="rId11"/>
    <p:sldId id="529" r:id="rId12"/>
    <p:sldId id="542" r:id="rId13"/>
    <p:sldId id="634" r:id="rId14"/>
    <p:sldId id="591" r:id="rId15"/>
    <p:sldId id="650" r:id="rId16"/>
    <p:sldId id="585" r:id="rId17"/>
    <p:sldId id="651" r:id="rId18"/>
    <p:sldId id="637" r:id="rId19"/>
    <p:sldId id="628" r:id="rId20"/>
    <p:sldId id="635" r:id="rId21"/>
    <p:sldId id="631" r:id="rId22"/>
    <p:sldId id="621" r:id="rId23"/>
    <p:sldId id="266" r:id="rId24"/>
    <p:sldId id="521" r:id="rId25"/>
    <p:sldId id="284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3358" autoAdjust="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D90E7-6AD7-4CEA-B32C-D4A5E63045C1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D899-6942-43A0-9719-F2D5420055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8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D899-6942-43A0-9719-F2D5420055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38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D899-6942-43A0-9719-F2D5420055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38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33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3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9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6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3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51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50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1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56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1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9BB7-80A5-46C3-BCB0-42EDF181ADA5}" type="datetimeFigureOut">
              <a:rPr lang="zh-CN" altLang="en-US" smtClean="0"/>
              <a:t>2019/12/21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789D-35E1-41E2-8B0C-FA0064CA3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58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2640226" cy="2673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4130"/>
          <p:cNvSpPr txBox="1">
            <a:spLocks noChangeArrowheads="1"/>
          </p:cNvSpPr>
          <p:nvPr/>
        </p:nvSpPr>
        <p:spPr bwMode="auto">
          <a:xfrm>
            <a:off x="1043608" y="1457489"/>
            <a:ext cx="70567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相见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欢（金陵城上西楼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7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1110"/>
            <a:ext cx="1558871" cy="10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632918" cy="11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686291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疏通词意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988840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簪缨</a:t>
            </a:r>
            <a:r>
              <a:rPr lang="zh-CN" altLang="en-US" sz="2200" b="1" spc="3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代指达官显贵。簪和缨都是古代贵族的帽饰。缨，帽带。</a:t>
            </a:r>
          </a:p>
          <a:p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收：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收复国土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200" b="1" spc="3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倩：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请人代自己做。</a:t>
            </a:r>
            <a:endParaRPr lang="en-US" altLang="zh-CN" sz="2200" b="1" spc="300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spc="3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扬州：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即今江苏扬州，当时为南宋抗击金兵的前线。</a:t>
            </a:r>
            <a:endParaRPr lang="zh-CN" altLang="en-US" sz="2200" b="1" spc="3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4169171"/>
            <a:ext cx="674956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词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意：</a:t>
            </a:r>
            <a:endParaRPr lang="en-US" altLang="zh-CN" sz="2400" b="1" kern="1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2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中原</a:t>
            </a:r>
            <a:r>
              <a:rPr lang="zh-CN" altLang="en-US" sz="2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大乱，达官贵族们纷纷逃散，什么时候收复国土？请与我一同悲伤的风把我的泪吹到扬州吧。 </a:t>
            </a:r>
          </a:p>
        </p:txBody>
      </p:sp>
      <p:sp>
        <p:nvSpPr>
          <p:cNvPr id="7" name="矩形 6"/>
          <p:cNvSpPr/>
          <p:nvPr/>
        </p:nvSpPr>
        <p:spPr>
          <a:xfrm>
            <a:off x="1062800" y="908720"/>
            <a:ext cx="682156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中原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乱，簪缨散，几时收？试倩悲风吹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泪过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扬州。</a:t>
            </a:r>
          </a:p>
        </p:txBody>
      </p:sp>
    </p:spTree>
    <p:extLst>
      <p:ext uri="{BB962C8B-B14F-4D97-AF65-F5344CB8AC3E}">
        <p14:creationId xmlns:p14="http://schemas.microsoft.com/office/powerpoint/2010/main" val="218587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1110"/>
            <a:ext cx="1558871" cy="10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632918" cy="11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686291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诗歌鉴赏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1824933"/>
            <a:ext cx="6986961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赏析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        古人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说“秋士多悲”。当离乡背井，作客金陵的朱敦儒独自一人登上金陵城楼，纵目远眺，看到这一片萧条零落的秋景，悲秋之感自不免油然而生。又值黄昏日暮之时，万里大地都笼罩在恹恹的夕阳中。这种景物描写带有很浓厚的主观色彩。王国维说：“以我观物，故物皆着我之色彩。”朱敦儒就是带着浓厚的国破家亡的伤感情绪来看眼前景色的。他用象征手法使人很自然地联想到南宋的国事亦如词人眼前的暮景，也将无可挽回地走向没落、衰亡。作者的心情是沉重的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5377702"/>
            <a:ext cx="2016224" cy="1507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64608" y="980728"/>
            <a:ext cx="6912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金陵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城上西楼，倚清秋。万里夕阳垂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地大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江流。</a:t>
            </a:r>
          </a:p>
        </p:txBody>
      </p:sp>
    </p:spTree>
    <p:extLst>
      <p:ext uri="{BB962C8B-B14F-4D97-AF65-F5344CB8AC3E}">
        <p14:creationId xmlns:p14="http://schemas.microsoft.com/office/powerpoint/2010/main" val="10445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1110"/>
            <a:ext cx="1558871" cy="10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632918" cy="11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686291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诗歌鉴赏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1772816"/>
            <a:ext cx="648072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赏析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中原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沦陷，北宋的世家贵族纷纷逃散。这是又一次的“衣冠南渡”。“几时收？”这是作者提出的一个无法回答的问题。这种“中原乱，簪缨散”的局面何时才能结束呢？表现了作者渴望早日恢复中原，还于旧都的强烈愿望，同时也是对朝廷苟安旦夕，不图恢复的愤慨和抗议。</a:t>
            </a:r>
          </a:p>
        </p:txBody>
      </p:sp>
      <p:sp>
        <p:nvSpPr>
          <p:cNvPr id="7" name="矩形 6"/>
          <p:cNvSpPr/>
          <p:nvPr/>
        </p:nvSpPr>
        <p:spPr>
          <a:xfrm>
            <a:off x="755576" y="1215878"/>
            <a:ext cx="6625983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中原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乱，簪缨散，几时收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200" b="1" spc="3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25502"/>
            <a:ext cx="2504323" cy="1887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5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1110"/>
            <a:ext cx="1558871" cy="10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632918" cy="11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686291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诗歌鉴赏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1640" y="1772816"/>
            <a:ext cx="6480720" cy="256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赏析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风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本身无所谓悲，而是词人主观心情上悲，感到风也是悲的了。风悲、景悲、人悲，不禁潸然泪下。这不只是悲秋之泪，更重要的是忧国之泪。作者要请悲风吹泪到扬州去，扬州是抗金的前线重镇、国防要地，这表现了词人对前线战事的关切。</a:t>
            </a:r>
          </a:p>
        </p:txBody>
      </p:sp>
      <p:sp>
        <p:nvSpPr>
          <p:cNvPr id="7" name="矩形 6"/>
          <p:cNvSpPr/>
          <p:nvPr/>
        </p:nvSpPr>
        <p:spPr>
          <a:xfrm>
            <a:off x="1331640" y="1215878"/>
            <a:ext cx="6625983" cy="5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试倩悲风吹泪过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扬州。</a:t>
            </a:r>
            <a:endParaRPr lang="zh-CN" altLang="en-US" sz="2200" b="1" spc="3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25502"/>
            <a:ext cx="2504323" cy="1887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p2.ssl.qhimgs1.com/sdr/400__/t01514f3ad9762b26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0304"/>
            <a:ext cx="2025948" cy="1991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1110"/>
            <a:ext cx="1558871" cy="10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632918" cy="11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686291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诗歌鉴赏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1628800"/>
            <a:ext cx="606078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整体赏析：</a:t>
            </a:r>
            <a:endParaRPr lang="en-US" altLang="zh-CN" sz="2400" b="1" kern="1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这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首词上片写登楼所见的无边秋色，夕阳流水，营造出清冷萧条的意境，抒发了因山河残破而悲凉抑郁的心情。下片前面直抒胸臆，表达亡国之痛、收复中原的心志以及对朝廷的愤慨；后面用拟人的方法，请托“悲风”把泪吹到扬州去，含蓄深沉地表达了作者忧国忧民的情感。</a:t>
            </a:r>
          </a:p>
        </p:txBody>
      </p:sp>
    </p:spTree>
    <p:extLst>
      <p:ext uri="{BB962C8B-B14F-4D97-AF65-F5344CB8AC3E}">
        <p14:creationId xmlns:p14="http://schemas.microsoft.com/office/powerpoint/2010/main" val="41397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32492" y="1704958"/>
            <a:ext cx="6479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1</a:t>
            </a:r>
            <a:r>
              <a:rPr lang="zh-CN" altLang="en-US" sz="2400" b="1" dirty="0" smtClean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、上</a:t>
            </a:r>
            <a:r>
              <a:rPr lang="zh-CN" altLang="en-US" sz="2400" b="1" dirty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片中“万里夕阳垂地，大江流”一句描绘了怎样的景象？在全词中有什么作用？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715" y="2703111"/>
            <a:ext cx="68156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参考：</a:t>
            </a:r>
            <a:endParaRPr lang="en-US" altLang="zh-CN" sz="24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景象：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黄昏时分，万里大地都笼罩在苍茫的暮色中，滚滚长江水向东逝去，一派衰败的景象。</a:t>
            </a:r>
          </a:p>
          <a:p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（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作用：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一是象征南宋的国势日渐衰微；二是奠定全词苍凉感伤的情感基调。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" y="5445224"/>
            <a:ext cx="2590584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" y="5445224"/>
            <a:ext cx="2590584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306963" y="1477233"/>
            <a:ext cx="6217365" cy="9787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lnSpc>
                <a:spcPts val="3580"/>
              </a:lnSpc>
              <a:spcBef>
                <a:spcPts val="0"/>
              </a:spcBef>
              <a:buNone/>
              <a:defRPr/>
            </a:pPr>
            <a:r>
              <a:rPr lang="en-US" altLang="zh-CN" sz="24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4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en-US" sz="24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词的上片是通过哪些景色描写来营造</a:t>
            </a:r>
            <a:r>
              <a:rPr lang="zh-CN" altLang="en-US" sz="24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意境</a:t>
            </a:r>
            <a:endParaRPr lang="en-US" altLang="zh-CN" sz="2400" b="1" noProof="1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580"/>
              </a:lnSpc>
              <a:spcBef>
                <a:spcPts val="0"/>
              </a:spcBef>
              <a:buNone/>
              <a:defRPr/>
            </a:pPr>
            <a:r>
              <a:rPr lang="zh-CN" altLang="en-US" sz="24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的？有</a:t>
            </a:r>
            <a:r>
              <a:rPr lang="zh-CN" altLang="en-US" sz="24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何作用？请结合诗句简要分析。  </a:t>
            </a:r>
          </a:p>
        </p:txBody>
      </p:sp>
      <p:sp>
        <p:nvSpPr>
          <p:cNvPr id="2" name="矩形 1"/>
          <p:cNvSpPr/>
          <p:nvPr/>
        </p:nvSpPr>
        <p:spPr>
          <a:xfrm>
            <a:off x="1303725" y="2637200"/>
            <a:ext cx="607658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zh-CN" altLang="en-US" sz="2400" b="1" noProof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参考：</a:t>
            </a:r>
            <a:endParaRPr lang="en-US" altLang="zh-CN" sz="2400" b="1" noProof="1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en-US" altLang="zh-CN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</a:t>
            </a: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词人独上金陵城楼，纵目远眺，寒秋凄清，夕阳低垂，江流无声，营造了一派山河残破、日薄西山的感伤意境，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借景抒情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抒发了词人国破家亡的落魄心情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 </a:t>
            </a:r>
            <a:endParaRPr lang="en-US" altLang="zh-CN" sz="2200" b="1" noProof="1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295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330960" y="1671191"/>
            <a:ext cx="678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、请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从景中藏情的角度鉴赏这首词的上片。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1330325" y="2336800"/>
            <a:ext cx="61940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参考：</a:t>
            </a:r>
            <a:endParaRPr lang="en-US" altLang="zh-CN" sz="24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indent="457200"/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altLang="en-US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上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片写景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，但景中藏情。千里清秋，夕阳垂地，万里长江，滚滚东流，这些是眼前景物，但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清秋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”“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夕阳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”“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逝水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渲染了极其肃杀、悲凉的气氛，暗含着山河残破、国运衰落的气象，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寄寓着诗人悲凉抑郁的心情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" y="4941167"/>
            <a:ext cx="2215258" cy="18833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61456" y="1510333"/>
            <a:ext cx="6428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4</a:t>
            </a:r>
            <a:r>
              <a:rPr lang="zh-CN" altLang="en-US" sz="2400" b="1" dirty="0" smtClean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、</a:t>
            </a:r>
            <a:r>
              <a:rPr lang="en-US" altLang="zh-CN" sz="2400" b="1" dirty="0" smtClean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“</a:t>
            </a:r>
            <a:r>
              <a:rPr lang="zh-CN" altLang="en-US" sz="2400" b="1" dirty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中原乱，簪缨散，几时收”一句中“簪缨”用了什么修辞手法？指什么？此句抒发了作者什么样的思想感情？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4715" y="2806477"/>
            <a:ext cx="65276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参考：</a:t>
            </a:r>
            <a:endParaRPr lang="en-US" altLang="zh-CN" sz="24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借代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；代指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达官显贵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（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）作者忆及中原沦陷，士族南逃往事，抒发了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沉痛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之情；抒发了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对收复河山的渴望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一时又难以收复的无奈（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或担忧）之情。</a:t>
            </a:r>
          </a:p>
        </p:txBody>
      </p:sp>
      <p:pic>
        <p:nvPicPr>
          <p:cNvPr id="9" name="Picture 7" descr="https://ss2.baidu.com/6ONYsjip0QIZ8tyhnq/it/u=490090874,2285843433&amp;fm=173&amp;app=49&amp;f=JPEG?w=640&amp;h=395&amp;s=1A827623435279C04C747CCE010050B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7" y="5002403"/>
            <a:ext cx="2733729" cy="16869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0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1501439" y="1769040"/>
            <a:ext cx="60699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575"/>
              </a:lnSpc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、词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的最后一句“试倩悲风吹泪过扬州”用了何种修辞手法？作简要分析。 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924944"/>
            <a:ext cx="59046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参考：</a:t>
            </a:r>
            <a:endParaRPr lang="en-US" altLang="zh-CN" sz="24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用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拟人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</a:rPr>
              <a:t>的修辞手法，请求“悲风”把泪吹到扬州去，含蓄深沉地表达了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忧国忧民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</a:rPr>
              <a:t>的情感。 </a:t>
            </a:r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" y="5157192"/>
            <a:ext cx="2590584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574148"/>
            <a:ext cx="2015279" cy="131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" y="67032"/>
            <a:ext cx="2348176" cy="134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036" y="836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导入新课</a:t>
            </a:r>
          </a:p>
        </p:txBody>
      </p:sp>
      <p:sp>
        <p:nvSpPr>
          <p:cNvPr id="3" name="矩形 2"/>
          <p:cNvSpPr/>
          <p:nvPr/>
        </p:nvSpPr>
        <p:spPr>
          <a:xfrm>
            <a:off x="1403648" y="1607309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古人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登楼、登高，每多感慨。王粲登楼，怀念故土。杜甫登楼，感慨“万方多难”。许浑登咸阳城西楼有“一上高城万里愁”之叹。李商隐登安定城楼，有“欲回天地入扁舟”之感。尽管各个时代的诗人遭际不同，所感各异，然而登楼抒感则是一致的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今天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我们学习的这首词是作者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朱敦儒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南渡后登金陵城上西楼眺远时所作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，面向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波涛滚滚的长江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，观览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江面变化，远眺城外景色的胜地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。作者朱敦儒有什么感受呢？我们一起来体会一下。</a:t>
            </a:r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" name="Picture 10" descr="C:\Users\Administrator\Desktop\新建文件夹 (2)\00f230950eb33c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29200"/>
            <a:ext cx="1668999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5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" y="5445224"/>
            <a:ext cx="2590584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1403648" y="2300823"/>
            <a:ext cx="6087842" cy="22082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ts val="328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200" b="1" noProof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参考：</a:t>
            </a:r>
            <a:endParaRPr lang="en-US" altLang="zh-CN" sz="2200" b="1" noProof="1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>
              <a:lnSpc>
                <a:spcPts val="3280"/>
              </a:lnSpc>
              <a:spcBef>
                <a:spcPts val="0"/>
              </a:spcBef>
              <a:buNone/>
              <a:defRPr/>
            </a:pP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前面</a:t>
            </a:r>
            <a:r>
              <a:rPr lang="zh-CN" altLang="en-US" sz="2200" b="1" noProof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直抒胸臆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，表达亡国之痛，恢复中原</a:t>
            </a: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</a:t>
            </a:r>
            <a:endParaRPr lang="en-US" altLang="zh-CN" sz="2200" b="1" noProof="1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>
              <a:lnSpc>
                <a:spcPts val="3280"/>
              </a:lnSpc>
              <a:spcBef>
                <a:spcPts val="0"/>
              </a:spcBef>
              <a:buNone/>
              <a:defRPr/>
            </a:pP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心志以及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对朝廷苟安旦夕、不图恢复的愤慨；</a:t>
            </a: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后</a:t>
            </a:r>
            <a:endParaRPr lang="en-US" altLang="zh-CN" sz="2200" b="1" noProof="1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>
              <a:lnSpc>
                <a:spcPts val="3280"/>
              </a:lnSpc>
              <a:spcBef>
                <a:spcPts val="0"/>
              </a:spcBef>
              <a:buNone/>
              <a:defRPr/>
            </a:pP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面用拟人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的修辞手法，请求“悲风”把泪吹到</a:t>
            </a: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扬</a:t>
            </a:r>
            <a:endParaRPr lang="en-US" altLang="zh-CN" sz="2200" b="1" noProof="1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>
              <a:lnSpc>
                <a:spcPts val="3280"/>
              </a:lnSpc>
              <a:spcBef>
                <a:spcPts val="0"/>
              </a:spcBef>
              <a:buNone/>
              <a:defRPr/>
            </a:pP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州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去</a:t>
            </a: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r>
              <a:rPr lang="zh-CN" altLang="en-US" sz="2200" b="1" noProof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含蓄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深沉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地表达了忧国忧民的情感。  </a:t>
            </a:r>
          </a:p>
        </p:txBody>
      </p:sp>
      <p:sp>
        <p:nvSpPr>
          <p:cNvPr id="14" name="矩形 13"/>
          <p:cNvSpPr/>
          <p:nvPr/>
        </p:nvSpPr>
        <p:spPr>
          <a:xfrm>
            <a:off x="1364927" y="1432730"/>
            <a:ext cx="6231409" cy="84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ct val="0"/>
              </a:spcBef>
            </a:pP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、词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的下阕抒情方式有什么特点？请作简要分析。  </a:t>
            </a:r>
          </a:p>
        </p:txBody>
      </p:sp>
    </p:spTree>
    <p:extLst>
      <p:ext uri="{BB962C8B-B14F-4D97-AF65-F5344CB8AC3E}">
        <p14:creationId xmlns:p14="http://schemas.microsoft.com/office/powerpoint/2010/main" val="38948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7625" y="1126966"/>
            <a:ext cx="6624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80"/>
              </a:lnSpc>
              <a:spcBef>
                <a:spcPts val="0"/>
              </a:spcBef>
              <a:buNone/>
              <a:defRPr/>
            </a:pPr>
            <a:r>
              <a:rPr lang="en-US" altLang="zh-CN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</a:t>
            </a: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、词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的下片抒发了作者什么样的思想感情？请结合具体词句加以分析。  </a:t>
            </a:r>
          </a:p>
        </p:txBody>
      </p:sp>
      <p:sp>
        <p:nvSpPr>
          <p:cNvPr id="15" name="矩形 14"/>
          <p:cNvSpPr/>
          <p:nvPr/>
        </p:nvSpPr>
        <p:spPr>
          <a:xfrm>
            <a:off x="1187625" y="2203117"/>
            <a:ext cx="66247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zh-CN" altLang="en-US" sz="2400" b="1" noProof="1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参考：</a:t>
            </a:r>
            <a:endParaRPr lang="en-US" altLang="zh-CN" sz="2400" b="1" noProof="1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  <a:spcBef>
                <a:spcPts val="0"/>
              </a:spcBef>
              <a:buNone/>
              <a:defRPr/>
            </a:pPr>
            <a:r>
              <a:rPr lang="en-US" altLang="zh-CN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“中原乱，簪缨散”，作者回忆中原沦陷，士族南逃的往事，抒发了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亡国之痛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； “几时收？”抒发了对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收复河山的渴望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与一时又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难以收复的无奈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（或担忧）之情。“试倩悲风吹泪，过扬州”，作者要请悲风将自己的热泪吹到扬州前线，抒发了</a:t>
            </a:r>
            <a:r>
              <a:rPr lang="zh-CN" altLang="en-US" sz="2200" b="1" noProof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对战事的关切</a:t>
            </a:r>
            <a:r>
              <a:rPr lang="zh-CN" altLang="en-US" sz="2200" b="1" noProof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之情（或“作者要请悲风将自己的热泪吹过扬州前线，洒到沦陷的故乡，抒发了对故土的深切怀念之情”</a:t>
            </a:r>
            <a:r>
              <a:rPr lang="zh-CN" altLang="en-US" sz="2200" b="1" noProof="1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）。</a:t>
            </a:r>
            <a:endParaRPr lang="zh-CN" altLang="en-US" sz="2200" b="1" noProof="1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3" y="5517232"/>
            <a:ext cx="2044253" cy="1147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6"/>
            <a:ext cx="1360216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18" y="5949280"/>
            <a:ext cx="143872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556088" cy="8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4223" y="470267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思考探究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8975" y="1262370"/>
            <a:ext cx="69914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8</a:t>
            </a:r>
            <a:r>
              <a:rPr lang="zh-CN" altLang="en-US" sz="2200" b="1" dirty="0" smtClean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、著名</a:t>
            </a:r>
            <a:r>
              <a:rPr lang="zh-CN" altLang="en-US" sz="2200" b="1" dirty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抗金词人辛弃疾在</a:t>
            </a:r>
            <a:r>
              <a:rPr lang="en-US" altLang="zh-CN" sz="2200" b="1" dirty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《</a:t>
            </a:r>
            <a:r>
              <a:rPr lang="zh-CN" altLang="en-US" sz="2200" b="1" dirty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永遇乐 京口北固亭怀古</a:t>
            </a:r>
            <a:r>
              <a:rPr lang="en-US" altLang="zh-CN" sz="2200" b="1" dirty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》</a:t>
            </a:r>
            <a:r>
              <a:rPr lang="zh-CN" altLang="en-US" sz="2200" b="1" dirty="0">
                <a:solidFill>
                  <a:srgbClr val="1E1E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charset="-122"/>
              </a:rPr>
              <a:t>中写到“四十三年，望中犹记，烽火扬州路”，用以再现扬州烽火硝烟的场景。同样提及“扬州”，朱敦儒是如何抒发内心情感的？请结合下片诗句作简要分析。 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2852936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参考：</a:t>
            </a:r>
            <a:endParaRPr lang="en-US" altLang="zh-CN" sz="2400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①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 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词的下阙运用了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反问、比拟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手法。</a:t>
            </a:r>
          </a:p>
          <a:p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②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 “几时收”诗人感叹什么时候才能收复失地；结尾一句，风本来没有感情，却在前面加一“悲”字，注入了浓厚的感情色彩。</a:t>
            </a:r>
          </a:p>
          <a:p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③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 词人对北宋灭亡而南渡时的凄惨情景的回忆，表达了他渴望收复故土的爱国心和对南宋朝廷的不满情绪。  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2204160" cy="15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86" y="5661248"/>
            <a:ext cx="188141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9552" y="908720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主题归纳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2204864"/>
            <a:ext cx="62646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本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词写金陵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登临之所见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，借景抒情，抒发了词人国破家亡的悲凉抑郁之情。表达了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亡国之痛和渴望</a:t>
            </a:r>
            <a:r>
              <a:rPr lang="zh-CN" altLang="en-US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收复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中原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的心志。</a:t>
            </a:r>
          </a:p>
          <a:p>
            <a:endParaRPr lang="zh-CN" altLang="en-US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79712" y="1072627"/>
            <a:ext cx="487502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9pPr>
          </a:lstStyle>
          <a:p>
            <a:pPr algn="ctr">
              <a:lnSpc>
                <a:spcPts val="3000"/>
              </a:lnSpc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zh-CN" altLang="en-US" sz="22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相   见   欢</a:t>
            </a:r>
            <a:endParaRPr lang="en-US" altLang="zh-CN" sz="2200" b="1" dirty="0" smtClean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ts val="3000"/>
              </a:lnSpc>
              <a:spcBef>
                <a:spcPct val="0"/>
              </a:spcBef>
              <a:buClrTx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朱敦</a:t>
            </a:r>
            <a:r>
              <a:rPr lang="zh-CN" altLang="en-US" sz="22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儒  </a:t>
            </a:r>
            <a:endParaRPr lang="zh-CN" altLang="en-US" sz="2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75" y="3385683"/>
            <a:ext cx="2714625" cy="198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6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56" y="5733256"/>
            <a:ext cx="17707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9" y="0"/>
            <a:ext cx="190080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7760" y="548680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课堂练习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6173" y="1628795"/>
            <a:ext cx="72982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、象征南宋的国势日渐衰微，并为全词奠定苍凉感伤的情感基调的句子是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2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、回忆中原沦陷，士族南逃往事，抒发了国土恐难收复的担忧、无奈、沉痛之情的句子是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2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，            ，               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、朱敦儒的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相见欢</a:t>
            </a: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表现了作者渴望早日恢复中原，还于旧都的强烈愿望，同时也是对朝廷苟安旦夕，不图恢复的愤慨和抗议的诗句是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2200" b="1" u="sng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640" y="89099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理解型默写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3284984"/>
            <a:ext cx="5596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中原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乱      簪缨散          几时收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7904" y="198884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万里夕阳垂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地大江流</a:t>
            </a:r>
            <a:endParaRPr lang="zh-CN" altLang="en-US" sz="20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12854" y="4663635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试倩悲风吹泪过扬州</a:t>
            </a:r>
          </a:p>
        </p:txBody>
      </p:sp>
    </p:spTree>
    <p:extLst>
      <p:ext uri="{BB962C8B-B14F-4D97-AF65-F5344CB8AC3E}">
        <p14:creationId xmlns:p14="http://schemas.microsoft.com/office/powerpoint/2010/main" val="23017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130"/>
          <p:cNvSpPr txBox="1">
            <a:spLocks noChangeArrowheads="1"/>
          </p:cNvSpPr>
          <p:nvPr/>
        </p:nvSpPr>
        <p:spPr bwMode="auto">
          <a:xfrm>
            <a:off x="1475953" y="1412776"/>
            <a:ext cx="6048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谢谢！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7106"/>
            <a:ext cx="2376264" cy="2306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733256"/>
            <a:ext cx="166007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331640" y="1718806"/>
            <a:ext cx="698477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50000"/>
              </a:spcBef>
            </a:pPr>
            <a:r>
              <a:rPr lang="zh-CN" altLang="en-US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目标：</a:t>
            </a:r>
            <a:endParaRPr lang="en-US" altLang="zh-CN" sz="22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itchFamily="34" charset="0"/>
            </a:endParaRPr>
          </a:p>
          <a:p>
            <a:pPr eaLnBrk="1" hangingPunct="1">
              <a:lnSpc>
                <a:spcPts val="2500"/>
              </a:lnSpc>
              <a:spcBef>
                <a:spcPct val="50000"/>
              </a:spcBef>
            </a:pP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1.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了解词的大意，体会词作写景抒情的手法。</a:t>
            </a:r>
          </a:p>
          <a:p>
            <a:pPr eaLnBrk="1" hangingPunct="1">
              <a:lnSpc>
                <a:spcPts val="2500"/>
              </a:lnSpc>
              <a:spcBef>
                <a:spcPct val="50000"/>
              </a:spcBef>
            </a:pP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2.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结合词作的写作背景，体会词中蕴含的情感。</a:t>
            </a:r>
          </a:p>
          <a:p>
            <a:pPr eaLnBrk="1" hangingPunct="1">
              <a:lnSpc>
                <a:spcPts val="2500"/>
              </a:lnSpc>
              <a:spcBef>
                <a:spcPct val="50000"/>
              </a:spcBef>
            </a:pPr>
            <a:r>
              <a:rPr lang="en-US" altLang="zh-CN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3.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想象词中描绘的画面，提高审美鉴赏能力。</a:t>
            </a:r>
          </a:p>
          <a:p>
            <a:pPr eaLnBrk="1" hangingPunct="1">
              <a:lnSpc>
                <a:spcPts val="2500"/>
              </a:lnSpc>
              <a:spcBef>
                <a:spcPct val="50000"/>
              </a:spcBef>
            </a:pPr>
            <a:r>
              <a:rPr lang="zh-CN" altLang="en-US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重点：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理解词的内容，体会词人的情感。</a:t>
            </a:r>
          </a:p>
          <a:p>
            <a:pPr eaLnBrk="1" hangingPunct="1">
              <a:lnSpc>
                <a:spcPts val="2500"/>
              </a:lnSpc>
              <a:spcBef>
                <a:spcPct val="50000"/>
              </a:spcBef>
            </a:pPr>
            <a:r>
              <a:rPr lang="zh-CN" altLang="en-US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难点：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品味本次语言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和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体会诗词意境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itchFamily="34" charset="0"/>
              </a:rPr>
              <a:t>。</a:t>
            </a: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" y="0"/>
            <a:ext cx="2073312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198" y="8284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学习目标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57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76" y="5445224"/>
            <a:ext cx="2161124" cy="140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700104" cy="12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38239" y="731733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作者简介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3078"/>
          <p:cNvSpPr txBox="1">
            <a:spLocks noChangeArrowheads="1"/>
          </p:cNvSpPr>
          <p:nvPr/>
        </p:nvSpPr>
        <p:spPr bwMode="auto">
          <a:xfrm>
            <a:off x="3347864" y="1458357"/>
            <a:ext cx="4663654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0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朱敦</a:t>
            </a:r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儒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1081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－</a:t>
            </a:r>
            <a:r>
              <a:rPr lang="en-US" altLang="zh-CN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1159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），字</a:t>
            </a:r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希真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，洛阳（今属河南）人，</a:t>
            </a:r>
            <a:r>
              <a:rPr lang="zh-CN" altLang="en-US" sz="20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宋代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词人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b="1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266700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朱敦</a:t>
            </a:r>
            <a:r>
              <a:rPr lang="zh-CN" altLang="en-US" sz="2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儒早年以清高自许，不愿做官。北宋末年大变乱发生，他经江西逃往两广，在岭南流落了一个时期。朱敦儒一生的七十多年中，做官的时间很短，长期隐居在江湖之中，被称为“天资旷逸，有神仙风致”的词人。所以，他的作品有很大一部分反映闲适的生活</a:t>
            </a:r>
            <a:r>
              <a:rPr lang="zh-CN" altLang="en-US" sz="2000" b="1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0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46" y="1628800"/>
            <a:ext cx="2248118" cy="34678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432" y="5805264"/>
            <a:ext cx="1607767" cy="10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844120" cy="12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82255" y="731733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写作背景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10" descr="C:\Users\Administrator\Desktop\新建文件夹 (2)\00f230950eb33c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8" y="4437112"/>
            <a:ext cx="2276693" cy="2259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051720" y="1886925"/>
            <a:ext cx="5256584" cy="258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靖康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之变，宋钦宗和宋徽宗两位皇帝被俘，最终北宋灭亡。朱敦儒仓皇南逃至金陵，才暂时获得了喘息的机会。这首词就是词人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客居金陵，登上金陵城西门的城楼时所写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的。 </a:t>
            </a:r>
          </a:p>
        </p:txBody>
      </p:sp>
    </p:spTree>
    <p:extLst>
      <p:ext uri="{BB962C8B-B14F-4D97-AF65-F5344CB8AC3E}">
        <p14:creationId xmlns:p14="http://schemas.microsoft.com/office/powerpoint/2010/main" val="17283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742" y="5288077"/>
            <a:ext cx="210275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" y="67032"/>
            <a:ext cx="2107793" cy="163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09512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读准字音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2348880"/>
            <a:ext cx="6408712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defRPr/>
            </a:pP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金</a:t>
            </a:r>
            <a:r>
              <a:rPr lang="zh-CN" altLang="en-US" sz="2200" b="1" spc="3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陵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城上西楼，</a:t>
            </a:r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倚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清秋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。万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里夕阳垂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地大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江流。</a:t>
            </a:r>
          </a:p>
          <a:p>
            <a:pPr>
              <a:lnSpc>
                <a:spcPts val="5000"/>
              </a:lnSpc>
              <a:defRPr/>
            </a:pP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中原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乱，</a:t>
            </a:r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簪缨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散，几时收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？试</a:t>
            </a:r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倩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悲风吹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泪过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扬州。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51720" y="1124744"/>
            <a:ext cx="4875022" cy="12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9pPr>
          </a:lstStyle>
          <a:p>
            <a:pPr algn="ctr">
              <a:lnSpc>
                <a:spcPts val="5000"/>
              </a:lnSpc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 见 欢</a:t>
            </a:r>
          </a:p>
          <a:p>
            <a:pPr algn="ctr">
              <a:lnSpc>
                <a:spcPts val="5000"/>
              </a:lnSpc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朱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敦儒</a:t>
            </a:r>
          </a:p>
        </p:txBody>
      </p:sp>
      <p:sp>
        <p:nvSpPr>
          <p:cNvPr id="12" name="矩形 11"/>
          <p:cNvSpPr/>
          <p:nvPr/>
        </p:nvSpPr>
        <p:spPr>
          <a:xfrm>
            <a:off x="4139952" y="2276872"/>
            <a:ext cx="364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yǐ</a:t>
            </a:r>
            <a:endParaRPr lang="en-US" altLang="zh-CN" sz="2000" b="1" dirty="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7824" y="3532946"/>
            <a:ext cx="120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000" b="1" dirty="0" err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zān</a:t>
            </a:r>
            <a:r>
              <a:rPr lang="en-US" altLang="zh-CN" sz="2000" b="1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</a:t>
            </a:r>
            <a:r>
              <a:rPr lang="en-US" altLang="zh-CN" sz="2000" b="1" dirty="0" err="1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yīng</a:t>
            </a:r>
            <a:endParaRPr lang="en-US" altLang="zh-CN" sz="2000" b="1" dirty="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4" name="标题 2"/>
          <p:cNvSpPr>
            <a:spLocks noGrp="1"/>
          </p:cNvSpPr>
          <p:nvPr>
            <p:ph type="title"/>
          </p:nvPr>
        </p:nvSpPr>
        <p:spPr>
          <a:xfrm>
            <a:off x="3995936" y="1628800"/>
            <a:ext cx="1224135" cy="422403"/>
          </a:xfrm>
          <a:ln/>
        </p:spPr>
        <p:txBody>
          <a:bodyPr anchor="t">
            <a:normAutofit fontScale="90000"/>
          </a:bodyPr>
          <a:lstStyle/>
          <a:p>
            <a:r>
              <a:rPr lang="en-US" altLang="zh-CN" sz="2200" b="1" dirty="0" err="1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dūn</a:t>
            </a:r>
            <a:r>
              <a:rPr lang="en-US" altLang="zh-CN" sz="2200" b="1" dirty="0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en-US" altLang="zh-CN" sz="2200" b="1" dirty="0" err="1" smtClean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rú</a:t>
            </a:r>
            <a:endParaRPr lang="en-US" altLang="zh-CN" sz="2200" b="1" dirty="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1192" y="2236802"/>
            <a:ext cx="580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err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líng</a:t>
            </a:r>
            <a:endParaRPr lang="en-US" altLang="zh-CN" sz="2000" b="1" dirty="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152" y="3532946"/>
            <a:ext cx="6799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qìng</a:t>
            </a:r>
            <a:endParaRPr lang="en-US" altLang="zh-CN" sz="2000" b="1" dirty="0">
              <a:solidFill>
                <a:srgbClr val="C00000"/>
              </a:solidFill>
              <a:latin typeface="方正舒体" panose="02010601030101010101" pitchFamily="2" charset="-122"/>
              <a:ea typeface="方正舒体" panose="0201060103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05264"/>
            <a:ext cx="132805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" y="67032"/>
            <a:ext cx="2348176" cy="140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036" y="95111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把握节奏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听音频，初步感知诗文内容。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92492" y="2996952"/>
            <a:ext cx="637585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金陵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城上西楼，倚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清秋。万里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夕阳垂地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大江流。</a:t>
            </a:r>
          </a:p>
          <a:p>
            <a:pPr>
              <a:lnSpc>
                <a:spcPts val="3500"/>
              </a:lnSpc>
            </a:pP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中原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乱，簪缨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散，几时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收？试倩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悲风吹泪</a:t>
            </a:r>
            <a:r>
              <a:rPr lang="en-US" altLang="zh-CN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过扬州。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01234" y="1928326"/>
            <a:ext cx="4875022" cy="95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 见 欢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ts val="3500"/>
              </a:lnSpc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zh-CN" altLang="en-US" sz="22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朱敦儒</a:t>
            </a:r>
            <a:endParaRPr lang="zh-CN" altLang="en-US" sz="22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《相见欢（金陵城上西楼）》朗读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2200" y="1262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42" y="6021288"/>
            <a:ext cx="132805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3"/>
            <a:ext cx="2037691" cy="14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5536" y="836712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题目解读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3085" y="2088278"/>
            <a:ext cx="657927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《</a:t>
            </a:r>
            <a:r>
              <a:rPr lang="zh-CN" altLang="en-US" sz="2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相见欢</a:t>
            </a:r>
            <a:r>
              <a:rPr lang="en-US" altLang="zh-CN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选自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樵歌校注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卷下（上海古籍出版社</a:t>
            </a:r>
            <a:r>
              <a:rPr lang="en-US" altLang="zh-CN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2010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年版）。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2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相见欢：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词牌</a:t>
            </a:r>
            <a:r>
              <a:rPr lang="zh-CN" altLang="en-US" sz="2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名</a:t>
            </a:r>
            <a:r>
              <a:rPr lang="zh-CN" altLang="en-US" sz="2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35696" y="980728"/>
            <a:ext cx="4875022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  <a:ea typeface="幼圆" pitchFamily="49" charset="-122"/>
              </a:defRPr>
            </a:lvl9pPr>
          </a:lstStyle>
          <a:p>
            <a:pPr algn="ctr">
              <a:lnSpc>
                <a:spcPts val="3500"/>
              </a:lnSpc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 见 欢</a:t>
            </a:r>
          </a:p>
          <a:p>
            <a:pPr algn="ctr">
              <a:lnSpc>
                <a:spcPts val="3500"/>
              </a:lnSpc>
              <a:spcBef>
                <a:spcPct val="0"/>
              </a:spcBef>
              <a:buClrTx/>
              <a:buFont typeface="Arial" pitchFamily="34" charset="0"/>
              <a:buNone/>
            </a:pPr>
            <a:r>
              <a:rPr lang="zh-CN" altLang="en-US" sz="22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朱敦儒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61" y="3459403"/>
            <a:ext cx="2733675" cy="232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71110"/>
            <a:ext cx="1558871" cy="10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" y="67032"/>
            <a:ext cx="1632918" cy="113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79512" y="686291"/>
            <a:ext cx="2029505" cy="51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疏通词意</a:t>
            </a:r>
            <a:endParaRPr lang="zh-CN" altLang="zh-CN" sz="2400" b="1" kern="1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2420888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金陵：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南京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</a:p>
          <a:p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城上西楼：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西门上的城楼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200" b="1" spc="3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spc="3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倚清秋：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倚楼观看清秋时节的景色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200" b="1" spc="3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3593107"/>
            <a:ext cx="633670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400" b="1" kern="1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词意：</a:t>
            </a:r>
            <a:endParaRPr lang="en-US" altLang="zh-CN" sz="2400" b="1" kern="1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22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在</a:t>
            </a:r>
            <a:r>
              <a:rPr lang="zh-CN" altLang="en-US" sz="22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金陵城里独自登上西楼，倚楼观看清秋时节的景色，看着万里的大江在夕阳下流去。</a:t>
            </a:r>
          </a:p>
        </p:txBody>
      </p:sp>
      <p:sp>
        <p:nvSpPr>
          <p:cNvPr id="7" name="矩形 6"/>
          <p:cNvSpPr/>
          <p:nvPr/>
        </p:nvSpPr>
        <p:spPr>
          <a:xfrm>
            <a:off x="1331640" y="1412776"/>
            <a:ext cx="662473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金陵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城上西楼，倚清秋。万里夕阳垂</a:t>
            </a:r>
            <a:r>
              <a:rPr lang="zh-CN" altLang="en-US" sz="2200" b="1" spc="3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地大</a:t>
            </a:r>
            <a:r>
              <a:rPr lang="zh-CN" altLang="en-US" sz="2200" b="1" spc="3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江流。</a:t>
            </a:r>
          </a:p>
        </p:txBody>
      </p:sp>
    </p:spTree>
    <p:extLst>
      <p:ext uri="{BB962C8B-B14F-4D97-AF65-F5344CB8AC3E}">
        <p14:creationId xmlns:p14="http://schemas.microsoft.com/office/powerpoint/2010/main" val="23926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11804</TotalTime>
  <Words>1861</Words>
  <Application>Microsoft Office PowerPoint</Application>
  <PresentationFormat>全屏显示(4:3)</PresentationFormat>
  <Paragraphs>126</Paragraphs>
  <Slides>25</Slides>
  <Notes>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dūn  rú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LC&amp;LWF</dc:creator>
  <cp:lastModifiedBy>Administrator</cp:lastModifiedBy>
  <cp:revision>1627</cp:revision>
  <dcterms:created xsi:type="dcterms:W3CDTF">2019-07-04T01:47:26Z</dcterms:created>
  <dcterms:modified xsi:type="dcterms:W3CDTF">2019-12-21T05:57:42Z</dcterms:modified>
</cp:coreProperties>
</file>