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mp3" ContentType="audio/mp3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2" r:id="rId1"/>
  </p:sldMasterIdLst>
  <p:notesMasterIdLst>
    <p:notesMasterId r:id="rId64"/>
  </p:notesMasterIdLst>
  <p:handoutMasterIdLst>
    <p:handoutMasterId r:id="rId65"/>
  </p:handoutMasterIdLst>
  <p:sldIdLst>
    <p:sldId id="548" r:id="rId2"/>
    <p:sldId id="547" r:id="rId3"/>
    <p:sldId id="550" r:id="rId4"/>
    <p:sldId id="817" r:id="rId5"/>
    <p:sldId id="676" r:id="rId6"/>
    <p:sldId id="680" r:id="rId7"/>
    <p:sldId id="678" r:id="rId8"/>
    <p:sldId id="681" r:id="rId9"/>
    <p:sldId id="555" r:id="rId10"/>
    <p:sldId id="557" r:id="rId11"/>
    <p:sldId id="558" r:id="rId12"/>
    <p:sldId id="559" r:id="rId13"/>
    <p:sldId id="560" r:id="rId14"/>
    <p:sldId id="746" r:id="rId15"/>
    <p:sldId id="562" r:id="rId16"/>
    <p:sldId id="748" r:id="rId17"/>
    <p:sldId id="564" r:id="rId18"/>
    <p:sldId id="735" r:id="rId19"/>
    <p:sldId id="749" r:id="rId20"/>
    <p:sldId id="736" r:id="rId21"/>
    <p:sldId id="751" r:id="rId22"/>
    <p:sldId id="570" r:id="rId23"/>
    <p:sldId id="571" r:id="rId24"/>
    <p:sldId id="572" r:id="rId25"/>
    <p:sldId id="753" r:id="rId26"/>
    <p:sldId id="573" r:id="rId27"/>
    <p:sldId id="575" r:id="rId28"/>
    <p:sldId id="577" r:id="rId29"/>
    <p:sldId id="579" r:id="rId30"/>
    <p:sldId id="561" r:id="rId31"/>
    <p:sldId id="563" r:id="rId32"/>
    <p:sldId id="565" r:id="rId33"/>
    <p:sldId id="567" r:id="rId34"/>
    <p:sldId id="569" r:id="rId35"/>
    <p:sldId id="738" r:id="rId36"/>
    <p:sldId id="574" r:id="rId37"/>
    <p:sldId id="739" r:id="rId38"/>
    <p:sldId id="578" r:id="rId39"/>
    <p:sldId id="740" r:id="rId40"/>
    <p:sldId id="581" r:id="rId41"/>
    <p:sldId id="582" r:id="rId42"/>
    <p:sldId id="583" r:id="rId43"/>
    <p:sldId id="585" r:id="rId44"/>
    <p:sldId id="586" r:id="rId45"/>
    <p:sldId id="587" r:id="rId46"/>
    <p:sldId id="800" r:id="rId47"/>
    <p:sldId id="588" r:id="rId48"/>
    <p:sldId id="801" r:id="rId49"/>
    <p:sldId id="758" r:id="rId50"/>
    <p:sldId id="589" r:id="rId51"/>
    <p:sldId id="590" r:id="rId52"/>
    <p:sldId id="755" r:id="rId53"/>
    <p:sldId id="759" r:id="rId54"/>
    <p:sldId id="591" r:id="rId55"/>
    <p:sldId id="802" r:id="rId56"/>
    <p:sldId id="592" r:id="rId57"/>
    <p:sldId id="596" r:id="rId58"/>
    <p:sldId id="594" r:id="rId59"/>
    <p:sldId id="595" r:id="rId60"/>
    <p:sldId id="604" r:id="rId61"/>
    <p:sldId id="605" r:id="rId62"/>
    <p:sldId id="734" r:id="rId63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5063" autoAdjust="0"/>
  </p:normalViewPr>
  <p:slideViewPr>
    <p:cSldViewPr>
      <p:cViewPr>
        <p:scale>
          <a:sx n="100" d="100"/>
          <a:sy n="100" d="100"/>
        </p:scale>
        <p:origin x="-1122" y="-294"/>
      </p:cViewPr>
      <p:guideLst>
        <p:guide orient="horz" pos="350"/>
        <p:guide pos="29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52" y="-102"/>
      </p:cViewPr>
      <p:guideLst>
        <p:guide orient="horz" pos="2954"/>
        <p:guide pos="22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F761F97-D457-4A36-933E-C3CAE5433895}" type="datetimeFigureOut">
              <a:rPr lang="zh-CN" altLang="en-US"/>
              <a:pPr>
                <a:defRPr/>
              </a:pPr>
              <a:t>2019/8/27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A489B85-B5D3-4357-9113-FE78D5631F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801B974-DE63-4196-9126-013938026043}" type="datetimeFigureOut">
              <a:rPr lang="zh-CN" altLang="en-US"/>
              <a:pPr>
                <a:defRPr/>
              </a:pPr>
              <a:t>2019/8/27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ED8133B-9B23-4534-8A1D-3C395F9BF5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A59F8-D290-4A24-8440-2ABEA25A3F8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FontTx/>
            </a:pPr>
            <a:fld id="{9A0DB2DC-4C9A-4742-B13C-FB6460FD3503}" type="slidenum">
              <a:rPr lang="en-US" altLang="zh-CN" sz="1200" b="1" dirty="0"/>
              <a:pPr lvl="0" algn="r" eaLnBrk="1" hangingPunct="1">
                <a:buFontTx/>
              </a:pPr>
              <a:t>8</a:t>
            </a:fld>
            <a:endParaRPr lang="en-US" altLang="zh-CN" sz="1200" b="1" dirty="0"/>
          </a:p>
        </p:txBody>
      </p:sp>
      <p:sp>
        <p:nvSpPr>
          <p:cNvPr id="19865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98660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01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32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532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EE685596-265A-4C25-A814-441BB894D370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pPr/>
              <a:t>12</a:t>
            </a:fld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DDBA-AAED-498D-9D0B-55EED04D02B3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11B0-5D68-4984-95D3-22E3CE48BB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DDBA-AAED-498D-9D0B-55EED04D02B3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11B0-5D68-4984-95D3-22E3CE48BB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DDBA-AAED-498D-9D0B-55EED04D02B3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11B0-5D68-4984-95D3-22E3CE48BB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DDBA-AAED-498D-9D0B-55EED04D02B3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11B0-5D68-4984-95D3-22E3CE48BB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DDBA-AAED-498D-9D0B-55EED04D02B3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11B0-5D68-4984-95D3-22E3CE48BB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DDBA-AAED-498D-9D0B-55EED04D02B3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11B0-5D68-4984-95D3-22E3CE48BB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DDBA-AAED-498D-9D0B-55EED04D02B3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11B0-5D68-4984-95D3-22E3CE48BB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DDBA-AAED-498D-9D0B-55EED04D02B3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11B0-5D68-4984-95D3-22E3CE48BB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DDBA-AAED-498D-9D0B-55EED04D02B3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11B0-5D68-4984-95D3-22E3CE48BB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DDBA-AAED-498D-9D0B-55EED04D02B3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11B0-5D68-4984-95D3-22E3CE48BB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CDDBA-AAED-498D-9D0B-55EED04D02B3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B11B0-5D68-4984-95D3-22E3CE48BB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CDDBA-AAED-498D-9D0B-55EED04D02B3}" type="datetimeFigureOut">
              <a:rPr lang="zh-CN" altLang="en-US" smtClean="0"/>
              <a:pPr/>
              <a:t>2019/8/27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B11B0-5D68-4984-95D3-22E3CE48BB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713" r:id="rId31"/>
    <p:sldLayoutId id="2147483714" r:id="rId32"/>
    <p:sldLayoutId id="2147483715" r:id="rId33"/>
    <p:sldLayoutId id="2147483716" r:id="rId34"/>
    <p:sldLayoutId id="2147483717" r:id="rId35"/>
    <p:sldLayoutId id="2147483718" r:id="rId36"/>
    <p:sldLayoutId id="2147483719" r:id="rId37"/>
    <p:sldLayoutId id="2147483720" r:id="rId38"/>
    <p:sldLayoutId id="2147483721" r:id="rId39"/>
    <p:sldLayoutId id="2147483722" r:id="rId40"/>
    <p:sldLayoutId id="2147483723" r:id="rId41"/>
    <p:sldLayoutId id="2147483724" r:id="rId42"/>
    <p:sldLayoutId id="2147483725" r:id="rId43"/>
    <p:sldLayoutId id="2147483726" r:id="rId44"/>
    <p:sldLayoutId id="2147483727" r:id="rId45"/>
    <p:sldLayoutId id="2147483728" r:id="rId46"/>
    <p:sldLayoutId id="2147483729" r:id="rId47"/>
    <p:sldLayoutId id="2147483730" r:id="rId48"/>
    <p:sldLayoutId id="2147483731" r:id="rId49"/>
    <p:sldLayoutId id="2147483732" r:id="rId50"/>
    <p:sldLayoutId id="2147483733" r:id="rId51"/>
    <p:sldLayoutId id="2147483734" r:id="rId52"/>
    <p:sldLayoutId id="2147483735" r:id="rId53"/>
    <p:sldLayoutId id="2147483736" r:id="rId54"/>
    <p:sldLayoutId id="2147483737" r:id="rId55"/>
    <p:sldLayoutId id="2147483738" r:id="rId56"/>
    <p:sldLayoutId id="2147483739" r:id="rId57"/>
    <p:sldLayoutId id="2147483740" r:id="rId58"/>
    <p:sldLayoutId id="2147483741" r:id="rId59"/>
    <p:sldLayoutId id="2147483742" r:id="rId60"/>
    <p:sldLayoutId id="2147483743" r:id="rId6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9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biLevel thresh="75000"/>
          </a:blip>
          <a:stretch>
            <a:fillRect/>
          </a:stretch>
        </p:blipFill>
        <p:spPr>
          <a:xfrm>
            <a:off x="5221370" y="2444969"/>
            <a:ext cx="4624465" cy="298740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9530" y="-171450"/>
            <a:ext cx="9105900" cy="5380990"/>
          </a:xfrm>
          <a:prstGeom prst="rect">
            <a:avLst/>
          </a:prstGeom>
          <a:noFill/>
          <a:ln w="381000">
            <a:solidFill>
              <a:srgbClr val="C8B3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521970" y="2087880"/>
            <a:ext cx="5343525" cy="1167130"/>
            <a:chOff x="1205" y="3535"/>
            <a:chExt cx="8415" cy="1838"/>
          </a:xfrm>
        </p:grpSpPr>
        <p:sp>
          <p:nvSpPr>
            <p:cNvPr id="4" name="TextBox 48"/>
            <p:cNvSpPr txBox="1"/>
            <p:nvPr/>
          </p:nvSpPr>
          <p:spPr>
            <a:xfrm>
              <a:off x="1205" y="3535"/>
              <a:ext cx="7846" cy="1343"/>
            </a:xfrm>
            <a:prstGeom prst="rect">
              <a:avLst/>
            </a:prstGeom>
            <a:solidFill>
              <a:schemeClr val="bg1">
                <a:alpha val="34000"/>
              </a:schemeClr>
            </a:solidFill>
            <a:ln w="19050">
              <a:noFill/>
            </a:ln>
            <a:effectLst>
              <a:softEdge rad="31750"/>
            </a:effectLst>
          </p:spPr>
          <p:txBody>
            <a:bodyPr wrap="square" lIns="68580" tIns="34290" rIns="68580" bIns="34290">
              <a:spAutoFit/>
            </a:bodyPr>
            <a:lstStyle/>
            <a:p>
              <a:pPr eaLnBrk="0" hangingPunct="0"/>
              <a:r>
                <a:rPr lang="en-US" altLang="zh-CN" sz="5100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《</a:t>
              </a:r>
              <a:r>
                <a:rPr lang="zh-CN" altLang="en-US" sz="5100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论语</a:t>
              </a:r>
              <a:r>
                <a:rPr lang="en-US" altLang="zh-CN" sz="5100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》</a:t>
              </a:r>
              <a:r>
                <a:rPr lang="zh-CN" altLang="en-US" sz="5100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十二章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8865" y="4487"/>
              <a:ext cx="755" cy="88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111618"/>
          <p:cNvSpPr txBox="1"/>
          <p:nvPr/>
        </p:nvSpPr>
        <p:spPr bwMode="auto">
          <a:xfrm>
            <a:off x="163830" y="1454150"/>
            <a:ext cx="8923655" cy="3570605"/>
          </a:xfrm>
          <a:prstGeom prst="rect">
            <a:avLst/>
          </a:prstGeom>
          <a:solidFill>
            <a:schemeClr val="bg1">
              <a:alpha val="43000"/>
            </a:schemeClr>
          </a:solidFill>
          <a:ln w="9525">
            <a:noFill/>
            <a:miter lim="800000"/>
          </a:ln>
        </p:spPr>
        <p:txBody>
          <a:bodyPr/>
          <a:lstStyle/>
          <a:p>
            <a:pPr indent="-449580" defTabSz="685800" eaLnBrk="0" hangingPunct="0">
              <a:lnSpc>
                <a:spcPct val="105000"/>
              </a:lnSpc>
              <a:buFont typeface="Arial" panose="020B0604020202020204" pitchFamily="34" charset="0"/>
              <a:buNone/>
            </a:pP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子曰</a:t>
            </a:r>
            <a:r>
              <a:rPr lang="en-US" altLang="zh-CN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“学</a:t>
            </a:r>
            <a:r>
              <a:rPr lang="en-US" altLang="zh-CN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而时习之，不亦</a:t>
            </a:r>
            <a:r>
              <a:rPr lang="en-US" altLang="zh-CN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说乎？有朋</a:t>
            </a:r>
            <a:r>
              <a:rPr lang="en-US" altLang="zh-CN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自远方来，不亦</a:t>
            </a:r>
            <a:r>
              <a:rPr lang="en-US" altLang="zh-CN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乐乎</a:t>
            </a:r>
            <a:r>
              <a:rPr lang="en-US" altLang="zh-CN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?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人不知</a:t>
            </a:r>
            <a:r>
              <a:rPr lang="en-US" altLang="zh-CN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而不愠，不亦</a:t>
            </a:r>
            <a:r>
              <a:rPr lang="en-US" altLang="zh-CN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君子乎</a:t>
            </a:r>
            <a:r>
              <a:rPr lang="en-US" altLang="zh-CN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?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 </a:t>
            </a:r>
          </a:p>
          <a:p>
            <a:pPr indent="-449580" defTabSz="685800" eaLnBrk="0" hangingPunct="0">
              <a:lnSpc>
                <a:spcPct val="105000"/>
              </a:lnSpc>
              <a:buFont typeface="Arial" panose="020B0604020202020204" pitchFamily="34" charset="0"/>
              <a:buNone/>
            </a:pP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曾子曰</a:t>
            </a:r>
            <a:r>
              <a:rPr lang="en-US" altLang="zh-CN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“吾日</a:t>
            </a:r>
            <a:r>
              <a:rPr lang="en-US" altLang="zh-CN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三省吾身</a:t>
            </a:r>
            <a:r>
              <a:rPr lang="en-US" altLang="zh-CN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为人谋</a:t>
            </a:r>
            <a:r>
              <a:rPr lang="en-US" altLang="zh-CN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而不忠乎？与朋友交</a:t>
            </a:r>
            <a:r>
              <a:rPr lang="en-US" altLang="zh-CN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而不信乎？传</a:t>
            </a:r>
            <a:r>
              <a:rPr lang="en-US" altLang="zh-CN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不习乎？”</a:t>
            </a:r>
            <a:endParaRPr lang="en-US" altLang="zh-CN" sz="3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-449580" defTabSz="685800" eaLnBrk="0" hangingPunct="0">
              <a:lnSpc>
                <a:spcPct val="105000"/>
              </a:lnSpc>
              <a:buFont typeface="Arial" panose="020B0604020202020204" pitchFamily="34" charset="0"/>
              <a:buNone/>
            </a:pP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子曰</a:t>
            </a:r>
            <a:r>
              <a:rPr lang="en-US" altLang="zh-CN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“吾</a:t>
            </a:r>
            <a:r>
              <a:rPr lang="en-US" altLang="zh-CN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十有五</a:t>
            </a:r>
            <a:r>
              <a:rPr lang="en-US" altLang="zh-CN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而志于学，三十</a:t>
            </a:r>
            <a:r>
              <a:rPr lang="en-US" altLang="zh-CN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而立，四十</a:t>
            </a:r>
            <a:r>
              <a:rPr lang="en-US" altLang="zh-CN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而不惑，五十</a:t>
            </a:r>
            <a:r>
              <a:rPr lang="en-US" altLang="zh-CN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而知天命，六十</a:t>
            </a:r>
            <a:r>
              <a:rPr lang="en-US" altLang="zh-CN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而耳顺，七十</a:t>
            </a:r>
            <a:r>
              <a:rPr lang="en-US" altLang="zh-CN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而从心所欲，不逾矩。”</a:t>
            </a:r>
          </a:p>
          <a:p>
            <a:pPr indent="-449580" defTabSz="685800" eaLnBrk="0" hangingPunct="0">
              <a:lnSpc>
                <a:spcPct val="125000"/>
              </a:lnSpc>
              <a:buFont typeface="Arial" panose="020B0604020202020204" pitchFamily="34" charset="0"/>
              <a:buNone/>
            </a:pPr>
            <a:endParaRPr lang="zh-CN" altLang="en-US" sz="3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63830" y="222885"/>
            <a:ext cx="2346325" cy="583746"/>
            <a:chOff x="923" y="1552"/>
            <a:chExt cx="3695" cy="945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3" name="文本框 3"/>
            <p:cNvSpPr txBox="1"/>
            <p:nvPr/>
          </p:nvSpPr>
          <p:spPr>
            <a:xfrm>
              <a:off x="1094" y="1552"/>
              <a:ext cx="2848" cy="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文章感知</a:t>
              </a:r>
            </a:p>
          </p:txBody>
        </p:sp>
      </p:grp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520190" y="932180"/>
            <a:ext cx="5919470" cy="521970"/>
          </a:xfrm>
          <a:prstGeom prst="rect">
            <a:avLst/>
          </a:prstGeom>
          <a:solidFill>
            <a:schemeClr val="accent2">
              <a:lumMod val="40000"/>
              <a:lumOff val="60000"/>
              <a:alpha val="17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lnSpc>
                <a:spcPct val="100000"/>
              </a:lnSpc>
              <a:buFont typeface="Wingdings" panose="05000000000000000000" charset="0"/>
              <a:buChar char="u"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朗读文章，读准字音，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注意节奏。</a:t>
            </a:r>
          </a:p>
        </p:txBody>
      </p:sp>
      <p:pic>
        <p:nvPicPr>
          <p:cNvPr id="2" name="16、论语十二章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791450" y="83502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1" dur="156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9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58445" y="728345"/>
            <a:ext cx="8627745" cy="4246245"/>
          </a:xfrm>
          <a:prstGeom prst="rect">
            <a:avLst/>
          </a:prstGeom>
          <a:solidFill>
            <a:schemeClr val="bg1">
              <a:alpha val="43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762000" latinLnBrk="0">
              <a:lnSpc>
                <a:spcPct val="100000"/>
              </a:lnSpc>
              <a:extLst>
                <a:ext uri="{35155182-B16C-46BC-9424-99874614C6A1}">
                  <wpsdc:indentchars xmlns="" xmlns:wpsdc="http://www.wps.cn/officeDocument/2017/drawingmlCustomData" val="200" checksum="3688930908"/>
                </a:ext>
              </a:extLst>
            </a:pP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子曰</a:t>
            </a:r>
            <a:r>
              <a:rPr lang="en-US" altLang="zh-CN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: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“温故</a:t>
            </a:r>
            <a:r>
              <a:rPr lang="en-US" altLang="zh-CN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/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而知新，可以</a:t>
            </a:r>
            <a:r>
              <a:rPr lang="en-US" altLang="zh-CN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/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为师矣。”</a:t>
            </a:r>
            <a:endParaRPr lang="en-US" altLang="zh-CN" sz="3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762000" latinLnBrk="0">
              <a:lnSpc>
                <a:spcPct val="100000"/>
              </a:lnSpc>
              <a:extLst>
                <a:ext uri="{35155182-B16C-46BC-9424-99874614C6A1}">
                  <wpsdc:indentchars xmlns="" xmlns:wpsdc="http://www.wps.cn/officeDocument/2017/drawingmlCustomData" val="200" checksum="3688930908"/>
                </a:ext>
              </a:extLst>
            </a:pP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子曰</a:t>
            </a:r>
            <a:r>
              <a:rPr lang="en-US" altLang="zh-CN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“学而不思</a:t>
            </a:r>
            <a:r>
              <a:rPr lang="en-US" altLang="zh-CN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则罔，思而不学</a:t>
            </a:r>
            <a:r>
              <a:rPr lang="en-US" altLang="zh-CN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则殆。”</a:t>
            </a:r>
            <a:endParaRPr lang="en-US" altLang="zh-CN" sz="3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762000" latinLnBrk="0">
              <a:lnSpc>
                <a:spcPct val="100000"/>
              </a:lnSpc>
              <a:extLst>
                <a:ext uri="{35155182-B16C-46BC-9424-99874614C6A1}">
                  <wpsdc:indentchars xmlns="" xmlns:wpsdc="http://www.wps.cn/officeDocument/2017/drawingmlCustomData" val="200" checksum="3688930908"/>
                </a:ext>
              </a:extLst>
            </a:pP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子曰</a:t>
            </a:r>
            <a:r>
              <a:rPr lang="en-US" altLang="zh-CN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 贤哉，回也</a:t>
            </a:r>
            <a:r>
              <a:rPr lang="en-US" altLang="zh-CN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!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一箪食，一瓢饮，在陋巷，人</a:t>
            </a:r>
            <a:r>
              <a:rPr lang="en-US" altLang="zh-CN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不堪其忧，回也</a:t>
            </a:r>
            <a:r>
              <a:rPr lang="en-US" altLang="zh-CN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不改其乐。贤哉，回也</a:t>
            </a:r>
            <a:r>
              <a:rPr lang="en-US" altLang="zh-CN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!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</a:p>
          <a:p>
            <a:pPr indent="762000" latinLnBrk="0">
              <a:lnSpc>
                <a:spcPct val="100000"/>
              </a:lnSpc>
              <a:extLst>
                <a:ext uri="{35155182-B16C-46BC-9424-99874614C6A1}">
                  <wpsdc:indentchars xmlns="" xmlns:wpsdc="http://www.wps.cn/officeDocument/2017/drawingmlCustomData" val="200" checksum="3688930908"/>
                </a:ext>
              </a:extLst>
            </a:pP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子曰</a:t>
            </a:r>
            <a:r>
              <a:rPr lang="en-US" altLang="zh-CN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“知之者</a:t>
            </a:r>
            <a:r>
              <a:rPr lang="en-US" altLang="zh-CN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不如好之者，好之者</a:t>
            </a:r>
            <a:r>
              <a:rPr lang="en-US" altLang="zh-CN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不如乐之者。”</a:t>
            </a:r>
            <a:endParaRPr lang="en-US" altLang="zh-CN" sz="3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762000" latinLnBrk="0">
              <a:lnSpc>
                <a:spcPct val="100000"/>
              </a:lnSpc>
              <a:extLst>
                <a:ext uri="{35155182-B16C-46BC-9424-99874614C6A1}">
                  <wpsdc:indentchars xmlns="" xmlns:wpsdc="http://www.wps.cn/officeDocument/2017/drawingmlCustomData" val="200" checksum="3688930908"/>
                </a:ext>
              </a:extLst>
            </a:pP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子曰</a:t>
            </a:r>
            <a:r>
              <a:rPr lang="en-US" altLang="zh-CN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“饭疏食</a:t>
            </a:r>
            <a:r>
              <a:rPr lang="en-US" altLang="zh-CN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饮水，曲肱</a:t>
            </a:r>
            <a:r>
              <a:rPr lang="en-US" altLang="zh-CN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而枕之，乐</a:t>
            </a:r>
            <a:r>
              <a:rPr lang="en-US" altLang="zh-CN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亦在</a:t>
            </a:r>
            <a:r>
              <a:rPr lang="en-US" altLang="zh-CN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其中矣。不义</a:t>
            </a:r>
            <a:r>
              <a:rPr lang="en-US" altLang="zh-CN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而</a:t>
            </a:r>
            <a:r>
              <a:rPr lang="en-US" altLang="zh-CN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富且贵，于我</a:t>
            </a:r>
            <a:r>
              <a:rPr lang="en-US" altLang="zh-CN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如浮云。”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53670" y="725170"/>
            <a:ext cx="8836025" cy="3969385"/>
          </a:xfrm>
          <a:prstGeom prst="rect">
            <a:avLst/>
          </a:prstGeom>
          <a:solidFill>
            <a:schemeClr val="bg1">
              <a:alpha val="43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762000" latinLnBrk="0">
              <a:lnSpc>
                <a:spcPct val="140000"/>
              </a:lnSpc>
              <a:extLst>
                <a:ext uri="{35155182-B16C-46BC-9424-99874614C6A1}">
                  <wpsdc:indentchars xmlns="" xmlns:wpsdc="http://www.wps.cn/officeDocument/2017/drawingmlCustomData" val="200" checksum="3688930908"/>
                </a:ext>
              </a:extLst>
            </a:pP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子曰</a:t>
            </a:r>
            <a:r>
              <a:rPr lang="en-US" altLang="zh-CN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“三人行，必有</a:t>
            </a:r>
            <a:r>
              <a:rPr lang="en-US" altLang="zh-CN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我师焉。择其善者</a:t>
            </a:r>
            <a:r>
              <a:rPr lang="en-US" altLang="zh-CN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而从之，其不善者</a:t>
            </a:r>
            <a:r>
              <a:rPr lang="en-US" altLang="zh-CN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而改之。”</a:t>
            </a:r>
          </a:p>
          <a:p>
            <a:pPr indent="762000" latinLnBrk="0">
              <a:lnSpc>
                <a:spcPct val="140000"/>
              </a:lnSpc>
              <a:extLst>
                <a:ext uri="{35155182-B16C-46BC-9424-99874614C6A1}">
                  <wpsdc:indentchars xmlns="" xmlns:wpsdc="http://www.wps.cn/officeDocument/2017/drawingmlCustomData" val="200" checksum="3688930908"/>
                </a:ext>
              </a:extLst>
            </a:pP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子</a:t>
            </a:r>
            <a:r>
              <a:rPr lang="en-US" altLang="zh-CN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在川上曰</a:t>
            </a:r>
            <a:r>
              <a:rPr lang="en-US" altLang="zh-CN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“逝者</a:t>
            </a:r>
            <a:r>
              <a:rPr lang="en-US" altLang="zh-CN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如斯夫，不舍昼夜。”</a:t>
            </a:r>
            <a:endParaRPr lang="en-US" altLang="zh-CN" sz="3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762000" latinLnBrk="0">
              <a:lnSpc>
                <a:spcPct val="140000"/>
              </a:lnSpc>
              <a:extLst>
                <a:ext uri="{35155182-B16C-46BC-9424-99874614C6A1}">
                  <wpsdc:indentchars xmlns="" xmlns:wpsdc="http://www.wps.cn/officeDocument/2017/drawingmlCustomData" val="200" checksum="3688930908"/>
                </a:ext>
              </a:extLst>
            </a:pP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子曰</a:t>
            </a:r>
            <a:r>
              <a:rPr lang="en-US" altLang="zh-CN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“三军</a:t>
            </a:r>
            <a:r>
              <a:rPr lang="en-US" altLang="zh-CN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可夺帅也，匹夫</a:t>
            </a:r>
            <a:r>
              <a:rPr lang="en-US" altLang="zh-CN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不可夺志也。”</a:t>
            </a:r>
          </a:p>
          <a:p>
            <a:pPr indent="762000" latinLnBrk="0">
              <a:lnSpc>
                <a:spcPct val="140000"/>
              </a:lnSpc>
              <a:extLst>
                <a:ext uri="{35155182-B16C-46BC-9424-99874614C6A1}">
                  <wpsdc:indentchars xmlns="" xmlns:wpsdc="http://www.wps.cn/officeDocument/2017/drawingmlCustomData" val="200" checksum="3688930908"/>
                </a:ext>
              </a:extLst>
            </a:pP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子夏曰</a:t>
            </a:r>
            <a:r>
              <a:rPr lang="en-US" altLang="zh-CN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“博学</a:t>
            </a:r>
            <a:r>
              <a:rPr lang="en-US" altLang="zh-CN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而笃志，切问</a:t>
            </a:r>
            <a:r>
              <a:rPr lang="en-US" altLang="zh-CN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而近思，仁</a:t>
            </a:r>
            <a:r>
              <a:rPr lang="en-US" altLang="zh-CN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在其中矣”。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Box 4"/>
          <p:cNvSpPr txBox="1">
            <a:spLocks noChangeArrowheads="1"/>
          </p:cNvSpPr>
          <p:nvPr/>
        </p:nvSpPr>
        <p:spPr bwMode="auto">
          <a:xfrm>
            <a:off x="107315" y="1353185"/>
            <a:ext cx="8856663" cy="18630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①</a:t>
            </a:r>
            <a:r>
              <a:rPr lang="zh-CN" altLang="en-US" sz="3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子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曰：“学而</a:t>
            </a:r>
            <a:r>
              <a:rPr lang="zh-CN" altLang="en-US" sz="3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时习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之，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不亦</a:t>
            </a:r>
            <a:r>
              <a:rPr lang="zh-CN" altLang="en-US" sz="3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说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乎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？有朋自远方来，不亦乐乎？人不知而不</a:t>
            </a:r>
            <a:r>
              <a:rPr lang="zh-CN" altLang="en-US" sz="3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愠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，不亦</a:t>
            </a:r>
            <a:r>
              <a:rPr lang="zh-CN" altLang="en-US" sz="3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君子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乎？”（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学而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</a:p>
        </p:txBody>
      </p:sp>
      <p:sp>
        <p:nvSpPr>
          <p:cNvPr id="23" name="文本框 41"/>
          <p:cNvSpPr txBox="1">
            <a:spLocks noChangeArrowheads="1"/>
          </p:cNvSpPr>
          <p:nvPr/>
        </p:nvSpPr>
        <p:spPr bwMode="auto">
          <a:xfrm>
            <a:off x="107315" y="849630"/>
            <a:ext cx="2587625" cy="7004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古代对男子的尊称，这里指孔子。</a:t>
            </a:r>
          </a:p>
        </p:txBody>
      </p:sp>
      <p:sp>
        <p:nvSpPr>
          <p:cNvPr id="26" name="文本框 23"/>
          <p:cNvSpPr txBox="1">
            <a:spLocks noChangeArrowheads="1"/>
          </p:cNvSpPr>
          <p:nvPr/>
        </p:nvSpPr>
        <p:spPr bwMode="auto">
          <a:xfrm>
            <a:off x="2694940" y="849630"/>
            <a:ext cx="1809115" cy="7004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ClrTx/>
              <a:buSzTx/>
              <a:buFontTx/>
              <a:defRPr/>
            </a:pP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按时</a:t>
            </a: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温习。</a:t>
            </a:r>
          </a:p>
          <a:p>
            <a:pPr algn="l">
              <a:lnSpc>
                <a:spcPct val="90000"/>
              </a:lnSpc>
              <a:buClrTx/>
              <a:buSzTx/>
              <a:buFontTx/>
              <a:defRPr/>
            </a:pP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时，按时。</a:t>
            </a:r>
          </a:p>
        </p:txBody>
      </p:sp>
      <p:sp>
        <p:nvSpPr>
          <p:cNvPr id="27" name="文本框 24"/>
          <p:cNvSpPr txBox="1">
            <a:spLocks noChangeArrowheads="1"/>
          </p:cNvSpPr>
          <p:nvPr/>
        </p:nvSpPr>
        <p:spPr bwMode="auto">
          <a:xfrm>
            <a:off x="4471035" y="545465"/>
            <a:ext cx="3960495" cy="10045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ClrTx/>
              <a:buSzTx/>
              <a:buNone/>
              <a:defRPr/>
            </a:pP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不是很愉快吗？不亦...</a:t>
            </a:r>
            <a:r>
              <a:rPr lang="en-US" altLang="zh-CN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...</a:t>
            </a: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乎，常用于表示委婉的反问。说，同“悦”，愉快。</a:t>
            </a:r>
          </a:p>
        </p:txBody>
      </p:sp>
      <p:sp>
        <p:nvSpPr>
          <p:cNvPr id="32" name="文本框 24"/>
          <p:cNvSpPr txBox="1">
            <a:spLocks noChangeArrowheads="1"/>
          </p:cNvSpPr>
          <p:nvPr/>
        </p:nvSpPr>
        <p:spPr bwMode="auto">
          <a:xfrm>
            <a:off x="4471035" y="2510155"/>
            <a:ext cx="1983105" cy="429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生气，恼怒。</a:t>
            </a:r>
          </a:p>
        </p:txBody>
      </p:sp>
      <p:sp>
        <p:nvSpPr>
          <p:cNvPr id="33" name="文本框 24"/>
          <p:cNvSpPr txBox="1">
            <a:spLocks noChangeArrowheads="1"/>
          </p:cNvSpPr>
          <p:nvPr/>
        </p:nvSpPr>
        <p:spPr bwMode="auto">
          <a:xfrm>
            <a:off x="6574155" y="2510155"/>
            <a:ext cx="2195830" cy="429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  <a:defRPr/>
            </a:pP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指有才德的人。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92735" y="3288030"/>
            <a:ext cx="8671560" cy="1640205"/>
          </a:xfrm>
          <a:prstGeom prst="rect">
            <a:avLst/>
          </a:prstGeom>
          <a:solidFill>
            <a:schemeClr val="accent2">
              <a:lumMod val="20000"/>
              <a:lumOff val="80000"/>
              <a:alpha val="57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译：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孔子说：“学习了知识并按时复习，不也是很愉快吗？有志同道合的人从远方来（与我探讨学问），不也是很快乐吗？别人不了解自己而自己又不生气发怒，不也是道德上有修养的人吗？”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07950" y="120015"/>
            <a:ext cx="2346325" cy="583746"/>
            <a:chOff x="923" y="1552"/>
            <a:chExt cx="3695" cy="945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3" name="文本框 3"/>
            <p:cNvSpPr txBox="1"/>
            <p:nvPr/>
          </p:nvSpPr>
          <p:spPr>
            <a:xfrm>
              <a:off x="1094" y="1552"/>
              <a:ext cx="2848" cy="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文章释义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/>
      <p:bldP spid="23" grpId="0" animBg="1"/>
      <p:bldP spid="26" grpId="0" animBg="1"/>
      <p:bldP spid="27" grpId="0" animBg="1"/>
      <p:bldP spid="32" grpId="0" animBg="1"/>
      <p:bldP spid="33" grpId="0" animBg="1"/>
      <p:bldP spid="3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23"/>
          <p:cNvSpPr txBox="1"/>
          <p:nvPr/>
        </p:nvSpPr>
        <p:spPr>
          <a:xfrm>
            <a:off x="703739" y="652939"/>
            <a:ext cx="7737475" cy="583565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第一则：讨论学习方法、乐趣与个人修养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</a:p>
        </p:txBody>
      </p:sp>
      <p:sp>
        <p:nvSpPr>
          <p:cNvPr id="28696" name="Text Box 24"/>
          <p:cNvSpPr txBox="1"/>
          <p:nvPr/>
        </p:nvSpPr>
        <p:spPr>
          <a:xfrm>
            <a:off x="1305084" y="1515825"/>
            <a:ext cx="6799580" cy="1770380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不断学习和温习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方能牢固知识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学习之乐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</a:p>
          <a:p>
            <a:pPr algn="ctr">
              <a:lnSpc>
                <a:spcPct val="13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朋友远道而来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,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切磋促进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,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人生之乐；</a:t>
            </a:r>
          </a:p>
          <a:p>
            <a:pPr algn="ctr">
              <a:lnSpc>
                <a:spcPct val="13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自求长进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,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不怨他人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,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提高修养。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9874" name="Picture 9" descr="t0159a69d6f7c15def4"/>
          <p:cNvPicPr>
            <a:picLocks noChangeAspect="1"/>
          </p:cNvPicPr>
          <p:nvPr/>
        </p:nvPicPr>
        <p:blipFill>
          <a:blip r:embed="rId2" cstate="print"/>
          <a:srcRect l="8264" t="13252" b="9709"/>
          <a:stretch>
            <a:fillRect/>
          </a:stretch>
        </p:blipFill>
        <p:spPr>
          <a:xfrm>
            <a:off x="5290820" y="3392170"/>
            <a:ext cx="3449320" cy="1555750"/>
          </a:xfrm>
          <a:prstGeom prst="rect">
            <a:avLst/>
          </a:prstGeom>
          <a:noFill/>
          <a:ln w="9525">
            <a:noFill/>
          </a:ln>
          <a:effectLst>
            <a:softEdge rad="3175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7" grpId="0" animBg="1"/>
      <p:bldP spid="2869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Box 4"/>
          <p:cNvSpPr txBox="1">
            <a:spLocks noChangeArrowheads="1"/>
          </p:cNvSpPr>
          <p:nvPr/>
        </p:nvSpPr>
        <p:spPr bwMode="auto">
          <a:xfrm>
            <a:off x="88265" y="528955"/>
            <a:ext cx="9043035" cy="20612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450"/>
              </a:spcBef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②</a:t>
            </a:r>
            <a:r>
              <a:rPr lang="zh-CN" altLang="en-US" sz="3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曾子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曰：“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吾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日 </a:t>
            </a:r>
            <a:r>
              <a:rPr lang="zh-CN" altLang="en-US" sz="3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三省 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吾身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为人</a:t>
            </a:r>
            <a:r>
              <a:rPr lang="zh-CN" altLang="en-US" sz="3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谋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而不</a:t>
            </a:r>
            <a:r>
              <a:rPr lang="zh-CN" altLang="en-US" sz="3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忠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乎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?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与朋友交而不</a:t>
            </a:r>
            <a:r>
              <a:rPr lang="zh-CN" altLang="en-US" sz="3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信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乎？</a:t>
            </a:r>
            <a:r>
              <a:rPr lang="zh-CN" altLang="en-US" sz="3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传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不习乎？” 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(《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学而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endParaRPr lang="en-US" altLang="zh-CN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7" name="文本框 41"/>
          <p:cNvSpPr txBox="1">
            <a:spLocks noChangeArrowheads="1"/>
          </p:cNvSpPr>
          <p:nvPr/>
        </p:nvSpPr>
        <p:spPr bwMode="auto">
          <a:xfrm>
            <a:off x="210503" y="437833"/>
            <a:ext cx="1773237" cy="429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孔子的弟子</a:t>
            </a:r>
          </a:p>
        </p:txBody>
      </p:sp>
      <p:sp>
        <p:nvSpPr>
          <p:cNvPr id="8" name="文本框 21"/>
          <p:cNvSpPr txBox="1">
            <a:spLocks noChangeArrowheads="1"/>
          </p:cNvSpPr>
          <p:nvPr/>
        </p:nvSpPr>
        <p:spPr bwMode="auto">
          <a:xfrm>
            <a:off x="3470910" y="250190"/>
            <a:ext cx="359283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多次进行自我检查。三，泛指多次。省，自我检查、反省。</a:t>
            </a:r>
          </a:p>
        </p:txBody>
      </p:sp>
      <p:sp>
        <p:nvSpPr>
          <p:cNvPr id="9" name="文本框 22"/>
          <p:cNvSpPr txBox="1">
            <a:spLocks noChangeArrowheads="1"/>
          </p:cNvSpPr>
          <p:nvPr/>
        </p:nvSpPr>
        <p:spPr bwMode="auto">
          <a:xfrm>
            <a:off x="2157730" y="222885"/>
            <a:ext cx="1517015" cy="7004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人称代词，我。</a:t>
            </a:r>
          </a:p>
        </p:txBody>
      </p:sp>
      <p:sp>
        <p:nvSpPr>
          <p:cNvPr id="10" name="文本框 23"/>
          <p:cNvSpPr txBox="1">
            <a:spLocks noChangeArrowheads="1"/>
          </p:cNvSpPr>
          <p:nvPr/>
        </p:nvSpPr>
        <p:spPr bwMode="auto">
          <a:xfrm>
            <a:off x="4871720" y="1457325"/>
            <a:ext cx="2192020" cy="429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替人谋划事情。</a:t>
            </a:r>
          </a:p>
        </p:txBody>
      </p:sp>
      <p:sp>
        <p:nvSpPr>
          <p:cNvPr id="12" name="文本框 23"/>
          <p:cNvSpPr txBox="1">
            <a:spLocks noChangeArrowheads="1"/>
          </p:cNvSpPr>
          <p:nvPr/>
        </p:nvSpPr>
        <p:spPr bwMode="auto">
          <a:xfrm>
            <a:off x="6951345" y="1457325"/>
            <a:ext cx="2241550" cy="429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竭尽自己的心力</a:t>
            </a:r>
          </a:p>
        </p:txBody>
      </p:sp>
      <p:sp>
        <p:nvSpPr>
          <p:cNvPr id="13" name="文本框 24"/>
          <p:cNvSpPr txBox="1">
            <a:spLocks noChangeArrowheads="1"/>
          </p:cNvSpPr>
          <p:nvPr/>
        </p:nvSpPr>
        <p:spPr bwMode="auto">
          <a:xfrm>
            <a:off x="2483803" y="2418715"/>
            <a:ext cx="863600" cy="429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诚信</a:t>
            </a:r>
          </a:p>
        </p:txBody>
      </p:sp>
      <p:sp>
        <p:nvSpPr>
          <p:cNvPr id="14" name="文本框 24"/>
          <p:cNvSpPr txBox="1">
            <a:spLocks noChangeArrowheads="1"/>
          </p:cNvSpPr>
          <p:nvPr/>
        </p:nvSpPr>
        <p:spPr bwMode="auto">
          <a:xfrm>
            <a:off x="3347720" y="2418715"/>
            <a:ext cx="4350385" cy="429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传授，这里指老师传授的知识。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8265" y="3315018"/>
            <a:ext cx="8572500" cy="1512570"/>
          </a:xfrm>
          <a:prstGeom prst="rect">
            <a:avLst/>
          </a:prstGeom>
          <a:solidFill>
            <a:schemeClr val="accent2">
              <a:lumMod val="20000"/>
              <a:lumOff val="80000"/>
              <a:alpha val="43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译：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曾子说：“我每天多次地反省自己：替别人办事是不是尽心尽力呢？跟朋友交往是不是真诚呢？（老师）传授的知识是否复习过了呢？”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1" grpId="0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/>
          <p:nvPr/>
        </p:nvSpPr>
        <p:spPr>
          <a:xfrm>
            <a:off x="385445" y="699770"/>
            <a:ext cx="8594725" cy="4053840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</p:spPr>
        <p:txBody>
          <a:bodyPr anchor="t"/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anose="05000000000000000000" charset="0"/>
              <a:buChar char="ü"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曾子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重视品德修养，</a:t>
            </a: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每天从三个方面反省：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为别人办事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是否尽心尽力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与朋友交往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是否以诚相待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对待学过的知识是否认真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温习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Wingdings" panose="05000000000000000000" charset="0"/>
              <a:buChar char="ü"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曾子对自己的要求：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忠（尽心力）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信（诚实）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习（温习）</a:t>
            </a:r>
            <a:endParaRPr lang="zh-CN" altLang="en-US" sz="3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83970" name="Picture 7" descr="t01486bd0dadcdcc3ab"/>
          <p:cNvPicPr>
            <a:picLocks noChangeAspect="1"/>
          </p:cNvPicPr>
          <p:nvPr/>
        </p:nvPicPr>
        <p:blipFill>
          <a:blip r:embed="rId2" cstate="print"/>
          <a:srcRect b="5486"/>
          <a:stretch>
            <a:fillRect/>
          </a:stretch>
        </p:blipFill>
        <p:spPr>
          <a:xfrm>
            <a:off x="5490210" y="2693035"/>
            <a:ext cx="3160395" cy="2240280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34819" grpId="1" build="allAtOnce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4"/>
          <p:cNvSpPr txBox="1">
            <a:spLocks noChangeArrowheads="1"/>
          </p:cNvSpPr>
          <p:nvPr/>
        </p:nvSpPr>
        <p:spPr bwMode="auto">
          <a:xfrm>
            <a:off x="201930" y="516890"/>
            <a:ext cx="8686165" cy="26015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  <a:spcBef>
                <a:spcPts val="450"/>
              </a:spcBef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③子曰：“吾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十</a:t>
            </a:r>
            <a:r>
              <a:rPr lang="zh-CN" altLang="en-US" sz="3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有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五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而志于学，三十而</a:t>
            </a:r>
            <a:r>
              <a:rPr lang="zh-CN" altLang="en-US" sz="3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立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，四十而不</a:t>
            </a:r>
            <a:r>
              <a:rPr lang="zh-CN" altLang="en-US" sz="3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惑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，五十而知</a:t>
            </a:r>
            <a:r>
              <a:rPr lang="zh-CN" altLang="en-US" sz="3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天命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，六十而</a:t>
            </a:r>
            <a:r>
              <a:rPr lang="zh-CN" altLang="en-US" sz="3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耳顺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，七十而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从心所欲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，不</a:t>
            </a:r>
            <a:r>
              <a:rPr lang="zh-CN" altLang="en-US" sz="3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逾矩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           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(《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为政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》)</a:t>
            </a:r>
          </a:p>
        </p:txBody>
      </p:sp>
      <p:sp>
        <p:nvSpPr>
          <p:cNvPr id="7" name="文本框 41"/>
          <p:cNvSpPr txBox="1">
            <a:spLocks noChangeArrowheads="1"/>
          </p:cNvSpPr>
          <p:nvPr/>
        </p:nvSpPr>
        <p:spPr bwMode="auto">
          <a:xfrm>
            <a:off x="2040890" y="175895"/>
            <a:ext cx="3168650" cy="7004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十五岁。有，同“又”，用于整数和零数之间</a:t>
            </a:r>
          </a:p>
        </p:txBody>
      </p:sp>
      <p:sp>
        <p:nvSpPr>
          <p:cNvPr id="8" name="文本框 21"/>
          <p:cNvSpPr txBox="1">
            <a:spLocks noChangeArrowheads="1"/>
          </p:cNvSpPr>
          <p:nvPr/>
        </p:nvSpPr>
        <p:spPr bwMode="auto">
          <a:xfrm>
            <a:off x="6136640" y="446405"/>
            <a:ext cx="2828925" cy="429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立身，指能有所成就</a:t>
            </a:r>
          </a:p>
        </p:txBody>
      </p:sp>
      <p:sp>
        <p:nvSpPr>
          <p:cNvPr id="9" name="文本框 22"/>
          <p:cNvSpPr txBox="1">
            <a:spLocks noChangeArrowheads="1"/>
          </p:cNvSpPr>
          <p:nvPr/>
        </p:nvSpPr>
        <p:spPr bwMode="auto">
          <a:xfrm>
            <a:off x="583565" y="1328420"/>
            <a:ext cx="1643063" cy="429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迷惑，疑惑</a:t>
            </a:r>
          </a:p>
        </p:txBody>
      </p:sp>
      <p:sp>
        <p:nvSpPr>
          <p:cNvPr id="10" name="文本框 23"/>
          <p:cNvSpPr txBox="1">
            <a:spLocks noChangeArrowheads="1"/>
          </p:cNvSpPr>
          <p:nvPr/>
        </p:nvSpPr>
        <p:spPr bwMode="auto">
          <a:xfrm>
            <a:off x="2667635" y="1396365"/>
            <a:ext cx="3468370" cy="361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上天的意旨。命，命令。</a:t>
            </a:r>
          </a:p>
        </p:txBody>
      </p:sp>
      <p:sp>
        <p:nvSpPr>
          <p:cNvPr id="11" name="文本框 24"/>
          <p:cNvSpPr txBox="1">
            <a:spLocks noChangeArrowheads="1"/>
          </p:cNvSpPr>
          <p:nvPr/>
        </p:nvSpPr>
        <p:spPr bwMode="auto">
          <a:xfrm>
            <a:off x="674370" y="2151380"/>
            <a:ext cx="1654175" cy="429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顺从意愿。</a:t>
            </a:r>
          </a:p>
        </p:txBody>
      </p:sp>
      <p:sp>
        <p:nvSpPr>
          <p:cNvPr id="12" name="文本框 23"/>
          <p:cNvSpPr txBox="1">
            <a:spLocks noChangeArrowheads="1"/>
          </p:cNvSpPr>
          <p:nvPr/>
        </p:nvSpPr>
        <p:spPr bwMode="auto">
          <a:xfrm>
            <a:off x="5888355" y="1396365"/>
            <a:ext cx="3077210" cy="3956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sz="2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能听得进不同的意见。</a:t>
            </a:r>
          </a:p>
        </p:txBody>
      </p:sp>
      <p:sp>
        <p:nvSpPr>
          <p:cNvPr id="13" name="文本框 24"/>
          <p:cNvSpPr txBox="1">
            <a:spLocks noChangeArrowheads="1"/>
          </p:cNvSpPr>
          <p:nvPr/>
        </p:nvSpPr>
        <p:spPr bwMode="auto">
          <a:xfrm>
            <a:off x="2656840" y="2151380"/>
            <a:ext cx="1936750" cy="429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越过</a:t>
            </a:r>
            <a:r>
              <a:rPr lang="zh-CN" altLang="en-US" sz="2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法度。</a:t>
            </a:r>
            <a:endParaRPr lang="zh-CN" altLang="en-US" sz="2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5120" y="3332480"/>
            <a:ext cx="8439150" cy="1640205"/>
          </a:xfrm>
          <a:prstGeom prst="rect">
            <a:avLst/>
          </a:prstGeom>
          <a:solidFill>
            <a:schemeClr val="accent2">
              <a:lumMod val="20000"/>
              <a:lumOff val="80000"/>
              <a:alpha val="4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译：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孔子说：我十五岁开始立志学习，三十岁能有所成就，四十岁遇事就不迷惑，五十岁懂得了什么是天命，六十岁能听得进不同的意见，到七十岁才能达到随心所欲，又不会越出规矩。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7" grpId="0" animBg="1"/>
      <p:bldP spid="8" grpId="0" animBg="1"/>
      <p:bldP spid="9" grpId="0" bldLvl="0" animBg="1"/>
      <p:bldP spid="10" grpId="0" animBg="1"/>
      <p:bldP spid="11" grpId="0" animBg="1"/>
      <p:bldP spid="12" grpId="0" animBg="1"/>
      <p:bldP spid="13" grpId="0" animBg="1"/>
      <p:bldP spid="1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3" name="TextBox 24"/>
          <p:cNvSpPr txBox="1">
            <a:spLocks noChangeArrowheads="1"/>
          </p:cNvSpPr>
          <p:nvPr/>
        </p:nvSpPr>
        <p:spPr bwMode="auto">
          <a:xfrm>
            <a:off x="305435" y="1169670"/>
            <a:ext cx="8532813" cy="1273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④子曰：“</a:t>
            </a:r>
            <a:r>
              <a:rPr lang="zh-CN" altLang="en-US" sz="3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温故而知新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，可以为师矣。” </a:t>
            </a:r>
          </a:p>
          <a:p>
            <a:pPr algn="r" eaLnBrk="0" hangingPunct="0">
              <a:lnSpc>
                <a:spcPct val="1400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为政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</a:p>
        </p:txBody>
      </p:sp>
      <p:sp>
        <p:nvSpPr>
          <p:cNvPr id="20" name="文本框 41"/>
          <p:cNvSpPr txBox="1">
            <a:spLocks noChangeArrowheads="1"/>
          </p:cNvSpPr>
          <p:nvPr/>
        </p:nvSpPr>
        <p:spPr bwMode="auto">
          <a:xfrm>
            <a:off x="2003425" y="339725"/>
            <a:ext cx="3411220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温习学过的知识，可以得到新的理解和体会。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66420" y="2839720"/>
            <a:ext cx="8011160" cy="1124585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译：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孔子说：“在温习学过的知识时，能有新的理解与体会，（这样的人）就可以做老师了。”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/>
      <p:bldP spid="20" grpId="0" animBg="1"/>
      <p:bldP spid="2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/>
          <p:nvPr/>
        </p:nvSpPr>
        <p:spPr>
          <a:xfrm>
            <a:off x="5695950" y="2172970"/>
            <a:ext cx="1734820" cy="55499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0" indent="0" eaLnBrk="0" hangingPunct="0">
              <a:lnSpc>
                <a:spcPct val="90000"/>
              </a:lnSpc>
              <a:spcBef>
                <a:spcPct val="20000"/>
              </a:spcBef>
              <a:buNone/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独立思考</a:t>
            </a:r>
          </a:p>
        </p:txBody>
      </p:sp>
      <p:pic>
        <p:nvPicPr>
          <p:cNvPr id="36868" name="Picture 4" descr="chema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8812" y="1110139"/>
            <a:ext cx="1341834" cy="976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9" name="Rectangle 5"/>
          <p:cNvSpPr>
            <a:spLocks noRot="1"/>
          </p:cNvSpPr>
          <p:nvPr/>
        </p:nvSpPr>
        <p:spPr>
          <a:xfrm>
            <a:off x="1639570" y="1306830"/>
            <a:ext cx="1842135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0" indent="0">
              <a:spcBef>
                <a:spcPct val="20000"/>
              </a:spcBef>
              <a:buNone/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有所发现</a:t>
            </a:r>
          </a:p>
        </p:txBody>
      </p:sp>
      <p:sp>
        <p:nvSpPr>
          <p:cNvPr id="36870" name="Rectangle 6"/>
          <p:cNvSpPr>
            <a:spLocks noRot="1"/>
          </p:cNvSpPr>
          <p:nvPr/>
        </p:nvSpPr>
        <p:spPr>
          <a:xfrm>
            <a:off x="3241675" y="239395"/>
            <a:ext cx="2517140" cy="5143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0" indent="0">
              <a:spcBef>
                <a:spcPct val="20000"/>
              </a:spcBef>
              <a:buNone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获取新的知识</a:t>
            </a:r>
          </a:p>
        </p:txBody>
      </p:sp>
      <p:sp>
        <p:nvSpPr>
          <p:cNvPr id="36871" name="Rectangle 7"/>
          <p:cNvSpPr>
            <a:spLocks noRot="1"/>
          </p:cNvSpPr>
          <p:nvPr/>
        </p:nvSpPr>
        <p:spPr>
          <a:xfrm>
            <a:off x="3004185" y="2461260"/>
            <a:ext cx="1900555" cy="97663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0" indent="0">
              <a:lnSpc>
                <a:spcPct val="80000"/>
              </a:lnSpc>
              <a:spcBef>
                <a:spcPct val="20000"/>
              </a:spcBef>
              <a:buNone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将旧知识</a:t>
            </a:r>
          </a:p>
          <a:p>
            <a:pPr marL="0" indent="0">
              <a:lnSpc>
                <a:spcPct val="80000"/>
              </a:lnSpc>
              <a:spcBef>
                <a:spcPct val="20000"/>
              </a:spcBef>
              <a:buNone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融会贯通</a:t>
            </a:r>
          </a:p>
        </p:txBody>
      </p:sp>
      <p:sp>
        <p:nvSpPr>
          <p:cNvPr id="36872" name="Rectangle 8"/>
          <p:cNvSpPr>
            <a:spLocks noRot="1"/>
          </p:cNvSpPr>
          <p:nvPr/>
        </p:nvSpPr>
        <p:spPr>
          <a:xfrm>
            <a:off x="5758815" y="1109980"/>
            <a:ext cx="3046095" cy="5715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0" indent="0">
              <a:spcBef>
                <a:spcPct val="20000"/>
              </a:spcBef>
              <a:buNone/>
            </a:pPr>
            <a:r>
              <a: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温习学过的知识</a:t>
            </a:r>
          </a:p>
        </p:txBody>
      </p:sp>
      <p:sp>
        <p:nvSpPr>
          <p:cNvPr id="36873" name="Rectangle 9"/>
          <p:cNvSpPr/>
          <p:nvPr/>
        </p:nvSpPr>
        <p:spPr>
          <a:xfrm rot="1980000">
            <a:off x="5010150" y="2570242"/>
            <a:ext cx="563880" cy="5530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zh-CN" altLang="en-US" sz="3000" b="1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↙</a:t>
            </a:r>
          </a:p>
        </p:txBody>
      </p:sp>
      <p:sp>
        <p:nvSpPr>
          <p:cNvPr id="36874" name="Rectangle 10"/>
          <p:cNvSpPr/>
          <p:nvPr/>
        </p:nvSpPr>
        <p:spPr>
          <a:xfrm>
            <a:off x="6640195" y="1681242"/>
            <a:ext cx="563880" cy="5530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zh-CN" altLang="en-US" sz="3000" b="1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↙</a:t>
            </a:r>
          </a:p>
        </p:txBody>
      </p:sp>
      <p:sp>
        <p:nvSpPr>
          <p:cNvPr id="36875" name="Rectangle 11"/>
          <p:cNvSpPr/>
          <p:nvPr/>
        </p:nvSpPr>
        <p:spPr>
          <a:xfrm rot="19860000">
            <a:off x="2406015" y="1951990"/>
            <a:ext cx="494665" cy="5530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zh-CN" altLang="en-US" sz="3000" b="1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↑</a:t>
            </a:r>
          </a:p>
        </p:txBody>
      </p:sp>
      <p:sp>
        <p:nvSpPr>
          <p:cNvPr id="36876" name="Rectangle 12"/>
          <p:cNvSpPr/>
          <p:nvPr/>
        </p:nvSpPr>
        <p:spPr>
          <a:xfrm>
            <a:off x="5758815" y="556895"/>
            <a:ext cx="633095" cy="5530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zh-CN" altLang="en-US" sz="3000" b="1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↘</a:t>
            </a:r>
          </a:p>
        </p:txBody>
      </p:sp>
      <p:sp>
        <p:nvSpPr>
          <p:cNvPr id="36877" name="Rectangle 13"/>
          <p:cNvSpPr/>
          <p:nvPr/>
        </p:nvSpPr>
        <p:spPr>
          <a:xfrm>
            <a:off x="2560320" y="753507"/>
            <a:ext cx="563880" cy="5530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zh-CN" altLang="en-US" sz="3000" b="1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↗</a:t>
            </a:r>
          </a:p>
        </p:txBody>
      </p:sp>
      <p:sp>
        <p:nvSpPr>
          <p:cNvPr id="40963" name="Rectangle 3"/>
          <p:cNvSpPr/>
          <p:nvPr/>
        </p:nvSpPr>
        <p:spPr>
          <a:xfrm>
            <a:off x="1709420" y="3789045"/>
            <a:ext cx="6019165" cy="1168400"/>
          </a:xfrm>
          <a:prstGeom prst="rect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正确的学习方法：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复习旧知识，触类旁通，举一反三。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  <p:bldP spid="36869" grpId="0"/>
      <p:bldP spid="36870" grpId="0"/>
      <p:bldP spid="36871" grpId="0"/>
      <p:bldP spid="36872" grpId="0"/>
      <p:bldP spid="36873" grpId="0"/>
      <p:bldP spid="36874" grpId="0"/>
      <p:bldP spid="36875" grpId="0"/>
      <p:bldP spid="36876" grpId="0"/>
      <p:bldP spid="368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1"/>
          <p:cNvSpPr txBox="1">
            <a:spLocks noChangeArrowheads="1"/>
          </p:cNvSpPr>
          <p:nvPr/>
        </p:nvSpPr>
        <p:spPr bwMode="auto">
          <a:xfrm>
            <a:off x="298450" y="838835"/>
            <a:ext cx="8547100" cy="3709035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在源远流长的历史长河中，曾出现过不少光耀千古的文化巨人，为我们留下了宝贵的文化遗产，孔子便是其中一位。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今天，就让我们走进一部辉煌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的巨著 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——《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论语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》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，体味一下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孔子的思想，看看你能从中得到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哪些启示。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DE1D5">
                  <a:alpha val="100000"/>
                </a:srgbClr>
              </a:clrFrom>
              <a:clrTo>
                <a:srgbClr val="DDE1D5">
                  <a:alpha val="100000"/>
                  <a:alpha val="0"/>
                </a:srgbClr>
              </a:clrTo>
            </a:clrChange>
          </a:blip>
          <a:srcRect l="9249" t="34400" r="7634" b="17005"/>
          <a:stretch>
            <a:fillRect/>
          </a:stretch>
        </p:blipFill>
        <p:spPr>
          <a:xfrm>
            <a:off x="5836285" y="2012315"/>
            <a:ext cx="2875915" cy="2710180"/>
          </a:xfrm>
          <a:prstGeom prst="ellipse">
            <a:avLst/>
          </a:prstGeom>
          <a:effectLst>
            <a:softEdge rad="63500"/>
          </a:effectLst>
        </p:spPr>
      </p:pic>
      <p:grpSp>
        <p:nvGrpSpPr>
          <p:cNvPr id="11" name="组合 10"/>
          <p:cNvGrpSpPr/>
          <p:nvPr/>
        </p:nvGrpSpPr>
        <p:grpSpPr>
          <a:xfrm>
            <a:off x="163830" y="194310"/>
            <a:ext cx="2346325" cy="583746"/>
            <a:chOff x="923" y="1552"/>
            <a:chExt cx="3695" cy="945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3" name="文本框 3"/>
            <p:cNvSpPr txBox="1"/>
            <p:nvPr/>
          </p:nvSpPr>
          <p:spPr>
            <a:xfrm>
              <a:off x="1094" y="1552"/>
              <a:ext cx="2848" cy="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情景导入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TextBox 10"/>
          <p:cNvSpPr txBox="1">
            <a:spLocks noChangeArrowheads="1"/>
          </p:cNvSpPr>
          <p:nvPr/>
        </p:nvSpPr>
        <p:spPr bwMode="auto">
          <a:xfrm>
            <a:off x="453390" y="1238250"/>
            <a:ext cx="8572500" cy="12725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⑤子曰：“学而不思则</a:t>
            </a:r>
            <a:r>
              <a:rPr lang="zh-CN" altLang="en-US" sz="3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罔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，思而不学则</a:t>
            </a:r>
            <a:r>
              <a:rPr lang="zh-CN" altLang="en-US" sz="3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殆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。” </a:t>
            </a:r>
          </a:p>
          <a:p>
            <a:pPr algn="r" eaLnBrk="0" hangingPunct="0">
              <a:lnSpc>
                <a:spcPct val="1200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为政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</a:p>
        </p:txBody>
      </p:sp>
      <p:sp>
        <p:nvSpPr>
          <p:cNvPr id="8" name="文本框 22"/>
          <p:cNvSpPr txBox="1">
            <a:spLocks noChangeArrowheads="1"/>
          </p:cNvSpPr>
          <p:nvPr/>
        </p:nvSpPr>
        <p:spPr bwMode="auto">
          <a:xfrm>
            <a:off x="2061845" y="777875"/>
            <a:ext cx="522605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迷惑，意思是感到迷茫而无所适从。</a:t>
            </a:r>
          </a:p>
        </p:txBody>
      </p:sp>
      <p:sp>
        <p:nvSpPr>
          <p:cNvPr id="9" name="文本框 23"/>
          <p:cNvSpPr txBox="1">
            <a:spLocks noChangeArrowheads="1"/>
          </p:cNvSpPr>
          <p:nvPr/>
        </p:nvSpPr>
        <p:spPr bwMode="auto">
          <a:xfrm>
            <a:off x="7287895" y="775970"/>
            <a:ext cx="798513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疑惑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7210" y="3067050"/>
            <a:ext cx="7987030" cy="11245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译：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孔子说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“只学习而不思考就会迷惑不解，只思考而不学习就会因不能深刻理解而无所得。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/>
      <p:bldP spid="8" grpId="0" animBg="1"/>
      <p:bldP spid="9" grpId="0" animBg="1"/>
      <p:bldP spid="10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8" name="Rectangle 18"/>
          <p:cNvSpPr/>
          <p:nvPr/>
        </p:nvSpPr>
        <p:spPr>
          <a:xfrm>
            <a:off x="286385" y="2674620"/>
            <a:ext cx="8571865" cy="2245360"/>
          </a:xfrm>
          <a:prstGeom prst="rect">
            <a:avLst/>
          </a:prstGeom>
          <a:solidFill>
            <a:schemeClr val="tx2">
              <a:lumMod val="40000"/>
              <a:lumOff val="60000"/>
              <a:alpha val="46000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讨论正确的学习方法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学习与思考相结合，才能有所得。</a:t>
            </a:r>
          </a:p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此则说明了学习与思考互相补充、相辅相成的关系。学习是思考的基础，思考是对所学的深入理解，不能忽视任何一个方面。 </a:t>
            </a:r>
          </a:p>
        </p:txBody>
      </p:sp>
      <p:pic>
        <p:nvPicPr>
          <p:cNvPr id="95234" name="Picture 4" descr="t011365ae874198e0ad"/>
          <p:cNvPicPr>
            <a:picLocks noChangeAspect="1"/>
          </p:cNvPicPr>
          <p:nvPr/>
        </p:nvPicPr>
        <p:blipFill>
          <a:blip r:embed="rId2" cstate="print"/>
          <a:srcRect b="5486"/>
          <a:stretch>
            <a:fillRect/>
          </a:stretch>
        </p:blipFill>
        <p:spPr>
          <a:xfrm>
            <a:off x="400050" y="228600"/>
            <a:ext cx="3240088" cy="2297113"/>
          </a:xfrm>
          <a:prstGeom prst="roundRect">
            <a:avLst/>
          </a:prstGeom>
          <a:noFill/>
          <a:ln w="9525">
            <a:noFill/>
          </a:ln>
          <a:effectLst>
            <a:softEdge rad="31750"/>
          </a:effectLst>
        </p:spPr>
      </p:pic>
      <p:sp>
        <p:nvSpPr>
          <p:cNvPr id="2" name="Text Box 5"/>
          <p:cNvSpPr txBox="1"/>
          <p:nvPr/>
        </p:nvSpPr>
        <p:spPr>
          <a:xfrm>
            <a:off x="3467815" y="427752"/>
            <a:ext cx="1493044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zh-CN" altLang="en-US" sz="4000" b="1" dirty="0">
                <a:latin typeface="Arial" panose="020B0604020202020204" pitchFamily="34" charset="0"/>
                <a:ea typeface="楷体_GB2312" pitchFamily="49" charset="-122"/>
              </a:rPr>
              <a:t>学习</a:t>
            </a:r>
          </a:p>
        </p:txBody>
      </p:sp>
      <p:sp>
        <p:nvSpPr>
          <p:cNvPr id="3" name="Text Box 6"/>
          <p:cNvSpPr txBox="1"/>
          <p:nvPr/>
        </p:nvSpPr>
        <p:spPr>
          <a:xfrm>
            <a:off x="4960700" y="428229"/>
            <a:ext cx="1257300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辩证统一</a:t>
            </a:r>
          </a:p>
        </p:txBody>
      </p:sp>
      <p:sp>
        <p:nvSpPr>
          <p:cNvPr id="4" name="Text Box 7"/>
          <p:cNvSpPr txBox="1"/>
          <p:nvPr/>
        </p:nvSpPr>
        <p:spPr>
          <a:xfrm>
            <a:off x="6398816" y="1901825"/>
            <a:ext cx="1264444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停殆</a:t>
            </a:r>
          </a:p>
        </p:txBody>
      </p:sp>
      <p:sp>
        <p:nvSpPr>
          <p:cNvPr id="5" name="Text Box 8"/>
          <p:cNvSpPr txBox="1"/>
          <p:nvPr/>
        </p:nvSpPr>
        <p:spPr>
          <a:xfrm>
            <a:off x="3579495" y="1901825"/>
            <a:ext cx="12700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indent="0" algn="r" latinLnBrk="0">
              <a:spcBef>
                <a:spcPts val="0"/>
              </a:spcBef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迷惘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6291580" y="427990"/>
            <a:ext cx="121412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zh-CN" altLang="en-US" sz="4000" b="1" dirty="0">
                <a:latin typeface="Arial" panose="020B0604020202020204" pitchFamily="34" charset="0"/>
                <a:ea typeface="楷体_GB2312" pitchFamily="49" charset="-122"/>
              </a:rPr>
              <a:t>思考</a:t>
            </a:r>
          </a:p>
        </p:txBody>
      </p:sp>
      <p:sp>
        <p:nvSpPr>
          <p:cNvPr id="7" name="AutoShape 10"/>
          <p:cNvSpPr/>
          <p:nvPr/>
        </p:nvSpPr>
        <p:spPr>
          <a:xfrm rot="5400000">
            <a:off x="4111705" y="1386444"/>
            <a:ext cx="571500" cy="285750"/>
          </a:xfrm>
          <a:custGeom>
            <a:avLst/>
            <a:gdLst/>
            <a:ahLst/>
            <a:cxnLst>
              <a:cxn ang="0">
                <a:pos x="20161252" y="0"/>
              </a:cxn>
              <a:cxn ang="0">
                <a:pos x="20161252" y="1680104"/>
              </a:cxn>
              <a:cxn ang="0">
                <a:pos x="4200242" y="1680104"/>
              </a:cxn>
              <a:cxn ang="0">
                <a:pos x="4200242" y="5040313"/>
              </a:cxn>
              <a:cxn ang="0">
                <a:pos x="20161252" y="5040313"/>
              </a:cxn>
              <a:cxn ang="0">
                <a:pos x="20161252" y="6720416"/>
              </a:cxn>
              <a:cxn ang="0">
                <a:pos x="26881666" y="3360208"/>
              </a:cxn>
              <a:cxn ang="0">
                <a:pos x="1680104" y="1680104"/>
              </a:cxn>
              <a:cxn ang="0">
                <a:pos x="1680104" y="5040313"/>
              </a:cxn>
              <a:cxn ang="0">
                <a:pos x="3360208" y="5040313"/>
              </a:cxn>
              <a:cxn ang="0">
                <a:pos x="3360208" y="1680104"/>
              </a:cxn>
              <a:cxn ang="0">
                <a:pos x="0" y="1680104"/>
              </a:cxn>
              <a:cxn ang="0">
                <a:pos x="0" y="5040313"/>
              </a:cxn>
              <a:cxn ang="0">
                <a:pos x="840070" y="5040313"/>
              </a:cxn>
              <a:cxn ang="0">
                <a:pos x="840070" y="1680104"/>
              </a:cxn>
            </a:cxnLst>
            <a:rect l="0" t="0" r="0" b="0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005E47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300" b="1"/>
          </a:p>
        </p:txBody>
      </p:sp>
      <p:sp>
        <p:nvSpPr>
          <p:cNvPr id="8" name="AutoShape 11"/>
          <p:cNvSpPr/>
          <p:nvPr/>
        </p:nvSpPr>
        <p:spPr>
          <a:xfrm rot="5400000">
            <a:off x="6612970" y="1386444"/>
            <a:ext cx="571500" cy="285750"/>
          </a:xfrm>
          <a:custGeom>
            <a:avLst/>
            <a:gdLst/>
            <a:ahLst/>
            <a:cxnLst>
              <a:cxn ang="0">
                <a:pos x="20161252" y="0"/>
              </a:cxn>
              <a:cxn ang="0">
                <a:pos x="20161252" y="1680104"/>
              </a:cxn>
              <a:cxn ang="0">
                <a:pos x="4200242" y="1680104"/>
              </a:cxn>
              <a:cxn ang="0">
                <a:pos x="4200242" y="5040313"/>
              </a:cxn>
              <a:cxn ang="0">
                <a:pos x="20161252" y="5040313"/>
              </a:cxn>
              <a:cxn ang="0">
                <a:pos x="20161252" y="6720416"/>
              </a:cxn>
              <a:cxn ang="0">
                <a:pos x="26881666" y="3360208"/>
              </a:cxn>
              <a:cxn ang="0">
                <a:pos x="1680104" y="1680104"/>
              </a:cxn>
              <a:cxn ang="0">
                <a:pos x="1680104" y="5040313"/>
              </a:cxn>
              <a:cxn ang="0">
                <a:pos x="3360208" y="5040313"/>
              </a:cxn>
              <a:cxn ang="0">
                <a:pos x="3360208" y="1680104"/>
              </a:cxn>
              <a:cxn ang="0">
                <a:pos x="0" y="1680104"/>
              </a:cxn>
              <a:cxn ang="0">
                <a:pos x="0" y="5040313"/>
              </a:cxn>
              <a:cxn ang="0">
                <a:pos x="840070" y="5040313"/>
              </a:cxn>
              <a:cxn ang="0">
                <a:pos x="840070" y="1680104"/>
              </a:cxn>
            </a:cxnLst>
            <a:rect l="0" t="0" r="0" b="0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CCFFFF"/>
              </a:gs>
              <a:gs pos="100000">
                <a:srgbClr val="5E7676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300" b="1"/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5133816" y="849234"/>
            <a:ext cx="910829" cy="285750"/>
          </a:xfrm>
          <a:prstGeom prst="leftRightArrow">
            <a:avLst>
              <a:gd name="adj1" fmla="val 50000"/>
              <a:gd name="adj2" fmla="val 6375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accent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8" grpId="0" animBg="1"/>
      <p:bldP spid="2" grpId="0"/>
      <p:bldP spid="3" grpId="0"/>
      <p:bldP spid="4" grpId="0"/>
      <p:bldP spid="5" grpId="0"/>
      <p:bldP spid="6" grpId="0"/>
      <p:bldP spid="9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>
            <a:alphaModFix amt="4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4945" y="3076575"/>
            <a:ext cx="8822690" cy="1512570"/>
          </a:xfrm>
          <a:prstGeom prst="rect">
            <a:avLst/>
          </a:prstGeom>
          <a:solidFill>
            <a:schemeClr val="accent2">
              <a:lumMod val="20000"/>
              <a:lumOff val="80000"/>
              <a:alpha val="72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译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孔子说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“颜回贤德啊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!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一小竹筒饭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一瓢冷水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住在偏僻狭窄的街巷里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别人不能忍受那种生活的忧苦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颜回却一直乐观并无改变。真正的贤明之士啊，颜回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!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0020" y="527685"/>
            <a:ext cx="8891905" cy="2383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l" latinLnBrk="0">
              <a:lnSpc>
                <a:spcPct val="170000"/>
              </a:lnSpc>
              <a:spcBef>
                <a:spcPts val="600"/>
              </a:spcBef>
              <a:defRPr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⑥子曰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贤哉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lang="zh-CN" altLang="en-US" sz="32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回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也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!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</a:t>
            </a:r>
            <a:r>
              <a:rPr lang="zh-CN" altLang="en-US" sz="32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箪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食，一瓢饮，在陋巷，人不</a:t>
            </a:r>
            <a:r>
              <a:rPr lang="zh-CN" altLang="en-US" sz="32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堪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其忧，回也不改其乐。贤哉，回也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!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</a:p>
          <a:p>
            <a:pPr indent="0" algn="r" latinLnBrk="0">
              <a:lnSpc>
                <a:spcPct val="110000"/>
              </a:lnSpc>
              <a:spcBef>
                <a:spcPts val="600"/>
              </a:spcBef>
              <a:defRPr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雍也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</a:p>
        </p:txBody>
      </p:sp>
      <p:sp>
        <p:nvSpPr>
          <p:cNvPr id="12" name="文本框 22"/>
          <p:cNvSpPr txBox="1">
            <a:spLocks noChangeArrowheads="1"/>
          </p:cNvSpPr>
          <p:nvPr/>
        </p:nvSpPr>
        <p:spPr bwMode="auto">
          <a:xfrm>
            <a:off x="4422775" y="418465"/>
            <a:ext cx="3329940" cy="429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古代盛饭用的圆形竹器。</a:t>
            </a:r>
          </a:p>
        </p:txBody>
      </p:sp>
      <p:sp>
        <p:nvSpPr>
          <p:cNvPr id="11" name="文本框 21"/>
          <p:cNvSpPr txBox="1">
            <a:spLocks noChangeArrowheads="1"/>
          </p:cNvSpPr>
          <p:nvPr/>
        </p:nvSpPr>
        <p:spPr bwMode="auto">
          <a:xfrm>
            <a:off x="1574800" y="418465"/>
            <a:ext cx="3084195" cy="429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即颜回，孔子的弟子。</a:t>
            </a:r>
            <a:endParaRPr lang="en-US" altLang="zh-CN" sz="2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23"/>
          <p:cNvSpPr txBox="1">
            <a:spLocks noChangeArrowheads="1"/>
          </p:cNvSpPr>
          <p:nvPr/>
        </p:nvSpPr>
        <p:spPr bwMode="auto">
          <a:xfrm>
            <a:off x="1292860" y="1199515"/>
            <a:ext cx="1158240" cy="429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能忍受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/>
      <p:bldP spid="12" grpId="0" animBg="1"/>
      <p:bldP spid="11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4"/>
          <p:cNvSpPr txBox="1">
            <a:spLocks noChangeArrowheads="1"/>
          </p:cNvSpPr>
          <p:nvPr/>
        </p:nvSpPr>
        <p:spPr bwMode="auto">
          <a:xfrm>
            <a:off x="407035" y="639128"/>
            <a:ext cx="8329613" cy="2118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ts val="450"/>
              </a:spcBef>
            </a:pP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⑦子曰：“知 </a:t>
            </a:r>
            <a:r>
              <a:rPr lang="zh-CN" altLang="en-US" sz="3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之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者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不如 </a:t>
            </a:r>
            <a:r>
              <a:rPr lang="zh-CN" altLang="en-US" sz="3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好 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之者，</a:t>
            </a:r>
          </a:p>
          <a:p>
            <a:pPr>
              <a:lnSpc>
                <a:spcPct val="200000"/>
              </a:lnSpc>
              <a:spcBef>
                <a:spcPts val="450"/>
              </a:spcBef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好之者不如</a:t>
            </a:r>
            <a:r>
              <a:rPr lang="zh-CN" altLang="en-US" sz="3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乐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之者。”       （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雍也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</a:p>
        </p:txBody>
      </p:sp>
      <p:sp>
        <p:nvSpPr>
          <p:cNvPr id="8" name="文本框 41"/>
          <p:cNvSpPr txBox="1">
            <a:spLocks noChangeArrowheads="1"/>
          </p:cNvSpPr>
          <p:nvPr/>
        </p:nvSpPr>
        <p:spPr bwMode="auto">
          <a:xfrm>
            <a:off x="1401445" y="361315"/>
            <a:ext cx="3004820" cy="7004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代词，它，这里指学问和事业。一说，仁德。</a:t>
            </a:r>
          </a:p>
        </p:txBody>
      </p:sp>
      <p:sp>
        <p:nvSpPr>
          <p:cNvPr id="9" name="文本框 21"/>
          <p:cNvSpPr txBox="1">
            <a:spLocks noChangeArrowheads="1"/>
          </p:cNvSpPr>
          <p:nvPr/>
        </p:nvSpPr>
        <p:spPr bwMode="auto">
          <a:xfrm>
            <a:off x="4576445" y="361315"/>
            <a:ext cx="1454150" cy="7004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代词，</a:t>
            </a:r>
            <a:r>
              <a:rPr lang="en-US" altLang="zh-CN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...</a:t>
            </a: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的人。</a:t>
            </a:r>
          </a:p>
        </p:txBody>
      </p:sp>
      <p:sp>
        <p:nvSpPr>
          <p:cNvPr id="10" name="文本框 22"/>
          <p:cNvSpPr txBox="1">
            <a:spLocks noChangeArrowheads="1"/>
          </p:cNvSpPr>
          <p:nvPr/>
        </p:nvSpPr>
        <p:spPr bwMode="auto">
          <a:xfrm>
            <a:off x="6030595" y="481330"/>
            <a:ext cx="198628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喜爱，爱好</a:t>
            </a:r>
          </a:p>
        </p:txBody>
      </p:sp>
      <p:sp>
        <p:nvSpPr>
          <p:cNvPr id="11" name="文本框 23"/>
          <p:cNvSpPr txBox="1">
            <a:spLocks noChangeArrowheads="1"/>
          </p:cNvSpPr>
          <p:nvPr/>
        </p:nvSpPr>
        <p:spPr bwMode="auto">
          <a:xfrm>
            <a:off x="1033780" y="1675130"/>
            <a:ext cx="206756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为快乐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0545" y="3156585"/>
            <a:ext cx="7858125" cy="1641475"/>
          </a:xfrm>
          <a:prstGeom prst="rect">
            <a:avLst/>
          </a:prstGeom>
          <a:solidFill>
            <a:schemeClr val="accent2">
              <a:lumMod val="20000"/>
              <a:lumOff val="80000"/>
              <a:alpha val="67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译：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孔子说：“对于学习，知道怎么学习的人，不如爱好学习的人，爱好学习的人，又不如以学习为乐趣的人。”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8" grpId="0" animBg="1"/>
      <p:bldP spid="9" grpId="0" animBg="1"/>
      <p:bldP spid="10" grpId="0" animBg="1"/>
      <p:bldP spid="11" grpId="0" animBg="1"/>
      <p:bldP spid="12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4"/>
          <p:cNvSpPr txBox="1">
            <a:spLocks noChangeArrowheads="1"/>
          </p:cNvSpPr>
          <p:nvPr/>
        </p:nvSpPr>
        <p:spPr bwMode="auto">
          <a:xfrm>
            <a:off x="90805" y="426085"/>
            <a:ext cx="8658225" cy="25126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90000"/>
              </a:lnSpc>
              <a:spcBef>
                <a:spcPts val="450"/>
              </a:spcBef>
            </a:pP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⑧子曰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en-US" sz="3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饭疏食，饮水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，曲</a:t>
            </a:r>
            <a:r>
              <a:rPr lang="zh-CN" altLang="en-US" sz="3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肱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而枕之，乐亦在其中矣。</a:t>
            </a:r>
            <a:r>
              <a:rPr lang="zh-CN" altLang="en-US" sz="3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不义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而富且贵，</a:t>
            </a:r>
            <a:r>
              <a:rPr lang="zh-CN" altLang="en-US" sz="3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于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我如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浮云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。”</a:t>
            </a:r>
          </a:p>
          <a:p>
            <a:pPr algn="r">
              <a:lnSpc>
                <a:spcPct val="100000"/>
              </a:lnSpc>
              <a:spcBef>
                <a:spcPts val="450"/>
              </a:spcBef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述而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</a:p>
        </p:txBody>
      </p:sp>
      <p:sp>
        <p:nvSpPr>
          <p:cNvPr id="8" name="文本框 41"/>
          <p:cNvSpPr txBox="1">
            <a:spLocks noChangeArrowheads="1"/>
          </p:cNvSpPr>
          <p:nvPr/>
        </p:nvSpPr>
        <p:spPr bwMode="auto">
          <a:xfrm>
            <a:off x="2132330" y="240030"/>
            <a:ext cx="278828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吃粗粮，喝冷水。</a:t>
            </a:r>
          </a:p>
          <a:p>
            <a:pPr>
              <a:lnSpc>
                <a:spcPct val="90000"/>
              </a:lnSpc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饭，吃。疏食，粗粮。</a:t>
            </a:r>
          </a:p>
        </p:txBody>
      </p:sp>
      <p:sp>
        <p:nvSpPr>
          <p:cNvPr id="12" name="文本框 22"/>
          <p:cNvSpPr txBox="1">
            <a:spLocks noChangeArrowheads="1"/>
          </p:cNvSpPr>
          <p:nvPr/>
        </p:nvSpPr>
        <p:spPr bwMode="auto">
          <a:xfrm>
            <a:off x="4791710" y="178435"/>
            <a:ext cx="2613660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胳膊上从肩到肘的部分，这里指胳膊。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40665" y="3237865"/>
            <a:ext cx="8508365" cy="1512570"/>
          </a:xfrm>
          <a:prstGeom prst="rect">
            <a:avLst/>
          </a:prstGeom>
          <a:solidFill>
            <a:schemeClr val="accent2">
              <a:lumMod val="20000"/>
              <a:lumOff val="80000"/>
              <a:alpha val="36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译：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孔子说：“吃粗粮，喝冷水，弯着胳膊当枕头，乐趣也就在其中了。用不正当的手段得来的富贵，对于我来讲就像是天上的浮云一样。”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84630" y="1358265"/>
            <a:ext cx="2226310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不正当的手段。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76383" y="1358265"/>
            <a:ext cx="2428875" cy="4298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介词，对，对于。</a:t>
            </a:r>
          </a:p>
        </p:txBody>
      </p:sp>
      <p:sp>
        <p:nvSpPr>
          <p:cNvPr id="2" name="TextBox 15"/>
          <p:cNvSpPr txBox="1"/>
          <p:nvPr/>
        </p:nvSpPr>
        <p:spPr>
          <a:xfrm>
            <a:off x="6360795" y="1358265"/>
            <a:ext cx="1932305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像浮云一样。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8" grpId="0" animBg="1"/>
      <p:bldP spid="12" grpId="0" animBg="1"/>
      <p:bldP spid="13" grpId="0" bldLvl="0" animBg="1"/>
      <p:bldP spid="15" grpId="0" animBg="1"/>
      <p:bldP spid="16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/>
          <p:nvPr/>
        </p:nvSpPr>
        <p:spPr>
          <a:xfrm>
            <a:off x="528955" y="873125"/>
            <a:ext cx="4572000" cy="18992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457200" indent="-457200">
              <a:lnSpc>
                <a:spcPct val="140000"/>
              </a:lnSpc>
              <a:spcBef>
                <a:spcPct val="50000"/>
              </a:spcBef>
              <a:buFont typeface="Wingdings" panose="05000000000000000000" charset="0"/>
              <a:buChar char="u"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这章讲仁德、道德修养，不义之财不能取，提倡“安贫乐道”。</a:t>
            </a:r>
          </a:p>
        </p:txBody>
      </p:sp>
      <p:pic>
        <p:nvPicPr>
          <p:cNvPr id="98306" name="Picture 13" descr="t01ccac11756eff607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6650" y="2136775"/>
            <a:ext cx="3739515" cy="26238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4"/>
          <p:cNvSpPr txBox="1">
            <a:spLocks noChangeArrowheads="1"/>
          </p:cNvSpPr>
          <p:nvPr/>
        </p:nvSpPr>
        <p:spPr bwMode="auto">
          <a:xfrm>
            <a:off x="370840" y="630555"/>
            <a:ext cx="8403590" cy="1920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  <a:spcBef>
                <a:spcPts val="450"/>
              </a:spcBef>
            </a:pP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⑨子曰：“三人行，必有我师</a:t>
            </a:r>
            <a:r>
              <a:rPr lang="zh-CN" altLang="en-US" sz="3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焉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。择其</a:t>
            </a:r>
          </a:p>
          <a:p>
            <a:pPr>
              <a:lnSpc>
                <a:spcPct val="180000"/>
              </a:lnSpc>
              <a:spcBef>
                <a:spcPts val="450"/>
              </a:spcBef>
            </a:pPr>
            <a:r>
              <a:rPr lang="zh-CN" altLang="en-US" sz="3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善者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而从之，其不善者而改之。”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(《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述而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》)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8" name="文本框 21"/>
          <p:cNvSpPr txBox="1">
            <a:spLocks noChangeArrowheads="1"/>
          </p:cNvSpPr>
          <p:nvPr/>
        </p:nvSpPr>
        <p:spPr bwMode="auto">
          <a:xfrm>
            <a:off x="5116195" y="568960"/>
            <a:ext cx="346964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于此，意思是在其中。</a:t>
            </a:r>
          </a:p>
        </p:txBody>
      </p:sp>
      <p:sp>
        <p:nvSpPr>
          <p:cNvPr id="9" name="文本框 22"/>
          <p:cNvSpPr txBox="1">
            <a:spLocks noChangeArrowheads="1"/>
          </p:cNvSpPr>
          <p:nvPr/>
        </p:nvSpPr>
        <p:spPr bwMode="auto">
          <a:xfrm>
            <a:off x="267970" y="1451610"/>
            <a:ext cx="285305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好的方面，优点。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74663" y="3006408"/>
            <a:ext cx="8194675" cy="1641475"/>
          </a:xfrm>
          <a:prstGeom prst="rect">
            <a:avLst/>
          </a:prstGeom>
          <a:solidFill>
            <a:schemeClr val="accent2">
              <a:lumMod val="20000"/>
              <a:lumOff val="80000"/>
              <a:alpha val="43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译：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孔子说：“几人同行，其中必然有可以做我老师的人。选取他们的长处而学习，将他们的不足作为借鉴而改正。”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8" grpId="0" animBg="1"/>
      <p:bldP spid="9" grpId="0" animBg="1"/>
      <p:bldP spid="11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4"/>
          <p:cNvSpPr txBox="1">
            <a:spLocks noChangeArrowheads="1"/>
          </p:cNvSpPr>
          <p:nvPr/>
        </p:nvSpPr>
        <p:spPr bwMode="auto">
          <a:xfrm>
            <a:off x="132715" y="754380"/>
            <a:ext cx="8881110" cy="1764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  <a:spcBef>
                <a:spcPts val="450"/>
              </a:spcBef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　⑩子在</a:t>
            </a:r>
            <a:r>
              <a:rPr lang="zh-CN" altLang="en-US" sz="3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川上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曰：“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逝者如斯夫，不舍昼夜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。”（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子罕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</a:p>
        </p:txBody>
      </p:sp>
      <p:sp>
        <p:nvSpPr>
          <p:cNvPr id="7" name="文本框 41"/>
          <p:cNvSpPr txBox="1">
            <a:spLocks noChangeArrowheads="1"/>
          </p:cNvSpPr>
          <p:nvPr/>
        </p:nvSpPr>
        <p:spPr bwMode="auto">
          <a:xfrm>
            <a:off x="3575050" y="1637665"/>
            <a:ext cx="5362575" cy="10045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逝去的一切像河水一样流去，日夜不停。逝，往、离去。斯，代词，这，指河水。夫，语气词，用于句末，表示感叹。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8163" y="3393758"/>
            <a:ext cx="8069262" cy="1272540"/>
          </a:xfrm>
          <a:prstGeom prst="rect">
            <a:avLst/>
          </a:prstGeom>
          <a:solidFill>
            <a:schemeClr val="accent2">
              <a:lumMod val="20000"/>
              <a:lumOff val="80000"/>
              <a:alpha val="4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译：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孔子在河边感叹道：“一去不复返的时光就像这河水一样，日夜不停。”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1555" y="592455"/>
            <a:ext cx="272732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河边。川，河流。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7" grpId="0" animBg="1"/>
      <p:bldP spid="10" grpId="0" bldLvl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5"/>
          <p:cNvSpPr txBox="1">
            <a:spLocks noChangeArrowheads="1"/>
          </p:cNvSpPr>
          <p:nvPr/>
        </p:nvSpPr>
        <p:spPr bwMode="auto">
          <a:xfrm>
            <a:off x="195263" y="1318578"/>
            <a:ext cx="8896350" cy="13709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⑪子曰：“</a:t>
            </a:r>
            <a:r>
              <a:rPr lang="zh-CN" altLang="en-US" sz="3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三军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可 </a:t>
            </a:r>
            <a:r>
              <a:rPr lang="zh-CN" altLang="en-US" sz="3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夺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帅也，</a:t>
            </a:r>
            <a:r>
              <a:rPr lang="zh-CN" altLang="en-US" sz="3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匹夫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不可夺志也。</a:t>
            </a:r>
          </a:p>
          <a:p>
            <a:pPr algn="r" eaLnBrk="0" hangingPunct="0">
              <a:lnSpc>
                <a:spcPct val="1300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子罕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79625" y="977265"/>
            <a:ext cx="149415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指军队。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8880" y="977265"/>
            <a:ext cx="114236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改变。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16830" y="792480"/>
            <a:ext cx="3896360" cy="755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指平民中的男子，这里泛指平民百姓。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9745" y="3190240"/>
            <a:ext cx="8143875" cy="1173480"/>
          </a:xfrm>
          <a:prstGeom prst="rect">
            <a:avLst/>
          </a:prstGeom>
          <a:solidFill>
            <a:schemeClr val="accent2">
              <a:lumMod val="20000"/>
              <a:lumOff val="80000"/>
              <a:alpha val="47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译：</a:t>
            </a: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孔子说：“军队的主帅可以改变，普通人的志向却是不能改变的。”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Box 4"/>
          <p:cNvSpPr txBox="1">
            <a:spLocks noChangeArrowheads="1"/>
          </p:cNvSpPr>
          <p:nvPr/>
        </p:nvSpPr>
        <p:spPr bwMode="auto">
          <a:xfrm>
            <a:off x="405765" y="1016635"/>
            <a:ext cx="8521700" cy="1764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lnSpc>
                <a:spcPct val="170000"/>
              </a:lnSpc>
              <a:spcBef>
                <a:spcPts val="450"/>
              </a:spcBef>
            </a:pP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⑫</a:t>
            </a:r>
            <a:r>
              <a:rPr lang="zh-CN" altLang="en-US" sz="3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子夏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曰：“博学而</a:t>
            </a:r>
            <a:r>
              <a:rPr lang="zh-CN" altLang="en-US" sz="3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笃志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切问而近思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lang="zh-CN" altLang="en-US" sz="32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仁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在其中矣。”             （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子张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</a:p>
        </p:txBody>
      </p:sp>
      <p:sp>
        <p:nvSpPr>
          <p:cNvPr id="7" name="文本框 41"/>
          <p:cNvSpPr txBox="1">
            <a:spLocks noChangeArrowheads="1"/>
          </p:cNvSpPr>
          <p:nvPr/>
        </p:nvSpPr>
        <p:spPr bwMode="auto">
          <a:xfrm>
            <a:off x="965835" y="814070"/>
            <a:ext cx="185737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孔子的弟子</a:t>
            </a:r>
          </a:p>
        </p:txBody>
      </p:sp>
      <p:sp>
        <p:nvSpPr>
          <p:cNvPr id="9" name="文本框 22"/>
          <p:cNvSpPr txBox="1">
            <a:spLocks noChangeArrowheads="1"/>
          </p:cNvSpPr>
          <p:nvPr/>
        </p:nvSpPr>
        <p:spPr bwMode="auto">
          <a:xfrm>
            <a:off x="4050030" y="693420"/>
            <a:ext cx="1659255" cy="7004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坚定志向。笃，坚定。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4185" y="3115945"/>
            <a:ext cx="8215313" cy="1641475"/>
          </a:xfrm>
          <a:prstGeom prst="rect">
            <a:avLst/>
          </a:prstGeom>
          <a:solidFill>
            <a:schemeClr val="accent2">
              <a:lumMod val="20000"/>
              <a:lumOff val="80000"/>
              <a:alpha val="49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译：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子夏说：“博览群书，广泛学习，而且能坚守自己的志向，恳切地发问求教，多思考当前的事情，仁德就在其中了。”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09285" y="659765"/>
            <a:ext cx="3324225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zh-CN" altLang="en-US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恳切地发问求教，多思考当前的事情。切，恳切。</a:t>
            </a:r>
          </a:p>
        </p:txBody>
      </p:sp>
      <p:sp>
        <p:nvSpPr>
          <p:cNvPr id="2" name="TextBox 10"/>
          <p:cNvSpPr txBox="1"/>
          <p:nvPr/>
        </p:nvSpPr>
        <p:spPr>
          <a:xfrm>
            <a:off x="188595" y="1797685"/>
            <a:ext cx="119634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仁德。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29" grpId="0"/>
      <p:bldP spid="7" grpId="0" animBg="1"/>
      <p:bldP spid="9" grpId="0" animBg="1"/>
      <p:bldP spid="10" grpId="0" bldLvl="0" animBg="1"/>
      <p:bldP spid="11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矩形 18"/>
          <p:cNvSpPr>
            <a:spLocks noChangeArrowheads="1"/>
          </p:cNvSpPr>
          <p:nvPr/>
        </p:nvSpPr>
        <p:spPr bwMode="auto">
          <a:xfrm>
            <a:off x="272415" y="1118235"/>
            <a:ext cx="8738235" cy="3709035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【孔子】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(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前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551—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前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479)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名丘，字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仲尼，</a:t>
            </a:r>
            <a:r>
              <a:rPr lang="zh-CN" altLang="en-US" sz="28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春秋时期鲁国人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。我国古代伟大的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zh-CN" altLang="en-US" sz="28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思想家、教育家，儒家学派的创始人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相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传有弟子</a:t>
            </a:r>
            <a:r>
              <a:rPr lang="zh-CN" altLang="en-US" sz="28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三千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，贤子</a:t>
            </a:r>
            <a:r>
              <a:rPr lang="zh-CN" altLang="en-US" sz="28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七十二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人，孔子曾带领弟子周游列国</a:t>
            </a:r>
            <a:r>
              <a:rPr lang="zh-CN" altLang="en-US" sz="28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14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年。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自汉朝</a:t>
            </a:r>
            <a:r>
              <a:rPr lang="zh-CN" altLang="en-US" sz="2800" b="1" dirty="0" smtClean="0">
                <a:latin typeface="Arial" panose="020B0604020202020204"/>
                <a:ea typeface="黑体" panose="02010609060101010101" pitchFamily="49" charset="-122"/>
                <a:sym typeface="+mn-ea"/>
              </a:rPr>
              <a:t>“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独尊儒术</a:t>
            </a:r>
            <a:r>
              <a:rPr lang="zh-CN" altLang="en-US" sz="2800" b="1" dirty="0" smtClean="0">
                <a:latin typeface="Arial" panose="020B0604020202020204"/>
                <a:ea typeface="黑体" panose="02010609060101010101" pitchFamily="49" charset="-122"/>
                <a:sym typeface="+mn-ea"/>
              </a:rPr>
              <a:t>”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以后，历代封建统治者都尊孔子为</a:t>
            </a: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/>
                <a:ea typeface="黑体" panose="02010609060101010101" pitchFamily="49" charset="-122"/>
                <a:sym typeface="+mn-ea"/>
              </a:rPr>
              <a:t>“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圣人</a:t>
            </a: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/>
                <a:ea typeface="黑体" panose="02010609060101010101" pitchFamily="49" charset="-122"/>
                <a:sym typeface="+mn-ea"/>
              </a:rPr>
              <a:t>”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，孔子的学说也就成了封建文化的正统，影响中国两千多年。</a:t>
            </a:r>
            <a:endParaRPr lang="zh-CN" altLang="en-US" sz="28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20" name="Picture 4" descr="k16"/>
          <p:cNvPicPr>
            <a:picLocks noChangeAspect="1" noChangeArrowheads="1"/>
          </p:cNvPicPr>
          <p:nvPr/>
        </p:nvPicPr>
        <p:blipFill rotWithShape="1">
          <a:blip r:embed="rId2" cstate="print"/>
          <a:srcRect t="11681"/>
          <a:stretch>
            <a:fillRect/>
          </a:stretch>
        </p:blipFill>
        <p:spPr bwMode="auto">
          <a:xfrm flipH="1">
            <a:off x="6707505" y="692785"/>
            <a:ext cx="2303145" cy="22085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组合 10"/>
          <p:cNvGrpSpPr/>
          <p:nvPr/>
        </p:nvGrpSpPr>
        <p:grpSpPr>
          <a:xfrm>
            <a:off x="153035" y="351790"/>
            <a:ext cx="2346325" cy="583746"/>
            <a:chOff x="923" y="1552"/>
            <a:chExt cx="3695" cy="945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3" name="文本框 3"/>
            <p:cNvSpPr txBox="1"/>
            <p:nvPr/>
          </p:nvSpPr>
          <p:spPr>
            <a:xfrm>
              <a:off x="1094" y="1552"/>
              <a:ext cx="2848" cy="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孔子简介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矩形 1"/>
          <p:cNvSpPr>
            <a:spLocks noChangeArrowheads="1"/>
          </p:cNvSpPr>
          <p:nvPr/>
        </p:nvSpPr>
        <p:spPr bwMode="auto">
          <a:xfrm>
            <a:off x="304165" y="2652395"/>
            <a:ext cx="8152765" cy="565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你如何理解“学而时习之，不亦说乎”这句话？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674688" y="1268730"/>
            <a:ext cx="8074025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第一章主要谈到了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学习方法、学习乐趣和个人修养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三方面。“时习”是学习方法；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有朋自远方来”是学习乐趣；“人不知而不愠”是为人态度。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730250" y="3217545"/>
            <a:ext cx="8110855" cy="1814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“学”是一个认识的过程，“习”是一个巩固的过程，要想掌握更多的知识，必须把“学”与“习”统一起来。学了知识，时常去复习它，这是愉快的事。</a:t>
            </a:r>
          </a:p>
        </p:txBody>
      </p:sp>
      <p:sp>
        <p:nvSpPr>
          <p:cNvPr id="55301" name="矩形 1"/>
          <p:cNvSpPr>
            <a:spLocks noChangeArrowheads="1"/>
          </p:cNvSpPr>
          <p:nvPr/>
        </p:nvSpPr>
        <p:spPr bwMode="auto">
          <a:xfrm>
            <a:off x="303848" y="703580"/>
            <a:ext cx="4474845" cy="565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第一章叙述了什么内容？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07950" y="120015"/>
            <a:ext cx="2346325" cy="583746"/>
            <a:chOff x="923" y="1552"/>
            <a:chExt cx="3695" cy="945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3" name="文本框 3"/>
            <p:cNvSpPr txBox="1"/>
            <p:nvPr/>
          </p:nvSpPr>
          <p:spPr>
            <a:xfrm>
              <a:off x="1094" y="1552"/>
              <a:ext cx="2848" cy="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文章解析</a:t>
              </a:r>
              <a:endParaRPr lang="en-US" altLang="zh-CN" sz="3200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21" grpId="0"/>
      <p:bldP spid="22" grpId="0"/>
      <p:bldP spid="5530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6445" y="969010"/>
            <a:ext cx="811974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0" algn="l" latinLnBrk="0"/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本章强调治学的人要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重视品德修养，多反躬自省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</a:p>
        </p:txBody>
      </p:sp>
      <p:sp>
        <p:nvSpPr>
          <p:cNvPr id="57347" name="矩形 7"/>
          <p:cNvSpPr>
            <a:spLocks noChangeArrowheads="1"/>
          </p:cNvSpPr>
          <p:nvPr/>
        </p:nvSpPr>
        <p:spPr bwMode="auto">
          <a:xfrm>
            <a:off x="283210" y="386080"/>
            <a:ext cx="5961380" cy="4781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第二章强调治学的人要怎样做？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57349" name="矩形 9"/>
          <p:cNvSpPr>
            <a:spLocks noChangeArrowheads="1"/>
          </p:cNvSpPr>
          <p:nvPr/>
        </p:nvSpPr>
        <p:spPr bwMode="auto">
          <a:xfrm>
            <a:off x="283210" y="1668145"/>
            <a:ext cx="8806815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4.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“为人谋而不忠乎？与朋友交而不信乎？传不习乎？”三个问句能否互换位置？为什么？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88315" y="2718435"/>
            <a:ext cx="8675370" cy="20275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457200" eaLnBrk="0" hangingPunct="0">
              <a:lnSpc>
                <a:spcPct val="90000"/>
              </a:lnSpc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不能。因为三个句子所针对的对象是先“他人”，继而“朋友”，最后是“自己”，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体现了一种由疏到亲、由人及己的关系，体现了曾子先人后己、以天下为己任的高尚情操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。互换后就破坏了这种顺序，也不能很好地体现曾子这种高尚的品格。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7347" grpId="0"/>
      <p:bldP spid="57349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5"/>
          <p:cNvSpPr txBox="1">
            <a:spLocks noChangeArrowheads="1"/>
          </p:cNvSpPr>
          <p:nvPr/>
        </p:nvSpPr>
        <p:spPr bwMode="auto">
          <a:xfrm>
            <a:off x="196533" y="229235"/>
            <a:ext cx="8786812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5.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第三章是孔子自述他学习和提高修养的过程，学习和修养的过程可分为几个阶段？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我们从第三章中可以得到什么启示？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60680" y="1610995"/>
            <a:ext cx="8486775" cy="19215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711200" latinLnBrk="0">
              <a:lnSpc>
                <a:spcPct val="85000"/>
              </a:lnSpc>
              <a:extLst>
                <a:ext uri="{35155182-B16C-46BC-9424-99874614C6A1}">
                  <wpsdc:indentchars xmlns="" xmlns:wpsdc="http://www.wps.cn/officeDocument/2017/drawingmlCustomData" val="200" checksum="3773799597"/>
                </a:ext>
              </a:extLst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十五岁到四十岁：学习领会；</a:t>
            </a:r>
          </a:p>
          <a:p>
            <a:pPr indent="711200" latinLnBrk="0">
              <a:lnSpc>
                <a:spcPct val="85000"/>
              </a:lnSpc>
              <a:extLst>
                <a:ext uri="{35155182-B16C-46BC-9424-99874614C6A1}">
                  <wpsdc:indentchars xmlns="" xmlns:wpsdc="http://www.wps.cn/officeDocument/2017/drawingmlCustomData" val="200" checksum="3773799597"/>
                </a:ext>
              </a:extLst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五十、六十岁：安心立命，不受环境左右；</a:t>
            </a:r>
          </a:p>
          <a:p>
            <a:pPr indent="711200" latinLnBrk="0">
              <a:lnSpc>
                <a:spcPct val="85000"/>
              </a:lnSpc>
              <a:extLst>
                <a:ext uri="{35155182-B16C-46BC-9424-99874614C6A1}">
                  <wpsdc:indentchars xmlns="" xmlns:wpsdc="http://www.wps.cn/officeDocument/2017/drawingmlCustomData" val="200" checksum="3773799597"/>
                </a:ext>
              </a:extLst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七十：主观意识和做人的规则融合为一。</a:t>
            </a:r>
          </a:p>
          <a:p>
            <a:pPr indent="711200" latinLnBrk="0">
              <a:lnSpc>
                <a:spcPct val="85000"/>
              </a:lnSpc>
              <a:extLst>
                <a:ext uri="{35155182-B16C-46BC-9424-99874614C6A1}">
                  <wpsdc:indentchars xmlns="" xmlns:wpsdc="http://www.wps.cn/officeDocument/2017/drawingmlCustomData" val="200" checksum="3773799597"/>
                </a:ext>
              </a:extLst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道德修养并非一朝一夕可以完成，要经过长时间的学习，循序渐进。</a:t>
            </a:r>
            <a:endParaRPr lang="zh-CN" altLang="en-US" sz="28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60680" y="4054475"/>
            <a:ext cx="8157845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思想与言行融合，自觉遵守道德规范，而不是勉强去做。</a:t>
            </a:r>
          </a:p>
        </p:txBody>
      </p:sp>
      <p:sp>
        <p:nvSpPr>
          <p:cNvPr id="59399" name="矩形 10"/>
          <p:cNvSpPr>
            <a:spLocks noChangeArrowheads="1"/>
          </p:cNvSpPr>
          <p:nvPr/>
        </p:nvSpPr>
        <p:spPr bwMode="auto">
          <a:xfrm>
            <a:off x="360680" y="3532505"/>
            <a:ext cx="668655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6.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道德修养的最高境界是怎样的？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7" grpId="0"/>
      <p:bldP spid="9" grpId="0"/>
      <p:bldP spid="5939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6"/>
          <p:cNvSpPr txBox="1">
            <a:spLocks noChangeArrowheads="1"/>
          </p:cNvSpPr>
          <p:nvPr/>
        </p:nvSpPr>
        <p:spPr bwMode="auto">
          <a:xfrm>
            <a:off x="236220" y="527050"/>
            <a:ext cx="8769985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7.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第四章“温故”和“知新”是并列的两件事吗？说说你的看法。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36220" y="1480185"/>
            <a:ext cx="8672195" cy="3538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是。孔子强调独立思考的必要性，只“温故”而不独立思考，决然达不到“知新”的目的。只能记诵一些知识，是不能当别人的老师的；一定要将知识融会贯通，能在温习过去的知识中有所发现，才“可以为师”。</a:t>
            </a:r>
            <a:endParaRPr lang="en-US" altLang="zh-CN" sz="28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0" hangingPunct="0">
              <a:lnSpc>
                <a:spcPct val="100000"/>
              </a:lnSpc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可见，“温故”和“知新”不是并列的两件事。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“温故”是“知新”的基础，“知新”是“温故”的延伸和升华，关键是“知新”。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矩形 1"/>
          <p:cNvSpPr>
            <a:spLocks noChangeArrowheads="1"/>
          </p:cNvSpPr>
          <p:nvPr/>
        </p:nvSpPr>
        <p:spPr bwMode="auto">
          <a:xfrm>
            <a:off x="497523" y="534353"/>
            <a:ext cx="8064500" cy="11245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8.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“学而不思则罔，思而不学则殆。”表明了什么学习方法？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阐述了哪二者之间的辩证关系？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68313" y="1779588"/>
            <a:ext cx="8123237" cy="28898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表明了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学习与思考相结合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的学习方法。这两句话阐明了学习与思考互相补充、相辅相成的关系。学习是思考的基础，思考是对所学的深入理解，不能忽视任何一个方面。这个见解是很精辟的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阐述了学习与思考的辩证关系。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873760" y="495300"/>
            <a:ext cx="575119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9.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第六章赞扬了颜回怎样的品质？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873760" y="1101725"/>
            <a:ext cx="73964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本章赞扬了颜回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乐于学习、安于贫困的品质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9762685" y="5278315"/>
            <a:ext cx="0" cy="2267604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29870" y="1810385"/>
            <a:ext cx="851662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10.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第七章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运用了什么修辞？阐述了怎样的学习态度？讲到了学习的哪三个层次？有何作用？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873760" y="2847975"/>
            <a:ext cx="7872730" cy="181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顶真。</a:t>
            </a:r>
          </a:p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以学习为快乐。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讲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学习的三个层次：知、好、乐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作用：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层层推进，使说理更加透彻，令人信服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9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1915335" y="4417255"/>
            <a:ext cx="0" cy="2267604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58520" y="428625"/>
            <a:ext cx="378650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11.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第八章讲了什么？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858520" y="1304925"/>
            <a:ext cx="742696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本章讲了人的道德修养，要有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正确的财富观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858520" y="2191385"/>
            <a:ext cx="565848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12.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第九章讲了怎样的学习态度？ 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58520" y="3042920"/>
            <a:ext cx="7911465" cy="164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0000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本章讲</a:t>
            </a:r>
            <a:r>
              <a:rPr lang="zh-CN" altLang="en-US" sz="2800" b="1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学习态度</a:t>
            </a:r>
            <a:r>
              <a:rPr lang="zh-CN" altLang="en-US" sz="2800" b="1" dirty="0">
                <a:solidFill>
                  <a:srgbClr val="0000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800" b="1">
                <a:solidFill>
                  <a:srgbClr val="0000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楷体_GB2312"/>
                <a:sym typeface="+mn-ea"/>
              </a:rPr>
              <a:t>随时随地向任何人学习</a:t>
            </a:r>
            <a:r>
              <a:rPr lang="zh-CN" altLang="en-US" sz="2800" b="1" dirty="0">
                <a:solidFill>
                  <a:srgbClr val="0000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。不但要学习别人的长处，还要借鉴别人的短处，反省自己有没有类似的毛病。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0" grpId="0" bldLvl="0" animBg="1"/>
      <p:bldP spid="12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18795" y="250190"/>
            <a:ext cx="8310245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13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. 第十章讲了什么？运用了什么修辞？有何作用？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69570" y="1203325"/>
            <a:ext cx="8608695" cy="353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28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28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）本章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讲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时光易逝，应珍惜时间</a:t>
            </a:r>
            <a:r>
              <a:rPr lang="zh-CN" altLang="en-US" sz="28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</a:p>
          <a:p>
            <a:pPr indent="457200" eaLnBrk="0" hangingPunct="0">
              <a:lnSpc>
                <a:spcPct val="100000"/>
              </a:lnSpc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孔子勉励弟子要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珍惜时光。表达了惜时如金的人生感悟，勉励弟子一定要加倍珍惜时间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。孔子用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积极的心态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来看人生，勉励人们要不断进步。人生如河水一样，不断地向前流动。人的一生中，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思想、观念都要不断地进步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。如果满足于今日的成就，就会落伍。</a:t>
            </a:r>
            <a:endParaRPr lang="zh-CN" altLang="en-US" sz="2800" b="1" dirty="0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28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28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比喻</a:t>
            </a:r>
            <a:r>
              <a:rPr lang="zh-CN" altLang="en-US" sz="28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。用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流水日夜不停、一去不返来比喻时间的飞逝，生动形象地指出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时间的宝贵</a:t>
            </a:r>
            <a:r>
              <a:rPr lang="zh-CN" altLang="en-US" sz="28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5"/>
          <p:cNvSpPr txBox="1">
            <a:spLocks noChangeArrowheads="1"/>
          </p:cNvSpPr>
          <p:nvPr/>
        </p:nvSpPr>
        <p:spPr bwMode="auto">
          <a:xfrm>
            <a:off x="321628" y="569278"/>
            <a:ext cx="8501062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14.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第十一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章讲了什么？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你是如何理解“三军可夺帅也，匹夫不可夺志也”这句话的？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1945" y="1659255"/>
            <a:ext cx="8625205" cy="29343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457200" eaLnBrk="0" hangingPunct="0">
              <a:lnSpc>
                <a:spcPct val="110000"/>
              </a:lnSpc>
            </a:pPr>
            <a:r>
              <a:rPr lang="zh-CN" altLang="en-US"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本章讲一个人应当坚定信念、矢志不渝。</a:t>
            </a:r>
          </a:p>
          <a:p>
            <a:pPr indent="457200" eaLnBrk="0" hangingPunct="0">
              <a:lnSpc>
                <a:spcPct val="11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</a:t>
            </a:r>
            <a:r>
              <a:rPr lang="zh-CN" altLang="en-US"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这句话说的是：军队虽然人多势众，但如果人心不齐，其主帅仍可能被人抓去，而主帅一旦被人抓去，整个军队失去了领导人，也就会全面崩溃。匹夫虽然只有一个人，但只要他真有气节，志向坚定，那就任谁也没有办法使他改变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720245" y="594668"/>
            <a:ext cx="7704137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CN" sz="30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15.</a:t>
            </a:r>
            <a:r>
              <a:rPr lang="zh-CN" altLang="en-US" sz="30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第十二</a:t>
            </a: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章讲了什么？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720090" y="1489075"/>
            <a:ext cx="5504180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zh-CN" altLang="en-US" sz="3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本章讲坚定信念、广泛学习。</a:t>
            </a:r>
          </a:p>
        </p:txBody>
      </p:sp>
      <p:pic>
        <p:nvPicPr>
          <p:cNvPr id="99331" name="Picture 7" descr="t010ff143cb9659d97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1035" y="2498725"/>
            <a:ext cx="3952875" cy="2269490"/>
          </a:xfrm>
          <a:prstGeom prst="roundRect">
            <a:avLst/>
          </a:prstGeom>
          <a:noFill/>
          <a:ln w="9525">
            <a:noFill/>
          </a:ln>
          <a:effectLst>
            <a:softEdge rad="762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矩形 18"/>
          <p:cNvSpPr>
            <a:spLocks noChangeArrowheads="1"/>
          </p:cNvSpPr>
          <p:nvPr/>
        </p:nvSpPr>
        <p:spPr bwMode="auto">
          <a:xfrm>
            <a:off x="477520" y="1129665"/>
            <a:ext cx="8188960" cy="3338195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10000"/>
              </a:lnSpc>
              <a:buFontTx/>
              <a:buNone/>
              <a:defRPr/>
            </a:pP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被誉为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“万世师表”“千古圣人”“至圣”</a:t>
            </a:r>
          </a:p>
          <a:p>
            <a:pPr eaLnBrk="1" hangingPunct="1">
              <a:lnSpc>
                <a:spcPct val="110000"/>
              </a:lnSpc>
              <a:buFontTx/>
              <a:buNone/>
              <a:defRPr/>
            </a:pP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“圣人”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，与“亚圣”孟子合称“孔孟”。是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世界十大文化名人之首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</a:p>
          <a:p>
            <a:pPr eaLnBrk="1" hangingPunct="1">
              <a:lnSpc>
                <a:spcPct val="110000"/>
              </a:lnSpc>
              <a:buFontTx/>
              <a:buNone/>
              <a:defRPr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孔子还是一位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古文献整理家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，曾修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《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诗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》《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书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》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，定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《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礼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》《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乐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》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序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《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周易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》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，作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《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春秋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》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  <a:endParaRPr lang="zh-CN" altLang="en-US" sz="32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矩形 5"/>
          <p:cNvSpPr>
            <a:spLocks noChangeArrowheads="1"/>
          </p:cNvSpPr>
          <p:nvPr/>
        </p:nvSpPr>
        <p:spPr bwMode="auto">
          <a:xfrm>
            <a:off x="420688" y="703263"/>
            <a:ext cx="8358187" cy="9956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110000"/>
              </a:lnSpc>
              <a:buFont typeface="Wingdings" panose="05000000000000000000" charset="0"/>
              <a:buChar char="Ø"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再读课文，思考文章讲了哪几个方面的内容？</a:t>
            </a:r>
          </a:p>
          <a:p>
            <a:pPr marL="0" indent="0" eaLnBrk="0" hangingPunct="0">
              <a:lnSpc>
                <a:spcPct val="100000"/>
              </a:lnSpc>
              <a:buFont typeface="Wingdings" panose="05000000000000000000" charset="0"/>
              <a:buNone/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  请分别找出相应的句子。</a:t>
            </a:r>
          </a:p>
        </p:txBody>
      </p:sp>
      <p:sp>
        <p:nvSpPr>
          <p:cNvPr id="9" name="矩形 8"/>
          <p:cNvSpPr/>
          <p:nvPr/>
        </p:nvSpPr>
        <p:spPr>
          <a:xfrm>
            <a:off x="525145" y="1856740"/>
            <a:ext cx="8253095" cy="553085"/>
          </a:xfrm>
          <a:prstGeom prst="rect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学习态度、学习方法、品德修养三方面的内容。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50390" y="2639060"/>
            <a:ext cx="7127875" cy="2245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zh-CN" altLang="en-US"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①知之者不如好之者，好之者不如乐之者。</a:t>
            </a:r>
          </a:p>
          <a:p>
            <a:pPr eaLnBrk="0" hangingPunct="0">
              <a:lnSpc>
                <a:spcPct val="125000"/>
              </a:lnSpc>
            </a:pPr>
            <a:r>
              <a:rPr lang="zh-CN" altLang="en-US"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②三人行，必有我师焉。择其善者而从之，其不善者而改之。</a:t>
            </a:r>
          </a:p>
          <a:p>
            <a:pPr eaLnBrk="0" hangingPunct="0">
              <a:lnSpc>
                <a:spcPct val="125000"/>
              </a:lnSpc>
            </a:pPr>
            <a:r>
              <a:rPr lang="zh-CN" altLang="en-US"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③逝者如斯夫，不舍昼夜。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755968" y="2761933"/>
            <a:ext cx="591185" cy="2061210"/>
          </a:xfrm>
          <a:prstGeom prst="rect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</a:t>
            </a:r>
          </a:p>
          <a:p>
            <a:pPr eaLnBrk="0" hangingPunct="0"/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</a:t>
            </a:r>
          </a:p>
          <a:p>
            <a:pPr eaLnBrk="0" hangingPunct="0"/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态</a:t>
            </a:r>
          </a:p>
          <a:p>
            <a:pPr eaLnBrk="0" hangingPunct="0"/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度</a:t>
            </a:r>
          </a:p>
        </p:txBody>
      </p:sp>
      <p:sp>
        <p:nvSpPr>
          <p:cNvPr id="12" name="左大括号 11"/>
          <p:cNvSpPr/>
          <p:nvPr/>
        </p:nvSpPr>
        <p:spPr>
          <a:xfrm>
            <a:off x="1513205" y="2700020"/>
            <a:ext cx="244475" cy="218440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7950" y="120015"/>
            <a:ext cx="2346325" cy="583746"/>
            <a:chOff x="923" y="1552"/>
            <a:chExt cx="3695" cy="945"/>
          </a:xfrm>
        </p:grpSpPr>
        <p:pic>
          <p:nvPicPr>
            <p:cNvPr id="3" name="图片 2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3" name="文本框 3"/>
            <p:cNvSpPr txBox="1"/>
            <p:nvPr/>
          </p:nvSpPr>
          <p:spPr>
            <a:xfrm>
              <a:off x="1094" y="1552"/>
              <a:ext cx="2848" cy="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合作探究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9" grpId="0" bldLvl="0" animBg="1"/>
      <p:bldP spid="11" grpId="0" bldLvl="0" animBg="1"/>
      <p:bldP spid="12" grpId="0" bldLvl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42465" y="910590"/>
            <a:ext cx="7069455" cy="33229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①学而时习之，不亦说乎</a:t>
            </a:r>
            <a:r>
              <a:rPr lang="en-US" altLang="zh-CN"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?</a:t>
            </a:r>
            <a:endParaRPr lang="zh-CN" altLang="en-US" sz="2800" b="1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②传不习乎？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③温故而知新，可以为师矣。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④学而不思则罔，思而不学则殆。</a:t>
            </a:r>
            <a:endParaRPr lang="en-US" altLang="zh-CN" sz="2800" b="1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⑤博学而笃志，切问而近思，仁在其中矣。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97560" y="1126490"/>
            <a:ext cx="1144905" cy="3106420"/>
            <a:chOff x="1256" y="1774"/>
            <a:chExt cx="1803" cy="4892"/>
          </a:xfrm>
        </p:grpSpPr>
        <p:sp>
          <p:nvSpPr>
            <p:cNvPr id="76803" name="矩形 6"/>
            <p:cNvSpPr>
              <a:spLocks noChangeArrowheads="1"/>
            </p:cNvSpPr>
            <p:nvPr/>
          </p:nvSpPr>
          <p:spPr bwMode="auto">
            <a:xfrm>
              <a:off x="1256" y="2597"/>
              <a:ext cx="931" cy="3246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46000"/>
              </a:schemeClr>
            </a:solidFill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32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学</a:t>
              </a:r>
            </a:p>
            <a:p>
              <a:pPr eaLnBrk="0" hangingPunct="0"/>
              <a:r>
                <a:rPr lang="zh-CN" altLang="en-US" sz="32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习</a:t>
              </a:r>
            </a:p>
            <a:p>
              <a:pPr eaLnBrk="0" hangingPunct="0"/>
              <a:r>
                <a:rPr lang="zh-CN" altLang="en-US" sz="32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方</a:t>
              </a:r>
            </a:p>
            <a:p>
              <a:pPr eaLnBrk="0" hangingPunct="0"/>
              <a:r>
                <a:rPr lang="zh-CN" altLang="en-US" sz="32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法</a:t>
              </a:r>
            </a:p>
          </p:txBody>
        </p:sp>
        <p:sp>
          <p:nvSpPr>
            <p:cNvPr id="8" name="左大括号 7"/>
            <p:cNvSpPr/>
            <p:nvPr/>
          </p:nvSpPr>
          <p:spPr>
            <a:xfrm>
              <a:off x="2609" y="1774"/>
              <a:ext cx="450" cy="4892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01470" y="793115"/>
            <a:ext cx="7395210" cy="40093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①人不知而不愠，不亦君子乎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?</a:t>
            </a:r>
            <a:endParaRPr lang="zh-CN" altLang="en-US" sz="28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0" hangingPunct="0">
              <a:lnSpc>
                <a:spcPct val="130000"/>
              </a:lnSpc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②吾日三省吾身：为人谋而不忠乎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?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与朋友交而不信乎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?</a:t>
            </a:r>
            <a:endParaRPr lang="zh-CN" altLang="en-US" sz="28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0" hangingPunct="0">
              <a:lnSpc>
                <a:spcPct val="130000"/>
              </a:lnSpc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③吾十有五而志于学，三十而立，四十而不惑</a:t>
            </a:r>
            <a:endParaRPr lang="en-US" altLang="zh-CN" sz="28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0" hangingPunct="0">
              <a:lnSpc>
                <a:spcPct val="130000"/>
              </a:lnSpc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④人不堪其忧，回也不改其乐。</a:t>
            </a:r>
            <a:endParaRPr lang="en-US" altLang="zh-CN" sz="28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0" hangingPunct="0">
              <a:lnSpc>
                <a:spcPct val="130000"/>
              </a:lnSpc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⑤不义而富且贵，于我如浮云。</a:t>
            </a:r>
            <a:endParaRPr lang="en-US" altLang="zh-CN" sz="28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0" hangingPunct="0">
              <a:lnSpc>
                <a:spcPct val="130000"/>
              </a:lnSpc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⑥三军可夺帅也，匹夫不可夺志也。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08635" y="926465"/>
            <a:ext cx="1092835" cy="3803650"/>
            <a:chOff x="575" y="1459"/>
            <a:chExt cx="1721" cy="5990"/>
          </a:xfrm>
        </p:grpSpPr>
        <p:sp>
          <p:nvSpPr>
            <p:cNvPr id="77827" name="矩形 6"/>
            <p:cNvSpPr>
              <a:spLocks noChangeArrowheads="1"/>
            </p:cNvSpPr>
            <p:nvPr/>
          </p:nvSpPr>
          <p:spPr bwMode="auto">
            <a:xfrm>
              <a:off x="575" y="2427"/>
              <a:ext cx="999" cy="3246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46000"/>
              </a:schemeClr>
            </a:solidFill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32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品</a:t>
              </a:r>
            </a:p>
            <a:p>
              <a:pPr eaLnBrk="0" hangingPunct="0"/>
              <a:r>
                <a:rPr lang="zh-CN" altLang="en-US" sz="32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德</a:t>
              </a:r>
            </a:p>
            <a:p>
              <a:pPr eaLnBrk="0" hangingPunct="0"/>
              <a:r>
                <a:rPr lang="zh-CN" altLang="en-US" sz="32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修</a:t>
              </a:r>
            </a:p>
            <a:p>
              <a:pPr eaLnBrk="0" hangingPunct="0"/>
              <a:r>
                <a:rPr lang="zh-CN" altLang="en-US" sz="32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养</a:t>
              </a:r>
            </a:p>
          </p:txBody>
        </p:sp>
        <p:sp>
          <p:nvSpPr>
            <p:cNvPr id="8" name="左大括号 7"/>
            <p:cNvSpPr/>
            <p:nvPr/>
          </p:nvSpPr>
          <p:spPr>
            <a:xfrm>
              <a:off x="1574" y="1459"/>
              <a:ext cx="722" cy="5990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矩形 1"/>
          <p:cNvSpPr>
            <a:spLocks noChangeArrowheads="1"/>
          </p:cNvSpPr>
          <p:nvPr/>
        </p:nvSpPr>
        <p:spPr bwMode="auto">
          <a:xfrm>
            <a:off x="323850" y="545465"/>
            <a:ext cx="8235950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 eaLnBrk="0" hangingPunct="0">
              <a:buFont typeface="Wingdings" panose="05000000000000000000" charset="0"/>
              <a:buChar char="Ø"/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论语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是两千多年前的典籍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我们今天学习它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</a:p>
          <a:p>
            <a:pPr eaLnBrk="0" hangingPunct="0"/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有怎样的意义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?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23850" y="1412875"/>
            <a:ext cx="8494395" cy="35921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457200" eaLnBrk="0" hangingPunct="0">
              <a:lnSpc>
                <a:spcPct val="125000"/>
              </a:lnSpc>
            </a:pPr>
            <a:r>
              <a:rPr lang="zh-CN" altLang="en-US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首先</a:t>
            </a:r>
            <a:r>
              <a:rPr lang="en-US" altLang="zh-CN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,《</a:t>
            </a:r>
            <a:r>
              <a:rPr lang="zh-CN" altLang="en-US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论语</a:t>
            </a:r>
            <a:r>
              <a:rPr lang="en-US" altLang="zh-CN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中包含着许多超越特定时代的内容</a:t>
            </a:r>
            <a:r>
              <a:rPr lang="en-US" altLang="zh-CN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如本课所选的各章</a:t>
            </a:r>
            <a:r>
              <a:rPr lang="en-US" altLang="zh-CN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有的谈学习态度和学习方法</a:t>
            </a:r>
            <a:r>
              <a:rPr lang="en-US" altLang="zh-CN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有的提出个人修养的要求</a:t>
            </a:r>
            <a:r>
              <a:rPr lang="en-US" altLang="zh-CN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在今天都是可以借鉴的</a:t>
            </a:r>
            <a:r>
              <a:rPr lang="en-US" altLang="zh-CN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对我们的学习、成长有着重要的意义。</a:t>
            </a:r>
            <a:endParaRPr lang="en-US" altLang="zh-CN" sz="26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457200" eaLnBrk="0" hangingPunct="0">
              <a:lnSpc>
                <a:spcPct val="125000"/>
              </a:lnSpc>
            </a:pPr>
            <a:r>
              <a:rPr lang="zh-CN" altLang="en-US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其次</a:t>
            </a:r>
            <a:r>
              <a:rPr lang="en-US" altLang="zh-CN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,《</a:t>
            </a:r>
            <a:r>
              <a:rPr lang="zh-CN" altLang="en-US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论语</a:t>
            </a:r>
            <a:r>
              <a:rPr lang="en-US" altLang="zh-CN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在两千多年的中国历史上长期占据着重要的位置</a:t>
            </a:r>
            <a:r>
              <a:rPr lang="en-US" altLang="zh-CN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是中国文化的核心典籍之一。学习</a:t>
            </a:r>
            <a:r>
              <a:rPr lang="en-US" altLang="zh-CN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lang="zh-CN" altLang="en-US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论语</a:t>
            </a:r>
            <a:r>
              <a:rPr lang="en-US" altLang="zh-CN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》,</a:t>
            </a:r>
            <a:r>
              <a:rPr lang="zh-CN" altLang="en-US" sz="2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有助于我们更好地理解本国的文化传统。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矩形 12"/>
          <p:cNvSpPr>
            <a:spLocks noChangeArrowheads="1"/>
          </p:cNvSpPr>
          <p:nvPr/>
        </p:nvSpPr>
        <p:spPr bwMode="auto">
          <a:xfrm>
            <a:off x="785495" y="1602105"/>
            <a:ext cx="7429500" cy="23069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学而时习之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不亦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说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乎</a:t>
            </a: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?</a:t>
            </a:r>
          </a:p>
          <a:p>
            <a:pPr eaLnBrk="0" hangingPunct="0">
              <a:lnSpc>
                <a:spcPct val="150000"/>
              </a:lnSpc>
            </a:pPr>
            <a:endParaRPr 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吾十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有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五而志于学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156970" y="2463800"/>
            <a:ext cx="50704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“说”同“悦”</a:t>
            </a:r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愉快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156970" y="3909060"/>
            <a:ext cx="739013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“有”同“又”</a:t>
            </a:r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用于整数和零数之间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07950" y="120015"/>
            <a:ext cx="2346325" cy="583746"/>
            <a:chOff x="923" y="1552"/>
            <a:chExt cx="3695" cy="945"/>
          </a:xfrm>
        </p:grpSpPr>
        <p:pic>
          <p:nvPicPr>
            <p:cNvPr id="6" name="图片 5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3" name="文本框 3"/>
            <p:cNvSpPr txBox="1"/>
            <p:nvPr/>
          </p:nvSpPr>
          <p:spPr>
            <a:xfrm>
              <a:off x="1094" y="1552"/>
              <a:ext cx="2848" cy="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文言积累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164205" y="653415"/>
            <a:ext cx="3063875" cy="948690"/>
            <a:chOff x="4601" y="1210"/>
            <a:chExt cx="5197" cy="181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601" y="1210"/>
              <a:ext cx="5197" cy="1817"/>
            </a:xfrm>
            <a:prstGeom prst="rect">
              <a:avLst/>
            </a:prstGeom>
          </p:spPr>
        </p:pic>
        <p:sp>
          <p:nvSpPr>
            <p:cNvPr id="44039" name="Text Box 8"/>
            <p:cNvSpPr txBox="1">
              <a:spLocks noChangeArrowheads="1"/>
            </p:cNvSpPr>
            <p:nvPr/>
          </p:nvSpPr>
          <p:spPr bwMode="auto">
            <a:xfrm>
              <a:off x="5579" y="1559"/>
              <a:ext cx="3230" cy="1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u"/>
              </a:pPr>
              <a:r>
                <a:rPr lang="zh-CN" altLang="en-US" sz="3200" b="1">
                  <a:ea typeface="黑体" panose="02010609060101010101" pitchFamily="49" charset="-122"/>
                </a:rPr>
                <a:t>通假字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/>
      <p:bldP spid="12" grpId="0"/>
      <p:bldP spid="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矩形 14"/>
          <p:cNvSpPr>
            <a:spLocks noChangeArrowheads="1"/>
          </p:cNvSpPr>
          <p:nvPr/>
        </p:nvSpPr>
        <p:spPr bwMode="auto">
          <a:xfrm>
            <a:off x="311150" y="1232535"/>
            <a:ext cx="3584575" cy="37090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45000"/>
              </a:lnSpc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不亦</a:t>
            </a:r>
            <a:r>
              <a:rPr lang="zh-CN" altLang="en-US" sz="28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君子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乎</a:t>
            </a:r>
            <a:endParaRPr lang="en-US" altLang="zh-CN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0" hangingPunct="0">
              <a:lnSpc>
                <a:spcPct val="145000"/>
              </a:lnSpc>
            </a:pPr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0" hangingPunct="0">
              <a:lnSpc>
                <a:spcPct val="145000"/>
              </a:lnSpc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与朋友交而不</a:t>
            </a:r>
            <a:r>
              <a:rPr lang="zh-CN" altLang="en-US" sz="28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信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乎</a:t>
            </a:r>
            <a:endParaRPr lang="en-US" altLang="zh-CN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0" hangingPunct="0">
              <a:lnSpc>
                <a:spcPct val="145000"/>
              </a:lnSpc>
            </a:pPr>
            <a:endParaRPr lang="en-US" altLang="zh-CN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0" hangingPunct="0">
              <a:lnSpc>
                <a:spcPct val="145000"/>
              </a:lnSpc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3.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吾日</a:t>
            </a:r>
            <a:r>
              <a:rPr lang="zh-CN" altLang="en-US" sz="28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三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省吾身</a:t>
            </a:r>
            <a:endParaRPr lang="en-US" altLang="zh-CN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0" hangingPunct="0">
              <a:lnSpc>
                <a:spcPct val="115000"/>
              </a:lnSpc>
            </a:pPr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3813810" y="3898900"/>
            <a:ext cx="4453255" cy="8655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古义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泛指多次</a:t>
            </a:r>
            <a:endParaRPr lang="en-US" altLang="zh-CN" sz="28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0" hangingPunct="0">
              <a:lnSpc>
                <a:spcPct val="9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今义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二加一后所得的数目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813810" y="2654300"/>
            <a:ext cx="2720340" cy="8655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古义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诚信</a:t>
            </a:r>
          </a:p>
          <a:p>
            <a:pPr eaLnBrk="0" hangingPunct="0">
              <a:lnSpc>
                <a:spcPct val="9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今义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确实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信用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813810" y="1390650"/>
            <a:ext cx="4191000" cy="8655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古义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有才德的人</a:t>
            </a:r>
          </a:p>
          <a:p>
            <a:pPr eaLnBrk="0" hangingPunct="0">
              <a:lnSpc>
                <a:spcPct val="9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今义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泛指人格高尚的人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962910" y="226695"/>
            <a:ext cx="3218336" cy="948690"/>
            <a:chOff x="4601" y="1210"/>
            <a:chExt cx="5459" cy="181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601" y="1210"/>
              <a:ext cx="5459" cy="1817"/>
            </a:xfrm>
            <a:prstGeom prst="rect">
              <a:avLst/>
            </a:prstGeom>
          </p:spPr>
        </p:pic>
        <p:sp>
          <p:nvSpPr>
            <p:cNvPr id="44039" name="Text Box 8"/>
            <p:cNvSpPr txBox="1">
              <a:spLocks noChangeArrowheads="1"/>
            </p:cNvSpPr>
            <p:nvPr/>
          </p:nvSpPr>
          <p:spPr bwMode="auto">
            <a:xfrm>
              <a:off x="5353" y="1559"/>
              <a:ext cx="3930" cy="1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u"/>
              </a:pPr>
              <a:r>
                <a:rPr lang="zh-CN" altLang="en-US" sz="3200" b="1">
                  <a:ea typeface="黑体" panose="02010609060101010101" pitchFamily="49" charset="-122"/>
                </a:rPr>
                <a:t>古今异义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/>
      <p:bldP spid="16" grpId="0"/>
      <p:bldP spid="17" grpId="0"/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矩形 14"/>
          <p:cNvSpPr>
            <a:spLocks noChangeArrowheads="1"/>
          </p:cNvSpPr>
          <p:nvPr/>
        </p:nvSpPr>
        <p:spPr bwMode="auto">
          <a:xfrm>
            <a:off x="703580" y="1075055"/>
            <a:ext cx="3584575" cy="37325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65000"/>
              </a:lnSpc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4.</a:t>
            </a:r>
            <a:r>
              <a:rPr lang="zh-CN" altLang="en-US" sz="28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可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以为师矣</a:t>
            </a:r>
            <a:endParaRPr lang="zh-CN" altLang="en-US" sz="2800" b="1" u="sng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0" hangingPunct="0">
              <a:lnSpc>
                <a:spcPct val="165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5.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饭</a:t>
            </a:r>
            <a:r>
              <a:rPr lang="zh-CN" altLang="en-US" sz="28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疏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食，饮</a:t>
            </a:r>
            <a:r>
              <a:rPr lang="zh-CN" altLang="en-US" sz="28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水</a:t>
            </a:r>
          </a:p>
          <a:p>
            <a:pPr eaLnBrk="0" hangingPunct="0">
              <a:lnSpc>
                <a:spcPct val="165000"/>
              </a:lnSpc>
            </a:pP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eaLnBrk="0" hangingPunct="0">
              <a:lnSpc>
                <a:spcPct val="165000"/>
              </a:lnSpc>
            </a:pPr>
            <a:endParaRPr lang="zh-CN" altLang="en-US" sz="12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eaLnBrk="0" hangingPunct="0">
              <a:lnSpc>
                <a:spcPct val="165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6.</a:t>
            </a:r>
            <a:r>
              <a:rPr lang="zh-CN" altLang="en-US" sz="28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匹夫</a:t>
            </a: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不可夺志也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0" hangingPunct="0">
              <a:lnSpc>
                <a:spcPct val="115000"/>
              </a:lnSpc>
            </a:pPr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3958590" y="2138680"/>
            <a:ext cx="2979420" cy="8655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古义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粗糙</a:t>
            </a:r>
          </a:p>
          <a:p>
            <a:pPr eaLnBrk="0" hangingPunct="0">
              <a:lnSpc>
                <a:spcPct val="9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今义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疏通，疏散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914400" y="2700020"/>
            <a:ext cx="7966075" cy="8655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古义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冷水</a:t>
            </a:r>
          </a:p>
          <a:p>
            <a:pPr eaLnBrk="0" hangingPunct="0">
              <a:lnSpc>
                <a:spcPct val="9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今义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无色、无味、无臭的液体，包括冷、热水。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126105" y="216535"/>
            <a:ext cx="3218336" cy="948690"/>
            <a:chOff x="4601" y="1210"/>
            <a:chExt cx="5459" cy="181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601" y="1210"/>
              <a:ext cx="5459" cy="1817"/>
            </a:xfrm>
            <a:prstGeom prst="rect">
              <a:avLst/>
            </a:prstGeom>
          </p:spPr>
        </p:pic>
        <p:sp>
          <p:nvSpPr>
            <p:cNvPr id="44039" name="Text Box 8"/>
            <p:cNvSpPr txBox="1">
              <a:spLocks noChangeArrowheads="1"/>
            </p:cNvSpPr>
            <p:nvPr/>
          </p:nvSpPr>
          <p:spPr bwMode="auto">
            <a:xfrm>
              <a:off x="5353" y="1559"/>
              <a:ext cx="3930" cy="1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u"/>
              </a:pPr>
              <a:r>
                <a:rPr lang="zh-CN" altLang="en-US" sz="3200" b="1">
                  <a:ea typeface="黑体" panose="02010609060101010101" pitchFamily="49" charset="-122"/>
                </a:rPr>
                <a:t>古今异义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958590" y="1401445"/>
            <a:ext cx="304419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algn="l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古：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可以、凭借</a:t>
            </a:r>
          </a:p>
          <a:p>
            <a:pPr marL="0" indent="0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今：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可能、许可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58590" y="3768090"/>
            <a:ext cx="4648835" cy="8235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古：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平民百姓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</a:p>
          <a:p>
            <a:pPr marL="0" indent="0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今：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无学识、无智谋的人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/>
      <p:bldP spid="19" grpId="0"/>
      <p:bldP spid="22" grpId="0"/>
      <p:bldP spid="4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196975" y="1524000"/>
            <a:ext cx="4641850" cy="1173480"/>
            <a:chOff x="1885" y="2400"/>
            <a:chExt cx="7310" cy="1848"/>
          </a:xfrm>
        </p:grpSpPr>
        <p:sp>
          <p:nvSpPr>
            <p:cNvPr id="82947" name="矩形 11"/>
            <p:cNvSpPr>
              <a:spLocks noChangeArrowheads="1"/>
            </p:cNvSpPr>
            <p:nvPr/>
          </p:nvSpPr>
          <p:spPr bwMode="auto">
            <a:xfrm>
              <a:off x="3571" y="2400"/>
              <a:ext cx="5625" cy="18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10000"/>
                </a:lnSpc>
              </a:pPr>
              <a:r>
                <a:rPr lang="zh-CN" altLang="en-US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人不知而不愠</a:t>
              </a:r>
            </a:p>
            <a:p>
              <a:pPr eaLnBrk="0" hangingPunct="0">
                <a:lnSpc>
                  <a:spcPct val="110000"/>
                </a:lnSpc>
              </a:pPr>
              <a:r>
                <a:rPr lang="zh-CN" altLang="en-US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知之者不如好之者</a:t>
              </a:r>
            </a:p>
          </p:txBody>
        </p:sp>
        <p:sp>
          <p:nvSpPr>
            <p:cNvPr id="15" name="左大括号 14"/>
            <p:cNvSpPr/>
            <p:nvPr/>
          </p:nvSpPr>
          <p:spPr>
            <a:xfrm>
              <a:off x="3078" y="2501"/>
              <a:ext cx="257" cy="1626"/>
            </a:xfrm>
            <a:prstGeom prst="leftBrac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32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2951" name="TextBox 15"/>
            <p:cNvSpPr txBox="1">
              <a:spLocks noChangeArrowheads="1"/>
            </p:cNvSpPr>
            <p:nvPr/>
          </p:nvSpPr>
          <p:spPr bwMode="auto">
            <a:xfrm>
              <a:off x="1885" y="2865"/>
              <a:ext cx="730" cy="101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36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知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196975" y="3087370"/>
            <a:ext cx="4189730" cy="1075690"/>
            <a:chOff x="1885" y="4862"/>
            <a:chExt cx="6598" cy="1694"/>
          </a:xfrm>
        </p:grpSpPr>
        <p:sp>
          <p:nvSpPr>
            <p:cNvPr id="82949" name="矩形 13"/>
            <p:cNvSpPr>
              <a:spLocks noChangeArrowheads="1"/>
            </p:cNvSpPr>
            <p:nvPr/>
          </p:nvSpPr>
          <p:spPr bwMode="auto">
            <a:xfrm>
              <a:off x="3571" y="4862"/>
              <a:ext cx="4913" cy="16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00000"/>
                </a:lnSpc>
              </a:pPr>
              <a:r>
                <a:rPr lang="zh-CN" altLang="en-US" sz="32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为人谋而不忠乎</a:t>
              </a:r>
              <a:r>
                <a:rPr lang="en-US" sz="32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/>
              </a:r>
              <a:br>
                <a:rPr lang="en-US" sz="32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</a:br>
              <a:r>
                <a:rPr lang="zh-CN" altLang="en-US" sz="32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可以为师矣</a:t>
              </a:r>
            </a:p>
          </p:txBody>
        </p:sp>
        <p:sp>
          <p:nvSpPr>
            <p:cNvPr id="82952" name="TextBox 20"/>
            <p:cNvSpPr txBox="1">
              <a:spLocks noChangeArrowheads="1"/>
            </p:cNvSpPr>
            <p:nvPr/>
          </p:nvSpPr>
          <p:spPr bwMode="auto">
            <a:xfrm>
              <a:off x="1885" y="5140"/>
              <a:ext cx="980" cy="101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36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为</a:t>
              </a:r>
            </a:p>
          </p:txBody>
        </p:sp>
        <p:sp>
          <p:nvSpPr>
            <p:cNvPr id="23" name="左大括号 22"/>
            <p:cNvSpPr/>
            <p:nvPr/>
          </p:nvSpPr>
          <p:spPr>
            <a:xfrm>
              <a:off x="2949" y="4884"/>
              <a:ext cx="386" cy="1528"/>
            </a:xfrm>
            <a:prstGeom prst="leftBrac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32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6288405" y="2113598"/>
            <a:ext cx="99949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了解</a:t>
            </a: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6288405" y="1588135"/>
            <a:ext cx="99949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知道</a:t>
            </a: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5498465" y="3101340"/>
            <a:ext cx="259778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wèi,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介词</a:t>
            </a:r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替</a:t>
            </a: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5498465" y="3763010"/>
            <a:ext cx="358457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wéi,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动词</a:t>
            </a:r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成为</a:t>
            </a:r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做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070225" y="294005"/>
            <a:ext cx="3218336" cy="948690"/>
            <a:chOff x="4601" y="1210"/>
            <a:chExt cx="5459" cy="181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601" y="1210"/>
              <a:ext cx="5459" cy="1817"/>
            </a:xfrm>
            <a:prstGeom prst="rect">
              <a:avLst/>
            </a:prstGeom>
          </p:spPr>
        </p:pic>
        <p:sp>
          <p:nvSpPr>
            <p:cNvPr id="44039" name="Text Box 8"/>
            <p:cNvSpPr txBox="1">
              <a:spLocks noChangeArrowheads="1"/>
            </p:cNvSpPr>
            <p:nvPr/>
          </p:nvSpPr>
          <p:spPr bwMode="auto">
            <a:xfrm>
              <a:off x="5353" y="1559"/>
              <a:ext cx="3930" cy="1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u"/>
              </a:pPr>
              <a:r>
                <a:rPr lang="zh-CN" altLang="en-US" sz="3200" b="1">
                  <a:ea typeface="黑体" panose="02010609060101010101" pitchFamily="49" charset="-122"/>
                </a:rPr>
                <a:t>一词多义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61340" y="1178560"/>
            <a:ext cx="4595495" cy="2073275"/>
            <a:chOff x="884" y="1856"/>
            <a:chExt cx="7237" cy="3265"/>
          </a:xfrm>
        </p:grpSpPr>
        <p:sp>
          <p:nvSpPr>
            <p:cNvPr id="82948" name="矩形 12"/>
            <p:cNvSpPr>
              <a:spLocks noChangeArrowheads="1"/>
            </p:cNvSpPr>
            <p:nvPr/>
          </p:nvSpPr>
          <p:spPr bwMode="auto">
            <a:xfrm>
              <a:off x="2159" y="1857"/>
              <a:ext cx="5962" cy="32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</a:pPr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学而时习之</a:t>
              </a:r>
              <a:endPara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  <a:p>
              <a:pPr eaLnBrk="0" hangingPunct="0">
                <a:lnSpc>
                  <a:spcPct val="100000"/>
                </a:lnSpc>
              </a:pPr>
              <a:r>
                <a:rPr lang="en-US" sz="2800" b="1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/>
              </a:r>
              <a:br>
                <a:rPr lang="en-US" sz="2800" b="1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</a:br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人不知而不愠</a:t>
              </a:r>
              <a:endPara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  <a:p>
              <a:pPr eaLnBrk="0" hangingPunct="0">
                <a:lnSpc>
                  <a:spcPct val="80000"/>
                </a:lnSpc>
              </a:pPr>
              <a:endPara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  <a:p>
              <a:pPr eaLnBrk="0" hangingPunct="0">
                <a:lnSpc>
                  <a:spcPct val="80000"/>
                </a:lnSpc>
              </a:pPr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博学而笃志</a:t>
              </a:r>
            </a:p>
          </p:txBody>
        </p:sp>
        <p:sp>
          <p:nvSpPr>
            <p:cNvPr id="82953" name="TextBox 21"/>
            <p:cNvSpPr txBox="1">
              <a:spLocks noChangeArrowheads="1"/>
            </p:cNvSpPr>
            <p:nvPr/>
          </p:nvSpPr>
          <p:spPr bwMode="auto">
            <a:xfrm>
              <a:off x="884" y="3075"/>
              <a:ext cx="950" cy="101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36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而</a:t>
              </a:r>
            </a:p>
          </p:txBody>
        </p:sp>
        <p:sp>
          <p:nvSpPr>
            <p:cNvPr id="26" name="左大括号 25"/>
            <p:cNvSpPr/>
            <p:nvPr/>
          </p:nvSpPr>
          <p:spPr>
            <a:xfrm>
              <a:off x="1837" y="1856"/>
              <a:ext cx="322" cy="3264"/>
            </a:xfrm>
            <a:prstGeom prst="leftBrac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4088765" y="2044700"/>
            <a:ext cx="486854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连词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表转折关系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却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但是　</a:t>
            </a: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4088765" y="1179195"/>
            <a:ext cx="4805045" cy="8655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连词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表示承接关系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文中是“然后”“之后”的意思</a:t>
            </a: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4088765" y="2729548"/>
            <a:ext cx="34290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连词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表并列　</a:t>
            </a:r>
          </a:p>
        </p:txBody>
      </p:sp>
      <p:sp>
        <p:nvSpPr>
          <p:cNvPr id="73735" name="Text Box 7"/>
          <p:cNvSpPr txBox="1"/>
          <p:nvPr/>
        </p:nvSpPr>
        <p:spPr>
          <a:xfrm>
            <a:off x="4571048" y="3639820"/>
            <a:ext cx="22098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它的</a:t>
            </a:r>
          </a:p>
        </p:txBody>
      </p:sp>
      <p:sp>
        <p:nvSpPr>
          <p:cNvPr id="73736" name="Text Box 8"/>
          <p:cNvSpPr txBox="1"/>
          <p:nvPr/>
        </p:nvSpPr>
        <p:spPr>
          <a:xfrm>
            <a:off x="4571365" y="4199890"/>
            <a:ext cx="9556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他人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049270" y="199390"/>
            <a:ext cx="3218336" cy="948690"/>
            <a:chOff x="4601" y="1210"/>
            <a:chExt cx="5459" cy="181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601" y="1210"/>
              <a:ext cx="5459" cy="1817"/>
            </a:xfrm>
            <a:prstGeom prst="rect">
              <a:avLst/>
            </a:prstGeom>
          </p:spPr>
        </p:pic>
        <p:sp>
          <p:nvSpPr>
            <p:cNvPr id="44039" name="Text Box 8"/>
            <p:cNvSpPr txBox="1">
              <a:spLocks noChangeArrowheads="1"/>
            </p:cNvSpPr>
            <p:nvPr/>
          </p:nvSpPr>
          <p:spPr bwMode="auto">
            <a:xfrm>
              <a:off x="5353" y="1559"/>
              <a:ext cx="3930" cy="1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u"/>
              </a:pPr>
              <a:r>
                <a:rPr lang="zh-CN" altLang="en-US" sz="3200" b="1">
                  <a:ea typeface="黑体" panose="02010609060101010101" pitchFamily="49" charset="-122"/>
                </a:rPr>
                <a:t>一词多义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61340" y="3639820"/>
            <a:ext cx="3782695" cy="1082040"/>
            <a:chOff x="884" y="5732"/>
            <a:chExt cx="5957" cy="1704"/>
          </a:xfrm>
        </p:grpSpPr>
        <p:sp>
          <p:nvSpPr>
            <p:cNvPr id="2" name="文本框 1"/>
            <p:cNvSpPr txBox="1"/>
            <p:nvPr/>
          </p:nvSpPr>
          <p:spPr>
            <a:xfrm>
              <a:off x="2323" y="5733"/>
              <a:ext cx="4518" cy="170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indent="0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仁在其中矣</a:t>
              </a:r>
              <a:endPara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0" indent="0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其不善者而改之</a:t>
              </a:r>
            </a:p>
          </p:txBody>
        </p:sp>
        <p:sp>
          <p:nvSpPr>
            <p:cNvPr id="5" name="TextBox 21"/>
            <p:cNvSpPr txBox="1">
              <a:spLocks noChangeArrowheads="1"/>
            </p:cNvSpPr>
            <p:nvPr/>
          </p:nvSpPr>
          <p:spPr bwMode="auto">
            <a:xfrm>
              <a:off x="884" y="6212"/>
              <a:ext cx="562" cy="101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36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其</a:t>
              </a:r>
            </a:p>
          </p:txBody>
        </p:sp>
        <p:sp>
          <p:nvSpPr>
            <p:cNvPr id="6" name="左大括号 5"/>
            <p:cNvSpPr/>
            <p:nvPr/>
          </p:nvSpPr>
          <p:spPr>
            <a:xfrm>
              <a:off x="1858" y="5732"/>
              <a:ext cx="301" cy="1705"/>
            </a:xfrm>
            <a:prstGeom prst="leftBrac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73735" grpId="0"/>
      <p:bldP spid="7373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18"/>
          <p:cNvSpPr txBox="1"/>
          <p:nvPr/>
        </p:nvSpPr>
        <p:spPr>
          <a:xfrm>
            <a:off x="2286000" y="2353866"/>
            <a:ext cx="2171700" cy="1219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6741" name="Text Box 21"/>
          <p:cNvSpPr txBox="1"/>
          <p:nvPr/>
        </p:nvSpPr>
        <p:spPr>
          <a:xfrm>
            <a:off x="3346450" y="1268095"/>
            <a:ext cx="25400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表示修饰关系</a:t>
            </a:r>
          </a:p>
        </p:txBody>
      </p:sp>
      <p:sp>
        <p:nvSpPr>
          <p:cNvPr id="116742" name="Text Box 22"/>
          <p:cNvSpPr txBox="1"/>
          <p:nvPr/>
        </p:nvSpPr>
        <p:spPr>
          <a:xfrm>
            <a:off x="3345815" y="1953895"/>
            <a:ext cx="23691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表示并列关系</a:t>
            </a:r>
          </a:p>
        </p:txBody>
      </p:sp>
      <p:sp>
        <p:nvSpPr>
          <p:cNvPr id="116744" name="Text Box 24"/>
          <p:cNvSpPr txBox="1"/>
          <p:nvPr/>
        </p:nvSpPr>
        <p:spPr>
          <a:xfrm>
            <a:off x="1811655" y="367030"/>
            <a:ext cx="51873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“而”的基本用法有两种：</a:t>
            </a:r>
          </a:p>
        </p:txBody>
      </p:sp>
      <p:sp>
        <p:nvSpPr>
          <p:cNvPr id="116745" name="Text Box 25"/>
          <p:cNvSpPr txBox="1"/>
          <p:nvPr/>
        </p:nvSpPr>
        <p:spPr>
          <a:xfrm>
            <a:off x="3317875" y="2725420"/>
            <a:ext cx="24257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表示承接关系</a:t>
            </a:r>
          </a:p>
        </p:txBody>
      </p:sp>
      <p:sp>
        <p:nvSpPr>
          <p:cNvPr id="116746" name="Text Box 26"/>
          <p:cNvSpPr txBox="1"/>
          <p:nvPr/>
        </p:nvSpPr>
        <p:spPr>
          <a:xfrm>
            <a:off x="3317875" y="3496945"/>
            <a:ext cx="27819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学而不思则罔</a:t>
            </a:r>
          </a:p>
        </p:txBody>
      </p:sp>
      <p:sp>
        <p:nvSpPr>
          <p:cNvPr id="116747" name="Text Box 27"/>
          <p:cNvSpPr txBox="1"/>
          <p:nvPr/>
        </p:nvSpPr>
        <p:spPr>
          <a:xfrm>
            <a:off x="5886450" y="1268016"/>
            <a:ext cx="17145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默而识之</a:t>
            </a:r>
          </a:p>
        </p:txBody>
      </p:sp>
      <p:sp>
        <p:nvSpPr>
          <p:cNvPr id="116749" name="Text Box 29"/>
          <p:cNvSpPr txBox="1"/>
          <p:nvPr/>
        </p:nvSpPr>
        <p:spPr>
          <a:xfrm>
            <a:off x="5829300" y="2787015"/>
            <a:ext cx="18288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学而时习之</a:t>
            </a:r>
          </a:p>
        </p:txBody>
      </p:sp>
      <p:sp>
        <p:nvSpPr>
          <p:cNvPr id="116750" name="Text Box 30"/>
          <p:cNvSpPr txBox="1"/>
          <p:nvPr/>
        </p:nvSpPr>
        <p:spPr>
          <a:xfrm>
            <a:off x="3317875" y="3957241"/>
            <a:ext cx="23431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人不知而不愠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292225" y="1268730"/>
            <a:ext cx="1936115" cy="1930400"/>
            <a:chOff x="2035" y="1998"/>
            <a:chExt cx="3049" cy="3040"/>
          </a:xfrm>
        </p:grpSpPr>
        <p:sp>
          <p:nvSpPr>
            <p:cNvPr id="116739" name="Text Box 19"/>
            <p:cNvSpPr txBox="1"/>
            <p:nvPr/>
          </p:nvSpPr>
          <p:spPr>
            <a:xfrm>
              <a:off x="2035" y="3077"/>
              <a:ext cx="272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表示顺接</a:t>
              </a:r>
            </a:p>
          </p:txBody>
        </p:sp>
        <p:sp>
          <p:nvSpPr>
            <p:cNvPr id="116753" name="AutoShape 33"/>
            <p:cNvSpPr/>
            <p:nvPr/>
          </p:nvSpPr>
          <p:spPr>
            <a:xfrm>
              <a:off x="4544" y="1998"/>
              <a:ext cx="540" cy="3041"/>
            </a:xfrm>
            <a:prstGeom prst="leftBrace">
              <a:avLst>
                <a:gd name="adj1" fmla="val 38802"/>
                <a:gd name="adj2" fmla="val 50000"/>
              </a:avLst>
            </a:prstGeom>
            <a:noFill/>
            <a:ln w="952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292225" y="3583940"/>
            <a:ext cx="1903730" cy="800100"/>
            <a:chOff x="2035" y="5644"/>
            <a:chExt cx="2998" cy="1260"/>
          </a:xfrm>
        </p:grpSpPr>
        <p:sp>
          <p:nvSpPr>
            <p:cNvPr id="116740" name="Text Box 20"/>
            <p:cNvSpPr txBox="1"/>
            <p:nvPr/>
          </p:nvSpPr>
          <p:spPr>
            <a:xfrm>
              <a:off x="2035" y="5863"/>
              <a:ext cx="272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表示转折</a:t>
              </a:r>
            </a:p>
          </p:txBody>
        </p:sp>
        <p:sp>
          <p:nvSpPr>
            <p:cNvPr id="2" name="AutoShape 33"/>
            <p:cNvSpPr/>
            <p:nvPr/>
          </p:nvSpPr>
          <p:spPr>
            <a:xfrm>
              <a:off x="4763" y="5644"/>
              <a:ext cx="270" cy="1260"/>
            </a:xfrm>
            <a:prstGeom prst="leftBrace">
              <a:avLst>
                <a:gd name="adj1" fmla="val 38802"/>
                <a:gd name="adj2" fmla="val 50000"/>
              </a:avLst>
            </a:prstGeom>
            <a:noFill/>
            <a:ln w="952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715000" y="1804035"/>
            <a:ext cx="2132330" cy="800100"/>
            <a:chOff x="9000" y="2841"/>
            <a:chExt cx="3358" cy="1260"/>
          </a:xfrm>
        </p:grpSpPr>
        <p:sp>
          <p:nvSpPr>
            <p:cNvPr id="116748" name="Text Box 28"/>
            <p:cNvSpPr txBox="1"/>
            <p:nvPr/>
          </p:nvSpPr>
          <p:spPr>
            <a:xfrm>
              <a:off x="9270" y="3077"/>
              <a:ext cx="3088" cy="10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33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敏而好学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33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学而不厌</a:t>
              </a:r>
              <a:endParaRPr lang="zh-CN" altLang="en-US" sz="28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endParaRPr>
            </a:p>
          </p:txBody>
        </p:sp>
        <p:sp>
          <p:nvSpPr>
            <p:cNvPr id="3" name="AutoShape 33"/>
            <p:cNvSpPr/>
            <p:nvPr/>
          </p:nvSpPr>
          <p:spPr>
            <a:xfrm>
              <a:off x="9000" y="2841"/>
              <a:ext cx="270" cy="1260"/>
            </a:xfrm>
            <a:prstGeom prst="leftBrace">
              <a:avLst>
                <a:gd name="adj1" fmla="val 38802"/>
                <a:gd name="adj2" fmla="val 50000"/>
              </a:avLst>
            </a:prstGeom>
            <a:noFill/>
            <a:ln w="952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97815" y="277495"/>
            <a:ext cx="931545" cy="521970"/>
          </a:xfrm>
          <a:prstGeom prst="rect">
            <a:avLst/>
          </a:prstGeom>
          <a:solidFill>
            <a:schemeClr val="accent2">
              <a:lumMod val="60000"/>
              <a:lumOff val="40000"/>
              <a:alpha val="46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1" grpId="0"/>
      <p:bldP spid="116742" grpId="0"/>
      <p:bldP spid="116744" grpId="0"/>
      <p:bldP spid="116745" grpId="0"/>
      <p:bldP spid="116746" grpId="0"/>
      <p:bldP spid="116747" grpId="0"/>
      <p:bldP spid="116749" grpId="0"/>
      <p:bldP spid="1167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79712" y="2247714"/>
            <a:ext cx="551255" cy="18096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87400"/>
            <a:ext cx="6296025" cy="779463"/>
          </a:xfrm>
          <a:solidFill>
            <a:schemeClr val="accent2">
              <a:lumMod val="40000"/>
              <a:lumOff val="60000"/>
              <a:alpha val="34000"/>
            </a:schemeClr>
          </a:solidFill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zh-CN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孔子一生大体可分为五个阶段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16113"/>
            <a:ext cx="7362825" cy="2797175"/>
          </a:xfrm>
          <a:solidFill>
            <a:schemeClr val="bg1">
              <a:alpha val="53000"/>
            </a:schemeClr>
          </a:solidFill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charset="0"/>
              <a:buChar char="u"/>
              <a:defRPr/>
            </a:pPr>
            <a:r>
              <a:rPr lang="en-US" altLang="zh-CN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30</a:t>
            </a:r>
            <a:r>
              <a:rPr lang="zh-CN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岁前，位卑而能“鄙事”，有志于学。</a:t>
            </a:r>
          </a:p>
          <a:p>
            <a:pPr eaLnBrk="1" hangingPunct="1">
              <a:lnSpc>
                <a:spcPct val="110000"/>
              </a:lnSpc>
              <a:buFont typeface="Wingdings" panose="05000000000000000000" charset="0"/>
              <a:buChar char="u"/>
              <a:defRPr/>
            </a:pPr>
            <a:r>
              <a:rPr lang="en-US" altLang="zh-CN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30—50</a:t>
            </a:r>
            <a:r>
              <a:rPr lang="zh-CN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岁，欲仕不能。</a:t>
            </a:r>
          </a:p>
          <a:p>
            <a:pPr eaLnBrk="1" hangingPunct="1">
              <a:lnSpc>
                <a:spcPct val="110000"/>
              </a:lnSpc>
              <a:buFont typeface="Wingdings" panose="05000000000000000000" charset="0"/>
              <a:buChar char="u"/>
              <a:defRPr/>
            </a:pPr>
            <a:r>
              <a:rPr lang="en-US" altLang="zh-CN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50—55</a:t>
            </a:r>
            <a:r>
              <a:rPr lang="zh-CN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岁，在鲁从政。</a:t>
            </a:r>
          </a:p>
          <a:p>
            <a:pPr eaLnBrk="1" hangingPunct="1">
              <a:lnSpc>
                <a:spcPct val="110000"/>
              </a:lnSpc>
              <a:buFont typeface="Wingdings" panose="05000000000000000000" charset="0"/>
              <a:buChar char="u"/>
              <a:defRPr/>
            </a:pPr>
            <a:r>
              <a:rPr lang="en-US" altLang="zh-CN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55—68</a:t>
            </a:r>
            <a:r>
              <a:rPr lang="zh-CN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岁，周游列国，历尽艰辛。</a:t>
            </a:r>
          </a:p>
          <a:p>
            <a:pPr eaLnBrk="1" hangingPunct="1">
              <a:lnSpc>
                <a:spcPct val="110000"/>
              </a:lnSpc>
              <a:buFont typeface="Wingdings" panose="05000000000000000000" charset="0"/>
              <a:buChar char="u"/>
              <a:defRPr/>
            </a:pPr>
            <a:r>
              <a:rPr lang="en-US" altLang="zh-CN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65—73</a:t>
            </a:r>
            <a:r>
              <a:rPr lang="zh-CN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岁，安居鲁国，办教育，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理六经。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bldLvl="0" animBg="1"/>
      <p:bldP spid="65539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矩形 13"/>
          <p:cNvSpPr>
            <a:spLocks noChangeArrowheads="1"/>
          </p:cNvSpPr>
          <p:nvPr/>
        </p:nvSpPr>
        <p:spPr bwMode="auto">
          <a:xfrm>
            <a:off x="560070" y="1036955"/>
            <a:ext cx="3590925" cy="34499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1.吾</a:t>
            </a:r>
            <a:r>
              <a:rPr lang="en-US" altLang="zh-CN" sz="28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日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三省吾身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</a:t>
            </a:r>
            <a:r>
              <a:rPr lang="zh-CN" altLang="en-US" sz="28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传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不习乎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温</a:t>
            </a:r>
            <a:r>
              <a:rPr lang="zh-CN" altLang="en-US" sz="28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故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而知</a:t>
            </a:r>
            <a:r>
              <a:rPr lang="zh-CN" altLang="en-US" sz="28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新</a:t>
            </a:r>
            <a:endParaRPr lang="en-US" altLang="zh-CN" sz="2800" b="1" u="sng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0" hangingPunct="0">
              <a:lnSpc>
                <a:spcPct val="130000"/>
              </a:lnSpc>
            </a:pPr>
            <a:endParaRPr lang="en-US" altLang="zh-CN" sz="2800" b="1" u="sng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0" hangingPunct="0">
              <a:lnSpc>
                <a:spcPct val="13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好之者不如</a:t>
            </a:r>
            <a:r>
              <a:rPr lang="zh-CN" altLang="en-US" sz="28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乐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之者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5.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学而</a:t>
            </a:r>
            <a:r>
              <a:rPr lang="zh-CN" altLang="en-US" sz="28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时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习之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492183" y="1725613"/>
            <a:ext cx="542925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动词用作名词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老师传授的知识</a:t>
            </a:r>
            <a:endParaRPr lang="zh-CN" altLang="en-US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492183" y="2303463"/>
            <a:ext cx="5429250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故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形容词用作名词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学过的知识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;</a:t>
            </a:r>
          </a:p>
          <a:p>
            <a:pPr eaLnBrk="0" hangingPunct="0"/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新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形容词用作名词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新的理解和体会。</a:t>
            </a:r>
            <a:endParaRPr lang="zh-CN" altLang="en-US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3974465" y="3408045"/>
            <a:ext cx="5033963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形容词用作动词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以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……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为快乐</a:t>
            </a:r>
            <a:endParaRPr lang="zh-CN" altLang="en-US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974148" y="4026218"/>
            <a:ext cx="421481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名词用作状语</a:t>
            </a:r>
            <a:r>
              <a:rPr lang="en-US" altLang="zh-CN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按时</a:t>
            </a:r>
            <a:endParaRPr lang="zh-CN" altLang="en-US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049270" y="199390"/>
            <a:ext cx="3218336" cy="948690"/>
            <a:chOff x="4601" y="1210"/>
            <a:chExt cx="5459" cy="181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601" y="1210"/>
              <a:ext cx="5459" cy="1817"/>
            </a:xfrm>
            <a:prstGeom prst="rect">
              <a:avLst/>
            </a:prstGeom>
          </p:spPr>
        </p:pic>
        <p:sp>
          <p:nvSpPr>
            <p:cNvPr id="44039" name="Text Box 8"/>
            <p:cNvSpPr txBox="1">
              <a:spLocks noChangeArrowheads="1"/>
            </p:cNvSpPr>
            <p:nvPr/>
          </p:nvSpPr>
          <p:spPr bwMode="auto">
            <a:xfrm>
              <a:off x="5353" y="1559"/>
              <a:ext cx="3930" cy="1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u"/>
              </a:pPr>
              <a:r>
                <a:rPr lang="zh-CN" altLang="en-US" sz="3200" b="1">
                  <a:ea typeface="黑体" panose="02010609060101010101" pitchFamily="49" charset="-122"/>
                </a:rPr>
                <a:t>词类活用</a:t>
              </a:r>
            </a:p>
          </p:txBody>
        </p:sp>
      </p:grp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511550" y="1148080"/>
            <a:ext cx="27559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名词作状词，每日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/>
      <p:bldP spid="13" grpId="0"/>
      <p:bldP spid="15" grpId="0"/>
      <p:bldP spid="16" grpId="0"/>
      <p:bldP spid="18" grpId="0"/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矩形 1"/>
          <p:cNvSpPr>
            <a:spLocks noChangeArrowheads="1"/>
          </p:cNvSpPr>
          <p:nvPr/>
        </p:nvSpPr>
        <p:spPr bwMode="auto">
          <a:xfrm>
            <a:off x="500380" y="1147763"/>
            <a:ext cx="45720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温故而知新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可以为师矣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39750" y="1670050"/>
            <a:ext cx="6917690" cy="8655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省略句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介词“以”后面省略宾语“之”，代 “温故而知新”</a:t>
            </a:r>
          </a:p>
        </p:txBody>
      </p:sp>
      <p:sp>
        <p:nvSpPr>
          <p:cNvPr id="84997" name="矩形 12"/>
          <p:cNvSpPr>
            <a:spLocks noChangeArrowheads="1"/>
          </p:cNvSpPr>
          <p:nvPr/>
        </p:nvSpPr>
        <p:spPr bwMode="auto">
          <a:xfrm>
            <a:off x="539750" y="2623503"/>
            <a:ext cx="45720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人不知而不愠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39750" y="3145790"/>
            <a:ext cx="859409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省略句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动词“知”后面省略宾语“之”，代“自己”</a:t>
            </a:r>
          </a:p>
        </p:txBody>
      </p:sp>
      <p:sp>
        <p:nvSpPr>
          <p:cNvPr id="84999" name="矩形 14"/>
          <p:cNvSpPr>
            <a:spLocks noChangeArrowheads="1"/>
          </p:cNvSpPr>
          <p:nvPr/>
        </p:nvSpPr>
        <p:spPr bwMode="auto">
          <a:xfrm>
            <a:off x="500380" y="3756660"/>
            <a:ext cx="45720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其不善者而改之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39750" y="4278630"/>
            <a:ext cx="573024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省略句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句首省略了动词“择”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049270" y="199390"/>
            <a:ext cx="2982595" cy="948690"/>
            <a:chOff x="4601" y="1210"/>
            <a:chExt cx="5459" cy="181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601" y="1210"/>
              <a:ext cx="5459" cy="1817"/>
            </a:xfrm>
            <a:prstGeom prst="rect">
              <a:avLst/>
            </a:prstGeom>
          </p:spPr>
        </p:pic>
        <p:sp>
          <p:nvSpPr>
            <p:cNvPr id="44039" name="Text Box 8"/>
            <p:cNvSpPr txBox="1">
              <a:spLocks noChangeArrowheads="1"/>
            </p:cNvSpPr>
            <p:nvPr/>
          </p:nvSpPr>
          <p:spPr bwMode="auto">
            <a:xfrm>
              <a:off x="5554" y="1559"/>
              <a:ext cx="3930" cy="1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u"/>
              </a:pPr>
              <a:r>
                <a:rPr lang="zh-CN" altLang="en-US" sz="3200" b="1">
                  <a:ea typeface="黑体" panose="02010609060101010101" pitchFamily="49" charset="-122"/>
                </a:rPr>
                <a:t>省略句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3" grpId="0"/>
      <p:bldP spid="12" grpId="0"/>
      <p:bldP spid="84997" grpId="0"/>
      <p:bldP spid="14" grpId="0"/>
      <p:bldP spid="84999" grpId="0"/>
      <p:bldP spid="1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82320" y="1713865"/>
            <a:ext cx="6735445" cy="17157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lnSpc>
                <a:spcPct val="140000"/>
              </a:lnSpc>
              <a:spcBef>
                <a:spcPct val="50000"/>
              </a:spcBef>
              <a:buFontTx/>
              <a:buNone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贤哉，回也！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40000"/>
              </a:lnSpc>
              <a:spcBef>
                <a:spcPct val="50000"/>
              </a:spcBef>
              <a:buFontTx/>
              <a:buNone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三军可夺帅也，匹夫不可夺志也。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049270" y="199390"/>
            <a:ext cx="2982595" cy="948690"/>
            <a:chOff x="4601" y="1210"/>
            <a:chExt cx="5459" cy="181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601" y="1210"/>
              <a:ext cx="5459" cy="1817"/>
            </a:xfrm>
            <a:prstGeom prst="rect">
              <a:avLst/>
            </a:prstGeom>
          </p:spPr>
        </p:pic>
        <p:sp>
          <p:nvSpPr>
            <p:cNvPr id="44039" name="Text Box 8"/>
            <p:cNvSpPr txBox="1">
              <a:spLocks noChangeArrowheads="1"/>
            </p:cNvSpPr>
            <p:nvPr/>
          </p:nvSpPr>
          <p:spPr bwMode="auto">
            <a:xfrm>
              <a:off x="5554" y="1559"/>
              <a:ext cx="3930" cy="1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u"/>
              </a:pPr>
              <a:r>
                <a:rPr lang="zh-CN" altLang="en-US" sz="3200" b="1">
                  <a:ea typeface="黑体" panose="02010609060101010101" pitchFamily="49" charset="-122"/>
                </a:rPr>
                <a:t>判断句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0" y="1333500"/>
            <a:ext cx="6405563" cy="330041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不亦乐乎    三省吾身</a:t>
            </a:r>
          </a:p>
          <a:p>
            <a:pPr eaLnBrk="1" hangingPunct="1">
              <a:lnSpc>
                <a:spcPct val="10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三十而立    温故知新</a:t>
            </a:r>
          </a:p>
          <a:p>
            <a:pPr eaLnBrk="1" hangingPunct="1">
              <a:lnSpc>
                <a:spcPct val="10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不舍昼夜</a:t>
            </a:r>
          </a:p>
          <a:p>
            <a:pPr eaLnBrk="1" hangingPunct="1">
              <a:lnSpc>
                <a:spcPct val="10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三人行，必有我师</a:t>
            </a:r>
          </a:p>
          <a:p>
            <a:pPr eaLnBrk="1" hangingPunct="1">
              <a:lnSpc>
                <a:spcPct val="10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择善而从    逝者如斯</a:t>
            </a:r>
          </a:p>
          <a:p>
            <a:pPr eaLnBrk="1" hangingPunct="1">
              <a:lnSpc>
                <a:spcPct val="10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匹夫不可夺其志</a:t>
            </a:r>
          </a:p>
          <a:p>
            <a:pPr marL="0" indent="0" eaLnBrk="1" hangingPunct="1">
              <a:buNone/>
            </a:pPr>
            <a:endParaRPr lang="zh-CN" altLang="en-US" sz="28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49156" name="Picture 9" descr="200791813531833106"/>
          <p:cNvPicPr>
            <a:picLocks noChangeAspect="1" noChangeArrowheads="1"/>
          </p:cNvPicPr>
          <p:nvPr/>
        </p:nvPicPr>
        <p:blipFill>
          <a:blip r:embed="rId2" cstate="email"/>
          <a:srcRect b="8978"/>
          <a:stretch>
            <a:fillRect/>
          </a:stretch>
        </p:blipFill>
        <p:spPr bwMode="auto">
          <a:xfrm>
            <a:off x="5109210" y="1699260"/>
            <a:ext cx="3799840" cy="2567940"/>
          </a:xfrm>
          <a:prstGeom prst="round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softEdge rad="889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2993390" y="210185"/>
            <a:ext cx="3157977" cy="948690"/>
            <a:chOff x="4601" y="1210"/>
            <a:chExt cx="5780" cy="181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601" y="1210"/>
              <a:ext cx="5780" cy="1817"/>
            </a:xfrm>
            <a:prstGeom prst="rect">
              <a:avLst/>
            </a:prstGeom>
          </p:spPr>
        </p:pic>
        <p:sp>
          <p:nvSpPr>
            <p:cNvPr id="44039" name="Text Box 8"/>
            <p:cNvSpPr txBox="1">
              <a:spLocks noChangeArrowheads="1"/>
            </p:cNvSpPr>
            <p:nvPr/>
          </p:nvSpPr>
          <p:spPr bwMode="auto">
            <a:xfrm>
              <a:off x="5206" y="1559"/>
              <a:ext cx="4249" cy="1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Char char="u"/>
              </a:pPr>
              <a:r>
                <a:rPr lang="zh-CN" altLang="en-US" sz="3200" b="1">
                  <a:ea typeface="黑体" panose="02010609060101010101" pitchFamily="49" charset="-122"/>
                </a:rPr>
                <a:t>成语归纳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0530" y="894715"/>
            <a:ext cx="8188325" cy="995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不亦乐乎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：原义是“不也是很快乐吗？现常表示</a:t>
            </a:r>
          </a:p>
          <a:p>
            <a:pPr eaLnBrk="0" hangingPunct="0">
              <a:lnSpc>
                <a:spcPct val="105000"/>
              </a:lnSpc>
              <a:defRPr/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达到极点。</a:t>
            </a:r>
          </a:p>
        </p:txBody>
      </p:sp>
      <p:sp>
        <p:nvSpPr>
          <p:cNvPr id="86019" name="矩形 12"/>
          <p:cNvSpPr>
            <a:spLocks noChangeArrowheads="1"/>
          </p:cNvSpPr>
          <p:nvPr/>
        </p:nvSpPr>
        <p:spPr bwMode="auto">
          <a:xfrm>
            <a:off x="240983" y="197168"/>
            <a:ext cx="487934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论语</a:t>
            </a:r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十二章中的成语</a:t>
            </a:r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0213" y="1889443"/>
            <a:ext cx="8358187" cy="9531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温故知新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：温习学过的知识，可以得到新的理解</a:t>
            </a:r>
          </a:p>
          <a:p>
            <a:pPr eaLnBrk="0" hangingPunct="0">
              <a:defRPr/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与体。也指回忆过去，认识现在。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0530" y="2987675"/>
            <a:ext cx="8232775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3.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三十而立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：三十岁便能够独立做事情。指人开始</a:t>
            </a:r>
          </a:p>
          <a:p>
            <a:pPr eaLnBrk="0" hangingPunct="0">
              <a:defRPr/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走向成熟。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0213" y="4034790"/>
            <a:ext cx="7786687" cy="5219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4.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不舍昼夜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：不分白天和黑夜，夜以继日。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6019" grpId="0"/>
      <p:bldP spid="14" grpId="0"/>
      <p:bldP spid="15" grpId="0"/>
      <p:bldP spid="1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15620" y="650240"/>
            <a:ext cx="803719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5.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逝者如斯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：时光像河水一样流逝，日夜不停。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5620" y="1396365"/>
            <a:ext cx="8284845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6.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匹夫不可夺志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：即使对一个普通人，也不能随意</a:t>
            </a:r>
          </a:p>
          <a:p>
            <a:pPr eaLnBrk="0" hangingPunct="0">
              <a:defRPr/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改变他的志向。形容意志坚定，不可动摇。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5620" y="2545080"/>
            <a:ext cx="8149590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7.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择善而从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：采纳正确的意见或选择好的方法加以</a:t>
            </a:r>
          </a:p>
          <a:p>
            <a:pPr eaLnBrk="0" hangingPunct="0">
              <a:defRPr/>
            </a:pP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实行。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5620" y="3692525"/>
            <a:ext cx="8489950" cy="953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8.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三人行，必有我师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：几个人在一起走路，其中必定有能做我老师的人。形容谦虚好学。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矩形 10"/>
          <p:cNvSpPr>
            <a:spLocks noChangeArrowheads="1"/>
          </p:cNvSpPr>
          <p:nvPr/>
        </p:nvSpPr>
        <p:spPr bwMode="auto">
          <a:xfrm>
            <a:off x="341630" y="1582420"/>
            <a:ext cx="6436995" cy="26752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457200" eaLnBrk="0" hangingPunct="0">
              <a:lnSpc>
                <a:spcPct val="120000"/>
              </a:lnSpc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本文通过师徒对话或借题发挥，阐述了学习应该有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谦虚好学的态度，贫贱不移、求学为乐的精神，温故知新、学思结合的学习方法，诚实守信、厚道仁义、坚守节操的思想品德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41630" y="208254"/>
            <a:ext cx="8093075" cy="4931410"/>
            <a:chOff x="-117" y="1130"/>
            <a:chExt cx="12745" cy="8993"/>
          </a:xfrm>
        </p:grpSpPr>
        <p:sp>
          <p:nvSpPr>
            <p:cNvPr id="9" name="圆角矩形 8"/>
            <p:cNvSpPr/>
            <p:nvPr/>
          </p:nvSpPr>
          <p:spPr>
            <a:xfrm>
              <a:off x="-117" y="3459"/>
              <a:ext cx="10319" cy="5173"/>
            </a:xfrm>
            <a:prstGeom prst="roundRect">
              <a:avLst/>
            </a:prstGeom>
            <a:no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0" name="图片 2" descr="office6\wpsassist\cache\A000220150322H54PPIC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16800000">
              <a:off x="6774" y="4269"/>
              <a:ext cx="8993" cy="2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组合 1"/>
          <p:cNvGrpSpPr/>
          <p:nvPr/>
        </p:nvGrpSpPr>
        <p:grpSpPr>
          <a:xfrm>
            <a:off x="118745" y="325755"/>
            <a:ext cx="2346325" cy="583746"/>
            <a:chOff x="923" y="1552"/>
            <a:chExt cx="3695" cy="945"/>
          </a:xfrm>
        </p:grpSpPr>
        <p:pic>
          <p:nvPicPr>
            <p:cNvPr id="6" name="图片 5" descr="00 图标-0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3" name="文本框 3"/>
            <p:cNvSpPr txBox="1"/>
            <p:nvPr/>
          </p:nvSpPr>
          <p:spPr>
            <a:xfrm>
              <a:off x="1094" y="1552"/>
              <a:ext cx="2848" cy="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课文小结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83590" y="700405"/>
            <a:ext cx="7231380" cy="3952240"/>
            <a:chOff x="1234" y="1103"/>
            <a:chExt cx="11388" cy="6224"/>
          </a:xfrm>
        </p:grpSpPr>
        <p:sp>
          <p:nvSpPr>
            <p:cNvPr id="91138" name="文本框 1"/>
            <p:cNvSpPr txBox="1">
              <a:spLocks noChangeArrowheads="1"/>
            </p:cNvSpPr>
            <p:nvPr/>
          </p:nvSpPr>
          <p:spPr bwMode="auto">
            <a:xfrm>
              <a:off x="1829" y="2228"/>
              <a:ext cx="2540" cy="8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学习态度</a:t>
              </a:r>
            </a:p>
          </p:txBody>
        </p:sp>
        <p:sp>
          <p:nvSpPr>
            <p:cNvPr id="9" name="左大括号 8"/>
            <p:cNvSpPr/>
            <p:nvPr/>
          </p:nvSpPr>
          <p:spPr>
            <a:xfrm rot="5400000">
              <a:off x="2895" y="2160"/>
              <a:ext cx="408" cy="1988"/>
            </a:xfrm>
            <a:prstGeom prst="leftBrace">
              <a:avLst>
                <a:gd name="adj1" fmla="val 42375"/>
                <a:gd name="adj2" fmla="val 52264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1140" name="文本框 10"/>
            <p:cNvSpPr txBox="1">
              <a:spLocks noChangeArrowheads="1"/>
            </p:cNvSpPr>
            <p:nvPr/>
          </p:nvSpPr>
          <p:spPr bwMode="auto">
            <a:xfrm>
              <a:off x="5133" y="2228"/>
              <a:ext cx="2562" cy="8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学习方法</a:t>
              </a:r>
            </a:p>
          </p:txBody>
        </p:sp>
        <p:sp>
          <p:nvSpPr>
            <p:cNvPr id="11" name="左大括号 10"/>
            <p:cNvSpPr/>
            <p:nvPr/>
          </p:nvSpPr>
          <p:spPr>
            <a:xfrm rot="5400000">
              <a:off x="6201" y="2106"/>
              <a:ext cx="337" cy="2250"/>
            </a:xfrm>
            <a:prstGeom prst="leftBrace">
              <a:avLst>
                <a:gd name="adj1" fmla="val 42375"/>
                <a:gd name="adj2" fmla="val 50000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1142" name="文本框 2"/>
            <p:cNvSpPr txBox="1">
              <a:spLocks noChangeArrowheads="1"/>
            </p:cNvSpPr>
            <p:nvPr/>
          </p:nvSpPr>
          <p:spPr bwMode="auto">
            <a:xfrm>
              <a:off x="8726" y="2225"/>
              <a:ext cx="2565" cy="8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修身做人</a:t>
              </a:r>
            </a:p>
          </p:txBody>
        </p:sp>
        <p:sp>
          <p:nvSpPr>
            <p:cNvPr id="13" name="左大括号 12"/>
            <p:cNvSpPr/>
            <p:nvPr/>
          </p:nvSpPr>
          <p:spPr>
            <a:xfrm rot="5400000">
              <a:off x="9889" y="1786"/>
              <a:ext cx="338" cy="2665"/>
            </a:xfrm>
            <a:prstGeom prst="leftBrace">
              <a:avLst>
                <a:gd name="adj1" fmla="val 42375"/>
                <a:gd name="adj2" fmla="val 50000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" name="左大括号 14"/>
            <p:cNvSpPr/>
            <p:nvPr/>
          </p:nvSpPr>
          <p:spPr>
            <a:xfrm rot="5400000">
              <a:off x="6815" y="-3093"/>
              <a:ext cx="420" cy="10388"/>
            </a:xfrm>
            <a:prstGeom prst="leftBrace">
              <a:avLst>
                <a:gd name="adj1" fmla="val 42375"/>
                <a:gd name="adj2" fmla="val 49829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1145" name="TextBox 15"/>
            <p:cNvSpPr txBox="1">
              <a:spLocks noChangeArrowheads="1"/>
            </p:cNvSpPr>
            <p:nvPr/>
          </p:nvSpPr>
          <p:spPr bwMode="auto">
            <a:xfrm>
              <a:off x="4518" y="1103"/>
              <a:ext cx="5161" cy="8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8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《</a:t>
              </a:r>
              <a:r>
                <a:rPr lang="zh-CN" altLang="en-US" sz="28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论语</a:t>
              </a:r>
              <a:r>
                <a:rPr lang="en-US" altLang="zh-CN" sz="28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》</a:t>
              </a:r>
              <a:r>
                <a:rPr lang="zh-CN" altLang="en-US" sz="28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十二章</a:t>
              </a:r>
            </a:p>
          </p:txBody>
        </p:sp>
        <p:sp>
          <p:nvSpPr>
            <p:cNvPr id="91146" name="TextBox 16"/>
            <p:cNvSpPr txBox="1">
              <a:spLocks noChangeArrowheads="1"/>
            </p:cNvSpPr>
            <p:nvPr/>
          </p:nvSpPr>
          <p:spPr bwMode="auto">
            <a:xfrm>
              <a:off x="2208" y="3513"/>
              <a:ext cx="2137" cy="7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</a:rPr>
                <a:t>第七章</a:t>
              </a:r>
            </a:p>
          </p:txBody>
        </p:sp>
        <p:sp>
          <p:nvSpPr>
            <p:cNvPr id="91147" name="矩形 18"/>
            <p:cNvSpPr>
              <a:spLocks noChangeArrowheads="1"/>
            </p:cNvSpPr>
            <p:nvPr/>
          </p:nvSpPr>
          <p:spPr bwMode="auto">
            <a:xfrm>
              <a:off x="2208" y="4188"/>
              <a:ext cx="1745" cy="7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第九章</a:t>
              </a: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1148" name="矩形 21"/>
            <p:cNvSpPr>
              <a:spLocks noChangeArrowheads="1"/>
            </p:cNvSpPr>
            <p:nvPr/>
          </p:nvSpPr>
          <p:spPr bwMode="auto">
            <a:xfrm>
              <a:off x="2208" y="4975"/>
              <a:ext cx="1745" cy="72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40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第十章</a:t>
              </a: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1149" name="TextBox 22"/>
            <p:cNvSpPr txBox="1">
              <a:spLocks noChangeArrowheads="1"/>
            </p:cNvSpPr>
            <p:nvPr/>
          </p:nvSpPr>
          <p:spPr bwMode="auto">
            <a:xfrm>
              <a:off x="5245" y="4188"/>
              <a:ext cx="2138" cy="7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</a:rPr>
                <a:t>第四章</a:t>
              </a:r>
            </a:p>
          </p:txBody>
        </p:sp>
        <p:sp>
          <p:nvSpPr>
            <p:cNvPr id="91150" name="TextBox 23"/>
            <p:cNvSpPr txBox="1">
              <a:spLocks noChangeArrowheads="1"/>
            </p:cNvSpPr>
            <p:nvPr/>
          </p:nvSpPr>
          <p:spPr bwMode="auto">
            <a:xfrm>
              <a:off x="5245" y="3513"/>
              <a:ext cx="2138" cy="7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</a:rPr>
                <a:t>第一章</a:t>
              </a:r>
            </a:p>
          </p:txBody>
        </p:sp>
        <p:sp>
          <p:nvSpPr>
            <p:cNvPr id="91151" name="TextBox 24"/>
            <p:cNvSpPr txBox="1">
              <a:spLocks noChangeArrowheads="1"/>
            </p:cNvSpPr>
            <p:nvPr/>
          </p:nvSpPr>
          <p:spPr bwMode="auto">
            <a:xfrm>
              <a:off x="5245" y="4863"/>
              <a:ext cx="2475" cy="7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</a:rPr>
                <a:t>第五章</a:t>
              </a:r>
            </a:p>
          </p:txBody>
        </p:sp>
        <p:sp>
          <p:nvSpPr>
            <p:cNvPr id="91152" name="TextBox 25"/>
            <p:cNvSpPr txBox="1">
              <a:spLocks noChangeArrowheads="1"/>
            </p:cNvSpPr>
            <p:nvPr/>
          </p:nvSpPr>
          <p:spPr bwMode="auto">
            <a:xfrm>
              <a:off x="5160" y="5478"/>
              <a:ext cx="2363" cy="7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</a:rPr>
                <a:t>第十二章</a:t>
              </a:r>
            </a:p>
          </p:txBody>
        </p:sp>
        <p:sp>
          <p:nvSpPr>
            <p:cNvPr id="91153" name="TextBox 26"/>
            <p:cNvSpPr txBox="1">
              <a:spLocks noChangeArrowheads="1"/>
            </p:cNvSpPr>
            <p:nvPr/>
          </p:nvSpPr>
          <p:spPr bwMode="auto">
            <a:xfrm>
              <a:off x="7833" y="3400"/>
              <a:ext cx="2137" cy="72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</a:rPr>
                <a:t>第一章</a:t>
              </a:r>
            </a:p>
          </p:txBody>
        </p:sp>
        <p:sp>
          <p:nvSpPr>
            <p:cNvPr id="91154" name="TextBox 27"/>
            <p:cNvSpPr txBox="1">
              <a:spLocks noChangeArrowheads="1"/>
            </p:cNvSpPr>
            <p:nvPr/>
          </p:nvSpPr>
          <p:spPr bwMode="auto">
            <a:xfrm>
              <a:off x="10083" y="3400"/>
              <a:ext cx="2137" cy="72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</a:rPr>
                <a:t>第六章</a:t>
              </a:r>
            </a:p>
          </p:txBody>
        </p:sp>
        <p:sp>
          <p:nvSpPr>
            <p:cNvPr id="91155" name="TextBox 28"/>
            <p:cNvSpPr txBox="1">
              <a:spLocks noChangeArrowheads="1"/>
            </p:cNvSpPr>
            <p:nvPr/>
          </p:nvSpPr>
          <p:spPr bwMode="auto">
            <a:xfrm>
              <a:off x="7833" y="4188"/>
              <a:ext cx="2137" cy="7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</a:rPr>
                <a:t>第二章</a:t>
              </a:r>
            </a:p>
          </p:txBody>
        </p:sp>
        <p:sp>
          <p:nvSpPr>
            <p:cNvPr id="91156" name="TextBox 29"/>
            <p:cNvSpPr txBox="1">
              <a:spLocks noChangeArrowheads="1"/>
            </p:cNvSpPr>
            <p:nvPr/>
          </p:nvSpPr>
          <p:spPr bwMode="auto">
            <a:xfrm>
              <a:off x="10148" y="4188"/>
              <a:ext cx="2137" cy="7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</a:rPr>
                <a:t>第八章</a:t>
              </a:r>
            </a:p>
          </p:txBody>
        </p:sp>
        <p:sp>
          <p:nvSpPr>
            <p:cNvPr id="91157" name="TextBox 30"/>
            <p:cNvSpPr txBox="1">
              <a:spLocks noChangeArrowheads="1"/>
            </p:cNvSpPr>
            <p:nvPr/>
          </p:nvSpPr>
          <p:spPr bwMode="auto">
            <a:xfrm>
              <a:off x="7833" y="4975"/>
              <a:ext cx="2137" cy="72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</a:rPr>
                <a:t>第三章</a:t>
              </a:r>
            </a:p>
          </p:txBody>
        </p:sp>
        <p:sp>
          <p:nvSpPr>
            <p:cNvPr id="91158" name="TextBox 31"/>
            <p:cNvSpPr txBox="1">
              <a:spLocks noChangeArrowheads="1"/>
            </p:cNvSpPr>
            <p:nvPr/>
          </p:nvSpPr>
          <p:spPr bwMode="auto">
            <a:xfrm>
              <a:off x="10148" y="4975"/>
              <a:ext cx="2475" cy="72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>
                  <a:latin typeface="楷体" panose="02010609060101010101" pitchFamily="49" charset="-122"/>
                  <a:ea typeface="楷体" panose="02010609060101010101" pitchFamily="49" charset="-122"/>
                </a:rPr>
                <a:t>第十一章</a:t>
              </a:r>
            </a:p>
          </p:txBody>
        </p:sp>
        <p:sp>
          <p:nvSpPr>
            <p:cNvPr id="33" name="左大括号 32"/>
            <p:cNvSpPr/>
            <p:nvPr/>
          </p:nvSpPr>
          <p:spPr>
            <a:xfrm rot="16200000">
              <a:off x="6835" y="1135"/>
              <a:ext cx="420" cy="10125"/>
            </a:xfrm>
            <a:prstGeom prst="leftBrace">
              <a:avLst>
                <a:gd name="adj1" fmla="val 42375"/>
                <a:gd name="adj2" fmla="val 49829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1160" name="TextBox 33"/>
            <p:cNvSpPr txBox="1">
              <a:spLocks noChangeArrowheads="1"/>
            </p:cNvSpPr>
            <p:nvPr/>
          </p:nvSpPr>
          <p:spPr bwMode="auto">
            <a:xfrm>
              <a:off x="1234" y="6505"/>
              <a:ext cx="11051" cy="8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勤奋自勉、谦虚进取、机敏好学、加强修养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8745" y="325755"/>
            <a:ext cx="2346325" cy="583746"/>
            <a:chOff x="923" y="1552"/>
            <a:chExt cx="3695" cy="945"/>
          </a:xfrm>
        </p:grpSpPr>
        <p:pic>
          <p:nvPicPr>
            <p:cNvPr id="6" name="图片 5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3" name="文本框 3"/>
            <p:cNvSpPr txBox="1"/>
            <p:nvPr/>
          </p:nvSpPr>
          <p:spPr>
            <a:xfrm>
              <a:off x="1094" y="1552"/>
              <a:ext cx="2848" cy="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板书设计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TextBox 5"/>
          <p:cNvSpPr txBox="1">
            <a:spLocks noChangeArrowheads="1"/>
          </p:cNvSpPr>
          <p:nvPr/>
        </p:nvSpPr>
        <p:spPr bwMode="auto">
          <a:xfrm>
            <a:off x="396875" y="1231900"/>
            <a:ext cx="8351838" cy="598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20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</a:p>
        </p:txBody>
      </p:sp>
      <p:sp>
        <p:nvSpPr>
          <p:cNvPr id="89092" name="矩形 7"/>
          <p:cNvSpPr>
            <a:spLocks noChangeArrowheads="1"/>
          </p:cNvSpPr>
          <p:nvPr/>
        </p:nvSpPr>
        <p:spPr bwMode="auto">
          <a:xfrm>
            <a:off x="534988" y="1336675"/>
            <a:ext cx="8242300" cy="2971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457200" eaLnBrk="0" hangingPunct="0">
              <a:lnSpc>
                <a:spcPct val="13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　课文选取的这几章语录虽然都是寥寥数语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但多次运用反问、排比、比喻等修辞手法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使表情达意富有感染力和表现力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甚至使说话人的神态、动作都栩栩如生地展现在读者眼前。句式的变化也很生动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有的是排比句、反问句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对弟子进行耐心的启发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有的是对偶句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从正反两个方面道出学和思的辩证关系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有的是用感叹句来表明自己的志向和追求。</a:t>
            </a:r>
          </a:p>
        </p:txBody>
      </p:sp>
      <p:sp>
        <p:nvSpPr>
          <p:cNvPr id="89093" name="矩形 10"/>
          <p:cNvSpPr>
            <a:spLocks noChangeArrowheads="1"/>
          </p:cNvSpPr>
          <p:nvPr/>
        </p:nvSpPr>
        <p:spPr bwMode="auto">
          <a:xfrm>
            <a:off x="991870" y="876300"/>
            <a:ext cx="370903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❶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语言精练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生动传神。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60020" y="207645"/>
            <a:ext cx="2346325" cy="583746"/>
            <a:chOff x="923" y="1552"/>
            <a:chExt cx="3695" cy="945"/>
          </a:xfrm>
        </p:grpSpPr>
        <p:pic>
          <p:nvPicPr>
            <p:cNvPr id="6" name="图片 5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3" name="文本框 3"/>
            <p:cNvSpPr txBox="1"/>
            <p:nvPr/>
          </p:nvSpPr>
          <p:spPr>
            <a:xfrm>
              <a:off x="1094" y="1552"/>
              <a:ext cx="2848" cy="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写作特色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/>
      <p:bldP spid="8909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TextBox 5"/>
          <p:cNvSpPr txBox="1">
            <a:spLocks noChangeArrowheads="1"/>
          </p:cNvSpPr>
          <p:nvPr/>
        </p:nvSpPr>
        <p:spPr bwMode="auto">
          <a:xfrm>
            <a:off x="611188" y="1487488"/>
            <a:ext cx="7273925" cy="644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</a:p>
        </p:txBody>
      </p:sp>
      <p:sp>
        <p:nvSpPr>
          <p:cNvPr id="8" name="矩形 7"/>
          <p:cNvSpPr/>
          <p:nvPr/>
        </p:nvSpPr>
        <p:spPr>
          <a:xfrm>
            <a:off x="611188" y="1438275"/>
            <a:ext cx="8072437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eaLnBrk="0" hangingPunct="0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课文选取的这几章语录阐述了谦虚好学的学习态度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贫贱不移、求学为乐的乐学精神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温故知新、学思结合的学习方法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诚实守信、厚道仁义、坚守节操的个人修养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至今仍是人们学习和做人的基本准则。这十二章都可以算作格言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具有简练晓畅、语意含蓄、富有哲理的特点。</a:t>
            </a:r>
          </a:p>
        </p:txBody>
      </p:sp>
      <p:sp>
        <p:nvSpPr>
          <p:cNvPr id="90117" name="矩形 10"/>
          <p:cNvSpPr>
            <a:spLocks noChangeArrowheads="1"/>
          </p:cNvSpPr>
          <p:nvPr/>
        </p:nvSpPr>
        <p:spPr bwMode="auto">
          <a:xfrm>
            <a:off x="859790" y="957580"/>
            <a:ext cx="425196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❷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思想深刻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富含哲理。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/>
      <p:bldP spid="901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74650" y="966470"/>
            <a:ext cx="8590915" cy="3743960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indent="0" algn="l" latinLnBrk="0">
              <a:lnSpc>
                <a:spcPct val="11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1.</a:t>
            </a:r>
            <a:r>
              <a:rPr lang="zh-CN" altLang="en-US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政治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思想：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0" algn="l" latinLnBrk="0">
              <a:lnSpc>
                <a:spcPct val="110000"/>
              </a:lnSpc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孔子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创立了以</a:t>
            </a: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仁</a:t>
            </a: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”（即仁爱、爱人）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为核心的道德学说，政治上主张</a:t>
            </a: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仁政</a:t>
            </a: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”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（</a:t>
            </a:r>
            <a:r>
              <a:rPr lang="zh-CN" altLang="en-US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“仁者爱人”“克己复礼”）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。他自己也是一个很善良的人，富有同情心，乐于助人，待人真诚、宽厚。</a:t>
            </a:r>
            <a:r>
              <a:rPr lang="zh-CN" altLang="en-US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“己所不欲，勿施于人”“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君子成人之美，</a:t>
            </a:r>
          </a:p>
          <a:p>
            <a:pPr indent="0" algn="l" latinLnBrk="0">
              <a:lnSpc>
                <a:spcPct val="11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不成人之恶”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，都是他的做人准则。 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0" algn="l" latinLnBrk="0">
              <a:lnSpc>
                <a:spcPct val="11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2.</a:t>
            </a:r>
            <a:r>
              <a:rPr lang="zh-CN" altLang="en-US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教育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思想</a:t>
            </a:r>
            <a:r>
              <a:rPr lang="zh-CN" altLang="en-US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：</a:t>
            </a:r>
            <a:endParaRPr lang="en-US" altLang="zh-CN" sz="2400" b="1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0" algn="l" latinLnBrk="0">
              <a:lnSpc>
                <a:spcPct val="110000"/>
              </a:lnSpc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重视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教育的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作用；</a:t>
            </a:r>
            <a:r>
              <a:rPr lang="zh-CN" altLang="en-US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提倡“有教无类”（一视</a:t>
            </a:r>
          </a:p>
          <a:p>
            <a:pPr indent="0" algn="l" latinLnBrk="0">
              <a:lnSpc>
                <a:spcPct val="110000"/>
              </a:lnSpc>
            </a:pPr>
            <a:r>
              <a:rPr lang="zh-CN" altLang="en-US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同仁）；诲人不倦；因材施教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等。</a:t>
            </a:r>
            <a:endParaRPr lang="zh-CN" altLang="en-US" sz="2400" b="1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/>
        </p:nvSpPr>
        <p:spPr>
          <a:xfrm>
            <a:off x="3075305" y="299720"/>
            <a:ext cx="3189605" cy="779780"/>
          </a:xfrm>
          <a:solidFill>
            <a:schemeClr val="accent2">
              <a:lumMod val="40000"/>
              <a:lumOff val="60000"/>
              <a:alpha val="53000"/>
            </a:schemeClr>
          </a:solidFill>
        </p:spPr>
        <p:txBody>
          <a:bodyPr/>
          <a:lstStyle>
            <a:lvl1pPr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2pPr>
            <a:lvl3pPr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3pPr>
            <a:lvl4pPr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4pPr>
            <a:lvl5pPr algn="ctr" defTabSz="68580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5pPr>
            <a:lvl6pPr marL="457200" algn="ctr" defTabSz="6858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6pPr>
            <a:lvl7pPr marL="914400" algn="ctr" defTabSz="6858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7pPr>
            <a:lvl8pPr marL="1371600" algn="ctr" defTabSz="6858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8pPr>
            <a:lvl9pPr marL="1828800" algn="ctr" defTabSz="68580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zh-CN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孔子思想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0230" y="2537460"/>
            <a:ext cx="2138045" cy="2608580"/>
          </a:xfrm>
          <a:prstGeom prst="roundRect">
            <a:avLst/>
          </a:prstGeom>
          <a:effectLst>
            <a:softEdge rad="2667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5538" grpId="0" bldLvl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/>
          <p:cNvSpPr txBox="1">
            <a:spLocks noRot="1" noChangeArrowheads="1"/>
          </p:cNvSpPr>
          <p:nvPr/>
        </p:nvSpPr>
        <p:spPr bwMode="auto">
          <a:xfrm>
            <a:off x="207645" y="855345"/>
            <a:ext cx="8728710" cy="39808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indent="457200" algn="ctr" defTabSz="685800" eaLnBrk="0" hangingPunct="0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孔子学琴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457200" defTabSz="685800" eaLnBrk="0" hangingPunct="0">
              <a:lnSpc>
                <a:spcPct val="11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 孔子向乐师襄子学鼓琴，连学了十天都不换曲子（进，增加之义。）；这时，学生不急，倒是老师急了，就说：你做得挺好，可以换曲子学习（益，增加，加练）了；孔子说：我只是把握了曲调（曲），还没掌握乐理（数，规律，即乐理。）呢；过了一段时间，老师又说：乐理你已经掌握了，可以换曲子学习了；孔子说：我还没有弄清楚这个曲作者的创作思想（志）呢！又过了一段时间，老师又说：你已经理解了曲作者的创作思想啦，可以换曲子学习了；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07645" y="207645"/>
            <a:ext cx="2346325" cy="583746"/>
            <a:chOff x="923" y="1552"/>
            <a:chExt cx="3695" cy="945"/>
          </a:xfrm>
        </p:grpSpPr>
        <p:pic>
          <p:nvPicPr>
            <p:cNvPr id="6" name="图片 5" descr="00 图标-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3" name="文本框 3"/>
            <p:cNvSpPr txBox="1"/>
            <p:nvPr/>
          </p:nvSpPr>
          <p:spPr>
            <a:xfrm>
              <a:off x="1094" y="1552"/>
              <a:ext cx="2848" cy="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拓展提升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文本框 1"/>
          <p:cNvSpPr txBox="1">
            <a:spLocks noChangeArrowheads="1"/>
          </p:cNvSpPr>
          <p:nvPr/>
        </p:nvSpPr>
        <p:spPr bwMode="auto">
          <a:xfrm>
            <a:off x="421005" y="497840"/>
            <a:ext cx="8301355" cy="4521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孔子说：我还没搞清这位曲作者是什么样的一个人（为人）呢！再过了一段时间，孔子一副有所穆然深思的样子，又是一副愉悦地望向高空而又意志深远的样子。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孔子说：“我知道这位曲作者是怎么样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一个人了，这人黑黑的，高高的，眼晴深邃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苍茫，有一种超越一切、惠及万民的王者气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度！除了周文王，谁还能作得出这样的乐曲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呢？”老师听了这番话，向这个不凡的学生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行了一个大礼，（“避席再拜”），并说：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“您说的正是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文王操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啊！”</a:t>
            </a:r>
          </a:p>
        </p:txBody>
      </p:sp>
      <p:pic>
        <p:nvPicPr>
          <p:cNvPr id="100354" name="图片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3990" y="1903730"/>
            <a:ext cx="2337435" cy="273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 Box 4"/>
          <p:cNvSpPr txBox="1">
            <a:spLocks noChangeArrowheads="1"/>
          </p:cNvSpPr>
          <p:nvPr/>
        </p:nvSpPr>
        <p:spPr bwMode="auto">
          <a:xfrm>
            <a:off x="2488596" y="1667685"/>
            <a:ext cx="485969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altLang="zh-CN" sz="6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谢谢观看！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Rot="1" noChangeArrowheads="1"/>
          </p:cNvSpPr>
          <p:nvPr/>
        </p:nvSpPr>
        <p:spPr>
          <a:xfrm>
            <a:off x="30480" y="716915"/>
            <a:ext cx="8846820" cy="4255770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eaLnBrk="0" hangingPunct="0">
              <a:lnSpc>
                <a:spcPct val="105000"/>
              </a:lnSpc>
            </a:pPr>
            <a:r>
              <a:rPr lang="en-US" altLang="zh-CN" sz="26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lang="zh-CN" altLang="en-US" sz="26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论语</a:t>
            </a:r>
            <a:r>
              <a:rPr lang="en-US" altLang="zh-CN" sz="26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26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是儒家的经典著作之一，由孔子的弟子及其再传弟子编撰而成。</a:t>
            </a:r>
            <a:r>
              <a:rPr lang="zh-CN" altLang="en-US" sz="2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它以语录体和对话文体为主，</a:t>
            </a:r>
            <a:r>
              <a:rPr lang="zh-CN" altLang="en-US" sz="26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记录了孔子及其弟子的言行，</a:t>
            </a:r>
            <a:r>
              <a:rPr lang="zh-CN" altLang="en-US" sz="2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集中体现了孔子的政治主张、伦理思想、道德观念及教育原则等。</a:t>
            </a:r>
          </a:p>
          <a:p>
            <a:pPr indent="457200" eaLnBrk="0" hangingPunct="0">
              <a:lnSpc>
                <a:spcPct val="105000"/>
              </a:lnSpc>
            </a:pPr>
            <a:r>
              <a:rPr lang="zh-CN" altLang="en-US" sz="2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与</a:t>
            </a:r>
            <a:r>
              <a:rPr lang="en-US" altLang="zh-CN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《</a:t>
            </a:r>
            <a:r>
              <a:rPr lang="zh-CN" altLang="en-US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孟子</a:t>
            </a:r>
            <a:r>
              <a:rPr lang="en-US" altLang="zh-CN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》《</a:t>
            </a:r>
            <a:r>
              <a:rPr lang="zh-CN" altLang="en-US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大学</a:t>
            </a:r>
            <a:r>
              <a:rPr lang="en-US" altLang="zh-CN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》</a:t>
            </a:r>
          </a:p>
          <a:p>
            <a:pPr indent="0" eaLnBrk="0" hangingPunct="0">
              <a:lnSpc>
                <a:spcPct val="105000"/>
              </a:lnSpc>
              <a:buNone/>
            </a:pPr>
            <a:r>
              <a:rPr lang="en-US" altLang="zh-CN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《</a:t>
            </a:r>
            <a:r>
              <a:rPr lang="zh-CN" altLang="en-US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中庸</a:t>
            </a:r>
            <a:r>
              <a:rPr lang="en-US" altLang="zh-CN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》</a:t>
            </a:r>
            <a:r>
              <a:rPr lang="zh-CN" altLang="en-US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并称“四书”</a:t>
            </a:r>
            <a:r>
              <a:rPr lang="zh-CN" altLang="en-US" sz="2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</a:p>
          <a:p>
            <a:pPr indent="457200" eaLnBrk="0" hangingPunct="0">
              <a:lnSpc>
                <a:spcPct val="105000"/>
              </a:lnSpc>
            </a:pPr>
            <a:r>
              <a:rPr lang="zh-CN" altLang="en-US" sz="2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北宋宰相赵普赞曰：</a:t>
            </a:r>
          </a:p>
          <a:p>
            <a:pPr marL="685800" eaLnBrk="0" hangingPunct="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zh-CN" altLang="en-US" sz="2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“</a:t>
            </a:r>
            <a:r>
              <a:rPr lang="zh-CN" altLang="en-US" sz="2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半部论语治天下</a:t>
            </a:r>
            <a:r>
              <a:rPr lang="zh-CN" altLang="en-US" sz="2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”。</a:t>
            </a:r>
          </a:p>
          <a:p>
            <a:pPr marL="685800" eaLnBrk="0" hangingPunct="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zh-CN" altLang="en-US" sz="2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本文十二章是儒家修身之言，讲的是做人之道。</a:t>
            </a:r>
            <a:endParaRPr lang="zh-CN" altLang="en-US" sz="2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135" y="2132330"/>
            <a:ext cx="3860165" cy="2147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99"/>
          <p:cNvSpPr/>
          <p:nvPr/>
        </p:nvSpPr>
        <p:spPr>
          <a:xfrm>
            <a:off x="856615" y="1818640"/>
            <a:ext cx="7756525" cy="318643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论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语    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说     愠     传  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三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省     逾矩</a:t>
            </a:r>
          </a:p>
          <a:p>
            <a:pPr marL="342900" indent="-342900">
              <a:spcBef>
                <a:spcPct val="20000"/>
              </a:spcBef>
              <a:buFontTx/>
            </a:pPr>
            <a:endParaRPr lang="en-US" altLang="zh-CN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342900" indent="-342900">
              <a:spcBef>
                <a:spcPct val="20000"/>
              </a:spcBef>
              <a:buFontTx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罔      殆     箪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食   知之者不如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好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之者</a:t>
            </a:r>
          </a:p>
          <a:p>
            <a:pPr marL="0" indent="0">
              <a:spcBef>
                <a:spcPct val="20000"/>
              </a:spcBef>
              <a:buFontTx/>
              <a:buNone/>
            </a:pP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0">
              <a:spcBef>
                <a:spcPct val="20000"/>
              </a:spcBef>
              <a:buFontTx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诲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人不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倦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     曲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肱 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       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笃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志      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哉</a:t>
            </a:r>
          </a:p>
        </p:txBody>
      </p:sp>
      <p:sp>
        <p:nvSpPr>
          <p:cNvPr id="197635" name="Text Box 101"/>
          <p:cNvSpPr txBox="1"/>
          <p:nvPr/>
        </p:nvSpPr>
        <p:spPr>
          <a:xfrm>
            <a:off x="1828800" y="800100"/>
            <a:ext cx="4000500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</a:pPr>
            <a:endParaRPr lang="zh-CN" altLang="zh-CN" sz="100" b="1" dirty="0">
              <a:latin typeface="Times New Roman" panose="02020603050405020304" charset="0"/>
            </a:endParaRPr>
          </a:p>
        </p:txBody>
      </p:sp>
      <p:sp>
        <p:nvSpPr>
          <p:cNvPr id="15462" name="Text Box 102"/>
          <p:cNvSpPr txBox="1"/>
          <p:nvPr/>
        </p:nvSpPr>
        <p:spPr>
          <a:xfrm>
            <a:off x="2152015" y="2526030"/>
            <a:ext cx="8204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</a:pP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charset="0"/>
              </a:rPr>
              <a:t>dài</a:t>
            </a:r>
          </a:p>
        </p:txBody>
      </p:sp>
      <p:sp>
        <p:nvSpPr>
          <p:cNvPr id="15463" name="Rectangle 103"/>
          <p:cNvSpPr/>
          <p:nvPr/>
        </p:nvSpPr>
        <p:spPr>
          <a:xfrm>
            <a:off x="836930" y="3641725"/>
            <a:ext cx="67691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</a:pP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charset="0"/>
              </a:rPr>
              <a:t>huì</a:t>
            </a:r>
          </a:p>
        </p:txBody>
      </p:sp>
      <p:sp>
        <p:nvSpPr>
          <p:cNvPr id="15464" name="Rectangle 104"/>
          <p:cNvSpPr/>
          <p:nvPr/>
        </p:nvSpPr>
        <p:spPr>
          <a:xfrm>
            <a:off x="1865630" y="3641725"/>
            <a:ext cx="96266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Tx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charset="0"/>
              </a:rPr>
              <a:t>juàn</a:t>
            </a:r>
            <a:r>
              <a:rPr lang="en-US" altLang="zh-CN" sz="200" b="1">
                <a:solidFill>
                  <a:srgbClr val="0000FF"/>
                </a:solidFill>
                <a:latin typeface="Times New Roman" panose="02020603050405020304" charset="0"/>
              </a:rPr>
              <a:t> </a:t>
            </a:r>
          </a:p>
        </p:txBody>
      </p:sp>
      <p:sp>
        <p:nvSpPr>
          <p:cNvPr id="197639" name="Rectangle 105"/>
          <p:cNvSpPr/>
          <p:nvPr/>
        </p:nvSpPr>
        <p:spPr>
          <a:xfrm>
            <a:off x="5475605" y="3641725"/>
            <a:ext cx="8001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Tx/>
            </a:pPr>
            <a:r>
              <a:rPr lang="en-US" altLang="zh-C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dǔ</a:t>
            </a:r>
          </a:p>
        </p:txBody>
      </p:sp>
      <p:sp>
        <p:nvSpPr>
          <p:cNvPr id="15466" name="Rectangle 106"/>
          <p:cNvSpPr/>
          <p:nvPr/>
        </p:nvSpPr>
        <p:spPr>
          <a:xfrm>
            <a:off x="6993255" y="3580130"/>
            <a:ext cx="72747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Tx/>
            </a:pP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charset="0"/>
              </a:rPr>
              <a:t>zāi</a:t>
            </a:r>
          </a:p>
        </p:txBody>
      </p:sp>
      <p:sp>
        <p:nvSpPr>
          <p:cNvPr id="15467" name="Rectangle 107"/>
          <p:cNvSpPr/>
          <p:nvPr/>
        </p:nvSpPr>
        <p:spPr>
          <a:xfrm>
            <a:off x="836930" y="1392555"/>
            <a:ext cx="67691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Tx/>
            </a:pP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charset="0"/>
              </a:rPr>
              <a:t>lún</a:t>
            </a:r>
          </a:p>
        </p:txBody>
      </p:sp>
      <p:sp>
        <p:nvSpPr>
          <p:cNvPr id="15468" name="Rectangle 108"/>
          <p:cNvSpPr/>
          <p:nvPr/>
        </p:nvSpPr>
        <p:spPr>
          <a:xfrm>
            <a:off x="2256155" y="1391920"/>
            <a:ext cx="7162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Tx/>
            </a:pP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charset="0"/>
              </a:rPr>
              <a:t>yuè</a:t>
            </a:r>
          </a:p>
        </p:txBody>
      </p:sp>
      <p:sp>
        <p:nvSpPr>
          <p:cNvPr id="15469" name="Rectangle 109"/>
          <p:cNvSpPr/>
          <p:nvPr/>
        </p:nvSpPr>
        <p:spPr>
          <a:xfrm>
            <a:off x="3337560" y="1358265"/>
            <a:ext cx="75565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Tx/>
            </a:pP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charset="0"/>
              </a:rPr>
              <a:t>yùn</a:t>
            </a:r>
          </a:p>
        </p:txBody>
      </p:sp>
      <p:sp>
        <p:nvSpPr>
          <p:cNvPr id="8" name="Title 6"/>
          <p:cNvSpPr txBox="1"/>
          <p:nvPr>
            <p:custDataLst>
              <p:tags r:id="rId1"/>
            </p:custDataLst>
          </p:nvPr>
        </p:nvSpPr>
        <p:spPr>
          <a:xfrm>
            <a:off x="726440" y="2433320"/>
            <a:ext cx="1529080" cy="71183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altLang="zh-CN" sz="2800" b="1" spc="0" dirty="0" err="1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  <a:cs typeface="+mn-cs"/>
                <a:sym typeface="+mn-ea"/>
              </a:rPr>
              <a:t>wǎng</a:t>
            </a:r>
            <a:endParaRPr lang="en-US" altLang="zh-CN" sz="3200" spc="320" dirty="0" err="1">
              <a:ln w="3175">
                <a:noFill/>
                <a:prstDash val="dash"/>
              </a:ln>
              <a:solidFill>
                <a:srgbClr val="0000FF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97648" name="Rectangle 122"/>
          <p:cNvSpPr/>
          <p:nvPr/>
        </p:nvSpPr>
        <p:spPr>
          <a:xfrm>
            <a:off x="3443605" y="3641725"/>
            <a:ext cx="9144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Tx/>
            </a:pP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charset="0"/>
              </a:rPr>
              <a:t>gōng</a:t>
            </a:r>
          </a:p>
        </p:txBody>
      </p:sp>
      <p:sp>
        <p:nvSpPr>
          <p:cNvPr id="197651" name="Rectangle 131">
            <a:hlinkClick r:id="" action="ppaction://noaction"/>
          </p:cNvPr>
          <p:cNvSpPr/>
          <p:nvPr/>
        </p:nvSpPr>
        <p:spPr>
          <a:xfrm>
            <a:off x="6641624" y="1383269"/>
            <a:ext cx="1431131" cy="594122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>
              <a:buFontTx/>
            </a:pPr>
            <a:endParaRPr lang="zh-CN" altLang="en-US" sz="1400" b="1" dirty="0">
              <a:latin typeface="Arial" panose="020B0604020202020204" pitchFamily="34" charset="0"/>
            </a:endParaRPr>
          </a:p>
        </p:txBody>
      </p:sp>
      <p:sp>
        <p:nvSpPr>
          <p:cNvPr id="7192" name="Rectangle 136">
            <a:hlinkClick r:id="" action="ppaction://noaction"/>
          </p:cNvPr>
          <p:cNvSpPr/>
          <p:nvPr/>
        </p:nvSpPr>
        <p:spPr>
          <a:xfrm>
            <a:off x="5824855" y="1322070"/>
            <a:ext cx="888365" cy="59436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>
              <a:buFontTx/>
            </a:pPr>
            <a:r>
              <a:rPr lang="en-US" altLang="zh-C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xǐng</a:t>
            </a:r>
          </a:p>
        </p:txBody>
      </p:sp>
      <p:sp>
        <p:nvSpPr>
          <p:cNvPr id="33" name="矩形 32"/>
          <p:cNvSpPr/>
          <p:nvPr/>
        </p:nvSpPr>
        <p:spPr>
          <a:xfrm>
            <a:off x="4159250" y="1383030"/>
            <a:ext cx="108013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Tx/>
            </a:pPr>
            <a:r>
              <a:rPr lang="en-US" altLang="zh-C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chuán</a:t>
            </a:r>
          </a:p>
        </p:txBody>
      </p:sp>
      <p:sp>
        <p:nvSpPr>
          <p:cNvPr id="35" name="Rectangle 106"/>
          <p:cNvSpPr/>
          <p:nvPr/>
        </p:nvSpPr>
        <p:spPr>
          <a:xfrm>
            <a:off x="3152775" y="2526030"/>
            <a:ext cx="8585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Tx/>
            </a:pP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charset="0"/>
              </a:rPr>
              <a:t>dān</a:t>
            </a:r>
          </a:p>
        </p:txBody>
      </p:sp>
      <p:sp>
        <p:nvSpPr>
          <p:cNvPr id="36" name="矩形 35"/>
          <p:cNvSpPr/>
          <p:nvPr/>
        </p:nvSpPr>
        <p:spPr>
          <a:xfrm>
            <a:off x="6553835" y="2526030"/>
            <a:ext cx="72453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buFontTx/>
            </a:pPr>
            <a:r>
              <a:rPr lang="en-US" altLang="zh-C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hào</a:t>
            </a:r>
          </a:p>
        </p:txBody>
      </p:sp>
      <p:sp>
        <p:nvSpPr>
          <p:cNvPr id="37" name="Rectangle 9"/>
          <p:cNvSpPr/>
          <p:nvPr/>
        </p:nvSpPr>
        <p:spPr>
          <a:xfrm>
            <a:off x="7360920" y="1351915"/>
            <a:ext cx="117919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>
              <a:buFontTx/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charset="0"/>
                <a:sym typeface="+mn-ea"/>
              </a:rPr>
              <a:t>yú    </a:t>
            </a:r>
            <a:r>
              <a:rPr lang="en-US" altLang="zh-CN" sz="2400" b="1" dirty="0" err="1">
                <a:solidFill>
                  <a:srgbClr val="0000FF"/>
                </a:solidFill>
                <a:latin typeface="Arial" panose="020B0604020202020204" pitchFamily="34" charset="0"/>
              </a:rPr>
              <a:t>jǔ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63830" y="222885"/>
            <a:ext cx="2346325" cy="583746"/>
            <a:chOff x="923" y="1552"/>
            <a:chExt cx="3695" cy="945"/>
          </a:xfrm>
        </p:grpSpPr>
        <p:pic>
          <p:nvPicPr>
            <p:cNvPr id="12" name="图片 11" descr="00 图标-0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3" y="1552"/>
              <a:ext cx="3695" cy="882"/>
            </a:xfrm>
            <a:prstGeom prst="rect">
              <a:avLst/>
            </a:prstGeom>
          </p:spPr>
        </p:pic>
        <p:sp>
          <p:nvSpPr>
            <p:cNvPr id="13" name="文本框 3"/>
            <p:cNvSpPr txBox="1"/>
            <p:nvPr/>
          </p:nvSpPr>
          <p:spPr>
            <a:xfrm>
              <a:off x="1094" y="1552"/>
              <a:ext cx="2848" cy="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识文辩词</a:t>
              </a:r>
            </a:p>
          </p:txBody>
        </p:sp>
      </p:grpSp>
      <p:sp>
        <p:nvSpPr>
          <p:cNvPr id="11292" name="矩形 2"/>
          <p:cNvSpPr>
            <a:spLocks noChangeArrowheads="1"/>
          </p:cNvSpPr>
          <p:nvPr/>
        </p:nvSpPr>
        <p:spPr bwMode="auto">
          <a:xfrm>
            <a:off x="3663634" y="709957"/>
            <a:ext cx="18161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◆生难字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5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5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9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9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/>
      <p:bldP spid="15462" grpId="0"/>
      <p:bldP spid="15463" grpId="0"/>
      <p:bldP spid="15464" grpId="0"/>
      <p:bldP spid="197639" grpId="0"/>
      <p:bldP spid="15466" grpId="0"/>
      <p:bldP spid="15467" grpId="0"/>
      <p:bldP spid="15468" grpId="0"/>
      <p:bldP spid="15469" grpId="0"/>
      <p:bldP spid="197648" grpId="0"/>
      <p:bldP spid="197651" grpId="0"/>
      <p:bldP spid="7192" grpId="0"/>
      <p:bldP spid="33" grpId="0"/>
      <p:bldP spid="35" grpId="0"/>
      <p:bldP spid="36" grpId="0"/>
      <p:bldP spid="37" grpId="0"/>
      <p:bldP spid="112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矩形 1"/>
          <p:cNvSpPr>
            <a:spLocks noChangeArrowheads="1"/>
          </p:cNvSpPr>
          <p:nvPr/>
        </p:nvSpPr>
        <p:spPr bwMode="auto">
          <a:xfrm>
            <a:off x="323850" y="1955800"/>
            <a:ext cx="239077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温故知新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endParaRPr lang="zh-CN" altLang="en-US" sz="28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484438" y="1760855"/>
            <a:ext cx="6175375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温习学过的知识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可以得到新的理解和体会。温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温习。故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旧的知识。</a:t>
            </a:r>
          </a:p>
        </p:txBody>
      </p:sp>
      <p:sp>
        <p:nvSpPr>
          <p:cNvPr id="13314" name="矩形 1"/>
          <p:cNvSpPr>
            <a:spLocks noChangeArrowheads="1"/>
          </p:cNvSpPr>
          <p:nvPr/>
        </p:nvSpPr>
        <p:spPr bwMode="auto">
          <a:xfrm>
            <a:off x="3459480" y="735992"/>
            <a:ext cx="222440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◆词语集注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" grpId="0"/>
      <p:bldP spid="14" grpId="0"/>
      <p:bldP spid="133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_INDEX" val="0"/>
  <p:tag name="KSO_WM_UNIT_PRESET_TEXT_LEN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OneParaText2_6*f*1"/>
  <p:tag name="KSO_WM_TEMPLATE_CATEGORY" val="OneParaText"/>
  <p:tag name="KSO_WM_TEMPLATE_INDEX" val="2"/>
  <p:tag name="KSO_WM_UNIT_LAYERLEVEL" val="1"/>
  <p:tag name="KSO_WM_TAG_VERSION" val="1.0"/>
  <p:tag name="KSO_WM_BEAUTIFY_FLAG" val="#wm#"/>
  <p:tag name="KSO_WM_UNIT_TEXTBOXSTYLE_GUID" val="{7ca8d704-9b2a-45d8-99e7-5a46add33f82}"/>
  <p:tag name="KSO_WM_UNIT_TEXTBOXSTYLE_INDEX" val="6"/>
  <p:tag name="KSO_WM_UNIT_TEXTBOXSTYLE_TYPE" val="OneParaTitle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6834</Words>
  <Application>Microsoft Office PowerPoint</Application>
  <PresentationFormat>全屏显示(16:9)</PresentationFormat>
  <Paragraphs>429</Paragraphs>
  <Slides>62</Slides>
  <Notes>4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62</vt:i4>
      </vt:variant>
    </vt:vector>
  </HeadingPairs>
  <TitlesOfParts>
    <vt:vector size="63" baseType="lpstr">
      <vt:lpstr>自定义设计方案</vt:lpstr>
      <vt:lpstr>幻灯片 1</vt:lpstr>
      <vt:lpstr>幻灯片 2</vt:lpstr>
      <vt:lpstr>幻灯片 3</vt:lpstr>
      <vt:lpstr>幻灯片 4</vt:lpstr>
      <vt:lpstr>孔子一生大体可分为五个阶段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  <vt:lpstr>幻灯片 58</vt:lpstr>
      <vt:lpstr>幻灯片 59</vt:lpstr>
      <vt:lpstr>幻灯片 60</vt:lpstr>
      <vt:lpstr>幻灯片 61</vt:lpstr>
      <vt:lpstr>幻灯片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14</cp:revision>
  <dcterms:created xsi:type="dcterms:W3CDTF">2019-07-12T09:09:00Z</dcterms:created>
  <dcterms:modified xsi:type="dcterms:W3CDTF">2019-08-27T10:25:25Z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2052-11.1.0.8808</vt:lpwstr>
  </property>
</Properties>
</file>