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notesMasterIdLst>
    <p:notesMasterId r:id="rId56"/>
  </p:notesMasterIdLst>
  <p:handoutMasterIdLst>
    <p:handoutMasterId r:id="rId57"/>
  </p:handoutMasterIdLst>
  <p:sldIdLst>
    <p:sldId id="630" r:id="rId2"/>
    <p:sldId id="595" r:id="rId3"/>
    <p:sldId id="548" r:id="rId4"/>
    <p:sldId id="596" r:id="rId5"/>
    <p:sldId id="551" r:id="rId6"/>
    <p:sldId id="598" r:id="rId7"/>
    <p:sldId id="612" r:id="rId8"/>
    <p:sldId id="599" r:id="rId9"/>
    <p:sldId id="600" r:id="rId10"/>
    <p:sldId id="553" r:id="rId11"/>
    <p:sldId id="554" r:id="rId12"/>
    <p:sldId id="556" r:id="rId13"/>
    <p:sldId id="557" r:id="rId14"/>
    <p:sldId id="558" r:id="rId15"/>
    <p:sldId id="559" r:id="rId16"/>
    <p:sldId id="560" r:id="rId17"/>
    <p:sldId id="561" r:id="rId18"/>
    <p:sldId id="565" r:id="rId19"/>
    <p:sldId id="562" r:id="rId20"/>
    <p:sldId id="613" r:id="rId21"/>
    <p:sldId id="695" r:id="rId22"/>
    <p:sldId id="617" r:id="rId23"/>
    <p:sldId id="601" r:id="rId24"/>
    <p:sldId id="603" r:id="rId25"/>
    <p:sldId id="604" r:id="rId26"/>
    <p:sldId id="606" r:id="rId27"/>
    <p:sldId id="567" r:id="rId28"/>
    <p:sldId id="568" r:id="rId29"/>
    <p:sldId id="614" r:id="rId30"/>
    <p:sldId id="618" r:id="rId31"/>
    <p:sldId id="619" r:id="rId32"/>
    <p:sldId id="620" r:id="rId33"/>
    <p:sldId id="621" r:id="rId34"/>
    <p:sldId id="623" r:id="rId35"/>
    <p:sldId id="622" r:id="rId36"/>
    <p:sldId id="625" r:id="rId37"/>
    <p:sldId id="627" r:id="rId38"/>
    <p:sldId id="624" r:id="rId39"/>
    <p:sldId id="626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8" r:id="rId48"/>
    <p:sldId id="579" r:id="rId49"/>
    <p:sldId id="629" r:id="rId50"/>
    <p:sldId id="615" r:id="rId51"/>
    <p:sldId id="589" r:id="rId52"/>
    <p:sldId id="590" r:id="rId53"/>
    <p:sldId id="591" r:id="rId54"/>
    <p:sldId id="693" r:id="rId5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5F4"/>
    <a:srgbClr val="FEFE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063" autoAdjust="0"/>
  </p:normalViewPr>
  <p:slideViewPr>
    <p:cSldViewPr>
      <p:cViewPr>
        <p:scale>
          <a:sx n="100" d="100"/>
          <a:sy n="100" d="100"/>
        </p:scale>
        <p:origin x="-1122" y="-294"/>
      </p:cViewPr>
      <p:guideLst>
        <p:guide orient="horz" pos="2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98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2A6649-FC6D-453A-98F2-2B644074FC85}" type="datetimeFigureOut">
              <a:rPr lang="zh-CN" altLang="en-US"/>
              <a:pPr>
                <a:defRPr/>
              </a:pPr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78C541-2434-46A2-88DF-EBAA0B0F52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FBEFCD-17F9-4BFA-AC2D-FCC35453EC21}" type="datetimeFigureOut">
              <a:rPr lang="zh-CN" altLang="en-US"/>
              <a:pPr>
                <a:defRPr/>
              </a:pPr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C005C0-AD30-4839-BA11-E484D15523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2A053-E804-4402-8AB4-3A95FB09766C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97E-B912-4D75-9DAA-8DBF7B19F6F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97E-B912-4D75-9DAA-8DBF7B19F6F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AABF-83D2-4666-98DC-517F65751778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B362-27A0-4E7F-A46B-D5BF681A0E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 bwMode="auto">
          <a:xfrm>
            <a:off x="-8890" y="3437255"/>
            <a:ext cx="9161780" cy="1036955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4800" dirty="0">
                <a:latin typeface="+mj-ea"/>
              </a:rPr>
              <a:t>诫子书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563620" y="4227830"/>
            <a:ext cx="2160270" cy="0"/>
          </a:xfrm>
          <a:prstGeom prst="line">
            <a:avLst/>
          </a:prstGeom>
          <a:solidFill>
            <a:schemeClr val="bg1">
              <a:alpha val="4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矩形 9"/>
          <p:cNvSpPr>
            <a:spLocks noChangeArrowheads="1"/>
          </p:cNvSpPr>
          <p:nvPr/>
        </p:nvSpPr>
        <p:spPr bwMode="auto">
          <a:xfrm>
            <a:off x="1331913" y="1835150"/>
            <a:ext cx="69342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夫</a:t>
            </a:r>
          </a:p>
        </p:txBody>
      </p:sp>
      <p:sp>
        <p:nvSpPr>
          <p:cNvPr id="44036" name="矩形 10"/>
          <p:cNvSpPr>
            <a:spLocks noChangeArrowheads="1"/>
          </p:cNvSpPr>
          <p:nvPr/>
        </p:nvSpPr>
        <p:spPr bwMode="auto">
          <a:xfrm>
            <a:off x="2916238" y="1835150"/>
            <a:ext cx="69342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淫</a:t>
            </a:r>
          </a:p>
        </p:txBody>
      </p:sp>
      <p:sp>
        <p:nvSpPr>
          <p:cNvPr id="44037" name="矩形 11"/>
          <p:cNvSpPr>
            <a:spLocks noChangeArrowheads="1"/>
          </p:cNvSpPr>
          <p:nvPr/>
        </p:nvSpPr>
        <p:spPr bwMode="auto">
          <a:xfrm>
            <a:off x="4832350" y="1843088"/>
            <a:ext cx="120396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淡泊</a:t>
            </a:r>
          </a:p>
        </p:txBody>
      </p:sp>
      <p:sp>
        <p:nvSpPr>
          <p:cNvPr id="44038" name="矩形 12"/>
          <p:cNvSpPr>
            <a:spLocks noChangeArrowheads="1"/>
          </p:cNvSpPr>
          <p:nvPr/>
        </p:nvSpPr>
        <p:spPr bwMode="auto">
          <a:xfrm>
            <a:off x="6889750" y="1762125"/>
            <a:ext cx="69342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躁</a:t>
            </a:r>
          </a:p>
        </p:txBody>
      </p:sp>
      <p:sp>
        <p:nvSpPr>
          <p:cNvPr id="44039" name="矩形 13"/>
          <p:cNvSpPr>
            <a:spLocks noChangeArrowheads="1"/>
          </p:cNvSpPr>
          <p:nvPr/>
        </p:nvSpPr>
        <p:spPr bwMode="auto">
          <a:xfrm>
            <a:off x="3225800" y="3249613"/>
            <a:ext cx="69342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庐</a:t>
            </a:r>
          </a:p>
        </p:txBody>
      </p:sp>
      <p:sp>
        <p:nvSpPr>
          <p:cNvPr id="44040" name="矩形 14"/>
          <p:cNvSpPr>
            <a:spLocks noChangeArrowheads="1"/>
          </p:cNvSpPr>
          <p:nvPr/>
        </p:nvSpPr>
        <p:spPr bwMode="auto">
          <a:xfrm>
            <a:off x="4922838" y="3301365"/>
            <a:ext cx="735012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57175" indent="-257175" defTabSz="685800">
              <a:lnSpc>
                <a:spcPts val="4000"/>
              </a:lnSpc>
              <a:spcBef>
                <a:spcPct val="20000"/>
              </a:spcBef>
            </a:pPr>
            <a:r>
              <a:rPr lang="zh-CN" altLang="en-US" sz="40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遂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654935" y="3249930"/>
            <a:ext cx="69342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穷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419475" y="1893888"/>
            <a:ext cx="69342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慢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383338" y="1792288"/>
            <a:ext cx="69342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险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395413" y="1474788"/>
            <a:ext cx="53086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fú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987675" y="1455738"/>
            <a:ext cx="7296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yín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779963" y="1474788"/>
            <a:ext cx="14097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dàn bó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823075" y="1403350"/>
            <a:ext cx="7696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zào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348038" y="2887663"/>
            <a:ext cx="4997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lú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4922838" y="2757488"/>
            <a:ext cx="651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suì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0650" y="417195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识文辨字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1"/>
          <p:cNvSpPr>
            <a:spLocks noChangeArrowheads="1"/>
          </p:cNvSpPr>
          <p:nvPr/>
        </p:nvSpPr>
        <p:spPr bwMode="auto">
          <a:xfrm>
            <a:off x="420688" y="3055938"/>
            <a:ext cx="2135187" cy="450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ts val="28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宁静致远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428875" y="1706563"/>
            <a:ext cx="51339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依靠内心安静精力集中来修养身心。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11413" y="2398713"/>
            <a:ext cx="482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节俭有助于养成质朴勤劳的德操。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339975" y="3003550"/>
            <a:ext cx="642937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平稳静谧的心态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不为杂念所左右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静思反省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才能树立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实现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远大的目标。</a:t>
            </a:r>
          </a:p>
        </p:txBody>
      </p:sp>
      <p:sp>
        <p:nvSpPr>
          <p:cNvPr id="45063" name="矩形 18"/>
          <p:cNvSpPr>
            <a:spLocks noChangeArrowheads="1"/>
          </p:cNvSpPr>
          <p:nvPr/>
        </p:nvSpPr>
        <p:spPr bwMode="auto">
          <a:xfrm>
            <a:off x="430213" y="1760538"/>
            <a:ext cx="212566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ts val="28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静以修身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45064" name="矩形 19"/>
          <p:cNvSpPr>
            <a:spLocks noChangeArrowheads="1"/>
          </p:cNvSpPr>
          <p:nvPr/>
        </p:nvSpPr>
        <p:spPr bwMode="auto">
          <a:xfrm>
            <a:off x="442913" y="2390775"/>
            <a:ext cx="2041525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28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俭以养德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7"/>
          <p:cNvSpPr txBox="1">
            <a:spLocks noChangeArrowheads="1"/>
          </p:cNvSpPr>
          <p:nvPr/>
        </p:nvSpPr>
        <p:spPr bwMode="auto">
          <a:xfrm>
            <a:off x="1500505" y="405130"/>
            <a:ext cx="6142990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charset="0"/>
              <a:buChar char="u"/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朗读课文，注意读音和节奏。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050" y="1141095"/>
            <a:ext cx="8477885" cy="3723005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诫  子  书 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夫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君子之行，静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以修身，俭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以养德。非淡泊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无以明志，非宁静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无以致远。夫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学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须静也，才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须学也，非学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无以广才，非志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无以成学。淫慢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则不能励精，险躁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则不能治性。年与时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驰，意与日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去，遂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成枯落，多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不接世，悲守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穷庐，将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/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复何及！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520065" y="515620"/>
            <a:ext cx="8268335" cy="3525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31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夫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君子之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行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静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以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修身，俭以养德。非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淡泊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无以 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明志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，非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宁静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无以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致远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8" name="文本框 15"/>
          <p:cNvSpPr txBox="1">
            <a:spLocks noChangeArrowheads="1"/>
          </p:cNvSpPr>
          <p:nvPr/>
        </p:nvSpPr>
        <p:spPr bwMode="auto">
          <a:xfrm>
            <a:off x="183515" y="869315"/>
            <a:ext cx="234759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(fú)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助词，用于句首，表示发端。</a:t>
            </a: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>
            <a:off x="2430145" y="805815"/>
            <a:ext cx="101981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操守、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品德。</a:t>
            </a:r>
          </a:p>
        </p:txBody>
      </p:sp>
      <p:sp>
        <p:nvSpPr>
          <p:cNvPr id="13" name="文本框 25"/>
          <p:cNvSpPr txBox="1">
            <a:spLocks noChangeArrowheads="1"/>
          </p:cNvSpPr>
          <p:nvPr/>
        </p:nvSpPr>
        <p:spPr bwMode="auto">
          <a:xfrm>
            <a:off x="819785" y="2475865"/>
            <a:ext cx="161036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内心恬淡，不慕名利。</a:t>
            </a:r>
          </a:p>
        </p:txBody>
      </p:sp>
      <p:sp>
        <p:nvSpPr>
          <p:cNvPr id="14" name="文本框 26"/>
          <p:cNvSpPr txBox="1">
            <a:spLocks noChangeArrowheads="1"/>
          </p:cNvSpPr>
          <p:nvPr/>
        </p:nvSpPr>
        <p:spPr bwMode="auto">
          <a:xfrm>
            <a:off x="2974658" y="3801428"/>
            <a:ext cx="2071687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明确志向。明，明确、坚定。</a:t>
            </a:r>
          </a:p>
        </p:txBody>
      </p:sp>
      <p:sp>
        <p:nvSpPr>
          <p:cNvPr id="15" name="文本框 27"/>
          <p:cNvSpPr txBox="1">
            <a:spLocks noChangeArrowheads="1"/>
          </p:cNvSpPr>
          <p:nvPr/>
        </p:nvSpPr>
        <p:spPr bwMode="auto">
          <a:xfrm>
            <a:off x="4334828" y="2782570"/>
            <a:ext cx="46751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这里指安静，集中精神，不分散精力。</a:t>
            </a: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6840855" y="3801745"/>
            <a:ext cx="18796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达到远大目标。致，达到。</a:t>
            </a:r>
          </a:p>
        </p:txBody>
      </p:sp>
      <p:sp>
        <p:nvSpPr>
          <p:cNvPr id="2" name="文本框 24"/>
          <p:cNvSpPr txBox="1">
            <a:spLocks noChangeArrowheads="1"/>
          </p:cNvSpPr>
          <p:nvPr/>
        </p:nvSpPr>
        <p:spPr bwMode="auto">
          <a:xfrm>
            <a:off x="3449955" y="744220"/>
            <a:ext cx="203835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摒除杂念和干扰，宁静专一。</a:t>
            </a:r>
          </a:p>
        </p:txBody>
      </p:sp>
      <p:sp>
        <p:nvSpPr>
          <p:cNvPr id="3" name="文本框 24"/>
          <p:cNvSpPr txBox="1">
            <a:spLocks noChangeArrowheads="1"/>
          </p:cNvSpPr>
          <p:nvPr/>
        </p:nvSpPr>
        <p:spPr bwMode="auto">
          <a:xfrm>
            <a:off x="4086225" y="1983740"/>
            <a:ext cx="223837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连词，表示后者是前者的目的。</a:t>
            </a:r>
          </a:p>
        </p:txBody>
      </p:sp>
      <p:sp>
        <p:nvSpPr>
          <p:cNvPr id="4" name="文本框 25"/>
          <p:cNvSpPr txBox="1">
            <a:spLocks noChangeArrowheads="1"/>
          </p:cNvSpPr>
          <p:nvPr/>
        </p:nvSpPr>
        <p:spPr bwMode="auto">
          <a:xfrm>
            <a:off x="2105025" y="2475865"/>
            <a:ext cx="19812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没有什么可以拿来，没办法。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757035" y="160655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文章释义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animBg="1"/>
      <p:bldP spid="13" grpId="0" animBg="1"/>
      <p:bldP spid="14" grpId="0" animBg="1"/>
      <p:bldP spid="15" grpId="0" bldLvl="0" animBg="1"/>
      <p:bldP spid="16" grpId="0" animBg="1"/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6"/>
          <p:cNvSpPr>
            <a:spLocks noChangeArrowheads="1"/>
          </p:cNvSpPr>
          <p:nvPr/>
        </p:nvSpPr>
        <p:spPr bwMode="auto">
          <a:xfrm>
            <a:off x="630555" y="842010"/>
            <a:ext cx="7882890" cy="2861310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译：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有道德有修养的人的品行，依靠屏除杂念和干扰来修养身心，依靠节俭来培养自已的品德。不淡泊名利就不能明确自己的志向，不集中精神就不能达到远大的目标。</a:t>
            </a:r>
          </a:p>
        </p:txBody>
      </p:sp>
      <p:pic>
        <p:nvPicPr>
          <p:cNvPr id="33795" name="Picture 2" descr="http://p2.so.qhimgs1.com/bdr/_240_/t01ea152fd743427e9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03"/>
          <a:stretch>
            <a:fillRect/>
          </a:stretch>
        </p:blipFill>
        <p:spPr>
          <a:xfrm>
            <a:off x="6953885" y="2726690"/>
            <a:ext cx="1559560" cy="976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5"/>
          <p:cNvSpPr>
            <a:spLocks noChangeArrowheads="1"/>
          </p:cNvSpPr>
          <p:nvPr/>
        </p:nvSpPr>
        <p:spPr bwMode="auto">
          <a:xfrm>
            <a:off x="242570" y="384810"/>
            <a:ext cx="8785860" cy="2933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夫学须静也，才须学也，非学无以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才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pPr eaLnBrk="0" hangingPunct="0">
              <a:lnSpc>
                <a:spcPct val="110000"/>
              </a:lnSpc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非志无以成学。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淫慢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则不能 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励精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</a:p>
          <a:p>
            <a:pPr eaLnBrk="0" hangingPunct="0">
              <a:lnSpc>
                <a:spcPct val="110000"/>
              </a:lnSpc>
            </a:pPr>
            <a:endParaRPr lang="zh-CN" altLang="en-US" sz="3200" b="1" u="sng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险躁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则不能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治性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7" name="文本框 29"/>
          <p:cNvSpPr txBox="1">
            <a:spLocks noChangeArrowheads="1"/>
          </p:cNvSpPr>
          <p:nvPr/>
        </p:nvSpPr>
        <p:spPr bwMode="auto">
          <a:xfrm>
            <a:off x="6396355" y="123190"/>
            <a:ext cx="179451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增长才干。</a:t>
            </a:r>
          </a:p>
        </p:txBody>
      </p:sp>
      <p:sp>
        <p:nvSpPr>
          <p:cNvPr id="50180" name="矩形 7"/>
          <p:cNvSpPr>
            <a:spLocks noChangeArrowheads="1"/>
          </p:cNvSpPr>
          <p:nvPr/>
        </p:nvSpPr>
        <p:spPr bwMode="auto">
          <a:xfrm>
            <a:off x="928688" y="1999615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3018790" y="1007745"/>
            <a:ext cx="2879090" cy="632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放纵懈怠。淫</a:t>
            </a: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放纵。慢</a:t>
            </a: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懈怠。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188595" y="2125345"/>
            <a:ext cx="3784600" cy="632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轻薄浮躁。与上文“宁静”相对而言。险，轻薄。</a:t>
            </a: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6087745" y="1007745"/>
            <a:ext cx="1598930" cy="632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振奋精神。励，振奋。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3846830" y="2540635"/>
            <a:ext cx="1856740" cy="700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修养性情。治，修养。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838" y="3460433"/>
            <a:ext cx="8215312" cy="1383665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>
              <a:lnSpc>
                <a:spcPct val="10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学习必须静心专一，而才干来源于学习，所以不学习就无法增长才干。放纵懈怠就不能振奋精神，轻薄浮躁就不能修养性情。</a:t>
            </a:r>
          </a:p>
        </p:txBody>
      </p:sp>
      <p:pic>
        <p:nvPicPr>
          <p:cNvPr id="34819" name="Picture 7" descr="http://p1.so.qhimgs1.com/bdr/_240_/t01ae26ff714dd439b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9" b="8652"/>
          <a:stretch>
            <a:fillRect/>
          </a:stretch>
        </p:blipFill>
        <p:spPr>
          <a:xfrm rot="240000">
            <a:off x="6438265" y="2171383"/>
            <a:ext cx="2519363" cy="128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38D6B">
                  <a:alpha val="100000"/>
                </a:srgbClr>
              </a:clrFrom>
              <a:clrTo>
                <a:srgbClr val="838D6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5830" y="3541395"/>
            <a:ext cx="1727200" cy="123063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201" name="TextBox 4"/>
          <p:cNvSpPr txBox="1">
            <a:spLocks noChangeArrowheads="1"/>
          </p:cNvSpPr>
          <p:nvPr/>
        </p:nvSpPr>
        <p:spPr bwMode="auto">
          <a:xfrm>
            <a:off x="717550" y="224155"/>
            <a:ext cx="7708265" cy="2475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2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年与时</a:t>
            </a:r>
            <a:r>
              <a:rPr lang="zh-CN" altLang="en-US" sz="3600" b="1" u="sng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驰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， 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意与</a:t>
            </a:r>
            <a:r>
              <a:rPr lang="zh-CN" altLang="en-US" sz="3600" b="1" u="sng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去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， 遂成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枯落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pPr>
              <a:lnSpc>
                <a:spcPct val="2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多不接世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， 悲守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穷庐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， 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将复何及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203575" y="224155"/>
            <a:ext cx="273748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意志随同岁月而消失。日，岁月。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94945" y="1435735"/>
            <a:ext cx="25717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意思是，大多对社会没有任何贡献。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038850" y="1544320"/>
            <a:ext cx="262382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又怎么来得及。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23190" y="190500"/>
            <a:ext cx="345821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年纪随同时光而疾速逝去。驰，疾行，指迅速逝去。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140" y="2875915"/>
            <a:ext cx="6783705" cy="1814830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年纪随同时光而疾速逝去，意志随同岁月而消失，最终枯败零落，大多对社会没有任何贡献，等到那时悲哀地坐守着那穷困的屋舍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,(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其时悔恨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又怎么来得及！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770880" y="224155"/>
            <a:ext cx="316039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凋落，衰残。比喻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人年老志衰，没有用处。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830830" y="1543685"/>
            <a:ext cx="327152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穷困潦倒之人住的陋室。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ldLvl="0" animBg="1"/>
      <p:bldP spid="13" grpId="0" bldLvl="0" animBg="1"/>
      <p:bldP spid="14" grpId="0" bldLvl="0" animBg="1"/>
      <p:bldP spid="16" grpId="0" bldLvl="0" animBg="1"/>
      <p:bldP spid="2" grpId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426085" y="935990"/>
            <a:ext cx="82924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结合文章释义，试着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分析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一下文章题目的含义。</a:t>
            </a:r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1337945" y="2134870"/>
            <a:ext cx="2092325" cy="645160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诫 子 书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905828" y="2931795"/>
            <a:ext cx="316706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409214" y="2211963"/>
            <a:ext cx="504056" cy="581769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4" name="线形标注 2 13"/>
          <p:cNvSpPr/>
          <p:nvPr/>
        </p:nvSpPr>
        <p:spPr>
          <a:xfrm>
            <a:off x="3401055" y="1707664"/>
            <a:ext cx="2139204" cy="504056"/>
          </a:xfrm>
          <a:prstGeom prst="borderCallout2">
            <a:avLst>
              <a:gd name="adj1" fmla="val 50373"/>
              <a:gd name="adj2" fmla="val -98"/>
              <a:gd name="adj3" fmla="val 72008"/>
              <a:gd name="adj4" fmla="val -37843"/>
              <a:gd name="adj5" fmla="val 125728"/>
              <a:gd name="adj6" fmla="val -72492"/>
            </a:avLst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劝诫、劝勉之义。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50715" y="2659380"/>
            <a:ext cx="4521835" cy="1383665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即诸葛亮写给儿子的旨在劝诫、劝勉的信。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095" y="2802890"/>
            <a:ext cx="2950845" cy="2409825"/>
          </a:xfrm>
          <a:prstGeom prst="rect">
            <a:avLst/>
          </a:prstGeom>
          <a:effectLst>
            <a:softEdge rad="165100"/>
          </a:effectLst>
        </p:spPr>
      </p:pic>
      <p:grpSp>
        <p:nvGrpSpPr>
          <p:cNvPr id="3" name="组合 2"/>
          <p:cNvGrpSpPr/>
          <p:nvPr/>
        </p:nvGrpSpPr>
        <p:grpSpPr>
          <a:xfrm>
            <a:off x="120650" y="219710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75945" y="1556385"/>
            <a:ext cx="7992110" cy="2030095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主旨是劝勉儿子勤学立志，修身养性，以此培养自己的品德。要从淡泊宁静中下工夫，最忌怠惰险躁。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表达了他希望后代志存高远的厚望。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1009968" y="623253"/>
            <a:ext cx="72961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诸葛亮写这封家信的用意是什么？</a:t>
            </a:r>
          </a:p>
        </p:txBody>
      </p:sp>
      <p:pic>
        <p:nvPicPr>
          <p:cNvPr id="38917" name="Picture 23" descr="http://p1.so.qhmsg.com/bdr/_240_/t017f89185ac47fe2c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458" y="3586163"/>
            <a:ext cx="1952625" cy="146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8"/>
          <p:cNvSpPr txBox="1">
            <a:spLocks noChangeArrowheads="1"/>
          </p:cNvSpPr>
          <p:nvPr/>
        </p:nvSpPr>
        <p:spPr bwMode="auto">
          <a:xfrm>
            <a:off x="297180" y="533400"/>
            <a:ext cx="85496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作者主要表达了什么观点？从哪方面进行说明的？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08380" y="1490345"/>
            <a:ext cx="7331710" cy="2030095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观点：静以修身，俭以养德。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分别从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治学和修身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两个方面进行说明的，一正一反，说服力强。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0110" y="2934970"/>
            <a:ext cx="2800350" cy="2021840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8525" y="581025"/>
            <a:ext cx="7346315" cy="3980815"/>
          </a:xfrm>
          <a:prstGeom prst="rect">
            <a:avLst/>
          </a:prstGeom>
          <a:solidFill>
            <a:schemeClr val="tx2">
              <a:lumMod val="20000"/>
              <a:lumOff val="80000"/>
              <a:alpha val="16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4400" b="1" kern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蜀 相</a:t>
            </a:r>
            <a:endParaRPr lang="zh-CN" altLang="en-US" sz="3600" b="1" kern="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zh-CN" altLang="en-US" sz="3600" b="1" kern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     杜甫 </a:t>
            </a:r>
            <a:endParaRPr lang="en-US" altLang="zh-CN" sz="3600" b="1" kern="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600" b="1" kern="9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丞相祠堂何处寻，锦官城外柏森森。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600" b="1" kern="9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映阶碧草自春色，隔叶黄鹂空好音。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600" b="1" kern="9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三顾频烦天下计，两朝开济老臣心。</a:t>
            </a:r>
            <a:endParaRPr lang="en-US" altLang="zh-CN" sz="3600" b="1" kern="900" spc="-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600" b="1" kern="9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出师未捷身先死，长使英雄泪满襟。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480" y="17526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情境导入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5" y="916305"/>
            <a:ext cx="8759825" cy="3964305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提出论点：</a:t>
            </a:r>
          </a:p>
          <a:p>
            <a:pPr algn="just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正（静）反（躁）两方面论证（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治学、修身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  <a:p>
            <a:pPr algn="just"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—-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劝戒惜时，有所作为 </a:t>
            </a:r>
          </a:p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论点句：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静以修身，俭以养德。</a:t>
            </a:r>
            <a:b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2.治学（静）：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夫学须静也，才须学也，非学无以广才，非志无以成学（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正）。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/>
            </a:r>
            <a:b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3.修身（躁）：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淫慢则不能励精，险躁则不能治性（反）。</a:t>
            </a:r>
            <a:b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4.惜时：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年与时驰，意与日去，遂成枯落，多不接世，悲守穷庐，将复何及！</a:t>
            </a:r>
          </a:p>
        </p:txBody>
      </p:sp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2870835" y="288925"/>
            <a:ext cx="34029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探究本文的结构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26433"/>
          <p:cNvSpPr txBox="1"/>
          <p:nvPr/>
        </p:nvSpPr>
        <p:spPr>
          <a:xfrm>
            <a:off x="1306830" y="817245"/>
            <a:ext cx="7141210" cy="3743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　　　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提出问题－－分析问题－－解决问题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论点　　　　　证明论点　　　总结论点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论题　　　　　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论证方法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提出号召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　　　　　（事实、道理　　诚恳告诫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　　　　　　比喻、对比）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　　　　　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论证角度　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　　　　　（正面、反面）　　</a:t>
            </a:r>
          </a:p>
        </p:txBody>
      </p:sp>
      <p:sp>
        <p:nvSpPr>
          <p:cNvPr id="3" name="矩形 2"/>
          <p:cNvSpPr/>
          <p:nvPr/>
        </p:nvSpPr>
        <p:spPr>
          <a:xfrm>
            <a:off x="-16510" y="356711"/>
            <a:ext cx="1713230" cy="46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议论文结构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265"/>
          <p:cNvSpPr txBox="1"/>
          <p:nvPr/>
        </p:nvSpPr>
        <p:spPr>
          <a:xfrm>
            <a:off x="240030" y="320040"/>
            <a:ext cx="7518400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诸葛亮认为成才成学的条件是什么？这几个</a:t>
            </a:r>
          </a:p>
          <a:p>
            <a:pPr marL="0" indent="0">
              <a:lnSpc>
                <a:spcPct val="60000"/>
              </a:lnSpc>
              <a:spcBef>
                <a:spcPct val="50000"/>
              </a:spcBef>
              <a:buFont typeface="Wingdings" panose="05000000000000000000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条件之间有什么关系？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3750" y="1269365"/>
            <a:ext cx="7665720" cy="1529715"/>
          </a:xfrm>
          <a:prstGeom prst="rect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立志：</a:t>
            </a:r>
            <a:r>
              <a:rPr kumimoji="0" lang="zh-CN" altLang="en-US" sz="2600" b="1" i="0" u="none" strike="noStrike" kern="1200" cap="none" spc="0" normalizeH="0" baseline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非淡泊无以明志，非宁静无以致远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学习：</a:t>
            </a:r>
            <a:r>
              <a:rPr kumimoji="0" lang="zh-CN" altLang="en-US" sz="2600" b="1" i="0" u="none" strike="noStrike" kern="1200" cap="none" spc="0" normalizeH="0" baseline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夫学须静也，才须学也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惜时：</a:t>
            </a:r>
            <a:r>
              <a:rPr kumimoji="0" lang="zh-CN" altLang="en-US" sz="2600" b="1" i="0" u="none" strike="noStrike" kern="1200" cap="none" spc="0" normalizeH="0" baseline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年与时驰，意与日去，遂成枯落，多不接世，悲守穷庐，将复何及</a:t>
            </a:r>
          </a:p>
        </p:txBody>
      </p:sp>
      <p:sp>
        <p:nvSpPr>
          <p:cNvPr id="4" name="矩形 3"/>
          <p:cNvSpPr/>
          <p:nvPr/>
        </p:nvSpPr>
        <p:spPr>
          <a:xfrm>
            <a:off x="635635" y="2870835"/>
            <a:ext cx="7981950" cy="2027555"/>
          </a:xfrm>
          <a:prstGeom prst="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他主张以俭养德、以静求学、以学广才，这三者是互相联系，缺一不可的。要想成才，就必须努力学习，要想学有所得，就必须确立大志 。“志”是成才的前提和基础，志向的培养又必须砥砺品德，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造就人才必须从静与俭的修养开始。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1677035" y="1870075"/>
            <a:ext cx="5789295" cy="521970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夫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君子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之行，静以修身，俭以养德。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7035" y="969645"/>
            <a:ext cx="832993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诸葛亮写这封信以“君子”做榜样，用意是什么？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0650" y="219710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</a:p>
          </p:txBody>
        </p:sp>
      </p:grp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15620" y="2753360"/>
            <a:ext cx="8113395" cy="1512570"/>
          </a:xfrm>
          <a:prstGeom prst="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因为古代的君子是指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品德高尚、学有所成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的人，是一般人学习效仿的榜样。诸葛亮希望儿子也能成为一名君子。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84835" y="1427480"/>
            <a:ext cx="5645150" cy="2889885"/>
          </a:xfrm>
          <a:prstGeom prst="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95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因为节俭方可清心寡欲，避免浪费。这就要求人们的内心世界始终保持宁静，不会为贪图丰厚的物质享受而分神劳力。</a:t>
            </a:r>
            <a:r>
              <a:rPr lang="zh-CN" altLang="en-US" sz="2800" b="1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“俭以养德”是建立在“静”的基础上的美德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0400" y="469265"/>
            <a:ext cx="677354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2.“俭以养德”与“静”有何关系？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3DCE4">
                  <a:alpha val="100000"/>
                </a:srgbClr>
              </a:clrFrom>
              <a:clrTo>
                <a:srgbClr val="E3DCE4">
                  <a:alpha val="100000"/>
                  <a:alpha val="0"/>
                </a:srgbClr>
              </a:clrTo>
            </a:clrChange>
          </a:blip>
          <a:srcRect b="2515"/>
          <a:stretch>
            <a:fillRect/>
          </a:stretch>
        </p:blipFill>
        <p:spPr>
          <a:xfrm>
            <a:off x="6492240" y="1358900"/>
            <a:ext cx="2366645" cy="3027680"/>
          </a:xfrm>
          <a:prstGeom prst="rect">
            <a:avLst/>
          </a:prstGeom>
          <a:effectLst>
            <a:softEdge rad="1143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893445" y="1454785"/>
            <a:ext cx="5709920" cy="953135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夫学须静也，才须学也，</a:t>
            </a:r>
          </a:p>
          <a:p>
            <a:pPr algn="ctr" eaLnBrk="1" hangingPunct="1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非学无以广才，非志无以成学。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4295" y="339090"/>
            <a:ext cx="853821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作者认为“静”与“学”之间的关系是什么？运用了哪种论证方法？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91820" y="2767965"/>
            <a:ext cx="8092440" cy="1814830"/>
          </a:xfrm>
          <a:prstGeom prst="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要想有才学必须通过学习，而求学的过程之中又必须有“静”心如果一个人“淫慢”“险躁”，无静心，无恒心，则是求学与修身之所忌。运用了</a:t>
            </a:r>
            <a:r>
              <a:rPr lang="zh-CN" altLang="en-US" sz="28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对比论证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的方法。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6925" y="1087755"/>
            <a:ext cx="1325880" cy="14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4"/>
          <p:cNvSpPr>
            <a:spLocks noChangeArrowheads="1"/>
          </p:cNvSpPr>
          <p:nvPr/>
        </p:nvSpPr>
        <p:spPr bwMode="auto">
          <a:xfrm>
            <a:off x="1025287" y="1431608"/>
            <a:ext cx="6272213" cy="1124585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95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年与时驰，意与日去，遂成枯落，多不接世，悲守穷庐，将复何及！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36270" y="447040"/>
            <a:ext cx="812101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这句话有什么含义，作者是从什么角度阐述的？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36270" y="3049270"/>
            <a:ext cx="7758430" cy="1512570"/>
          </a:xfrm>
          <a:prstGeom prst="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950" b="1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这句话的含义是年华易逝，流年似水，如果不珍惜时光，必将碌碌无为，老大徒伤悲，到那时就悔之晚矣。作者从</a:t>
            </a:r>
            <a:r>
              <a:rPr lang="zh-CN" altLang="en-US" sz="2800" b="1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反面阐述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，劝诫儿子。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3860" y="1054735"/>
            <a:ext cx="2127250" cy="163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7"/>
          <p:cNvSpPr txBox="1">
            <a:spLocks noChangeArrowheads="1"/>
          </p:cNvSpPr>
          <p:nvPr/>
        </p:nvSpPr>
        <p:spPr bwMode="auto">
          <a:xfrm>
            <a:off x="422275" y="803275"/>
            <a:ext cx="8424863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诸葛亮希望儿子宁静、淡泊又希望最终儿子能明志致远而“接世”，如他自己当年隆中隐居不求闻达于诸侯与后来出山成为蜀国丞相，这是否矛盾？应该如何理解？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238" y="2097088"/>
            <a:ext cx="8516937" cy="2861310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0" hangingPunct="0">
              <a:lnSpc>
                <a:spcPts val="27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不矛盾。（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）“淡泊”不是弃世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“宁静”也不是慵懒。其目的在静心于学，修身养性，进而服务于社会国家，所谓致远，是因达于天下而远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因泽于后世而远。是积极向上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催人奋进的。</a:t>
            </a:r>
          </a:p>
          <a:p>
            <a:pPr indent="457200" eaLnBrk="0" hangingPunct="0">
              <a:lnSpc>
                <a:spcPts val="27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）“接世”，是在儒家文化濡染下中国古代士大夫和文人们的人生价值追求，他们入仕为官不是为了物质利益需求，而是人生价值的体现。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大学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里指出：欲治其国者，先齐其家；欲齐其家者，先修其身；欲修其身者，先正其心。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0650" y="21971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合作探究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9735" y="845820"/>
            <a:ext cx="8304530" cy="3451225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05000"/>
              </a:lnSpc>
            </a:pP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这种“修身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齐家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治国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平天下”由内到外的思想成为中国传统的有识之士成长追求的目标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所谓“穷则独善其身，达则兼济天下”，这种为人的社会观念，是传统意识中个人价值的最高体现。所以诸葛亮最担心的是年少早成的儿子不“接世”，全文的劝诫以修身起，以高标准要求，“夫君子之行”，做人要做君子，处世要能“接世”，以淡泊之心，立志、为学、广才正是君子最终能够接世的途径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H="1">
            <a:off x="266700" y="294640"/>
            <a:ext cx="8724900" cy="45878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lnSpc>
                <a:spcPct val="110000"/>
              </a:lnSpc>
            </a:pPr>
            <a:r>
              <a:rPr lang="zh-CN" altLang="en-US" sz="24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在这篇</a:t>
            </a:r>
            <a:r>
              <a:rPr lang="en-US" altLang="zh-CN" sz="24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4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诫子书</a:t>
            </a:r>
            <a:r>
              <a:rPr lang="en-US" altLang="zh-CN" sz="24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4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中包含的</a:t>
            </a:r>
            <a:r>
              <a:rPr lang="zh-CN" altLang="en-US" sz="24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十种力量</a:t>
            </a:r>
            <a:r>
              <a:rPr lang="zh-CN" altLang="en-US" sz="24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endParaRPr lang="zh-CN" altLang="en-US" sz="2200" b="1" kern="5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宁静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“静以修身”“非宁静无以致远”</a:t>
            </a:r>
            <a:r>
              <a:rPr lang="en-US" altLang="zh-CN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“学须静也”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节俭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“俭以养德”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超脱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“非淡泊无以明志”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好学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“夫学须静也，才须学也”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励志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“非学无以广才，非志无以成学”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速度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“淫慢则不能励精”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性格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“险躁则不能治性”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惜时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“年与时驰，意与日去”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想象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</a:t>
            </a:r>
            <a:r>
              <a:rPr lang="zh-CN" altLang="en-US" sz="2200" b="1" kern="500" dirty="0">
                <a:solidFill>
                  <a:srgbClr val="0000FF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“遂成枯落，多不接世，悲守穷庐，将复何及”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</a:p>
          <a:p>
            <a:pPr algn="l" fontAlgn="auto">
              <a:lnSpc>
                <a:spcPct val="110000"/>
              </a:lnSpc>
            </a:pP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200" b="1" kern="5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简约</a:t>
            </a:r>
            <a:r>
              <a:rPr lang="zh-CN" altLang="en-US" sz="2200" b="1" kern="5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的力量：这篇文章短短几十字，传递出的讯息，比起长篇大论，诫子效果好得多。</a:t>
            </a:r>
          </a:p>
        </p:txBody>
      </p:sp>
      <p:pic>
        <p:nvPicPr>
          <p:cNvPr id="31747" name="Picture 6" descr="http://p0.so.qhimgs1.com/bdr/_240_/t015bf67d4e429cf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3550" y="1297305"/>
            <a:ext cx="225107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37820" y="506095"/>
            <a:ext cx="8583930" cy="3709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杜甫这首诗写的就是大名鼎鼎的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千古良相诸葛亮，他一生立志“兴复汉室，还于旧都”，为此鞠躬尽瘁，死而后已；他更以淡泊明志，宁静致远的高风亮节言传身教，惠及子女。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下面，让我们一起走进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诸葛亮的《诫子书》，聆听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他对子女的谆谆教诲。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l="2965" t="4193" r="43721" b="3781"/>
          <a:stretch>
            <a:fillRect/>
          </a:stretch>
        </p:blipFill>
        <p:spPr>
          <a:xfrm>
            <a:off x="5238115" y="2190115"/>
            <a:ext cx="3060065" cy="2664460"/>
          </a:xfrm>
          <a:prstGeom prst="rect">
            <a:avLst/>
          </a:prstGeom>
          <a:solidFill>
            <a:schemeClr val="bg1">
              <a:alpha val="45000"/>
            </a:schemeClr>
          </a:solidFill>
          <a:effectLst>
            <a:softEdge rad="762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531" y="1805623"/>
            <a:ext cx="4570214" cy="2675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忠告孩子，屏除杂念和干扰，宁静专一才能够修养身心，达到远大目标。而且学习的首要条件，就 是有安宁的环境。</a:t>
            </a:r>
          </a:p>
        </p:txBody>
      </p:sp>
      <p:sp>
        <p:nvSpPr>
          <p:cNvPr id="6" name="矩形 5"/>
          <p:cNvSpPr/>
          <p:nvPr/>
        </p:nvSpPr>
        <p:spPr>
          <a:xfrm>
            <a:off x="5092700" y="1981835"/>
            <a:ext cx="4021455" cy="2526665"/>
          </a:xfrm>
          <a:prstGeom prst="rect">
            <a:avLst/>
          </a:prstGeom>
          <a:solidFill>
            <a:schemeClr val="accent3">
              <a:lumMod val="20000"/>
              <a:lumOff val="80000"/>
              <a:alpha val="33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儒家：静能生慧。</a:t>
            </a:r>
            <a:endParaRPr lang="en-US" altLang="zh-CN" sz="2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道家：静能生定</a:t>
            </a: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定能生慧 。</a:t>
            </a:r>
            <a:endParaRPr lang="en-US" altLang="zh-CN" sz="2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佛家：灵台清静，静能生慧，慧能生智。</a:t>
            </a:r>
            <a:endParaRPr lang="en-US" altLang="zh-CN" sz="2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昭德新编</a:t>
            </a: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：水静极则形象明，心静极则智慧生。</a:t>
            </a:r>
          </a:p>
        </p:txBody>
      </p:sp>
      <p:sp>
        <p:nvSpPr>
          <p:cNvPr id="7" name="文本框 11265"/>
          <p:cNvSpPr txBox="1">
            <a:spLocks noChangeArrowheads="1"/>
          </p:cNvSpPr>
          <p:nvPr/>
        </p:nvSpPr>
        <p:spPr bwMode="auto">
          <a:xfrm>
            <a:off x="359410" y="318135"/>
            <a:ext cx="8424863" cy="995045"/>
          </a:xfrm>
          <a:prstGeom prst="rect">
            <a:avLst/>
          </a:prstGeom>
          <a:solidFill>
            <a:schemeClr val="accent3">
              <a:lumMod val="60000"/>
              <a:lumOff val="40000"/>
              <a:alpha val="83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第一课：宁静的力量。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</a:rPr>
              <a:t>“静以修身”“ 非宁静无以致远”“夫学须静也” </a:t>
            </a: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85470" y="1733550"/>
            <a:ext cx="6400165" cy="1986280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诸葛亮忠告孩子要节俭，以培养自己的德行。审慎理财，量入为出，不但可以摆脱负债的困扰，更可以过着纪律的简朴生活，不会成为物质的奴隶。</a:t>
            </a:r>
          </a:p>
        </p:txBody>
      </p:sp>
      <p:sp>
        <p:nvSpPr>
          <p:cNvPr id="10" name="矩形 9"/>
          <p:cNvSpPr/>
          <p:nvPr/>
        </p:nvSpPr>
        <p:spPr>
          <a:xfrm>
            <a:off x="4877538" y="3989070"/>
            <a:ext cx="4321341" cy="829945"/>
          </a:xfrm>
          <a:prstGeom prst="rect">
            <a:avLst/>
          </a:prstGeom>
          <a:solidFill>
            <a:schemeClr val="accent3">
              <a:lumMod val="20000"/>
              <a:lumOff val="80000"/>
              <a:alpha val="33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常将有时思无时，莫把无时当有时。——《增唐贤文》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3380" y="82550"/>
            <a:ext cx="333756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265"/>
          <p:cNvSpPr txBox="1">
            <a:spLocks noChangeArrowheads="1"/>
          </p:cNvSpPr>
          <p:nvPr/>
        </p:nvSpPr>
        <p:spPr bwMode="auto">
          <a:xfrm>
            <a:off x="930910" y="421640"/>
            <a:ext cx="4222750" cy="909320"/>
          </a:xfrm>
          <a:prstGeom prst="rect">
            <a:avLst/>
          </a:prstGeom>
          <a:solidFill>
            <a:schemeClr val="accent3">
              <a:lumMod val="60000"/>
              <a:lumOff val="40000"/>
              <a:alpha val="83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第二课：节俭的力量。</a:t>
            </a:r>
          </a:p>
          <a:p>
            <a:pPr marR="0" defTabSz="914400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“俭以养德”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7860" y="1878330"/>
            <a:ext cx="5829300" cy="2675255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诸葛亮忠告孩子要计划人生，不要事事讲求名利，才能够了解自己的志向，要静下来，才能够细心计划将来。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要宁静专一，才能达到远大目标。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24040" y="1597660"/>
            <a:ext cx="2035175" cy="323723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文本框 11265"/>
          <p:cNvSpPr txBox="1">
            <a:spLocks noChangeArrowheads="1"/>
          </p:cNvSpPr>
          <p:nvPr/>
        </p:nvSpPr>
        <p:spPr bwMode="auto">
          <a:xfrm>
            <a:off x="492760" y="318770"/>
            <a:ext cx="7019925" cy="1168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第三课：计划的力量。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8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“非淡泊无以明志 ，非宁静无以致远”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865" y="1790065"/>
            <a:ext cx="8002905" cy="2460625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诸葛亮忠告孩子宁静的环境对学习大有帮助，当然配合专注的平静心境，就更加事半功倍。诸葛亮不是天才论的信徒，他相信才能是学习的结果。在一个安静的环境，独立思考、专注学习，收益更多。</a:t>
            </a:r>
          </a:p>
        </p:txBody>
      </p:sp>
      <p:sp>
        <p:nvSpPr>
          <p:cNvPr id="6" name="文本框 11265"/>
          <p:cNvSpPr txBox="1">
            <a:spLocks noChangeArrowheads="1"/>
          </p:cNvSpPr>
          <p:nvPr/>
        </p:nvSpPr>
        <p:spPr bwMode="auto">
          <a:xfrm>
            <a:off x="2141855" y="379730"/>
            <a:ext cx="4859338" cy="1038860"/>
          </a:xfrm>
          <a:prstGeom prst="rect">
            <a:avLst/>
          </a:prstGeom>
          <a:solidFill>
            <a:schemeClr val="accent3">
              <a:lumMod val="60000"/>
              <a:lumOff val="40000"/>
              <a:alpha val="83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第四课：学习的力量。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8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“夫学须静也， 才须学也”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8775" y="1572895"/>
            <a:ext cx="8031480" cy="310769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诸葛亮忠告孩子要增值先要立志，不愿意努力学习，就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不能够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增加自己的才干。但学习的过程中，决心和毅力非常重要，因为缺乏了意志力，就会半途而废。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奋斗有方向、事业有目标。有坚定目标的人，在遇到困难与挫折时，才不会轻易放弃，或者停滞不前。</a:t>
            </a:r>
            <a:endParaRPr lang="zh-CN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11265"/>
          <p:cNvSpPr txBox="1">
            <a:spLocks noChangeArrowheads="1"/>
          </p:cNvSpPr>
          <p:nvPr/>
        </p:nvSpPr>
        <p:spPr bwMode="auto">
          <a:xfrm>
            <a:off x="523875" y="309880"/>
            <a:ext cx="6588125" cy="952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第五课：增值的力量。</a:t>
            </a:r>
          </a:p>
          <a:p>
            <a:pPr marR="0" defTabSz="914400">
              <a:lnSpc>
                <a:spcPct val="9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“非学无以广才 ，非志无以成学”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860" y="1925320"/>
            <a:ext cx="5113020" cy="2676525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诸葛亮忠告孩子凡事拖延就不能够快速的掌握要点。他告诫孩子：凡事放纵懈怠就不能振奋精神。 而克制发奋，不但容易实现目标，而且有更多的时间去修正与改善！</a:t>
            </a:r>
            <a:endParaRPr lang="zh-CN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9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3925" y="385445"/>
            <a:ext cx="2493010" cy="43916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1265"/>
          <p:cNvSpPr txBox="1">
            <a:spLocks noChangeArrowheads="1"/>
          </p:cNvSpPr>
          <p:nvPr/>
        </p:nvSpPr>
        <p:spPr bwMode="auto">
          <a:xfrm>
            <a:off x="674370" y="385445"/>
            <a:ext cx="4572000" cy="9531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第六课：速度的力量。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“淫慢则不能励精”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7540" y="1659890"/>
            <a:ext cx="5611495" cy="2934335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诸葛亮忠告孩子太过急躁就不能够陶冶性情。心理学家说：思想影响行为，行为影响习惯，习惯影响性格，性格影响命运。诸葛亮明白生命中要作出种种平衡，要“励精”，也要“冶性”。</a:t>
            </a:r>
          </a:p>
        </p:txBody>
      </p:sp>
      <p:pic>
        <p:nvPicPr>
          <p:cNvPr id="37893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570" y="1600835"/>
            <a:ext cx="2265680" cy="3053080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1265"/>
          <p:cNvSpPr txBox="1">
            <a:spLocks noChangeArrowheads="1"/>
          </p:cNvSpPr>
          <p:nvPr/>
        </p:nvSpPr>
        <p:spPr bwMode="auto">
          <a:xfrm>
            <a:off x="2453640" y="336550"/>
            <a:ext cx="4237355" cy="10388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第七课：性格的力量。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8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“险躁则不能治性”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190" y="1925320"/>
            <a:ext cx="6400165" cy="2676525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忠告孩子时光飞逝，意志力又会随着时间消磨，“少壮不努力，老大徒伤悲”，时间管理是个现代人的观念，细心想一想，时间不可以被管理，每天二十四小时，不多也不少，惟有管理自己，善用每分每秒。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7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7355" y="111760"/>
            <a:ext cx="2161540" cy="193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1265"/>
          <p:cNvSpPr txBox="1">
            <a:spLocks noChangeArrowheads="1"/>
          </p:cNvSpPr>
          <p:nvPr/>
        </p:nvSpPr>
        <p:spPr bwMode="auto">
          <a:xfrm>
            <a:off x="662305" y="364490"/>
            <a:ext cx="4572000" cy="11245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第八课：时间的力量。 </a:t>
            </a: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“年与时驰 ，意与日去”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　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2105" y="1704340"/>
            <a:ext cx="6317615" cy="2934335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诸葛亮忠告孩子时光飞逝，当自己变得和世界脱节，才悲叹蹉跎岁月，也于事无补。要懂得居安思危，才能够临危不乱。想像力比知识更有力量。你有没有从大处着想，小处着手，脚踏实地，规划是人生呢？</a:t>
            </a:r>
          </a:p>
        </p:txBody>
      </p:sp>
      <p:pic>
        <p:nvPicPr>
          <p:cNvPr id="39941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0405" y="1704340"/>
            <a:ext cx="1567180" cy="27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1265"/>
          <p:cNvSpPr txBox="1">
            <a:spLocks noChangeArrowheads="1"/>
          </p:cNvSpPr>
          <p:nvPr/>
        </p:nvSpPr>
        <p:spPr bwMode="auto">
          <a:xfrm>
            <a:off x="413385" y="297180"/>
            <a:ext cx="8059420" cy="10388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第九课：想象的力量 </a:t>
            </a:r>
          </a:p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“遂成枯落、多不接世、悲守穷庐、将复何及。”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　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2726" y="1989139"/>
            <a:ext cx="4570214" cy="2460625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以上诸葛亮写给儿子的一封信，只用了短短八十六字，精简地传递了具体的讯息。精简的表达源于清晰的思想，精简沟通更有效果。</a:t>
            </a:r>
          </a:p>
        </p:txBody>
      </p:sp>
      <p:pic>
        <p:nvPicPr>
          <p:cNvPr id="4096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8774" y="267653"/>
            <a:ext cx="3442545" cy="46085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1265"/>
          <p:cNvSpPr txBox="1">
            <a:spLocks noChangeArrowheads="1"/>
          </p:cNvSpPr>
          <p:nvPr/>
        </p:nvSpPr>
        <p:spPr bwMode="auto">
          <a:xfrm>
            <a:off x="640715" y="732155"/>
            <a:ext cx="3872865" cy="6076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0" lang="zh-CN" altLang="en-US" sz="2800" b="1" kern="1200" cap="none" spc="0" normalizeH="0" baseline="0" noProof="0" dirty="0">
                <a:solidFill>
                  <a:srgbClr val="FF05F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第十课：精简的力量 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96133" y="1923847"/>
            <a:ext cx="551255" cy="1809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830" y="-8890"/>
            <a:ext cx="9181465" cy="523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矩形 14"/>
          <p:cNvSpPr>
            <a:spLocks noChangeArrowheads="1"/>
          </p:cNvSpPr>
          <p:nvPr/>
        </p:nvSpPr>
        <p:spPr bwMode="auto">
          <a:xfrm>
            <a:off x="788670" y="1692910"/>
            <a:ext cx="21958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夫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君子之行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074670" y="1571625"/>
            <a:ext cx="6027738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古义：助词，用于句首，表示发端；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今义：丈夫</a:t>
            </a:r>
            <a:endParaRPr lang="zh-CN" altLang="en-US" sz="2400" b="1" u="sng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74035" y="2466340"/>
            <a:ext cx="3400425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古义：操守、品德；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今义：行为，行动</a:t>
            </a:r>
            <a:endParaRPr lang="zh-CN" altLang="en-US" sz="2400" b="1" u="sng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060700" y="3335655"/>
            <a:ext cx="668464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古义：这里指安静，集中精神，不分散精力；   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今义：指环境安静，不嘈杂</a:t>
            </a:r>
            <a:endParaRPr lang="zh-CN" altLang="en-US" sz="2400" b="1" u="sng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47" name="TextBox 23"/>
          <p:cNvSpPr txBox="1">
            <a:spLocks noChangeArrowheads="1"/>
          </p:cNvSpPr>
          <p:nvPr/>
        </p:nvSpPr>
        <p:spPr bwMode="auto">
          <a:xfrm>
            <a:off x="214630" y="3478530"/>
            <a:ext cx="29730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非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宁静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无以致远</a:t>
            </a:r>
          </a:p>
        </p:txBody>
      </p:sp>
      <p:sp>
        <p:nvSpPr>
          <p:cNvPr id="61448" name="TextBox 24"/>
          <p:cNvSpPr txBox="1">
            <a:spLocks noChangeArrowheads="1"/>
          </p:cNvSpPr>
          <p:nvPr/>
        </p:nvSpPr>
        <p:spPr bwMode="auto">
          <a:xfrm>
            <a:off x="788670" y="2491740"/>
            <a:ext cx="22142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夫君子之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左大括号 25"/>
          <p:cNvSpPr/>
          <p:nvPr/>
        </p:nvSpPr>
        <p:spPr>
          <a:xfrm>
            <a:off x="2860040" y="1631950"/>
            <a:ext cx="214313" cy="64293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2859723" y="2558415"/>
            <a:ext cx="214312" cy="5715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2917508" y="3500438"/>
            <a:ext cx="142875" cy="50006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4630" y="201930"/>
            <a:ext cx="2346325" cy="583746"/>
            <a:chOff x="923" y="1552"/>
            <a:chExt cx="3695" cy="945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文言积累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43505" y="622935"/>
            <a:ext cx="3479800" cy="948690"/>
            <a:chOff x="4601" y="1210"/>
            <a:chExt cx="5197" cy="181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01" y="1210"/>
              <a:ext cx="5197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15" y="1463"/>
              <a:ext cx="4383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古今异义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utoUpdateAnimBg="0"/>
      <p:bldP spid="17" grpId="0" bldLvl="0" autoUpdateAnimBg="0"/>
      <p:bldP spid="18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713163" y="3214688"/>
            <a:ext cx="3500437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古义：增长    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今义：广泛；宽广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713480" y="882015"/>
            <a:ext cx="4542790" cy="1714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险，古义：轻薄    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今义：危险，惊险    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治，古义：修养      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今义：治理</a:t>
            </a:r>
          </a:p>
        </p:txBody>
      </p:sp>
      <p:sp>
        <p:nvSpPr>
          <p:cNvPr id="62469" name="矩形 16"/>
          <p:cNvSpPr>
            <a:spLocks noChangeArrowheads="1"/>
          </p:cNvSpPr>
          <p:nvPr/>
        </p:nvSpPr>
        <p:spPr bwMode="auto">
          <a:xfrm>
            <a:off x="906145" y="3346450"/>
            <a:ext cx="24187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非学无以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才</a:t>
            </a:r>
          </a:p>
        </p:txBody>
      </p:sp>
      <p:sp>
        <p:nvSpPr>
          <p:cNvPr id="62470" name="矩形 17"/>
          <p:cNvSpPr>
            <a:spLocks noChangeArrowheads="1"/>
          </p:cNvSpPr>
          <p:nvPr/>
        </p:nvSpPr>
        <p:spPr bwMode="auto">
          <a:xfrm>
            <a:off x="714375" y="1500505"/>
            <a:ext cx="28016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险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躁则不能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治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性</a:t>
            </a:r>
          </a:p>
        </p:txBody>
      </p:sp>
      <p:sp>
        <p:nvSpPr>
          <p:cNvPr id="21" name="左大括号 20"/>
          <p:cNvSpPr/>
          <p:nvPr/>
        </p:nvSpPr>
        <p:spPr>
          <a:xfrm>
            <a:off x="3453130" y="927100"/>
            <a:ext cx="260350" cy="166941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3452813" y="3214688"/>
            <a:ext cx="142875" cy="78581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344228" y="1328103"/>
            <a:ext cx="3857625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古义：疾行，指迅速逝去    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今义：奔驰，奔跑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343910" y="2714625"/>
            <a:ext cx="509841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古义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懈怠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今义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指速度低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走路、做事等费的时间长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493" name="矩形 13"/>
          <p:cNvSpPr>
            <a:spLocks noChangeArrowheads="1"/>
          </p:cNvSpPr>
          <p:nvPr/>
        </p:nvSpPr>
        <p:spPr bwMode="auto">
          <a:xfrm>
            <a:off x="1260475" y="1571625"/>
            <a:ext cx="16129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年与时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驰</a:t>
            </a:r>
          </a:p>
        </p:txBody>
      </p:sp>
      <p:sp>
        <p:nvSpPr>
          <p:cNvPr id="63494" name="矩形 14"/>
          <p:cNvSpPr>
            <a:spLocks noChangeArrowheads="1"/>
          </p:cNvSpPr>
          <p:nvPr/>
        </p:nvSpPr>
        <p:spPr bwMode="auto">
          <a:xfrm>
            <a:off x="382905" y="3025140"/>
            <a:ext cx="29616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淫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慢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则不能励精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3057525" y="1372235"/>
            <a:ext cx="214313" cy="78581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3057525" y="2857500"/>
            <a:ext cx="214313" cy="85725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utoUpdateAnimBg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14"/>
          <p:cNvSpPr txBox="1">
            <a:spLocks noChangeArrowheads="1"/>
          </p:cNvSpPr>
          <p:nvPr/>
        </p:nvSpPr>
        <p:spPr bwMode="auto">
          <a:xfrm>
            <a:off x="1110298" y="1421765"/>
            <a:ext cx="4572000" cy="1018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意与日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去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</a:p>
          <a:p>
            <a:pPr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与人期行，相委而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去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</a:p>
        </p:txBody>
      </p:sp>
      <p:sp>
        <p:nvSpPr>
          <p:cNvPr id="64516" name="Text Box 16"/>
          <p:cNvSpPr txBox="1">
            <a:spLocks noChangeArrowheads="1"/>
          </p:cNvSpPr>
          <p:nvPr/>
        </p:nvSpPr>
        <p:spPr bwMode="auto">
          <a:xfrm>
            <a:off x="2711133" y="2700655"/>
            <a:ext cx="5894387" cy="168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歌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咏志                  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为师矣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静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修身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912745" y="1428433"/>
            <a:ext cx="10953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消失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4007168" y="1986598"/>
            <a:ext cx="11287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离开</a:t>
            </a:r>
            <a:endParaRPr lang="zh-CN" altLang="en-US" sz="20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475480" y="3883660"/>
            <a:ext cx="39363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介词，引进动作行为的目的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4475163" y="2881630"/>
            <a:ext cx="19240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介词，用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475480" y="3343275"/>
            <a:ext cx="217963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介词，凭借</a:t>
            </a:r>
          </a:p>
        </p:txBody>
      </p:sp>
      <p:sp>
        <p:nvSpPr>
          <p:cNvPr id="64522" name="矩形 36"/>
          <p:cNvSpPr>
            <a:spLocks noChangeArrowheads="1"/>
          </p:cNvSpPr>
          <p:nvPr/>
        </p:nvSpPr>
        <p:spPr bwMode="auto">
          <a:xfrm>
            <a:off x="285750" y="1644968"/>
            <a:ext cx="5429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</a:p>
        </p:txBody>
      </p:sp>
      <p:sp>
        <p:nvSpPr>
          <p:cNvPr id="64523" name="矩形 37"/>
          <p:cNvSpPr>
            <a:spLocks noChangeArrowheads="1"/>
          </p:cNvSpPr>
          <p:nvPr/>
        </p:nvSpPr>
        <p:spPr bwMode="auto">
          <a:xfrm>
            <a:off x="1751965" y="3280093"/>
            <a:ext cx="5445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</a:p>
        </p:txBody>
      </p:sp>
      <p:sp>
        <p:nvSpPr>
          <p:cNvPr id="39" name="左大括号 38"/>
          <p:cNvSpPr/>
          <p:nvPr/>
        </p:nvSpPr>
        <p:spPr>
          <a:xfrm>
            <a:off x="828358" y="1442720"/>
            <a:ext cx="357187" cy="92868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左大括号 39"/>
          <p:cNvSpPr/>
          <p:nvPr/>
        </p:nvSpPr>
        <p:spPr>
          <a:xfrm>
            <a:off x="2497455" y="2832735"/>
            <a:ext cx="213995" cy="144970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526" name="矩形 40"/>
          <p:cNvSpPr>
            <a:spLocks noChangeArrowheads="1"/>
          </p:cNvSpPr>
          <p:nvPr/>
        </p:nvSpPr>
        <p:spPr bwMode="auto">
          <a:xfrm>
            <a:off x="4726940" y="1669415"/>
            <a:ext cx="5445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</a:p>
        </p:txBody>
      </p:sp>
      <p:sp>
        <p:nvSpPr>
          <p:cNvPr id="64527" name="矩形 41"/>
          <p:cNvSpPr>
            <a:spLocks noChangeArrowheads="1"/>
          </p:cNvSpPr>
          <p:nvPr/>
        </p:nvSpPr>
        <p:spPr bwMode="auto">
          <a:xfrm>
            <a:off x="5489575" y="1368425"/>
            <a:ext cx="3571875" cy="1124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spcBef>
                <a:spcPts val="6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夫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须静也</a:t>
            </a:r>
            <a:r>
              <a:rPr 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</a:t>
            </a:r>
            <a:br>
              <a:rPr 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非志无以成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</a:t>
            </a:r>
            <a:r>
              <a:rPr 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</a:t>
            </a:r>
            <a:endParaRPr lang="en-US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7434580" y="1459548"/>
            <a:ext cx="133223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 eaLnBrk="0" hangingPunct="0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动词,学习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7434263" y="1986598"/>
            <a:ext cx="133223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 eaLnBrk="0" hangingPunct="0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名词,学业</a:t>
            </a:r>
          </a:p>
        </p:txBody>
      </p:sp>
      <p:sp>
        <p:nvSpPr>
          <p:cNvPr id="45" name="左大括号 44"/>
          <p:cNvSpPr/>
          <p:nvPr/>
        </p:nvSpPr>
        <p:spPr>
          <a:xfrm>
            <a:off x="5203825" y="1490345"/>
            <a:ext cx="285750" cy="8807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32735" y="281940"/>
            <a:ext cx="3479800" cy="948690"/>
            <a:chOff x="4601" y="1210"/>
            <a:chExt cx="5197" cy="181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197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15" y="1463"/>
              <a:ext cx="4383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一词多义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utoUpdateAnimBg="0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43" grpId="0"/>
      <p:bldP spid="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矩形 13"/>
          <p:cNvSpPr>
            <a:spLocks noChangeArrowheads="1"/>
          </p:cNvSpPr>
          <p:nvPr/>
        </p:nvSpPr>
        <p:spPr bwMode="auto">
          <a:xfrm>
            <a:off x="838518" y="1311910"/>
            <a:ext cx="843597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非学无以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广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才                            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非志无以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                         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非宁静无以致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  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262630" y="1706245"/>
            <a:ext cx="55356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形容词的使动用法，使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广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377565" y="2550160"/>
            <a:ext cx="5153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动词的使动用法，使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578225" y="3362008"/>
            <a:ext cx="5153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形容词做名词，远大的目标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832735" y="281940"/>
            <a:ext cx="3479800" cy="948690"/>
            <a:chOff x="4601" y="1210"/>
            <a:chExt cx="5197" cy="18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197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15" y="1463"/>
              <a:ext cx="4383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词类活用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  <p:bldP spid="16" grpId="0" bldLvl="0" autoUpdateAnimBg="0"/>
      <p:bldP spid="17" grpId="0" bldLvl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矩形 13"/>
          <p:cNvSpPr>
            <a:spLocks noChangeArrowheads="1"/>
          </p:cNvSpPr>
          <p:nvPr/>
        </p:nvSpPr>
        <p:spPr bwMode="auto">
          <a:xfrm>
            <a:off x="1019493" y="1705293"/>
            <a:ext cx="5108575" cy="607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静以修身，俭以养德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152525" y="2552065"/>
            <a:ext cx="62880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宾语前置，即“以静修身，以俭养德”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832735" y="281940"/>
            <a:ext cx="3295650" cy="948864"/>
            <a:chOff x="4601" y="1210"/>
            <a:chExt cx="5197" cy="18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197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670" y="1559"/>
              <a:ext cx="3058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倒装句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extBox 10"/>
          <p:cNvSpPr txBox="1">
            <a:spLocks noChangeArrowheads="1"/>
          </p:cNvSpPr>
          <p:nvPr/>
        </p:nvSpPr>
        <p:spPr bwMode="auto">
          <a:xfrm>
            <a:off x="477520" y="1566545"/>
            <a:ext cx="6369050" cy="2011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本文劝勉儿子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勤学励志、修身养性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要从“淡泊”“宁静”中下功夫，最忌“淫慢”“险躁”。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77520" y="519595"/>
            <a:ext cx="8044180" cy="4502043"/>
            <a:chOff x="-117" y="2557"/>
            <a:chExt cx="12668" cy="8210"/>
          </a:xfrm>
        </p:grpSpPr>
        <p:sp>
          <p:nvSpPr>
            <p:cNvPr id="9" name="圆角矩形 8"/>
            <p:cNvSpPr/>
            <p:nvPr/>
          </p:nvSpPr>
          <p:spPr>
            <a:xfrm>
              <a:off x="-117" y="4285"/>
              <a:ext cx="10319" cy="4029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0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800000">
              <a:off x="7206" y="5422"/>
              <a:ext cx="8210" cy="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96850" y="392430"/>
            <a:ext cx="2346325" cy="583746"/>
            <a:chOff x="923" y="1552"/>
            <a:chExt cx="3695" cy="945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课文小结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矩形 2"/>
          <p:cNvSpPr>
            <a:spLocks noChangeArrowheads="1"/>
          </p:cNvSpPr>
          <p:nvPr/>
        </p:nvSpPr>
        <p:spPr bwMode="auto">
          <a:xfrm>
            <a:off x="539750" y="752475"/>
            <a:ext cx="1841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396875" y="1231900"/>
            <a:ext cx="8351838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69636" name="矩形 7"/>
          <p:cNvSpPr>
            <a:spLocks noChangeArrowheads="1"/>
          </p:cNvSpPr>
          <p:nvPr/>
        </p:nvSpPr>
        <p:spPr bwMode="auto">
          <a:xfrm>
            <a:off x="268605" y="1058545"/>
            <a:ext cx="8643938" cy="353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❶观点鲜明，层次清晰。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本文在修身、立志、为人处世方面提出了明确的观点，分析了学与静、才与学、学与志等方面的关系，观点鲜明，说服力强。再如，从“静”的重要性上看，因为节俭方可清心寡欲，避免浪费。这就要求人们的内心世界始终保持宁静，不会为贪图丰厚的物质享受而分神劳力。“俭以养德”是建立在“静”的基础上的美德。文章层次十分清晰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0020" y="207645"/>
            <a:ext cx="2346325" cy="583746"/>
            <a:chOff x="923" y="1552"/>
            <a:chExt cx="3695" cy="945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矩形 2"/>
          <p:cNvSpPr>
            <a:spLocks noChangeArrowheads="1"/>
          </p:cNvSpPr>
          <p:nvPr/>
        </p:nvSpPr>
        <p:spPr bwMode="auto">
          <a:xfrm>
            <a:off x="393065" y="661988"/>
            <a:ext cx="8358188" cy="3478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❷正反阐述，对比鲜明。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文章从正（静）反（躁）两方面论证了治学、修身的条件，劝诫儿子惜时并有所为。同时概括了做人治学的经验，着重围绕一个“静”字加以论述，同时把失败归结为一个“躁”字，对比鲜明。</a:t>
            </a:r>
          </a:p>
          <a:p>
            <a:endParaRPr lang="en-US" altLang="zh-CN" sz="2800" b="1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611188" y="1487488"/>
            <a:ext cx="727392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427473"/>
          <p:cNvSpPr txBox="1"/>
          <p:nvPr/>
        </p:nvSpPr>
        <p:spPr>
          <a:xfrm>
            <a:off x="2896235" y="2294255"/>
            <a:ext cx="4914265" cy="718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治学：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志、静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学-才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（正面）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修身:俭、静（反面）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（反面）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427457"/>
          <p:cNvSpPr txBox="1"/>
          <p:nvPr/>
        </p:nvSpPr>
        <p:spPr>
          <a:xfrm>
            <a:off x="1323975" y="1480820"/>
            <a:ext cx="17468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提出论点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756615" y="1426369"/>
            <a:ext cx="114300" cy="685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27459"/>
          <p:cNvSpPr txBox="1"/>
          <p:nvPr/>
        </p:nvSpPr>
        <p:spPr>
          <a:xfrm>
            <a:off x="2870835" y="1353820"/>
            <a:ext cx="61067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静以修身，俭以养德。（正）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非淡泊无以明志，非宁静无以致远（反）</a:t>
            </a:r>
          </a:p>
        </p:txBody>
      </p:sp>
      <p:sp>
        <p:nvSpPr>
          <p:cNvPr id="51208" name="文本框 1427462"/>
          <p:cNvSpPr txBox="1"/>
          <p:nvPr/>
        </p:nvSpPr>
        <p:spPr>
          <a:xfrm>
            <a:off x="2561035" y="2112169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427463"/>
          <p:cNvSpPr txBox="1"/>
          <p:nvPr/>
        </p:nvSpPr>
        <p:spPr>
          <a:xfrm>
            <a:off x="1296035" y="2423160"/>
            <a:ext cx="1460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证明论点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2756615" y="2316004"/>
            <a:ext cx="114300" cy="685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1427470"/>
          <p:cNvSpPr txBox="1"/>
          <p:nvPr/>
        </p:nvSpPr>
        <p:spPr>
          <a:xfrm>
            <a:off x="1323975" y="3100070"/>
            <a:ext cx="17322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告诫儿子：</a:t>
            </a:r>
          </a:p>
        </p:txBody>
      </p:sp>
      <p:sp>
        <p:nvSpPr>
          <p:cNvPr id="51217" name="左大括号 1427471"/>
          <p:cNvSpPr/>
          <p:nvPr/>
        </p:nvSpPr>
        <p:spPr>
          <a:xfrm>
            <a:off x="1095216" y="1420019"/>
            <a:ext cx="228600" cy="2228850"/>
          </a:xfrm>
          <a:prstGeom prst="leftBrace">
            <a:avLst>
              <a:gd name="adj1" fmla="val 8125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1427472"/>
          <p:cNvSpPr txBox="1"/>
          <p:nvPr/>
        </p:nvSpPr>
        <p:spPr>
          <a:xfrm>
            <a:off x="2896315" y="3105944"/>
            <a:ext cx="3600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珍惜时光，有所作为</a:t>
            </a:r>
          </a:p>
        </p:txBody>
      </p:sp>
      <p:sp>
        <p:nvSpPr>
          <p:cNvPr id="51221" name="文本框 1"/>
          <p:cNvSpPr txBox="1"/>
          <p:nvPr/>
        </p:nvSpPr>
        <p:spPr>
          <a:xfrm>
            <a:off x="560705" y="1997710"/>
            <a:ext cx="613410" cy="15684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诫子书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6850" y="392430"/>
            <a:ext cx="2346325" cy="583746"/>
            <a:chOff x="923" y="1552"/>
            <a:chExt cx="3695" cy="945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10130" y="3996690"/>
            <a:ext cx="4625975" cy="534035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勤学励志、修身养性、珍惜年华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14" grpId="0" bldLvl="0" animBg="1"/>
      <p:bldP spid="15" grpId="0"/>
      <p:bldP spid="19" grpId="0"/>
      <p:bldP spid="20" grpId="0" bldLvl="0" animBg="1"/>
      <p:bldP spid="26" grpId="0"/>
      <p:bldP spid="51217" grpId="0" animBg="1"/>
      <p:bldP spid="28" grpId="0"/>
      <p:bldP spid="51221" grpId="0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矩形 18"/>
          <p:cNvSpPr>
            <a:spLocks noChangeArrowheads="1"/>
          </p:cNvSpPr>
          <p:nvPr/>
        </p:nvSpPr>
        <p:spPr bwMode="auto">
          <a:xfrm>
            <a:off x="221615" y="704215"/>
            <a:ext cx="8700135" cy="429133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latinLnBrk="0">
              <a:lnSpc>
                <a:spcPct val="105000"/>
              </a:lnSpc>
            </a:pP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【诸葛亮】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(181—234),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字孔明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琅玡阳都</a:t>
            </a:r>
          </a:p>
          <a:p>
            <a:pPr indent="0" algn="l" latinLnBrk="0">
              <a:lnSpc>
                <a:spcPct val="105000"/>
              </a:lnSpc>
            </a:pP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今山东沂南南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人。三国时蜀汉政治家、军事</a:t>
            </a:r>
          </a:p>
          <a:p>
            <a:pPr indent="0" algn="l" latinLnBrk="0">
              <a:lnSpc>
                <a:spcPct val="105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家。东汉末年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隐居邓县隆中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今湖北襄樊市襄</a:t>
            </a:r>
          </a:p>
          <a:p>
            <a:pPr indent="0" algn="l" latinLnBrk="0">
              <a:lnSpc>
                <a:spcPct val="105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阳区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留心世事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被称为“卧龙”。建安十二</a:t>
            </a:r>
          </a:p>
          <a:p>
            <a:pPr indent="0" algn="l" latinLnBrk="0">
              <a:lnSpc>
                <a:spcPct val="105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(207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刘备三顾草庐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他向刘备提出占据荆、益两州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谋取西南各族统治者的支持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联合孙权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对抗曹操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统一全国的建议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即所谓“隆中对”。从此成为刘备的主要谋士。建兴十二年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与魏司马懿在渭南相拒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病死于五丈原军中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葬定军山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今陕西勉县西南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。曾革新连弩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能同时发射十箭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又制造“木牛流马”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利于山地运输。有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诸葛亮集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41987" name="彩插4-7.jpg" descr="id:2147506044;Founde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585" y="118110"/>
            <a:ext cx="2045970" cy="224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3" name="组合 2"/>
          <p:cNvGrpSpPr/>
          <p:nvPr/>
        </p:nvGrpSpPr>
        <p:grpSpPr>
          <a:xfrm>
            <a:off x="30480" y="17526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2"/>
          <p:cNvSpPr txBox="1">
            <a:spLocks noChangeArrowheads="1"/>
          </p:cNvSpPr>
          <p:nvPr/>
        </p:nvSpPr>
        <p:spPr bwMode="auto">
          <a:xfrm>
            <a:off x="551180" y="1118870"/>
            <a:ext cx="8100060" cy="521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与诸葛亮有关的故事、成语、俗语、歇后语、诗句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850" y="1876425"/>
            <a:ext cx="8808720" cy="26765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三顾茅庐、草船借箭、借东风、三气周瑜、七擒孟获、空城计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鞠躬尽瘁，死而后已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万事俱备，只欠东风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三个臭皮匠，顶个诸葛亮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出师未捷身先死，长使英雄泪满襟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出师一表真名世，千载谁堪伯仲间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诸葛亮借箭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有借无还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777558" y="1247458"/>
            <a:ext cx="2571750" cy="36309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七擒孟获</a:t>
            </a:r>
            <a:endParaRPr lang="en-US" altLang="zh-CN" sz="2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挥泪斩马谡</a:t>
            </a:r>
            <a:endParaRPr lang="en-US" altLang="zh-CN" sz="2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诸葛亮长眠五丈原</a:t>
            </a: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草船借箭  借东风</a:t>
            </a: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火烧赤壁</a:t>
            </a: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诸葛亮巧收姜维</a:t>
            </a: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舌战群儒</a:t>
            </a: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智激周瑜  三气周瑜</a:t>
            </a: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增灶退兵</a:t>
            </a:r>
          </a:p>
          <a:p>
            <a:pPr ea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诸葛亮造木牛流马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69080" y="1746250"/>
            <a:ext cx="4213225" cy="2760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三顾茅庐</a:t>
            </a:r>
            <a:endParaRPr lang="en-US" altLang="zh-CN" sz="20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鞠躬尽瘁，死而后已</a:t>
            </a:r>
            <a:endParaRPr lang="en-US" altLang="zh-CN" sz="20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万事俱备，只欠东风</a:t>
            </a:r>
            <a:endParaRPr lang="en-US" altLang="zh-CN" sz="20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三个臭皮匠，顶个诸葛亮</a:t>
            </a:r>
            <a:endParaRPr lang="en-US" altLang="zh-CN" sz="20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出师未捷身先死，长使英雄泪满襟</a:t>
            </a:r>
            <a:endParaRPr lang="en-US" altLang="zh-CN" sz="20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出师一表真名世，千载谁堪伯仲间</a:t>
            </a:r>
            <a:endParaRPr lang="en-US" altLang="zh-CN" sz="20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诸葛亮借箭</a:t>
            </a:r>
            <a:r>
              <a:rPr lang="en-US" altLang="zh-CN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有借无还</a:t>
            </a:r>
          </a:p>
        </p:txBody>
      </p:sp>
      <p:sp>
        <p:nvSpPr>
          <p:cNvPr id="80899" name="矩形 5"/>
          <p:cNvSpPr>
            <a:spLocks noChangeArrowheads="1"/>
          </p:cNvSpPr>
          <p:nvPr/>
        </p:nvSpPr>
        <p:spPr bwMode="auto">
          <a:xfrm>
            <a:off x="1042988" y="733108"/>
            <a:ext cx="20415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诸葛亮的事迹</a:t>
            </a:r>
          </a:p>
        </p:txBody>
      </p:sp>
      <p:sp>
        <p:nvSpPr>
          <p:cNvPr id="80900" name="矩形 6"/>
          <p:cNvSpPr>
            <a:spLocks noChangeArrowheads="1"/>
          </p:cNvSpPr>
          <p:nvPr/>
        </p:nvSpPr>
        <p:spPr bwMode="auto">
          <a:xfrm>
            <a:off x="3995738" y="733425"/>
            <a:ext cx="428625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与诸葛亮有关的成语、俗语、歇后语、诗句、对联：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0655" y="14986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6"/>
          <p:cNvSpPr txBox="1">
            <a:spLocks noChangeArrowheads="1"/>
          </p:cNvSpPr>
          <p:nvPr/>
        </p:nvSpPr>
        <p:spPr bwMode="auto">
          <a:xfrm>
            <a:off x="320675" y="542925"/>
            <a:ext cx="8572500" cy="4173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诸葛亮的鹅毛扇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诸葛亮的鹅毛扇代表着智慧和才干，所以在有关诸葛亮的戏曲中，孔明总是手拿鹅毛扇。</a:t>
            </a:r>
          </a:p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关于鹅毛扇，民间流传着这样的故事，黄承彦的千金小姐黄月英并非丑陋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而是一个非常聪明美丽、才华出众的姑娘。黄承彦怕有为的青年有眼不识荆山玉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故称千金为“阿丑”。阿丑黄月英不仅笔下滔滔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而且武艺超群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她曾就学于名师。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艺成下山时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师傅赠送她鹅毛扇一把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上书“明”“亮”二字。二字中还密密麻麻地藏着攻城略地、治国安邦的计策。并嘱咐她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姓名中有明亮二字者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即是你的如意郎君。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6"/>
          <p:cNvSpPr txBox="1">
            <a:spLocks noChangeArrowheads="1"/>
          </p:cNvSpPr>
          <p:nvPr/>
        </p:nvSpPr>
        <p:spPr bwMode="auto">
          <a:xfrm>
            <a:off x="395288" y="758825"/>
            <a:ext cx="8358187" cy="3613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后来黄承彦的乘龙快婿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就是吟啸待时、未出隆中便知天下三分的姓名中有“明”“亮”二字的未来蜀国丞相诸葛亮。结婚时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黄月英便将鹅毛扇作为礼物赠给诸葛亮。孔明对鹅毛扇爱不释手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形影不离。他这样做不仅表达了他们夫妻间真挚不渝的爱情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更主要的是熟练并运用扇上的谋略。所以不管春夏秋冬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总是手不离扇。</a:t>
            </a:r>
            <a:endParaRPr lang="en-US" altLang="zh-CN" sz="2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     清朝康熙年间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襄阳观察使赵宏恩在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诸葛草庐诗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中写道：“扇摇战月三分鼎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石黯阴云八阵图”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就足以证明诸葛亮手执鹅毛扇的功用以及他手不离扇的原因。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114853" y="2071749"/>
            <a:ext cx="4686991" cy="119888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4145" y="384810"/>
            <a:ext cx="8856345" cy="455612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《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诫子书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是三国时期著名政治家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、军事家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诸葛亮晚年写给八岁儿子诸葛瞻的一封家书，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写于蜀汉建兴十二年。诸葛亮一生效忠刘氏父子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为国鞠躬尽瘁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死而后已。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全文共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86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个字，既是诸葛亮的人生总结，也是对儿子的告诫。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告诫儿子诸葛瞻要读书修身、静心养德。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言近旨远，含意隽永，是诸葛亮处世立身的智慧结晶。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为后世历代学子修身立志的名篇。诸葛亮也是一位品格高洁才学渊博的父亲，对儿子的殷殷教诲与无限期望尽在此书信中。通过这些智慧理性、简练谨严的文字，将普天下为人父者的爱子之情表达得如此深切。特别是他在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诫子书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中对道德、修养、教育方法的重视，更值得我们今天对加强自身修养和后代教育的重视。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5900" y="396875"/>
            <a:ext cx="6003925" cy="415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诸葛瞻，系诸葛亮之子，工书画，强识念，蜀人追思亮，咸爱其才敏。每朝廷有一善政佳事，虽非瞻所建倡，百姓皆传相告曰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“葛侯之所为也。”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263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年（时年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36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岁），与子诸葛尚于抵御魏国邓艾伐蜀，皆阵亡。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评价：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司马炎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“诸葛亮在蜀，尽其心力，其子瞻临难而死义，天下之善一也！”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罗贯中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智谋虽不扶危主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忠义真堪继武侯。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85840" y="130810"/>
            <a:ext cx="3125470" cy="4702175"/>
            <a:chOff x="9856" y="304"/>
            <a:chExt cx="4922" cy="7405"/>
          </a:xfrm>
        </p:grpSpPr>
        <p:sp>
          <p:nvSpPr>
            <p:cNvPr id="2" name="矩形 1"/>
            <p:cNvSpPr/>
            <p:nvPr/>
          </p:nvSpPr>
          <p:spPr>
            <a:xfrm>
              <a:off x="9856" y="4948"/>
              <a:ext cx="4922" cy="2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绵竹诸葛瞻父子墓祠</a:t>
              </a:r>
              <a:r>
                <a:rPr lang="en-US" altLang="zh-CN" sz="1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(</a:t>
              </a:r>
              <a:r>
                <a:rPr lang="zh-CN" altLang="en-US" sz="1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又名诸葛双忠祠</a:t>
              </a:r>
              <a:r>
                <a:rPr lang="en-US" altLang="zh-CN" sz="1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),</a:t>
              </a:r>
              <a:r>
                <a:rPr lang="zh-CN" altLang="en-US" sz="1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是四川省重要的蜀汉遗迹之一。它与成都武侯祠遥遥相对，都是为了纪念诸葛一门“三世忠贞”而建。</a:t>
              </a:r>
            </a:p>
          </p:txBody>
        </p:sp>
        <p:pic>
          <p:nvPicPr>
            <p:cNvPr id="29700" name="图片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90" y="304"/>
              <a:ext cx="3654" cy="4644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6725" y="940435"/>
            <a:ext cx="8347075" cy="378968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一般由称谓、问候语、正文、结尾、署名、日期所构成。称谓，在首行顶格的位置写称谓，后加冒号。为了表示尊敬、亲切，可在称谓前加上“尊敬的”或“亲爱的”等词。这由写信人与收信人关系的亲疏远近而定。问候语，第二行开头空两格写问候语。运用礼貌语言，使收信人感到亲切、受尊敬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长者多问候身体，中年人多问候事业和家庭，青年人多问候爱情和学业，少年儿童多祝愿健康成长。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832543" y="294959"/>
            <a:ext cx="13315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写 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7150" y="218440"/>
            <a:ext cx="2346325" cy="583746"/>
            <a:chOff x="923" y="1552"/>
            <a:chExt cx="3695" cy="94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文本知识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51790" y="408305"/>
            <a:ext cx="8441055" cy="4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正文，另起一行空两格写，一般一件事一段，注意要分层次叙述清楚，简洁清晰，语言要求准确通俗，明白如话，不要做过多、过深的修饰，已免造成对方难于理解。结尾，要根据收信人的身份，写表示祝愿的话，以示礼貌。一般性的祝词“此致”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“敬礼”，格式是另起一行空两格写“此致”，下一行顶格写“敬礼”。给长者的信往往写“祝您健康长寿”，给朋友写“祝工作顺利”，给晚辈写“祝你学习进步”。署名和日期，最后两行靠右写写信人的姓名，姓名正下方写写信日期。根据写信人与收信人的关系，在姓名前可表明身份，如“学生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××”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、“儿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××”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6074</Words>
  <Application>Microsoft Office PowerPoint</Application>
  <PresentationFormat>全屏显示(16:9)</PresentationFormat>
  <Paragraphs>305</Paragraphs>
  <Slides>54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</cp:revision>
  <dcterms:created xsi:type="dcterms:W3CDTF">2018-11-06T06:39:00Z</dcterms:created>
  <dcterms:modified xsi:type="dcterms:W3CDTF">2019-08-27T10:28:12Z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