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25"/>
  </p:notesMasterIdLst>
  <p:sldIdLst>
    <p:sldId id="279" r:id="rId2"/>
    <p:sldId id="370" r:id="rId3"/>
    <p:sldId id="280" r:id="rId4"/>
    <p:sldId id="258" r:id="rId5"/>
    <p:sldId id="286" r:id="rId6"/>
    <p:sldId id="259" r:id="rId7"/>
    <p:sldId id="318" r:id="rId8"/>
    <p:sldId id="319" r:id="rId9"/>
    <p:sldId id="320" r:id="rId10"/>
    <p:sldId id="321" r:id="rId11"/>
    <p:sldId id="261" r:id="rId12"/>
    <p:sldId id="263" r:id="rId13"/>
    <p:sldId id="265" r:id="rId14"/>
    <p:sldId id="267" r:id="rId15"/>
    <p:sldId id="287" r:id="rId16"/>
    <p:sldId id="288" r:id="rId17"/>
    <p:sldId id="289" r:id="rId18"/>
    <p:sldId id="271" r:id="rId19"/>
    <p:sldId id="273" r:id="rId20"/>
    <p:sldId id="291" r:id="rId21"/>
    <p:sldId id="274" r:id="rId22"/>
    <p:sldId id="277" r:id="rId23"/>
    <p:sldId id="391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7B12BE"/>
    <a:srgbClr val="AE0FC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4913-D7FD-4D3C-982B-074EE04F75F4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643A-6326-449A-84BD-B94CD05D29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034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1" name="页眉占位符 3"/>
          <p:cNvSpPr>
            <a:spLocks noGrp="1" noChangeArrowheads="1"/>
          </p:cNvSpPr>
          <p:nvPr>
            <p:ph type="hdr" sz="quarter"/>
          </p:nvPr>
        </p:nvSpPr>
        <p:spPr bwMode="auto"/>
        <p:txBody>
          <a:bodyPr wrap="square" numCol="1" anchor="t" anchorCtr="0" compatLnSpc="1"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状元成才路</a:t>
            </a:r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状元成才路</a:t>
            </a:r>
          </a:p>
        </p:txBody>
      </p:sp>
      <p:sp>
        <p:nvSpPr>
          <p:cNvPr id="103430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C581FF-3ED6-4CDE-94DA-A87A70F6ED05}" type="slidenum">
              <a:rPr lang="zh-CN" altLang="en-US">
                <a:solidFill>
                  <a:prstClr val="black"/>
                </a:solidFill>
              </a:rPr>
              <a:pPr eaLnBrk="1" hangingPunct="1"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3FB0-E14D-4346-B59B-A5ADB9B8143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2CF2-705A-4965-931B-F2EE08B96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" y="-45720"/>
            <a:ext cx="9164320" cy="69062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77495" y="2620645"/>
            <a:ext cx="6076950" cy="947420"/>
            <a:chOff x="4390" y="2882"/>
            <a:chExt cx="9570" cy="1492"/>
          </a:xfrm>
        </p:grpSpPr>
        <p:sp>
          <p:nvSpPr>
            <p:cNvPr id="16388" name="文本框 1"/>
            <p:cNvSpPr txBox="1">
              <a:spLocks noChangeArrowheads="1"/>
            </p:cNvSpPr>
            <p:nvPr/>
          </p:nvSpPr>
          <p:spPr bwMode="auto">
            <a:xfrm>
              <a:off x="4390" y="2882"/>
              <a:ext cx="957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唐诗五首</a:t>
              </a:r>
            </a:p>
          </p:txBody>
        </p:sp>
        <p:cxnSp>
          <p:nvCxnSpPr>
            <p:cNvPr id="2" name="直接连接符 1"/>
            <p:cNvCxnSpPr/>
            <p:nvPr/>
          </p:nvCxnSpPr>
          <p:spPr>
            <a:xfrm>
              <a:off x="5433" y="4374"/>
              <a:ext cx="748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imgx.xiawu.com/xzimg/i4/i2/15757022174591174/T1I_XZXxheXXXXXXXX_!!0-item_pic.jpg"/>
          <p:cNvPicPr>
            <a:picLocks noChangeAspect="1" noChangeArrowheads="1"/>
          </p:cNvPicPr>
          <p:nvPr/>
        </p:nvPicPr>
        <p:blipFill>
          <a:blip r:embed="rId2" cstate="email"/>
          <a:srcRect l="986" t="1148" r="1128" b="1506"/>
          <a:stretch>
            <a:fillRect/>
          </a:stretch>
        </p:blipFill>
        <p:spPr bwMode="auto">
          <a:xfrm>
            <a:off x="-13335" y="-635"/>
            <a:ext cx="9170670" cy="68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545" y="125730"/>
            <a:ext cx="43338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相顾无相识，长歌怀采薇。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96646" y="3517055"/>
            <a:ext cx="2849563" cy="583565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比喻隐居不仕。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0800" y="766658"/>
            <a:ext cx="6408738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再读诗歌，结合注释理解诗句。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1503"/>
          <p:cNvGrpSpPr/>
          <p:nvPr/>
        </p:nvGrpSpPr>
        <p:grpSpPr bwMode="auto">
          <a:xfrm>
            <a:off x="1170940" y="2369860"/>
            <a:ext cx="6558915" cy="1195030"/>
            <a:chOff x="1845704" y="1912436"/>
            <a:chExt cx="5976664" cy="1273751"/>
          </a:xfrm>
        </p:grpSpPr>
        <p:pic>
          <p:nvPicPr>
            <p:cNvPr id="10254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5704" y="1995643"/>
              <a:ext cx="5976664" cy="11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Box 3"/>
            <p:cNvSpPr txBox="1">
              <a:spLocks noChangeArrowheads="1"/>
            </p:cNvSpPr>
            <p:nvPr/>
          </p:nvSpPr>
          <p:spPr bwMode="auto">
            <a:xfrm>
              <a:off x="2408650" y="1912436"/>
              <a:ext cx="5081140" cy="1147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东皋</a:t>
              </a:r>
              <a:r>
                <a:rPr lang="zh-CN" altLang="en-US" sz="3200" b="1" dirty="0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薄暮</a:t>
              </a:r>
              <a:r>
                <a:rPr lang="zh-CN" altLang="en-US" sz="32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望，</a:t>
              </a:r>
              <a:r>
                <a:rPr lang="zh-CN" altLang="en-US" sz="3200" b="1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徙倚</a:t>
              </a:r>
              <a:r>
                <a:rPr lang="zh-CN" altLang="en-US" sz="32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欲何</a:t>
              </a:r>
              <a:r>
                <a:rPr lang="zh-CN" altLang="en-US" sz="3200" b="1" dirty="0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依</a:t>
              </a:r>
              <a:r>
                <a:rPr lang="zh-CN" altLang="en-US" sz="3200" b="1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。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3780" y="1936750"/>
            <a:ext cx="416623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</a:rPr>
              <a:t>地名，今属山西万荣。作者弃官后隐居于此。皋，水边地。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3355" y="3446145"/>
            <a:ext cx="16668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傍晚。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薄，接近。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22800" y="3493984"/>
            <a:ext cx="115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徘徊。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82703" y="3565313"/>
            <a:ext cx="115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归依。</a:t>
            </a:r>
          </a:p>
        </p:txBody>
      </p:sp>
      <p:sp>
        <p:nvSpPr>
          <p:cNvPr id="21507" name="TextBox 21506"/>
          <p:cNvSpPr txBox="1"/>
          <p:nvPr/>
        </p:nvSpPr>
        <p:spPr>
          <a:xfrm>
            <a:off x="1033780" y="4418330"/>
            <a:ext cx="6600190" cy="156845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译文：</a:t>
            </a:r>
            <a:r>
              <a:rPr lang="zh-CN" altLang="en-US" sz="3200" b="1" dirty="0">
                <a:solidFill>
                  <a:srgbClr val="002060"/>
                </a:solidFill>
                <a:sym typeface="+mn-ea"/>
              </a:rPr>
              <a:t>傍晚时分站在东皋纵目远眺，徘徊不定，不知归依何方。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92440" y="102108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83806"/>
                </a:solidFill>
                <a:effectLst/>
              </a:rPr>
              <a:t>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4" grpId="0"/>
      <p:bldP spid="16" grpId="0"/>
      <p:bldP spid="2150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 bwMode="auto">
          <a:xfrm>
            <a:off x="1609725" y="1652485"/>
            <a:ext cx="5761355" cy="1163320"/>
            <a:chOff x="2051720" y="1275606"/>
            <a:chExt cx="5760957" cy="871807"/>
          </a:xfrm>
        </p:grpSpPr>
        <p:pic>
          <p:nvPicPr>
            <p:cNvPr id="12294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1275606"/>
              <a:ext cx="5760957" cy="87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21"/>
            <p:cNvSpPr txBox="1">
              <a:spLocks noChangeArrowheads="1"/>
            </p:cNvSpPr>
            <p:nvPr/>
          </p:nvSpPr>
          <p:spPr bwMode="auto">
            <a:xfrm>
              <a:off x="2483768" y="1275606"/>
              <a:ext cx="5081140" cy="80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树树皆秋色，山山唯</a:t>
              </a:r>
              <a:r>
                <a:rPr lang="zh-CN" altLang="en-US" sz="32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落晖</a:t>
              </a:r>
              <a:r>
                <a:rPr lang="zh-CN" altLang="en-US" sz="3200" b="1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。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27078" y="1416686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落日。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2968" y="3334173"/>
            <a:ext cx="7416800" cy="156845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译文：</a:t>
            </a:r>
            <a:r>
              <a:rPr lang="zh-CN" altLang="en-US" sz="3200" b="1" dirty="0">
                <a:solidFill>
                  <a:srgbClr val="002060"/>
                </a:solidFill>
                <a:sym typeface="+mn-ea"/>
              </a:rPr>
              <a:t>层层树林都染上秋天的色彩，重重山岭披覆着落日的余光。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92440" y="62230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83806"/>
                </a:solidFill>
                <a:effectLst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/>
          <p:nvPr/>
        </p:nvGrpSpPr>
        <p:grpSpPr bwMode="auto">
          <a:xfrm>
            <a:off x="1764030" y="1604645"/>
            <a:ext cx="6350000" cy="1173480"/>
            <a:chOff x="1763688" y="1203598"/>
            <a:chExt cx="6350147" cy="995972"/>
          </a:xfrm>
          <a:noFill/>
        </p:grpSpPr>
        <p:pic>
          <p:nvPicPr>
            <p:cNvPr id="1434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1275487"/>
              <a:ext cx="6350147" cy="92408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59"/>
            <p:cNvSpPr txBox="1">
              <a:spLocks noChangeArrowheads="1"/>
            </p:cNvSpPr>
            <p:nvPr/>
          </p:nvSpPr>
          <p:spPr bwMode="auto">
            <a:xfrm>
              <a:off x="2195735" y="1203598"/>
              <a:ext cx="5081140" cy="91351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牧人驱</a:t>
              </a:r>
              <a:r>
                <a:rPr lang="zh-CN" altLang="en-US" sz="32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犊</a:t>
              </a:r>
              <a:r>
                <a:rPr lang="zh-CN" altLang="en-US" sz="3200" b="1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返，猎马带</a:t>
              </a:r>
              <a:r>
                <a:rPr lang="zh-CN" altLang="en-US" sz="32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禽</a:t>
              </a:r>
              <a:r>
                <a:rPr lang="zh-CN" altLang="en-US" sz="3200" b="1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归。</a:t>
              </a:r>
            </a:p>
          </p:txBody>
        </p: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20930" y="1357844"/>
            <a:ext cx="3960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小牛，这里指牛群。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93640" y="2778125"/>
            <a:ext cx="2545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泛指猎获的鸟兽。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4863" y="3810636"/>
            <a:ext cx="7416800" cy="156845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译文：</a:t>
            </a:r>
            <a:r>
              <a:rPr lang="zh-CN" altLang="en-US" sz="3200" b="1" dirty="0">
                <a:solidFill>
                  <a:srgbClr val="002060"/>
                </a:solidFill>
                <a:sym typeface="+mn-ea"/>
              </a:rPr>
              <a:t>牧人驱赶着牛群返回，猎人带着猎物回去。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92440" y="62230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83806"/>
                </a:solidFill>
                <a:effectLst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7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1367155" y="1829143"/>
            <a:ext cx="6409055" cy="1305217"/>
            <a:chOff x="1835696" y="1268951"/>
            <a:chExt cx="6408712" cy="1234267"/>
          </a:xfrm>
        </p:grpSpPr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69227"/>
              <a:ext cx="6408712" cy="1233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3"/>
            <p:cNvSpPr txBox="1">
              <a:spLocks noChangeArrowheads="1"/>
            </p:cNvSpPr>
            <p:nvPr/>
          </p:nvSpPr>
          <p:spPr bwMode="auto">
            <a:xfrm>
              <a:off x="2215419" y="1268951"/>
              <a:ext cx="5081140" cy="101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相顾</a:t>
              </a:r>
              <a:r>
                <a:rPr lang="zh-CN" altLang="en-US" sz="3200" b="1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rPr>
                <a:t>无相识，长歌怀采薇。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87500" y="1543897"/>
            <a:ext cx="201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相视，互看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283" y="3829686"/>
            <a:ext cx="7416800" cy="156845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译文：</a:t>
            </a:r>
            <a:r>
              <a:rPr lang="zh-CN" altLang="en-US" sz="3200" b="1" dirty="0">
                <a:solidFill>
                  <a:srgbClr val="002060"/>
                </a:solidFill>
                <a:sym typeface="+mn-ea"/>
              </a:rPr>
              <a:t>我看到这些人又并不认识，长声歌唱</a:t>
            </a:r>
            <a:r>
              <a:rPr lang="en-US" altLang="zh-CN" sz="3200" b="1" dirty="0">
                <a:solidFill>
                  <a:srgbClr val="002060"/>
                </a:solidFill>
                <a:sym typeface="+mn-ea"/>
              </a:rPr>
              <a:t>《</a:t>
            </a:r>
            <a:r>
              <a:rPr lang="zh-CN" altLang="en-US" sz="3200" b="1" dirty="0">
                <a:solidFill>
                  <a:srgbClr val="002060"/>
                </a:solidFill>
                <a:sym typeface="+mn-ea"/>
              </a:rPr>
              <a:t>诗经</a:t>
            </a:r>
            <a:r>
              <a:rPr lang="en-US" altLang="zh-CN" sz="3200" b="1" dirty="0">
                <a:solidFill>
                  <a:srgbClr val="002060"/>
                </a:solidFill>
                <a:sym typeface="+mn-ea"/>
              </a:rPr>
              <a:t>》</a:t>
            </a:r>
            <a:r>
              <a:rPr lang="zh-CN" altLang="en-US" sz="3200" b="1" dirty="0">
                <a:solidFill>
                  <a:srgbClr val="002060"/>
                </a:solidFill>
                <a:sym typeface="+mn-ea"/>
              </a:rPr>
              <a:t>中“采薇”的诗句。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92440" y="62230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83806"/>
                </a:solidFill>
                <a:effectLst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242945" y="448310"/>
            <a:ext cx="2346325" cy="633095"/>
            <a:chOff x="677" y="701"/>
            <a:chExt cx="3695" cy="997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9535" y="1485900"/>
            <a:ext cx="89642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1.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首联写了什么内容？表达了诗人怎样的情感？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4020" y="2425700"/>
            <a:ext cx="83165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首联写傍晚诗人在东皋伫望山野秋景及感受。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这两句诗以平平淡淡的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叙述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，写在暮色之中，诗人伫立在东皋之上，举目四望，一种莫可名状的孤寂无依的愁绪涌上心头，且无法平静下来，以此观景自然会涂上一层心理上的不平静色彩，</a:t>
            </a:r>
            <a:r>
              <a:rPr lang="zh-CN" altLang="en-US" sz="3000" b="1" u="sng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表现了孤寂无依的彷徨心情。同时为中间四句写景提供巧妙的铺垫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520" y="778510"/>
            <a:ext cx="88785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2.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赏析颔联和颈联，分析这句诗的精妙所在。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520" y="1913890"/>
            <a:ext cx="545020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颔联</a:t>
            </a:r>
            <a:r>
              <a:rPr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是诗人对眼前景观的粗线条的描绘，着重于色彩的透明度，棵棵树木已染上萧瑟的枯黄的秋色。起伏的山峦唯见余晖，这是多么宁静、开阔、美丽的画面。纵使在淡淡的暮霭之中，人们还是能够</a:t>
            </a:r>
            <a:r>
              <a:rPr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感觉到山野间秋林、余晖的光与色的强烈辉映。</a:t>
            </a:r>
          </a:p>
        </p:txBody>
      </p:sp>
      <p:pic>
        <p:nvPicPr>
          <p:cNvPr id="6" name="图片 5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5770" y="2170430"/>
            <a:ext cx="326517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4"/>
          <p:cNvSpPr>
            <a:spLocks noChangeArrowheads="1"/>
          </p:cNvSpPr>
          <p:nvPr/>
        </p:nvSpPr>
        <p:spPr bwMode="auto">
          <a:xfrm>
            <a:off x="252730" y="768985"/>
            <a:ext cx="7996555" cy="55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接着，诗人的笔锋又转向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的叙写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:"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牧人驱犊返。猎马带禽归。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颈联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着力刻划视野所见山野放归的生动场景，为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整个静谧的画面，注进一股跳动的情致和欣然的意趣。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句中的几个动词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驱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返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带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归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用得自然而精警。这种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动态式的描写愈发衬托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秋日晚景的安详宁静。  </a:t>
            </a:r>
          </a:p>
        </p:txBody>
      </p:sp>
      <p:pic>
        <p:nvPicPr>
          <p:cNvPr id="15362" name="Picture 2" descr="http://img1.lvyou114.com/TukuMax/58/201168161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5455" y="2990850"/>
            <a:ext cx="452882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560" y="890275"/>
            <a:ext cx="83508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请从动静和写景顺序的角度赏析中间两联。</a:t>
            </a: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791970" y="1593215"/>
            <a:ext cx="5560060" cy="1322705"/>
            <a:chOff x="1907704" y="1707654"/>
            <a:chExt cx="5560173" cy="1374898"/>
          </a:xfrm>
        </p:grpSpPr>
        <p:sp>
          <p:nvSpPr>
            <p:cNvPr id="4" name="横卷形 3"/>
            <p:cNvSpPr/>
            <p:nvPr/>
          </p:nvSpPr>
          <p:spPr>
            <a:xfrm>
              <a:off x="1907704" y="1707654"/>
              <a:ext cx="5472541" cy="1374898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11558" y="2004008"/>
              <a:ext cx="5256319" cy="96368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树树皆秋色，山山唯落晖。</a:t>
              </a:r>
              <a:endPara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eaLnBrk="1" fontAlgn="base" hangingPunct="1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牧人驱犊返，猎马带禽归。</a:t>
              </a:r>
            </a:p>
          </p:txBody>
        </p:sp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12463" y="2915921"/>
            <a:ext cx="7704137" cy="36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中间四句写薄暮中所见景物。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诗人于一静一动的描写之中，把山山树树、牛犊猎马交织成一幅绝妙的艺术画卷。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使整个画面活跃了起来，宛如一幅山家晚秋图，光与色，远景与近景，静态与动态，搭配得恰到好处。一切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都显得那么白然和谐，令人不能不产生某种遐想，甚至忘情在安逸闲适的田野之中。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3379" y="1125224"/>
            <a:ext cx="59010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尾联运用典故有何表达作用？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330" y="1887855"/>
            <a:ext cx="4944110" cy="45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借“采薇”的典故，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说自己在现实中孤独无依，只好追怀古代的隐士，和伯夷、叔齐那样的人交朋友了。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表现诗人知音难觅、孤独无依的苦闷与惆怅之情。</a:t>
            </a:r>
          </a:p>
        </p:txBody>
      </p:sp>
      <p:pic>
        <p:nvPicPr>
          <p:cNvPr id="2" name="图片 1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250" y="1887855"/>
            <a:ext cx="25336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37795" y="2276475"/>
            <a:ext cx="886841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lnSpc>
                <a:spcPct val="110000"/>
              </a:lnSpc>
              <a:buClrTx/>
              <a:buSzTx/>
              <a:buNone/>
            </a:pPr>
            <a:r>
              <a:rPr kumimoji="1" lang="en-US" altLang="zh-CN" sz="32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律诗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——包括四联（首联、颈联、颔联、尾联），每句五个字的叫五律，每句七个字的叫七律。</a:t>
            </a:r>
          </a:p>
          <a:p>
            <a:pPr algn="l" fontAlgn="base">
              <a:lnSpc>
                <a:spcPct val="110000"/>
              </a:lnSpc>
              <a:buClrTx/>
              <a:buSzTx/>
              <a:buNone/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五言律诗：每句五字，每首八句，共计四十字。</a:t>
            </a:r>
          </a:p>
          <a:p>
            <a:pPr algn="l" fontAlgn="base">
              <a:lnSpc>
                <a:spcPct val="110000"/>
              </a:lnSpc>
              <a:buClrTx/>
              <a:buSzTx/>
              <a:buNone/>
            </a:pPr>
            <a:r>
              <a:rPr kumimoji="1"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七言律诗：每句七字，每首八句，共计五十六个字。</a:t>
            </a: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绝句</a:t>
            </a:r>
            <a:r>
              <a:rPr kumimoji="1"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每首诗共四句，每句五个字的叫五绝，每句七个字的叫七绝。</a:t>
            </a: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五言绝句：每句五字，每首四句，共计二十字。</a:t>
            </a: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七言绝句：每句七字，每首四句，共计二十八个字。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6275" y="608330"/>
            <a:ext cx="7943215" cy="1579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唐诗</a:t>
            </a:r>
            <a:r>
              <a:rPr lang="zh-CN" altLang="en-US" sz="2800" b="1"/>
              <a:t>的形式是多种多样的。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/>
              <a:t>唐代的古体诗，主要有五言和七言两种。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/>
              <a:t>近体诗也有两种，一种叫做</a:t>
            </a:r>
            <a:r>
              <a:rPr lang="zh-CN" altLang="en-US" sz="2800" b="1">
                <a:solidFill>
                  <a:srgbClr val="FF0000"/>
                </a:solidFill>
              </a:rPr>
              <a:t>绝句</a:t>
            </a:r>
            <a:r>
              <a:rPr lang="zh-CN" altLang="en-US" sz="2800" b="1"/>
              <a:t>，一种叫做</a:t>
            </a:r>
            <a:r>
              <a:rPr lang="zh-CN" altLang="en-US" sz="2800" b="1">
                <a:solidFill>
                  <a:srgbClr val="FF0000"/>
                </a:solidFill>
              </a:rPr>
              <a:t>律诗</a:t>
            </a:r>
            <a:r>
              <a:rPr lang="zh-CN" altLang="en-US" sz="2800" b="1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13"/>
          <p:cNvSpPr>
            <a:spLocks noChangeArrowheads="1"/>
          </p:cNvSpPr>
          <p:nvPr/>
        </p:nvSpPr>
        <p:spPr bwMode="auto">
          <a:xfrm>
            <a:off x="456565" y="2037398"/>
            <a:ext cx="4789805" cy="40767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全诗语言质直清新，自然流畅，以情写景，景中寓情，借日暮山野秋景，写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忧郁苦闷、彷徨无依、孤独寂寞的心情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78305" y="98552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写法探究</a:t>
              </a:r>
            </a:p>
          </p:txBody>
        </p:sp>
      </p:grpSp>
      <p:pic>
        <p:nvPicPr>
          <p:cNvPr id="2" name="图片 1" descr="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580" y="1504950"/>
            <a:ext cx="322770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305" y="2224405"/>
            <a:ext cx="5667375" cy="27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全诗于萧瑟怡静的</a:t>
            </a:r>
            <a:r>
              <a:rPr lang="zh-CN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景色描写</a:t>
            </a:r>
            <a:r>
              <a:rPr lang="zh-CN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中流露出</a:t>
            </a:r>
            <a:r>
              <a:rPr lang="zh-CN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孤独抑郁的心情，抒发了惆怅、孤寂的情怀</a:t>
            </a:r>
            <a:r>
              <a:rPr lang="zh-CN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99460" y="668655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5985" y="1296670"/>
            <a:ext cx="7564120" cy="5154930"/>
            <a:chOff x="1706" y="1457"/>
            <a:chExt cx="11912" cy="8118"/>
          </a:xfrm>
        </p:grpSpPr>
        <p:sp>
          <p:nvSpPr>
            <p:cNvPr id="6" name="圆角矩形 5"/>
            <p:cNvSpPr/>
            <p:nvPr/>
          </p:nvSpPr>
          <p:spPr>
            <a:xfrm>
              <a:off x="1706" y="2836"/>
              <a:ext cx="9389" cy="4410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8133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8201" y="4158"/>
              <a:ext cx="8118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/>
        </p:nvSpPr>
        <p:spPr>
          <a:xfrm>
            <a:off x="957268" y="2060789"/>
            <a:ext cx="287337" cy="3168649"/>
          </a:xfrm>
          <a:prstGeom prst="leftBrace">
            <a:avLst>
              <a:gd name="adj1" fmla="val 88532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1">
              <a:solidFill>
                <a:prstClr val="black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2374" y="2156413"/>
            <a:ext cx="3592513" cy="29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举目四望  孤寂无依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树林金色  山峦余晖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牧人驱犊  猎马带禽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苦闷怅惘  知己难觅</a:t>
            </a:r>
          </a:p>
        </p:txBody>
      </p:sp>
      <p:sp>
        <p:nvSpPr>
          <p:cNvPr id="5" name="左大括号 4"/>
          <p:cNvSpPr/>
          <p:nvPr/>
        </p:nvSpPr>
        <p:spPr>
          <a:xfrm flipH="1">
            <a:off x="7122160" y="2003005"/>
            <a:ext cx="287338" cy="3282949"/>
          </a:xfrm>
          <a:prstGeom prst="leftBrace">
            <a:avLst>
              <a:gd name="adj1" fmla="val 88532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1">
              <a:solidFill>
                <a:prstClr val="black"/>
              </a:solidFill>
            </a:endParaRPr>
          </a:p>
        </p:txBody>
      </p:sp>
      <p:sp>
        <p:nvSpPr>
          <p:cNvPr id="26629" name="文本框 4"/>
          <p:cNvSpPr txBox="1">
            <a:spLocks noChangeArrowheads="1"/>
          </p:cNvSpPr>
          <p:nvPr/>
        </p:nvSpPr>
        <p:spPr bwMode="auto">
          <a:xfrm>
            <a:off x="133038" y="2251922"/>
            <a:ext cx="921385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野  望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09815" y="2904490"/>
            <a:ext cx="174879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苦闷彷徨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惆怅孤寂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4100" y="213360"/>
            <a:ext cx="8104505" cy="4824095"/>
            <a:chOff x="-1538" y="4053"/>
            <a:chExt cx="12763" cy="7597"/>
          </a:xfrm>
        </p:grpSpPr>
        <p:sp>
          <p:nvSpPr>
            <p:cNvPr id="23562" name="矩形 47"/>
            <p:cNvSpPr>
              <a:spLocks noChangeArrowheads="1"/>
            </p:cNvSpPr>
            <p:nvPr/>
          </p:nvSpPr>
          <p:spPr bwMode="auto">
            <a:xfrm>
              <a:off x="-1538" y="6871"/>
              <a:ext cx="2007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首联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563" name="矩形 50"/>
            <p:cNvSpPr>
              <a:spLocks noChangeArrowheads="1"/>
            </p:cNvSpPr>
            <p:nvPr/>
          </p:nvSpPr>
          <p:spPr bwMode="auto">
            <a:xfrm>
              <a:off x="-1238" y="8353"/>
              <a:ext cx="733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zh-CN" altLang="en-US" sz="2800" b="1">
                  <a:solidFill>
                    <a:srgbClr val="0000FF"/>
                  </a:solidFill>
                </a:rPr>
                <a:t>颔联</a:t>
              </a:r>
              <a:r>
                <a:rPr lang="zh-CN" altLang="en-US" sz="2800" b="1"/>
                <a:t> </a:t>
              </a:r>
              <a:endParaRPr lang="zh-CN" altLang="en-US" sz="2800" b="1">
                <a:solidFill>
                  <a:srgbClr val="C00000"/>
                </a:solidFill>
              </a:endParaRPr>
            </a:p>
          </p:txBody>
        </p:sp>
        <p:sp>
          <p:nvSpPr>
            <p:cNvPr id="23565" name="Text Box 35"/>
            <p:cNvSpPr txBox="1">
              <a:spLocks noChangeArrowheads="1"/>
            </p:cNvSpPr>
            <p:nvPr/>
          </p:nvSpPr>
          <p:spPr bwMode="auto">
            <a:xfrm>
              <a:off x="6465" y="4053"/>
              <a:ext cx="48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2800" b="1"/>
            </a:p>
          </p:txBody>
        </p:sp>
        <p:sp>
          <p:nvSpPr>
            <p:cNvPr id="23569" name="Text Box 68"/>
            <p:cNvSpPr txBox="1">
              <a:spLocks noChangeArrowheads="1"/>
            </p:cNvSpPr>
            <p:nvPr/>
          </p:nvSpPr>
          <p:spPr bwMode="auto">
            <a:xfrm>
              <a:off x="10259" y="4808"/>
              <a:ext cx="96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2800" b="1"/>
            </a:p>
          </p:txBody>
        </p:sp>
        <p:sp>
          <p:nvSpPr>
            <p:cNvPr id="23572" name="矩形 10"/>
            <p:cNvSpPr>
              <a:spLocks noChangeArrowheads="1"/>
            </p:cNvSpPr>
            <p:nvPr/>
          </p:nvSpPr>
          <p:spPr bwMode="auto">
            <a:xfrm>
              <a:off x="-1238" y="9648"/>
              <a:ext cx="720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zh-CN" altLang="en-US" sz="2800" b="1">
                  <a:solidFill>
                    <a:srgbClr val="0000FF"/>
                  </a:solidFill>
                </a:rPr>
                <a:t>颈联</a:t>
              </a:r>
              <a:r>
                <a:rPr lang="zh-CN" altLang="en-US" sz="2800" b="1"/>
                <a:t>  </a:t>
              </a:r>
              <a:endParaRPr lang="zh-CN" altLang="en-US" sz="2800" b="1">
                <a:solidFill>
                  <a:srgbClr val="C00000"/>
                </a:solidFill>
              </a:endParaRPr>
            </a:p>
          </p:txBody>
        </p:sp>
        <p:sp>
          <p:nvSpPr>
            <p:cNvPr id="23573" name="矩形 11"/>
            <p:cNvSpPr>
              <a:spLocks noChangeArrowheads="1"/>
            </p:cNvSpPr>
            <p:nvPr/>
          </p:nvSpPr>
          <p:spPr bwMode="auto">
            <a:xfrm>
              <a:off x="-1238" y="10828"/>
              <a:ext cx="141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2800" b="1">
                  <a:solidFill>
                    <a:srgbClr val="0000FF"/>
                  </a:solidFill>
                </a:rPr>
                <a:t>尾联</a:t>
              </a:r>
              <a:r>
                <a:rPr lang="zh-CN" altLang="en-US" sz="2800" b="1">
                  <a:solidFill>
                    <a:srgbClr val="000000"/>
                  </a:solidFill>
                </a:rPr>
                <a:t>  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398770" y="1864995"/>
            <a:ext cx="1917700" cy="3364230"/>
          </a:xfrm>
          <a:prstGeom prst="rect">
            <a:avLst/>
          </a:prstGeom>
          <a:noFill/>
          <a:ln cmpd="dbl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叙事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抒情</a:t>
            </a:r>
            <a:endParaRPr lang="zh-CN" alt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  <a:p>
            <a:pPr algn="ctr">
              <a:lnSpc>
                <a:spcPct val="190000"/>
              </a:lnSpc>
            </a:pPr>
            <a:r>
              <a:rPr lang="zh-CN" altLang="en-US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远景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静态</a:t>
            </a:r>
          </a:p>
          <a:p>
            <a:pPr algn="ctr">
              <a:lnSpc>
                <a:spcPct val="190000"/>
              </a:lnSpc>
            </a:pPr>
            <a:r>
              <a:rPr lang="zh-CN" altLang="en-US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近景 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动态</a:t>
            </a:r>
          </a:p>
          <a:p>
            <a:pPr algn="ctr">
              <a:lnSpc>
                <a:spcPct val="190000"/>
              </a:lnSpc>
            </a:pPr>
            <a:r>
              <a:rPr lang="zh-CN" alt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抒情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477260" y="579755"/>
            <a:ext cx="2346325" cy="633095"/>
            <a:chOff x="677" y="701"/>
            <a:chExt cx="3695" cy="997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26629" grpId="0"/>
      <p:bldP spid="27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" y="-29210"/>
            <a:ext cx="9243695" cy="6905625"/>
          </a:xfrm>
          <a:prstGeom prst="rect">
            <a:avLst/>
          </a:prstGeom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3035" y="4084955"/>
            <a:ext cx="498221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野  望  </a:t>
            </a:r>
            <a:endParaRPr lang="en-US" altLang="zh-CN" sz="5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 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25" y="1101725"/>
            <a:ext cx="7886065" cy="51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【王绩】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（约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589—644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），字无功，号东镐子，绛州龙门（今山西河津）人，唐代诗人。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性简傲，嗜酒，能饮五斗，自作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五斗先生传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，撰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酒经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》《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酒谱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工诗赋，尤擅五言诗</a:t>
            </a: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。其诗多写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饮酒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与田园隐逸生活，平淡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质朴，不染梁陈雕琢浮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华旧习，于唐初诗坛独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具面貌。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25" y="3435350"/>
            <a:ext cx="4305300" cy="30835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400425" y="30629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98270" y="1019399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32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背景介绍</a:t>
              </a:r>
            </a:p>
          </p:txBody>
        </p:sp>
      </p:grp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183515" y="1953895"/>
            <a:ext cx="4776470" cy="45847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隋末举孝悌廉洁科，除秘书正字。不乐在朝，求为扬州六合丞。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因简傲纵酒被劾，弃官还故乡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唐武德中，诏以前朝官待诏门下省。贞观中，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以疾罢归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河渚间，躬耕东皋。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诗当作于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诗人辞官隐居之时。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455" y="1480185"/>
            <a:ext cx="3909060" cy="475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67478" y="1143640"/>
            <a:ext cx="640873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听朗读，注意读准字音和节奏。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0523" y="1933790"/>
            <a:ext cx="5902960" cy="44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野     望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 </a:t>
            </a:r>
          </a:p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               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王 绩</a:t>
            </a:r>
          </a:p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东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皋</a:t>
            </a:r>
            <a:r>
              <a:rPr lang="en-US" altLang="zh-C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薄暮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望，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徙倚</a:t>
            </a:r>
            <a:r>
              <a:rPr lang="en-US" altLang="zh-C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欲何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依。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树树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皆秋色，山山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唯落晖。</a:t>
            </a:r>
          </a:p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牧人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驱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返，猎马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带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禽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归。</a:t>
            </a:r>
          </a:p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相顾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无相识，长歌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怀采薇。</a:t>
            </a:r>
          </a:p>
        </p:txBody>
      </p:sp>
      <p:sp>
        <p:nvSpPr>
          <p:cNvPr id="8209" name="TextBox 4"/>
          <p:cNvSpPr txBox="1">
            <a:spLocks noChangeArrowheads="1"/>
          </p:cNvSpPr>
          <p:nvPr/>
        </p:nvSpPr>
        <p:spPr bwMode="auto">
          <a:xfrm>
            <a:off x="2033270" y="2933065"/>
            <a:ext cx="64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FF"/>
                </a:solidFill>
                <a:latin typeface="宋体" panose="02010600030101010101" pitchFamily="2" charset="-122"/>
              </a:rPr>
              <a:t>ɡāo</a:t>
            </a:r>
          </a:p>
        </p:txBody>
      </p:sp>
      <p:sp>
        <p:nvSpPr>
          <p:cNvPr id="8207" name="TextBox 13"/>
          <p:cNvSpPr txBox="1">
            <a:spLocks noChangeArrowheads="1"/>
          </p:cNvSpPr>
          <p:nvPr/>
        </p:nvSpPr>
        <p:spPr bwMode="auto">
          <a:xfrm>
            <a:off x="4572635" y="2933065"/>
            <a:ext cx="9512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FF"/>
                </a:solidFill>
                <a:latin typeface="宋体" panose="02010600030101010101" pitchFamily="2" charset="-122"/>
              </a:rPr>
              <a:t>xǐ yǐ</a:t>
            </a:r>
          </a:p>
        </p:txBody>
      </p:sp>
      <p:sp>
        <p:nvSpPr>
          <p:cNvPr id="8205" name="TextBox 16"/>
          <p:cNvSpPr txBox="1">
            <a:spLocks noChangeArrowheads="1"/>
          </p:cNvSpPr>
          <p:nvPr/>
        </p:nvSpPr>
        <p:spPr bwMode="auto">
          <a:xfrm>
            <a:off x="3284220" y="4573905"/>
            <a:ext cx="4902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FF"/>
                </a:solidFill>
                <a:latin typeface="宋体" panose="02010600030101010101" pitchFamily="2" charset="-122"/>
              </a:rPr>
              <a:t>dú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92830" y="334010"/>
            <a:ext cx="2346325" cy="681990"/>
            <a:chOff x="342" y="486"/>
            <a:chExt cx="3695" cy="1074"/>
          </a:xfrm>
        </p:grpSpPr>
        <p:pic>
          <p:nvPicPr>
            <p:cNvPr id="10" name="图片 9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  <p:pic>
        <p:nvPicPr>
          <p:cNvPr id="12" name="12、唐诗五首（野望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11175" y="11436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5">
                <p:cTn id="4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209" grpId="0"/>
      <p:bldP spid="8207" grpId="0"/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aaan.cn/img/paint/2012/1/14/lihui20120114134020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66565" y="292100"/>
            <a:ext cx="4819015" cy="2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东皋薄暮望，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徙倚欲何依。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zihua01.com/Storage/Original/f2dc36876d8948a59978390fb7a87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0310" y="421005"/>
            <a:ext cx="4418965" cy="2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树树皆秋色，山山唯落晖。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5918" y="4439289"/>
            <a:ext cx="8512175" cy="1615827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prstClr val="black"/>
                </a:solidFill>
              </a:rPr>
              <a:t>         </a:t>
            </a:r>
            <a:r>
              <a:rPr lang="zh-CN" altLang="en-US" sz="3000" b="1">
                <a:solidFill>
                  <a:srgbClr val="FF0000"/>
                </a:solidFill>
              </a:rPr>
              <a:t>融情于景。</a:t>
            </a:r>
            <a:r>
              <a:rPr lang="zh-CN" altLang="en-US" sz="3000" b="1">
                <a:solidFill>
                  <a:prstClr val="black"/>
                </a:solidFill>
              </a:rPr>
              <a:t>诗中描写了漫山遍野，树叶枯黄，更兼残阳尽染的萧瑟衰败景象，景中寄寓了诗人孤独、落寞的情怀。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210" y="-16510"/>
            <a:ext cx="9177655" cy="687768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6560" y="446405"/>
            <a:ext cx="4496435" cy="2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牧人驱犊返，猎马带禽归。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6248" y="4719959"/>
            <a:ext cx="8512175" cy="1615827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F0000"/>
                </a:solidFill>
              </a:rPr>
              <a:t>          动态画面。</a:t>
            </a:r>
            <a:r>
              <a:rPr lang="zh-CN" altLang="en-US" sz="3000" b="1">
                <a:solidFill>
                  <a:prstClr val="black"/>
                </a:solidFill>
              </a:rPr>
              <a:t>在这静谧的背景之上，牧人与猎马的特写，带着牧歌式的田园气氛，使整个画面鲜活了起来。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e62b98-6ae9-4bfe-b2dc-6423ab4cda58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1587</Words>
  <Application>Microsoft Office PowerPoint</Application>
  <PresentationFormat>全屏显示(4:3)</PresentationFormat>
  <Paragraphs>103</Paragraphs>
  <Slides>23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7</cp:revision>
  <dcterms:created xsi:type="dcterms:W3CDTF">2019-04-18T09:15:00Z</dcterms:created>
  <dcterms:modified xsi:type="dcterms:W3CDTF">2019-08-27T10:05:30Z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