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26"/>
  </p:notesMasterIdLst>
  <p:sldIdLst>
    <p:sldId id="275" r:id="rId2"/>
    <p:sldId id="274" r:id="rId3"/>
    <p:sldId id="282" r:id="rId4"/>
    <p:sldId id="258" r:id="rId5"/>
    <p:sldId id="276" r:id="rId6"/>
    <p:sldId id="277" r:id="rId7"/>
    <p:sldId id="287" r:id="rId8"/>
    <p:sldId id="260" r:id="rId9"/>
    <p:sldId id="261" r:id="rId10"/>
    <p:sldId id="264" r:id="rId11"/>
    <p:sldId id="267" r:id="rId12"/>
    <p:sldId id="262" r:id="rId13"/>
    <p:sldId id="263" r:id="rId14"/>
    <p:sldId id="265" r:id="rId15"/>
    <p:sldId id="266" r:id="rId16"/>
    <p:sldId id="278" r:id="rId17"/>
    <p:sldId id="279" r:id="rId18"/>
    <p:sldId id="268" r:id="rId19"/>
    <p:sldId id="269" r:id="rId20"/>
    <p:sldId id="286" r:id="rId21"/>
    <p:sldId id="272" r:id="rId22"/>
    <p:sldId id="271" r:id="rId23"/>
    <p:sldId id="283" r:id="rId24"/>
    <p:sldId id="43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6E2D4"/>
    <a:srgbClr val="002060"/>
    <a:srgbClr val="F8F7FD"/>
    <a:srgbClr val="F1EF2B"/>
    <a:srgbClr val="EEC72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9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7E9C-3BCE-4217-AD59-B669825804E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F674F-4FE1-415D-B641-88BC5F96AA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921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D4E1FF-AEBF-4103-8D2B-7F861CBAFB92}" type="slidenum">
              <a:rPr lang="zh-CN" altLang="en-US">
                <a:solidFill>
                  <a:prstClr val="black"/>
                </a:solidFill>
              </a:rPr>
              <a:pPr eaLnBrk="1" hangingPunct="1"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931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31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B55B62-DE61-4B2F-93AC-D8ACCE857918}" type="slidenum">
              <a:rPr lang="zh-CN" altLang="en-US">
                <a:solidFill>
                  <a:prstClr val="black"/>
                </a:solidFill>
              </a:rPr>
              <a:pPr eaLnBrk="1" hangingPunct="1"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35E5-BDCB-4A9E-8C43-FEB7E6DAA2A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C43F-C93B-41AD-8972-052C16DB26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4265930"/>
            <a:ext cx="9173210" cy="1322070"/>
            <a:chOff x="-10" y="6718"/>
            <a:chExt cx="14446" cy="2082"/>
          </a:xfrm>
        </p:grpSpPr>
        <p:sp>
          <p:nvSpPr>
            <p:cNvPr id="16386" name="文本框 1"/>
            <p:cNvSpPr txBox="1"/>
            <p:nvPr/>
          </p:nvSpPr>
          <p:spPr>
            <a:xfrm>
              <a:off x="-10" y="6718"/>
              <a:ext cx="14446" cy="208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endParaRPr lang="zh-CN" altLang="en-US" sz="8000" dirty="0">
                <a:latin typeface="Arial" panose="020B0604020202020204" pitchFamily="34" charset="0"/>
              </a:endParaRPr>
            </a:p>
          </p:txBody>
        </p:sp>
        <p:sp>
          <p:nvSpPr>
            <p:cNvPr id="16387" name="标题 1"/>
            <p:cNvSpPr>
              <a:spLocks noGrp="1"/>
            </p:cNvSpPr>
            <p:nvPr/>
          </p:nvSpPr>
          <p:spPr>
            <a:xfrm>
              <a:off x="4458" y="6979"/>
              <a:ext cx="6170" cy="113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ctr"/>
            <a:lstStyle>
              <a:lvl1pPr lvl="0">
                <a:buClrTx/>
                <a:buSzTx/>
                <a:buFontTx/>
                <a:defRPr/>
              </a:lvl1pPr>
            </a:lstStyle>
            <a:p>
              <a:pPr lvl="0" eaLnBrk="1" hangingPunct="1"/>
              <a:r>
                <a:rPr lang="en-US" altLang="zh-CN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诗词五首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4458" y="8348"/>
              <a:ext cx="5690" cy="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148" y="7592"/>
              <a:ext cx="645" cy="7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621790" y="1387475"/>
            <a:ext cx="63379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采菊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东篱</a:t>
            </a:r>
            <a:r>
              <a:rPr lang="zh-CN" altLang="en-US" sz="4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下，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悠然</a:t>
            </a:r>
            <a:r>
              <a:rPr lang="zh-CN" altLang="en-US" sz="4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南山</a:t>
            </a:r>
            <a:r>
              <a:rPr lang="zh-CN" altLang="en-US" sz="4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4583430" y="1111885"/>
            <a:ext cx="2548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闲适淡泊的样子。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710" y="3241255"/>
            <a:ext cx="4567238" cy="2651125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（我）在东篱下随手摘几朵菊花，悠然闲适间抬头看见了美丽的南山。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356" y="2882717"/>
            <a:ext cx="3671102" cy="327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7678738" y="157226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即庐山。</a:t>
            </a: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2521908" y="823597"/>
            <a:ext cx="17541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东边的篱笆。也指代菊圃。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/>
      <p:bldP spid="4" grpId="0" bldLvl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4625975" y="1197610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相伴。</a:t>
            </a:r>
          </a:p>
        </p:txBody>
      </p:sp>
      <p:sp>
        <p:nvSpPr>
          <p:cNvPr id="4" name="文本框 9"/>
          <p:cNvSpPr txBox="1">
            <a:spLocks noChangeArrowheads="1"/>
          </p:cNvSpPr>
          <p:nvPr/>
        </p:nvSpPr>
        <p:spPr bwMode="auto">
          <a:xfrm>
            <a:off x="343535" y="828040"/>
            <a:ext cx="11760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山间的云气。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830" y="4368165"/>
            <a:ext cx="8308975" cy="186309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傍晚山中的景象最美好，鸟儿结伴归巢。这里边有人生的真意，想要辨识却不知怎样用语言来表达。</a:t>
            </a: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3347720" y="3129280"/>
            <a:ext cx="287210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想要分辨清楚，却不知怎样表达。。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54725" y="53975"/>
            <a:ext cx="3091180" cy="288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82115" y="1197610"/>
            <a:ext cx="992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傍晚。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3240" y="1327785"/>
            <a:ext cx="5848985" cy="177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6000" b="1" baseline="-25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山气</a:t>
            </a:r>
            <a:r>
              <a:rPr lang="zh-CN" altLang="en-US" sz="60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日夕</a:t>
            </a:r>
            <a:r>
              <a:rPr lang="zh-CN" altLang="en-US" sz="60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佳，飞鸟</a:t>
            </a:r>
            <a:r>
              <a:rPr lang="zh-CN" altLang="en-US" sz="60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相与</a:t>
            </a:r>
            <a:r>
              <a:rPr lang="zh-CN" altLang="en-US" sz="60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还。</a:t>
            </a:r>
            <a:endParaRPr lang="zh-CN" altLang="en-US" sz="6000" b="1" baseline="-25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60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此中有真意，</a:t>
            </a:r>
            <a:r>
              <a:rPr lang="zh-CN" altLang="en-US" sz="6000" b="1" baseline="-25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欲辨已忘言</a:t>
            </a:r>
            <a:r>
              <a:rPr lang="zh-CN" altLang="en-US" sz="60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  <p:bldP spid="6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50254" y="1215390"/>
            <a:ext cx="794258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怎样理解开篇四句的内容和作者的情感？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0570" y="2023957"/>
            <a:ext cx="7918450" cy="265112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前两句诗写诗人虽然居住在喧嚣的人世间，却不受尘俗的烦扰。“车马喧”是对官场上你争我夺、互相倾轧、奔走钻营的各种丑态的写照。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3290" y="4160520"/>
            <a:ext cx="4147185" cy="243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59080" y="456565"/>
            <a:ext cx="2346325" cy="681990"/>
            <a:chOff x="342" y="486"/>
            <a:chExt cx="3695" cy="1074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文章解析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9925" y="1144905"/>
            <a:ext cx="4526915" cy="457073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三、四句用设问的形式表明诗人对超凡脱俗境界的追求。只要思想上远离了那些达官贵人的车马喧嚣，其他方面也自然与他们没有纠缠了。</a:t>
            </a:r>
          </a:p>
        </p:txBody>
      </p:sp>
      <p:pic>
        <p:nvPicPr>
          <p:cNvPr id="31753" name="Picture 9" descr="陶渊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0045" y="1267460"/>
            <a:ext cx="3431540" cy="45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78807" y="1032087"/>
            <a:ext cx="4267835" cy="13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赏析“采菊东篱下，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悠然见南山”。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9120" y="2838450"/>
            <a:ext cx="8192135" cy="304419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 、六句写采菊的悠闲生活。这两句诗既表现了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田园之美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，又表现了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隐逸之乐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；既表现了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闲适之情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，又表现了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自励之志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。尤其是将诗人的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怡然自得之情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充分地展现了出来。这两句是诗人心与自然的会意与亲近。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46955" y="224790"/>
            <a:ext cx="3589020" cy="2695575"/>
          </a:xfrm>
          <a:prstGeom prst="ellips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9160" y="782320"/>
            <a:ext cx="7723505" cy="474281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“采菊东篱下”本是写实，因为        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陶渊明爱菊，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寄予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菊花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以高洁的情致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，菊花几乎成了陶渊明的化身。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“</a:t>
            </a:r>
            <a:r>
              <a:rPr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东篱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”则象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征了远离尘俗、洁身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自好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的品格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。而“</a:t>
            </a:r>
            <a:r>
              <a:rPr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南山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在现实里和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陶渊明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的精神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上都显然是世俗尘网的对立物。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陶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渊明以其高洁的情怀、悠然的情兴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会心于南山，物我两忘，怡然自乐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3796" name="Picture 4" descr="采菊东篱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" y="29845"/>
            <a:ext cx="2447925" cy="38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367fbbfa76f1cd1a4e4aeac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2410" y="2919095"/>
            <a:ext cx="2555875" cy="38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70661"/>
          <p:cNvSpPr txBox="1">
            <a:spLocks noChangeArrowheads="1"/>
          </p:cNvSpPr>
          <p:nvPr/>
        </p:nvSpPr>
        <p:spPr bwMode="auto">
          <a:xfrm>
            <a:off x="1217930" y="800735"/>
            <a:ext cx="70808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赏析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山气日夕佳，飞鸟相与还。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27380" y="1662113"/>
            <a:ext cx="8051800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这两句是</a:t>
            </a:r>
            <a:r>
              <a:rPr lang="zh-CN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景物描写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。这时我们隐隐可知诗人不光在勉励自己“还”，含蓄寄托了与山林为伍的情意，还在规劝其他人；两句虽是写景，实是</a:t>
            </a:r>
            <a:r>
              <a:rPr lang="zh-CN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抒情悟理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9875" y="3594100"/>
            <a:ext cx="4792345" cy="319468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70661"/>
          <p:cNvSpPr txBox="1">
            <a:spLocks noChangeArrowheads="1"/>
          </p:cNvSpPr>
          <p:nvPr/>
        </p:nvSpPr>
        <p:spPr bwMode="auto">
          <a:xfrm>
            <a:off x="643255" y="774065"/>
            <a:ext cx="69703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鉴赏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此中有真意，欲辨已忘言。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11220" y="2044700"/>
            <a:ext cx="5603875" cy="353758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九、十句是全诗的总</a:t>
            </a:r>
            <a:r>
              <a:rPr lang="zh-CN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结，点明了全诗的主题。</a:t>
            </a:r>
            <a:endParaRPr lang="zh-CN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诗人言自己的从大自然的美景中领悟到了人生的意趣，表露了纯洁自然的恬淡心情。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940" y="2044700"/>
            <a:ext cx="2756535" cy="346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50930" y="730886"/>
            <a:ext cx="411321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“真意”是什么？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4685" y="1657140"/>
            <a:ext cx="7948613" cy="353758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真意是飞鸟也晨出夕还，眷恋山林，说明宇宙万物莫不顺乎自然，人亦是如此，摆脱礼教的束缚和世俗的虚伪，回到质朴状态，恢复人的自然率性。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点明全诗主旨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0725" name="Picture 5" descr="200710235265396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785" y="3877945"/>
            <a:ext cx="3810000" cy="27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54050" y="769834"/>
            <a:ext cx="794861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从诗中可以看出陶渊明具有怎样的思想？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3390" y="1529080"/>
            <a:ext cx="8237855" cy="452310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这首诗描写的是常见的农村景物、平凡的村居生活。“采菊东篱下，悠然见南山“，这些普通的景物里，充满着生活的情趣，蕴含着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诗人热爱田园生活的真挚情感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陶渊明酷爱田园生活的宁静和自由，厌恶官场的丑恶污浊。他虽几次出来做小吏。但最终辞官归隐，永不出仕。隐居生活更主要的是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追求精神上的自由境界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，“心远地自偏”即为此意</a:t>
            </a:r>
            <a:r>
              <a:rPr lang="zh-CN" altLang="en-US" sz="3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 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83350" y="1901190"/>
            <a:ext cx="1451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陶渊明</a:t>
            </a:r>
          </a:p>
        </p:txBody>
      </p:sp>
      <p:sp>
        <p:nvSpPr>
          <p:cNvPr id="4" name="文本框 4130"/>
          <p:cNvSpPr txBox="1">
            <a:spLocks noChangeArrowheads="1"/>
          </p:cNvSpPr>
          <p:nvPr/>
        </p:nvSpPr>
        <p:spPr bwMode="auto">
          <a:xfrm>
            <a:off x="2883535" y="1028700"/>
            <a:ext cx="4365625" cy="922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饮酒（其五）</a:t>
            </a: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19430" y="1292225"/>
            <a:ext cx="8105140" cy="3712845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景、情、理融为一体，意境深远。</a:t>
            </a:r>
            <a:endParaRPr lang="zh-CN" sz="3200" b="1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sz="32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30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全诗将景、情、理融为一体，意境深远。如</a:t>
            </a:r>
            <a:r>
              <a:rPr lang="en-US" sz="30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30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“采菊东篱下，悠然见南山”两句中的“悠然” 不仅属于人，也属于山。人闲逸而自在，山静穆而高远。在那一刻，似乎有共同的旋律从人心和山峰中一起奏出，交织为一支轻盈的乐曲，同时也体现了全诗的主旨。</a:t>
            </a:r>
            <a:endParaRPr lang="zh-CN" altLang="en-US" sz="3000" b="1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9701" name="Picture 5" descr="3a86813d091e6d30bba167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5385" y="4453255"/>
            <a:ext cx="28829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80365" y="429895"/>
            <a:ext cx="2346325" cy="681990"/>
            <a:chOff x="342" y="486"/>
            <a:chExt cx="3695" cy="1074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写法探究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3106" y="880745"/>
            <a:ext cx="8374751" cy="5710555"/>
            <a:chOff x="595" y="984"/>
            <a:chExt cx="12872" cy="8993"/>
          </a:xfrm>
        </p:grpSpPr>
        <p:sp>
          <p:nvSpPr>
            <p:cNvPr id="4" name="圆角矩形 3"/>
            <p:cNvSpPr/>
            <p:nvPr/>
          </p:nvSpPr>
          <p:spPr>
            <a:xfrm>
              <a:off x="595" y="2111"/>
              <a:ext cx="9415" cy="5620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6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7613" y="4123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4038" y="1783719"/>
            <a:ext cx="5737225" cy="32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通过对田园生活中自然景物的描写，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表现了诗人远离世俗、悠然自得的心境，反映出他超脱世俗的人生追求和不与统治阶级同流合污的高洁人格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3205" y="439420"/>
            <a:ext cx="2346325" cy="583565"/>
            <a:chOff x="923" y="1552"/>
            <a:chExt cx="3695" cy="882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6765" y="1837055"/>
            <a:ext cx="1010285" cy="4251960"/>
            <a:chOff x="1239" y="2893"/>
            <a:chExt cx="1591" cy="6696"/>
          </a:xfrm>
        </p:grpSpPr>
        <p:sp>
          <p:nvSpPr>
            <p:cNvPr id="20483" name="TextBox 7"/>
            <p:cNvSpPr txBox="1">
              <a:spLocks noChangeArrowheads="1"/>
            </p:cNvSpPr>
            <p:nvPr/>
          </p:nvSpPr>
          <p:spPr bwMode="auto">
            <a:xfrm>
              <a:off x="1239" y="2893"/>
              <a:ext cx="1091" cy="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饮酒（其五）</a:t>
              </a:r>
            </a:p>
          </p:txBody>
        </p:sp>
        <p:sp>
          <p:nvSpPr>
            <p:cNvPr id="10" name="左大括号 9"/>
            <p:cNvSpPr/>
            <p:nvPr/>
          </p:nvSpPr>
          <p:spPr>
            <a:xfrm>
              <a:off x="2450" y="3143"/>
              <a:ext cx="380" cy="5693"/>
            </a:xfrm>
            <a:prstGeom prst="leftBrace">
              <a:avLst>
                <a:gd name="adj1" fmla="val 3991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06568" y="1771654"/>
            <a:ext cx="2198359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而无车马喧</a:t>
            </a:r>
          </a:p>
        </p:txBody>
      </p:sp>
      <p:sp>
        <p:nvSpPr>
          <p:cNvPr id="12" name="左大括号 11"/>
          <p:cNvSpPr/>
          <p:nvPr/>
        </p:nvSpPr>
        <p:spPr>
          <a:xfrm flipH="1">
            <a:off x="6569080" y="1837267"/>
            <a:ext cx="252413" cy="3774017"/>
          </a:xfrm>
          <a:prstGeom prst="leftBrace">
            <a:avLst>
              <a:gd name="adj1" fmla="val 38100"/>
              <a:gd name="adj2" fmla="val 489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6821488" y="3022604"/>
            <a:ext cx="1992312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情景相融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物我合一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706568" y="2802470"/>
            <a:ext cx="2198359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心远地自偏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706563" y="3833286"/>
            <a:ext cx="2532062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采菊见南山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06568" y="4864103"/>
            <a:ext cx="2198359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山夕鸟飞还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832225" y="2233084"/>
            <a:ext cx="1030288" cy="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81550" y="1771654"/>
            <a:ext cx="1786386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生活宁静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832225" y="3261784"/>
            <a:ext cx="1030288" cy="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81550" y="2802470"/>
            <a:ext cx="1786386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内心恬淡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3832225" y="4288367"/>
            <a:ext cx="1030288" cy="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1550" y="3833286"/>
            <a:ext cx="1786386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热爱自然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832225" y="5314951"/>
            <a:ext cx="1030288" cy="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81550" y="4864103"/>
            <a:ext cx="1786386" cy="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生命真谛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205" y="439420"/>
            <a:ext cx="2346325" cy="583565"/>
            <a:chOff x="923" y="1552"/>
            <a:chExt cx="3695" cy="882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/>
      <p:bldP spid="16" grpId="0"/>
      <p:bldP spid="17" grpId="0"/>
      <p:bldP spid="22" grpId="0"/>
      <p:bldP spid="24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7258050" y="1025525"/>
            <a:ext cx="1885950" cy="1143000"/>
          </a:xfrm>
        </p:spPr>
        <p:txBody>
          <a:bodyPr vert="horz" wrap="square" lIns="91440" tIns="45720" rIns="91440" bIns="45720" anchor="ctr"/>
          <a:lstStyle/>
          <a:p>
            <a:pPr algn="l" eaLnBrk="1" hangingPunct="1">
              <a:lnSpc>
                <a:spcPct val="50000"/>
              </a:lnSpc>
            </a:pPr>
            <a:r>
              <a:rPr lang="zh-CN" altLang="en-US" sz="4000" b="1" dirty="0">
                <a:solidFill>
                  <a:srgbClr val="C00000"/>
                </a:solidFill>
                <a:ea typeface="黑体" panose="02010609060101010101" pitchFamily="49" charset="-122"/>
              </a:rPr>
              <a:t>田园诗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4294967295"/>
          </p:nvPr>
        </p:nvSpPr>
        <p:spPr>
          <a:xfrm>
            <a:off x="1671638" y="1851025"/>
            <a:ext cx="7472362" cy="4879975"/>
          </a:xfrm>
          <a:solidFill>
            <a:schemeClr val="bg1">
              <a:alpha val="49000"/>
            </a:schemeClr>
          </a:solidFill>
        </p:spPr>
        <p:txBody>
          <a:bodyPr vert="horz" wrap="square" lIns="91440" tIns="45720" rIns="91440" bIns="45720" anchor="t"/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绿树村边合，</a:t>
            </a:r>
            <a:r>
              <a:rPr lang="zh-CN" altLang="en-US" sz="3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青山郭外斜。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过故人庄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孟浩然 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稻花香里说丰年，</a:t>
            </a:r>
            <a:r>
              <a:rPr lang="zh-CN" altLang="en-US" sz="3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听取蛙声一片。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西江月</a:t>
            </a:r>
            <a:r>
              <a:rPr lang="en-US" altLang="zh-CN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》</a:t>
            </a:r>
            <a:r>
              <a:rPr lang="zh-CN" altLang="en-US" sz="3000" dirty="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辛弃疾</a:t>
            </a:r>
            <a:endParaRPr lang="en-US" altLang="zh-CN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莫笑农家腊酒浑，</a:t>
            </a:r>
            <a:r>
              <a:rPr lang="zh-CN" altLang="en-US" sz="3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丰年留客足鸡豚。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萧鼓追随春社近，</a:t>
            </a:r>
            <a:r>
              <a:rPr lang="zh-CN" altLang="en-US" sz="3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衣冠简朴古风存。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游山西村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陆游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44475" y="442595"/>
            <a:ext cx="2346325" cy="583565"/>
            <a:chOff x="923" y="1552"/>
            <a:chExt cx="3695" cy="882"/>
          </a:xfrm>
        </p:grpSpPr>
        <p:pic>
          <p:nvPicPr>
            <p:cNvPr id="38" name="图片 3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9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>
            <a:alphaModFix am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649730" y="946785"/>
            <a:ext cx="6224270" cy="7181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zh-CN" altLang="en-US" sz="4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rPr>
              <a:t>古诗词中的菊花意象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457200" y="1862455"/>
            <a:ext cx="8229600" cy="4525963"/>
          </a:xfrm>
          <a:solidFill>
            <a:srgbClr val="EEC72E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sz="40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/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荷尽已无擎雨盖</a:t>
            </a:r>
          </a:p>
          <a:p>
            <a:pPr>
              <a:lnSpc>
                <a:spcPct val="90000"/>
              </a:lnSpc>
            </a:pPr>
            <a:r>
              <a:rPr lang="zh-CN" altLang="en-US" sz="40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/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     菊残犹有傲霜枝</a:t>
            </a:r>
          </a:p>
          <a:p>
            <a:pPr>
              <a:lnSpc>
                <a:spcPct val="90000"/>
              </a:lnSpc>
            </a:pPr>
            <a:endParaRPr lang="zh-CN" altLang="en-US" sz="4000" b="1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/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>
              <a:solidFill>
                <a:schemeClr val="accent6">
                  <a:lumMod val="60000"/>
                  <a:lumOff val="40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0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/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宁可枝头抱香死   </a:t>
            </a:r>
          </a:p>
          <a:p>
            <a:pPr>
              <a:lnSpc>
                <a:spcPct val="90000"/>
              </a:lnSpc>
            </a:pPr>
            <a:r>
              <a:rPr lang="zh-CN" altLang="en-US" sz="40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/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     何曾吹落北风中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9883" t="8000" r="7983" b="6610"/>
          <a:stretch>
            <a:fillRect/>
          </a:stretch>
        </p:blipFill>
        <p:spPr>
          <a:xfrm>
            <a:off x="2256790" y="2021840"/>
            <a:ext cx="4630420" cy="4207510"/>
          </a:xfrm>
          <a:prstGeom prst="ellipse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8750" y="33083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情景导入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1"/>
      <p:bldP spid="1843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72110" y="1793875"/>
            <a:ext cx="8399780" cy="390779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【陶渊明】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（约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365-427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一名潜，字元亮，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浔阳柴桑（今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江西九江）人。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东晋诗人、辞赋家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。私谥靖节，因宅边曾有五棵柳树，又自号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“五柳先生”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他是中国第一位田园诗人，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后世称其“百世田园之主，千古隐逸之宗”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5235" y="650875"/>
            <a:ext cx="2355850" cy="25527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56540" y="535940"/>
            <a:ext cx="2346325" cy="658729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209" y="1602"/>
              <a:ext cx="2848" cy="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472758" y="505460"/>
            <a:ext cx="8197850" cy="400558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陶渊明曾任江州祭酒、建威参军、镇军参军、彭泽县令等职，最末一次出仕为彭泽县令，八十多天便弃职而去，从此归隐田园。长于诗文辞赋，语言质朴自然而又极为精炼，具有独特风格，被称为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“田园诗人”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代表作品有《归园田居》《桃花源记》《饮酒》《五柳先生传》等。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3900" y="3958590"/>
            <a:ext cx="4827270" cy="2687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2772410" y="1685925"/>
            <a:ext cx="61849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陶渊明因时局动荡，官场政治腐败，最终选择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辞官归田园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，躬耕陇亩，不再出仕，与官场彻底决裂。</a:t>
            </a:r>
            <a:r>
              <a:rPr lang="zh-CN" altLang="zh-CN" sz="3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《饮酒》是一组五言古诗，共</a:t>
            </a:r>
            <a:r>
              <a:rPr lang="en-US" altLang="zh-CN" sz="3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  <a:r>
              <a:rPr lang="zh-CN" altLang="en-US" sz="3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</a:t>
            </a:r>
            <a:r>
              <a:rPr lang="zh-CN" altLang="zh-CN" sz="3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，写于作者辞官隐居后。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大抵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表述醉中的乐趣和对人生的感想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。本篇是其中最有名的一首。</a:t>
            </a:r>
          </a:p>
        </p:txBody>
      </p:sp>
      <p:pic>
        <p:nvPicPr>
          <p:cNvPr id="8196" name="图片 5124" descr="采菊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7185" y="1777365"/>
            <a:ext cx="2435225" cy="3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80035" y="397099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写作背景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1300" y="465455"/>
            <a:ext cx="2346325" cy="681990"/>
            <a:chOff x="342" y="486"/>
            <a:chExt cx="3695" cy="1074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  <p:pic>
        <p:nvPicPr>
          <p:cNvPr id="4" name="内容占位符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1981200"/>
            <a:ext cx="5809615" cy="3194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82335" y="2328545"/>
            <a:ext cx="3063240" cy="249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体会感情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把握节奏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读准字音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85430" y="2221022"/>
            <a:ext cx="5572125" cy="58356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结庐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人境，而无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车马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喧。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85430" y="3012656"/>
            <a:ext cx="5572125" cy="58356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问君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何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能尔？心远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地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自偏。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785430" y="3806405"/>
            <a:ext cx="5572125" cy="58356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采菊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东篱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下，悠然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见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南山。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85430" y="4600156"/>
            <a:ext cx="5572125" cy="58356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山气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日夕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佳，飞鸟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相与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还。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785433" y="5391790"/>
            <a:ext cx="6108065" cy="58356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此中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真意，欲辨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已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忘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\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言。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103054" y="900011"/>
            <a:ext cx="29375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饮酒（其五）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09728" y="1460079"/>
            <a:ext cx="1255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陶渊明 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1765" y="2564130"/>
            <a:ext cx="2439035" cy="30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4、诗词五首（饮酒  其五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7200" y="9258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57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348740" y="1908810"/>
            <a:ext cx="695134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结庐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人境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，而无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车马喧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问君何能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尔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？心远地自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偏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215265" y="1360170"/>
            <a:ext cx="34734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建造房舍。结，建造、构筑。庐，简陋的房屋。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3236595" y="2781300"/>
            <a:ext cx="203009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如此，这样。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595" y="4538980"/>
            <a:ext cx="8375650" cy="156845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我把草屋建在人多聚居的地方，却没有车马的喧闹。要问我如何能够做到这样呢？心里远离世俗，自然就觉得住的地方偏僻安静。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6751955" y="59055"/>
            <a:ext cx="2447925" cy="22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3562350" y="1729740"/>
            <a:ext cx="28422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喧嚣扰攘的尘世。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31165" y="266700"/>
            <a:ext cx="2346325" cy="681990"/>
            <a:chOff x="342" y="486"/>
            <a:chExt cx="3695" cy="1074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文章释义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1" grpId="0"/>
      <p:bldP spid="12" grpId="0"/>
      <p:bldP spid="9" grpId="0" bldLvl="0" animBg="1"/>
      <p:bldP spid="13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1937</Words>
  <Application>Microsoft Office PowerPoint</Application>
  <PresentationFormat>全屏显示(4:3)</PresentationFormat>
  <Paragraphs>111</Paragraphs>
  <Slides>24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自定义设计方案</vt:lpstr>
      <vt:lpstr>幻灯片 1</vt:lpstr>
      <vt:lpstr>幻灯片 2</vt:lpstr>
      <vt:lpstr>古诗词中的菊花意象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田园诗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8</cp:revision>
  <dcterms:created xsi:type="dcterms:W3CDTF">2019-05-21T05:55:00Z</dcterms:created>
  <dcterms:modified xsi:type="dcterms:W3CDTF">2019-08-27T10:09:16Z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