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6" r:id="rId3"/>
    <p:sldId id="391" r:id="rId4"/>
    <p:sldId id="438" r:id="rId5"/>
    <p:sldId id="439" r:id="rId6"/>
    <p:sldId id="277" r:id="rId7"/>
    <p:sldId id="474" r:id="rId8"/>
    <p:sldId id="278" r:id="rId9"/>
    <p:sldId id="378" r:id="rId10"/>
    <p:sldId id="280" r:id="rId11"/>
    <p:sldId id="407" r:id="rId12"/>
    <p:sldId id="293" r:id="rId13"/>
    <p:sldId id="380" r:id="rId14"/>
    <p:sldId id="325" r:id="rId15"/>
    <p:sldId id="362" r:id="rId16"/>
    <p:sldId id="393" r:id="rId17"/>
    <p:sldId id="377" r:id="rId18"/>
    <p:sldId id="394" r:id="rId19"/>
    <p:sldId id="395" r:id="rId20"/>
    <p:sldId id="396" r:id="rId21"/>
    <p:sldId id="398" r:id="rId22"/>
    <p:sldId id="397" r:id="rId23"/>
    <p:sldId id="402" r:id="rId24"/>
    <p:sldId id="400" r:id="rId25"/>
    <p:sldId id="401" r:id="rId26"/>
    <p:sldId id="367" r:id="rId27"/>
    <p:sldId id="369" r:id="rId28"/>
    <p:sldId id="287" r:id="rId29"/>
    <p:sldId id="308" r:id="rId30"/>
    <p:sldId id="359" r:id="rId31"/>
    <p:sldId id="390" r:id="rId32"/>
    <p:sldId id="392" r:id="rId33"/>
    <p:sldId id="289" r:id="rId34"/>
    <p:sldId id="501" r:id="rId35"/>
  </p:sldIdLst>
  <p:sldSz cx="9144000" cy="6858000" type="screen4x3"/>
  <p:notesSz cx="6858000" cy="9144000"/>
  <p:custDataLst>
    <p:tags r:id="rId3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0000"/>
    <a:srgbClr val="99FFCC"/>
    <a:srgbClr val="6600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174" autoAdjust="0"/>
  </p:normalViewPr>
  <p:slideViewPr>
    <p:cSldViewPr snapToGrid="0">
      <p:cViewPr>
        <p:scale>
          <a:sx n="100" d="100"/>
          <a:sy n="100" d="100"/>
        </p:scale>
        <p:origin x="-1104" y="-72"/>
      </p:cViewPr>
      <p:guideLst>
        <p:guide orient="horz" pos="2172"/>
        <p:guide pos="29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A89491A9-A559-4484-BB10-08A8E50C2A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E8C9ECAC-F8C0-4F1B-9A2F-987FFC207B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  <p:sp>
        <p:nvSpPr>
          <p:cNvPr id="45061" name="页眉占位符 5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  <p:sp>
        <p:nvSpPr>
          <p:cNvPr id="46085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mtClean="0"/>
              <a:t>状元成才路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673DF-3B33-41E5-94D9-5BB449C0A4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8CAB3-ED36-4C20-AAAB-53953C66E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561A7-B90D-4E07-91B7-21164CFA3B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B588-DFFC-4C9A-A748-E17B02AA8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25F1-9C12-4D6B-B0D2-73641A16B6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36F4-97AD-4F41-8DB6-5D22D2BA47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597A-5943-4821-886B-B5592D8084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B804F-A6C0-42FD-BE56-B3646F7501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6E2BD-22CA-473A-9367-F23A7BB7D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80D1-F0A1-4196-B2E3-125FC46C41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349-80BC-4238-B3A4-DC238F1660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0018-4F0F-425B-ACF4-383C79FB8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B2AB-3870-4961-B4ED-4DE0D8358E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7F02-68CB-4B34-9D79-68CAA4A8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6A3B-22BC-44E9-90F2-C5D04DAA21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15CA9-CB8F-4864-A572-D7F2A11221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A6A62-F29D-4BE0-A977-7C1360B9C7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CEE44-5162-49A7-8BB7-408C46CEB3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BCFA-4240-4B02-A322-9DB4FFB62A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89A3-B2F8-4F05-B444-027AFC4AAB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A1EB-4A12-4B8C-882F-BCA1F29DFD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F03E-E871-4CCF-984E-56AB28F5AA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0D1B-DC78-4625-B0D8-8AC4D41ED2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4C889-FDA6-42FC-8B83-CFABB3FDE6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CDE3-BBD9-4FEB-B868-2301AC6CD1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489E-0C57-48F5-A5CB-1652EAF917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20B0F-680B-4E72-8E35-2C68A81181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4CC4-93DD-4B6D-9B71-548CE9B1B4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B756-DDD2-41E0-8715-E166BF0349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037-6130-4DFD-8E85-85E9706B4690}" type="datetimeFigureOut">
              <a:rPr lang="zh-CN" altLang="en-US" smtClean="0"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FCDF-1B48-4951-9DA9-0125BD7AC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63445" y="4720590"/>
            <a:ext cx="5899150" cy="1767840"/>
            <a:chOff x="3407" y="7434"/>
            <a:chExt cx="9290" cy="2784"/>
          </a:xfrm>
        </p:grpSpPr>
        <p:grpSp>
          <p:nvGrpSpPr>
            <p:cNvPr id="2" name="组合 1"/>
            <p:cNvGrpSpPr/>
            <p:nvPr/>
          </p:nvGrpSpPr>
          <p:grpSpPr>
            <a:xfrm>
              <a:off x="3407" y="7434"/>
              <a:ext cx="8040" cy="1632"/>
              <a:chOff x="5448" y="2537"/>
              <a:chExt cx="8040" cy="1632"/>
            </a:xfrm>
          </p:grpSpPr>
          <p:sp>
            <p:nvSpPr>
              <p:cNvPr id="2050" name="标题 1"/>
              <p:cNvSpPr txBox="1">
                <a:spLocks noChangeArrowheads="1"/>
              </p:cNvSpPr>
              <p:nvPr/>
            </p:nvSpPr>
            <p:spPr bwMode="auto">
              <a:xfrm>
                <a:off x="5448" y="2537"/>
                <a:ext cx="8040" cy="16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4000" b="1" baseline="30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*</a:t>
                </a:r>
                <a:r>
                  <a:rPr lang="en-US" altLang="zh-CN" sz="4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4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列夫</a:t>
                </a:r>
                <a:r>
                  <a:rPr lang="en-US" altLang="zh-CN" sz="4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·</a:t>
                </a:r>
                <a:r>
                  <a:rPr lang="zh-CN" altLang="en-US" sz="40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托尔斯泰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6048" y="4110"/>
                <a:ext cx="691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文本框 3"/>
            <p:cNvSpPr txBox="1"/>
            <p:nvPr/>
          </p:nvSpPr>
          <p:spPr>
            <a:xfrm>
              <a:off x="10721" y="9396"/>
              <a:ext cx="1977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茨威格</a:t>
              </a:r>
              <a:endPara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421064" y="404284"/>
            <a:ext cx="2294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字词注音</a:t>
            </a:r>
          </a:p>
        </p:txBody>
      </p:sp>
      <p:sp>
        <p:nvSpPr>
          <p:cNvPr id="9220" name="TextBox 47"/>
          <p:cNvSpPr txBox="1">
            <a:spLocks noChangeArrowheads="1"/>
          </p:cNvSpPr>
          <p:nvPr/>
        </p:nvSpPr>
        <p:spPr bwMode="auto">
          <a:xfrm>
            <a:off x="631826" y="989614"/>
            <a:ext cx="80422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陀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脸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庞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胡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髭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髯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    两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颊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黝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黑（    ）</a:t>
            </a:r>
            <a:endParaRPr lang="en-US" altLang="zh-CN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脸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膛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    一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绺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鬈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发（    ）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穹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顶（     ）</a:t>
            </a:r>
            <a:r>
              <a:rPr lang="en-US" altLang="zh-CN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肖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像（    ）   粗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劣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锃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亮（     ）    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粲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然（    ）   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貂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皮（    ）</a:t>
            </a:r>
            <a:endParaRPr lang="en-US" altLang="zh-CN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藏污纳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垢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    广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袤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无垠（    ）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甲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胄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）     粗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糙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     ）</a:t>
            </a:r>
            <a:endParaRPr lang="en-US" altLang="zh-CN" sz="2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357313" y="1219201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tuó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443414" y="1172634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pánɡ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146925" y="1189567"/>
            <a:ext cx="54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zī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785938" y="1987551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rán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019926" y="1953685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yǒu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503738" y="1953685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jiá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514851" y="2791885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liǔ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73225" y="2766485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tánɡ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934200" y="2758018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quán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01789" y="3545418"/>
            <a:ext cx="109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qiónɡ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38650" y="3568700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xiào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27863" y="3596218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liè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97038" y="4347634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zènɡ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29439" y="4379385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diāo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38664" y="4385734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càn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67401" y="5168901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mào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27288" y="5143501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ɡòu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03375" y="5958418"/>
            <a:ext cx="909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zhòu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3588" y="5947833"/>
            <a:ext cx="72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宋体" panose="02010600030101010101" pitchFamily="2" charset="-122"/>
              </a:rPr>
              <a:t>cāo</a:t>
            </a:r>
            <a:endParaRPr lang="zh-CN" altLang="en-US" sz="28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7330" y="354965"/>
            <a:ext cx="2345690" cy="681990"/>
            <a:chOff x="342" y="486"/>
            <a:chExt cx="3694" cy="1074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识文辩词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/>
          <p:cNvSpPr>
            <a:spLocks noChangeArrowheads="1"/>
          </p:cNvSpPr>
          <p:nvPr/>
        </p:nvSpPr>
        <p:spPr bwMode="auto">
          <a:xfrm>
            <a:off x="3036254" y="290407"/>
            <a:ext cx="224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◆词语集注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5514" y="1003301"/>
            <a:ext cx="1266693" cy="401340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黝黑：</a:t>
            </a:r>
            <a:endParaRPr lang="en-US" altLang="zh-CN" sz="2800" b="1" dirty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滞留：</a:t>
            </a:r>
            <a:endParaRPr lang="en-US" altLang="zh-CN" sz="2800" b="1" dirty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愚钝：</a:t>
            </a:r>
            <a:endParaRPr lang="en-US" altLang="zh-CN" sz="2800" b="1" dirty="0" smtClean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器宇：</a:t>
            </a:r>
            <a:endParaRPr lang="en-US" altLang="zh-CN" sz="2800" b="1" dirty="0" smtClean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禁锢：</a:t>
            </a:r>
            <a:endParaRPr lang="en-US" altLang="zh-CN" sz="2800" b="1" dirty="0" smtClean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sym typeface="+mn-ea"/>
              </a:rPr>
              <a:t>轩昂：</a:t>
            </a:r>
            <a:endParaRPr lang="en-US" altLang="zh-CN" sz="2800" b="1" dirty="0">
              <a:latin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sym typeface="+mn-ea"/>
              </a:rPr>
              <a:t>犀利：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4713" y="1007534"/>
            <a:ext cx="5770562" cy="401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黑；黑暗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停留不动。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愚笨；不伶俐。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人的外表；风度。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束缚，限制。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精神饱满，气度不凡。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锋利；锐利。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20194" y="584201"/>
            <a:ext cx="1988044" cy="401340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侏儒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：</a:t>
            </a:r>
            <a:endParaRPr lang="en-US" altLang="zh-CN" sz="2800" b="1" dirty="0">
              <a:latin typeface="+mn-ea"/>
              <a:ea typeface="+mn-ea"/>
              <a:sym typeface="+mn-ea"/>
            </a:endParaRPr>
          </a:p>
          <a:p>
            <a:pPr algn="r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尴尬：</a:t>
            </a:r>
            <a:endParaRPr lang="en-US" altLang="zh-CN" sz="2800" b="1" dirty="0">
              <a:latin typeface="+mn-ea"/>
              <a:ea typeface="+mn-ea"/>
              <a:sym typeface="+mn-ea"/>
            </a:endParaRPr>
          </a:p>
          <a:p>
            <a:pPr algn="r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炽热：</a:t>
            </a:r>
            <a:endParaRPr lang="en-US" altLang="zh-CN" sz="2800" b="1" dirty="0" smtClean="0">
              <a:latin typeface="+mn-ea"/>
              <a:ea typeface="+mn-ea"/>
              <a:sym typeface="+mn-ea"/>
            </a:endParaRPr>
          </a:p>
          <a:p>
            <a:pPr algn="r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粗制滥造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：</a:t>
            </a:r>
            <a:endParaRPr lang="en-US" altLang="zh-CN" sz="2800" b="1" dirty="0" smtClean="0">
              <a:latin typeface="+mn-ea"/>
              <a:ea typeface="+mn-ea"/>
              <a:sym typeface="+mn-ea"/>
            </a:endParaRPr>
          </a:p>
          <a:p>
            <a:pPr algn="r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latin typeface="+mn-ea"/>
                <a:ea typeface="+mn-ea"/>
                <a:sym typeface="+mn-ea"/>
              </a:rPr>
              <a:t>藏污纳垢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：</a:t>
            </a:r>
            <a:endParaRPr lang="en-US" altLang="zh-CN" sz="2800" b="1" dirty="0" smtClean="0">
              <a:latin typeface="+mn-ea"/>
              <a:ea typeface="+mn-ea"/>
              <a:sym typeface="+mn-ea"/>
            </a:endParaRPr>
          </a:p>
          <a:p>
            <a:pPr algn="r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>
                <a:latin typeface="+mn-ea"/>
                <a:ea typeface="+mn-ea"/>
                <a:sym typeface="+mn-ea"/>
              </a:rPr>
              <a:t>郁郁寡欢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：</a:t>
            </a:r>
            <a:endParaRPr lang="en-US" altLang="zh-CN" sz="2800" b="1" dirty="0" smtClean="0">
              <a:latin typeface="+mn-ea"/>
              <a:ea typeface="+mn-ea"/>
              <a:sym typeface="+mn-ea"/>
            </a:endParaRPr>
          </a:p>
          <a:p>
            <a:pPr algn="r"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800" b="1" dirty="0" smtClean="0">
                <a:latin typeface="+mn-ea"/>
                <a:sym typeface="+mn-ea"/>
              </a:rPr>
              <a:t>鹤立鸡群：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4713" y="588434"/>
            <a:ext cx="6729412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身材异常矮小的人。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处境困难，不好处理。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极热。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指产品制作粗劣，不讲究质量。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比喻包容坏人坏事，文中比喻皮肤粗糙。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心情不舒畅，不快乐。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比喻一个人的才能或仪表在一群人里头显得很突出。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17488" y="1109133"/>
            <a:ext cx="1859805" cy="373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600" b="1" dirty="0" smtClean="0">
                <a:latin typeface="+mn-ea"/>
                <a:ea typeface="+mn-ea"/>
                <a:sym typeface="+mn-ea"/>
              </a:rPr>
              <a:t>正襟危坐：</a:t>
            </a:r>
            <a:endParaRPr lang="en-US" altLang="zh-CN" sz="2600" b="1" dirty="0" smtClean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600" b="1" dirty="0">
                <a:latin typeface="+mn-ea"/>
                <a:ea typeface="+mn-ea"/>
                <a:sym typeface="+mn-ea"/>
              </a:rPr>
              <a:t>诚惶诚恐：</a:t>
            </a:r>
            <a:endParaRPr lang="en-US" altLang="zh-CN" sz="2600" b="1" dirty="0" smtClean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600" b="1" dirty="0">
                <a:latin typeface="+mn-ea"/>
                <a:ea typeface="+mn-ea"/>
                <a:sym typeface="+mn-ea"/>
              </a:rPr>
              <a:t>广袤无垠：</a:t>
            </a:r>
            <a:endParaRPr lang="en-US" altLang="zh-CN" sz="2600" b="1" dirty="0" smtClean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endParaRPr lang="en-US" altLang="zh-CN" sz="2600" b="1" dirty="0" smtClean="0">
              <a:latin typeface="+mn-ea"/>
              <a:ea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600" b="1" dirty="0">
                <a:latin typeface="+mn-ea"/>
                <a:ea typeface="+mn-ea"/>
                <a:sym typeface="+mn-ea"/>
              </a:rPr>
              <a:t>颔首低眉</a:t>
            </a:r>
            <a:r>
              <a:rPr lang="zh-CN" altLang="en-US" sz="2600" b="1" dirty="0" smtClean="0">
                <a:latin typeface="+mn-ea"/>
                <a:ea typeface="+mn-ea"/>
                <a:sym typeface="+mn-ea"/>
              </a:rPr>
              <a:t>：</a:t>
            </a:r>
            <a:endParaRPr lang="en-US" altLang="zh-CN" sz="2600" b="1" dirty="0" smtClean="0">
              <a:latin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600" b="1" dirty="0">
                <a:latin typeface="+mn-ea"/>
                <a:sym typeface="+mn-ea"/>
              </a:rPr>
              <a:t>无可置疑</a:t>
            </a:r>
            <a:r>
              <a:rPr lang="zh-CN" altLang="en-US" sz="2600" b="1" dirty="0" smtClean="0">
                <a:latin typeface="+mn-ea"/>
                <a:sym typeface="+mn-ea"/>
              </a:rPr>
              <a:t>：</a:t>
            </a:r>
            <a:endParaRPr lang="en-US" altLang="zh-CN" sz="2600" b="1" dirty="0" smtClean="0">
              <a:latin typeface="+mn-ea"/>
              <a:sym typeface="+mn-ea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r>
              <a:rPr lang="zh-CN" altLang="en-US" sz="2600" b="1" dirty="0">
                <a:latin typeface="+mn-ea"/>
                <a:sym typeface="+mn-ea"/>
              </a:rPr>
              <a:t>黯然失色：</a:t>
            </a:r>
            <a:endParaRPr lang="en-US" altLang="zh-CN" sz="2600" b="1" dirty="0" smtClean="0">
              <a:latin typeface="+mn-ea"/>
              <a:sym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4039" y="1109133"/>
            <a:ext cx="6834187" cy="37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理好衣襟端端正正坐着。形容严肃庄重的样子。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形容小心谨慎以至于害怕不安的样子。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广阔无边。古代以东西长度为“广”，南北长度为“袤”。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低着头。形容谦卑恭顺的样子。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事实明显或理由充足，没有什么可以怀疑的。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用以表示相形之下黯淡无光。</a:t>
            </a:r>
            <a:endParaRPr lang="en-US" altLang="zh-CN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662114" y="2118996"/>
            <a:ext cx="1741487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刻画外貌 </a:t>
            </a:r>
            <a:r>
              <a:rPr lang="en-US" altLang="zh-CN" sz="28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(1-5)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36065" y="4102312"/>
            <a:ext cx="199390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描写眼睛 </a:t>
            </a:r>
            <a:r>
              <a:rPr lang="en-US" altLang="zh-CN" sz="28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(6-9)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42290" y="1969135"/>
            <a:ext cx="1119505" cy="3759200"/>
            <a:chOff x="854" y="3101"/>
            <a:chExt cx="1763" cy="5920"/>
          </a:xfrm>
        </p:grpSpPr>
        <p:sp>
          <p:nvSpPr>
            <p:cNvPr id="15365" name="AutoShape 17"/>
            <p:cNvSpPr/>
            <p:nvPr/>
          </p:nvSpPr>
          <p:spPr bwMode="auto">
            <a:xfrm>
              <a:off x="1971" y="3241"/>
              <a:ext cx="647" cy="5780"/>
            </a:xfrm>
            <a:prstGeom prst="leftBrace">
              <a:avLst>
                <a:gd name="adj1" fmla="val 6183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200" b="1"/>
            </a:p>
          </p:txBody>
        </p:sp>
        <p:sp>
          <p:nvSpPr>
            <p:cNvPr id="15366" name="Text Box 19"/>
            <p:cNvSpPr txBox="1">
              <a:spLocks noChangeArrowheads="1"/>
            </p:cNvSpPr>
            <p:nvPr/>
          </p:nvSpPr>
          <p:spPr bwMode="auto">
            <a:xfrm>
              <a:off x="854" y="3101"/>
              <a:ext cx="969" cy="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列夫</a:t>
              </a:r>
              <a:r>
                <a:rPr lang="en-US" altLang="zh-CN" sz="2800" b="1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  <a:r>
                <a:rPr lang="zh-CN" altLang="en-US" sz="2800" b="1">
                  <a:solidFill>
                    <a:srgbClr val="FF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托尔斯泰</a:t>
              </a:r>
            </a:p>
          </p:txBody>
        </p:sp>
      </p:grp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3467736" y="2118995"/>
            <a:ext cx="301942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zh-CN" sz="2800" b="1" dirty="0"/>
              <a:t>失调、崎岖、平庸甚至粗鄙</a:t>
            </a:r>
            <a:endParaRPr lang="zh-CN" altLang="en-US" sz="2800" b="1" dirty="0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529965" y="3955627"/>
            <a:ext cx="30734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/>
              <a:t>透过托尔斯泰非同寻常的眼睛表现其深邃的精神世界</a:t>
            </a:r>
          </a:p>
        </p:txBody>
      </p:sp>
      <p:sp>
        <p:nvSpPr>
          <p:cNvPr id="2" name="下箭头 1"/>
          <p:cNvSpPr/>
          <p:nvPr/>
        </p:nvSpPr>
        <p:spPr>
          <a:xfrm>
            <a:off x="6710364" y="1200151"/>
            <a:ext cx="1152525" cy="4876800"/>
          </a:xfrm>
          <a:prstGeom prst="downArrow">
            <a:avLst/>
          </a:prstGeom>
          <a:solidFill>
            <a:srgbClr val="99FFCC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buFontTx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由表及里，逐层深入</a:t>
            </a:r>
          </a:p>
        </p:txBody>
      </p:sp>
      <p:sp>
        <p:nvSpPr>
          <p:cNvPr id="11268" name="文本框 5"/>
          <p:cNvSpPr txBox="1">
            <a:spLocks noChangeArrowheads="1"/>
          </p:cNvSpPr>
          <p:nvPr/>
        </p:nvSpPr>
        <p:spPr bwMode="auto">
          <a:xfrm>
            <a:off x="2056765" y="1036955"/>
            <a:ext cx="4838700" cy="70802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朗读课文，理清层次。</a:t>
            </a:r>
            <a:endParaRPr lang="zh-CN" alt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330" y="354965"/>
            <a:ext cx="2346325" cy="681990"/>
            <a:chOff x="342" y="486"/>
            <a:chExt cx="3695" cy="1074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文章感知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2" grpId="0" animBg="1"/>
      <p:bldP spid="11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64"/>
          <p:cNvSpPr txBox="1">
            <a:spLocks noChangeArrowheads="1"/>
          </p:cNvSpPr>
          <p:nvPr/>
        </p:nvSpPr>
        <p:spPr bwMode="auto">
          <a:xfrm>
            <a:off x="421640" y="2555240"/>
            <a:ext cx="4782185" cy="329057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阅读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1-5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自然段，归纳一下，每个自然段各写了托尔斯泰面部的哪些特征？主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要运用了什么修辞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手法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来刻画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的外貌？</a:t>
            </a:r>
          </a:p>
        </p:txBody>
      </p:sp>
      <p:sp>
        <p:nvSpPr>
          <p:cNvPr id="16388" name="矩形 10"/>
          <p:cNvSpPr>
            <a:spLocks noChangeArrowheads="1"/>
          </p:cNvSpPr>
          <p:nvPr/>
        </p:nvSpPr>
        <p:spPr bwMode="auto">
          <a:xfrm>
            <a:off x="1084580" y="1805305"/>
            <a:ext cx="3807460" cy="58356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学习第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1-5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0335" y="412750"/>
            <a:ext cx="2470785" cy="681990"/>
            <a:chOff x="342" y="486"/>
            <a:chExt cx="3695" cy="1074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3215" y="1805305"/>
            <a:ext cx="3390265" cy="45097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nimBg="1"/>
      <p:bldP spid="1638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88950" y="1955800"/>
            <a:ext cx="5880100" cy="381698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①托尔斯泰须发特点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浓密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②托尔斯泰面部轮廓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平庸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③托尔斯泰面部表情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阴沉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④托尔斯泰长相特点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平常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⑤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托尔斯泰的外貌与人们心目中的形象形成巨大反差。</a:t>
            </a:r>
          </a:p>
        </p:txBody>
      </p:sp>
      <p:sp>
        <p:nvSpPr>
          <p:cNvPr id="4" name="矩形 3"/>
          <p:cNvSpPr/>
          <p:nvPr/>
        </p:nvSpPr>
        <p:spPr>
          <a:xfrm>
            <a:off x="7875107" y="3275290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zh-CN" altLang="en-US" sz="5400" b="1" spc="50" dirty="0">
                <a:ln w="11430"/>
                <a:solidFill>
                  <a:srgbClr val="FF0000"/>
                </a:solidFill>
                <a:sym typeface="+mn-ea"/>
              </a:rPr>
              <a:t>形</a:t>
            </a:r>
          </a:p>
        </p:txBody>
      </p:sp>
      <p:sp>
        <p:nvSpPr>
          <p:cNvPr id="5" name="右大括号 4"/>
          <p:cNvSpPr/>
          <p:nvPr/>
        </p:nvSpPr>
        <p:spPr>
          <a:xfrm>
            <a:off x="6368734" y="1702436"/>
            <a:ext cx="371475" cy="4324349"/>
          </a:xfrm>
          <a:prstGeom prst="rightBrac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6" name="Text Box 1033"/>
          <p:cNvSpPr txBox="1">
            <a:spLocks noChangeArrowheads="1"/>
          </p:cNvSpPr>
          <p:nvPr/>
        </p:nvSpPr>
        <p:spPr bwMode="auto">
          <a:xfrm>
            <a:off x="6817241" y="2244726"/>
            <a:ext cx="800219" cy="29845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FF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平庸普通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ldLvl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4"/>
          <p:cNvSpPr txBox="1">
            <a:spLocks noChangeArrowheads="1"/>
          </p:cNvSpPr>
          <p:nvPr/>
        </p:nvSpPr>
        <p:spPr bwMode="auto">
          <a:xfrm>
            <a:off x="665480" y="1868595"/>
            <a:ext cx="8083550" cy="233045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不管从哪个角度看，你都能见到热带森林般茂密的须发。像米开朗琪罗画的摩西一样，托尔斯泰给人留下的难忘形象，来源于他那犹如卷起的滔滔白浪的大胡子。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5164" y="4578351"/>
            <a:ext cx="7907337" cy="1370965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mpd="dbl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eaLnBrk="0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比喻、夸张：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再次突出托尔斯泰胡须浓密的特点。</a:t>
            </a:r>
          </a:p>
        </p:txBody>
      </p:sp>
      <p:sp>
        <p:nvSpPr>
          <p:cNvPr id="18436" name="矩形 1"/>
          <p:cNvSpPr>
            <a:spLocks noChangeArrowheads="1"/>
          </p:cNvSpPr>
          <p:nvPr/>
        </p:nvSpPr>
        <p:spPr bwMode="auto">
          <a:xfrm>
            <a:off x="499111" y="590763"/>
            <a:ext cx="14566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FF"/>
                </a:solidFill>
                <a:ea typeface="黑体" panose="02010609060101010101" pitchFamily="49" charset="-122"/>
              </a:rPr>
              <a:t>须发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4"/>
          <p:cNvSpPr txBox="1">
            <a:spLocks noChangeArrowheads="1"/>
          </p:cNvSpPr>
          <p:nvPr/>
        </p:nvSpPr>
        <p:spPr bwMode="auto">
          <a:xfrm>
            <a:off x="488950" y="1917278"/>
            <a:ext cx="8083550" cy="156845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天才的灵魂自甘寓居低矮的陋屋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而不是由古希腊的能工巧匠建造起来的。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8950" y="4025901"/>
            <a:ext cx="8083550" cy="1568450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mpd="dbl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eaLnBrk="0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比喻：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用粗制滥造的小屋比喻脸部轮廓，生动地描写出托尔斯泰脸孔的粗劣。</a:t>
            </a:r>
          </a:p>
        </p:txBody>
      </p:sp>
      <p:sp>
        <p:nvSpPr>
          <p:cNvPr id="19460" name="矩形 1"/>
          <p:cNvSpPr>
            <a:spLocks noChangeArrowheads="1"/>
          </p:cNvSpPr>
          <p:nvPr/>
        </p:nvSpPr>
        <p:spPr bwMode="auto">
          <a:xfrm>
            <a:off x="220345" y="271993"/>
            <a:ext cx="22733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b="1">
                <a:solidFill>
                  <a:srgbClr val="FF00FF"/>
                </a:solidFill>
                <a:ea typeface="黑体" panose="02010609060101010101" pitchFamily="49" charset="-122"/>
              </a:rPr>
              <a:t>面部轮廓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4"/>
          <p:cNvSpPr txBox="1">
            <a:spLocks noChangeArrowheads="1"/>
          </p:cNvSpPr>
          <p:nvPr/>
        </p:nvSpPr>
        <p:spPr bwMode="auto">
          <a:xfrm>
            <a:off x="530225" y="2057613"/>
            <a:ext cx="8083550" cy="137096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架在小窗上方的横梁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凹陷的脸颊中间生着两片厚厚的嘴唇。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8950" y="3778251"/>
            <a:ext cx="8083550" cy="2011045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mpd="dbl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eaLnBrk="0"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比喻、夸张：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从局部分别描写了托尔斯泰的面部特征，既幽默又诙谐，给人留下深刻的印象，而且让人产生无尽的联想。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9433" y="1492462"/>
            <a:ext cx="8064500" cy="312393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他是最清醒的现实主义的天才艺术家。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（列宁）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他是十九世纪俄国的巨人。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（鲁迅）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他是空前绝后的艺术大师。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（陀思妥耶夫斯基）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他观察着世态的变化，但讲述的却是人间的真理。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（马克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吐温）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45110" y="380365"/>
            <a:ext cx="2555875" cy="628650"/>
            <a:chOff x="923" y="1552"/>
            <a:chExt cx="3695" cy="891"/>
          </a:xfrm>
        </p:grpSpPr>
        <p:pic>
          <p:nvPicPr>
            <p:cNvPr id="15" name="图片 14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" name="文本框 3"/>
            <p:cNvSpPr txBox="1"/>
            <p:nvPr/>
          </p:nvSpPr>
          <p:spPr>
            <a:xfrm>
              <a:off x="1209" y="1616"/>
              <a:ext cx="2848" cy="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情境导入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671320" y="4855210"/>
            <a:ext cx="5801360" cy="1076325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28575">
            <a:solidFill>
              <a:schemeClr val="accent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solidFill>
                  <a:srgbClr val="CC0000"/>
                </a:solidFill>
                <a:ea typeface="华文行楷" panose="02010800040101010101" pitchFamily="2" charset="-122"/>
                <a:sym typeface="+mn-ea"/>
              </a:rPr>
              <a:t>他说：</a:t>
            </a:r>
            <a:r>
              <a:rPr lang="en-US" altLang="zh-CN" sz="3200" dirty="0">
                <a:solidFill>
                  <a:srgbClr val="CC0000"/>
                </a:solidFill>
                <a:ea typeface="华文行楷" panose="02010800040101010101" pitchFamily="2" charset="-122"/>
                <a:sym typeface="+mn-ea"/>
              </a:rPr>
              <a:t>“</a:t>
            </a:r>
            <a:r>
              <a:rPr lang="zh-CN" altLang="en-US" sz="3200" dirty="0">
                <a:solidFill>
                  <a:srgbClr val="CC0000"/>
                </a:solidFill>
                <a:ea typeface="华文行楷" panose="02010800040101010101" pitchFamily="2" charset="-122"/>
                <a:sym typeface="+mn-ea"/>
              </a:rPr>
              <a:t>天才的十分之一是灵感，</a:t>
            </a:r>
            <a:endParaRPr lang="zh-CN" altLang="en-US" sz="3200" dirty="0">
              <a:solidFill>
                <a:srgbClr val="CC00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  <a:p>
            <a:r>
              <a:rPr lang="zh-CN" altLang="en-US" sz="3200" dirty="0">
                <a:solidFill>
                  <a:srgbClr val="CC0000"/>
                </a:solidFill>
                <a:ea typeface="华文行楷" panose="02010800040101010101" pitchFamily="2" charset="-122"/>
                <a:sym typeface="+mn-ea"/>
              </a:rPr>
              <a:t>十分之九是血汗。</a:t>
            </a:r>
            <a:r>
              <a:rPr lang="en-US" altLang="zh-CN" sz="3200" dirty="0">
                <a:solidFill>
                  <a:srgbClr val="CC0000"/>
                </a:solidFill>
                <a:ea typeface="华文行楷" panose="02010800040101010101" pitchFamily="2" charset="-122"/>
                <a:sym typeface="+mn-ea"/>
              </a:rPr>
              <a:t>”</a:t>
            </a:r>
            <a:endParaRPr lang="en-US" altLang="zh-CN" sz="3200" b="1" dirty="0" smtClean="0">
              <a:solidFill>
                <a:srgbClr val="CC0000"/>
              </a:solidFill>
              <a:ea typeface="华文行楷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2905125" y="651934"/>
            <a:ext cx="3705225" cy="58356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学习第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6-9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</a:t>
            </a:r>
          </a:p>
        </p:txBody>
      </p:sp>
      <p:sp>
        <p:nvSpPr>
          <p:cNvPr id="3" name="TextBox 64"/>
          <p:cNvSpPr txBox="1">
            <a:spLocks noChangeArrowheads="1"/>
          </p:cNvSpPr>
          <p:nvPr/>
        </p:nvSpPr>
        <p:spPr bwMode="auto">
          <a:xfrm>
            <a:off x="780415" y="1638300"/>
            <a:ext cx="7954010" cy="73088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6-9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自然段，说说每个自然段写了什么？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00050" y="2753995"/>
            <a:ext cx="5176520" cy="275463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⑥犀利的目光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⑦眼睛里蕴藏着丰富的感情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⑧眼睛的威力巨大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⑨赞美托尔斯泰犀利的眼光</a:t>
            </a:r>
          </a:p>
        </p:txBody>
      </p:sp>
      <p:sp>
        <p:nvSpPr>
          <p:cNvPr id="5" name="矩形 4"/>
          <p:cNvSpPr/>
          <p:nvPr/>
        </p:nvSpPr>
        <p:spPr>
          <a:xfrm>
            <a:off x="7096127" y="3516807"/>
            <a:ext cx="8867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zh-CN" altLang="en-US" sz="5400" b="1" spc="50" dirty="0">
                <a:ln w="11430"/>
                <a:solidFill>
                  <a:srgbClr val="FF0000"/>
                </a:solidFill>
                <a:sym typeface="+mn-ea"/>
              </a:rPr>
              <a:t>神</a:t>
            </a:r>
          </a:p>
        </p:txBody>
      </p:sp>
      <p:sp>
        <p:nvSpPr>
          <p:cNvPr id="6" name="右大括号 5"/>
          <p:cNvSpPr/>
          <p:nvPr/>
        </p:nvSpPr>
        <p:spPr>
          <a:xfrm>
            <a:off x="5643564" y="2686051"/>
            <a:ext cx="371475" cy="2891367"/>
          </a:xfrm>
          <a:prstGeom prst="rightBrac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7" name="Text Box 1033"/>
          <p:cNvSpPr txBox="1">
            <a:spLocks noChangeArrowheads="1"/>
          </p:cNvSpPr>
          <p:nvPr/>
        </p:nvSpPr>
        <p:spPr bwMode="auto">
          <a:xfrm>
            <a:off x="6183194" y="2603501"/>
            <a:ext cx="800219" cy="3062817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>
                <a:solidFill>
                  <a:srgbClr val="FF00FF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犀利深邃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  <p:bldP spid="3" grpId="0" bldLvl="0" animBg="1"/>
      <p:bldP spid="4" grpId="0" build="p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4"/>
          <p:cNvSpPr txBox="1">
            <a:spLocks noChangeArrowheads="1"/>
          </p:cNvSpPr>
          <p:nvPr/>
        </p:nvSpPr>
        <p:spPr bwMode="auto">
          <a:xfrm>
            <a:off x="450851" y="404284"/>
            <a:ext cx="7807325" cy="142049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这道目光就像一把锃亮的钢刀刺了过来，又稳又准，击中要害，令你无法动弹，无法躲避。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50851" y="1911351"/>
            <a:ext cx="7807325" cy="1272540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mpd="dbl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eaLnBrk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比喻、夸张：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形象生动地描绘了托尔斯泰犀利的目光。</a:t>
            </a:r>
          </a:p>
        </p:txBody>
      </p:sp>
      <p:sp>
        <p:nvSpPr>
          <p:cNvPr id="5" name="TextBox 64"/>
          <p:cNvSpPr txBox="1">
            <a:spLocks noChangeArrowheads="1"/>
          </p:cNvSpPr>
          <p:nvPr/>
        </p:nvSpPr>
        <p:spPr bwMode="auto">
          <a:xfrm>
            <a:off x="450851" y="3420534"/>
            <a:ext cx="7807325" cy="127254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它像枪弹穿透了伪装的甲胄，它像金刚刀切开了玻璃。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0851" y="4959351"/>
            <a:ext cx="7807325" cy="1272540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cmpd="dbl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eaLnBrk="0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比喻：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形象地写出了托尔斯泰目光犀利，具有敏锐的洞察力。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4"/>
          <p:cNvSpPr txBox="1">
            <a:spLocks noChangeArrowheads="1"/>
          </p:cNvSpPr>
          <p:nvPr/>
        </p:nvSpPr>
        <p:spPr bwMode="auto">
          <a:xfrm>
            <a:off x="488633" y="833756"/>
            <a:ext cx="8083550" cy="267525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托尔斯泰面部的其他部件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胡子、眉毛、头发，都不过是用以包装、保护这对闪光的珠宝的甲壳而已，这对珠宝有魔力，有磁性，可以把人世间的物质吸进去，然后向我们这个时代放射出精确无误的频波。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8950" y="3579285"/>
            <a:ext cx="8083550" cy="2797175"/>
          </a:xfrm>
          <a:prstGeom prst="rect">
            <a:avLst/>
          </a:prstGeom>
          <a:solidFill>
            <a:schemeClr val="bg1">
              <a:alpha val="81175"/>
            </a:schemeClr>
          </a:solidFill>
          <a:ln w="38100" cmpd="dbl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eaLnBrk="0">
              <a:lnSpc>
                <a:spcPct val="11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比喻：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把托尔斯泰的眼睛比作有魔力、有磁性的珠宝，使描写对象生动形象，揭示了托尔斯泰的作品来自于对社会人间百态的观察、研究，同时还准确地表现出社会生活的方方面面。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289" y="2281979"/>
            <a:ext cx="8569325" cy="352171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一、运用了大量的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比喻和夸张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的修辞手法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比喻效果：形象鲜明，特征突出。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夸张效果：特征突出，印象深刻。</a:t>
            </a:r>
            <a:endParaRPr lang="en-US" altLang="zh-CN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二、</a:t>
            </a:r>
            <a:r>
              <a:rPr lang="zh-CN" altLang="en-US" sz="32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先抑后扬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的手法：用伟人平庸丑陋的外表来反衬其眼睛的神奇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68004" y="1146811"/>
            <a:ext cx="35274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肖像描写的技法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14313" y="982133"/>
            <a:ext cx="8564562" cy="1532727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    课文前半部分描写了托尔斯泰平庸甚至丑陋的外表，但联系全文看，读者仍然能感到这位大文豪的不凡之处。这是为什么？前半部分的描写对塑造人物形象有什么作用？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314" y="2980267"/>
            <a:ext cx="8574087" cy="296862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前半部分描写托尔斯泰的外貌，突出了两个方面的特点：</a:t>
            </a:r>
            <a:r>
              <a:rPr lang="zh-CN" altLang="en-US" sz="2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一是托尔斯泰外貌的平庸甚至丑陋，二是他和普通人一样，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混在人堆里分辨不出来。写他脸相平庸既是对他外貌做真实的刻画，也是为了说明他是俄国人民大众的普通一员，与全体俄国人民同呼吸共命运。联系全文看，写他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平庸甚至丑陋的外表，正是用来</a:t>
            </a:r>
            <a:r>
              <a:rPr lang="zh-CN" altLang="en-US" sz="24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反衬他灵魂的高贵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zh-CN" altLang="en-US" sz="2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78460" y="984885"/>
            <a:ext cx="8251190" cy="488759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反衬他的眼睛精美绝伦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作者已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一语道破：“托尔斯泰面部的其他部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件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胡子、眉毛、头发，都不过是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用以包装、保护这对闪光的珠宝的甲</a:t>
            </a:r>
          </a:p>
          <a:p>
            <a:pPr>
              <a:lnSpc>
                <a:spcPct val="120000"/>
              </a:lnSpc>
            </a:pP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壳而已。”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全文既对托尔斯泰的“形”“神”做了独到细致的刻画，同时也在字里行间渗透着作者对托尔斯泰的崇敬、赞美之情。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这样，前半部分的描写非但没有损害托尔斯泰在读者心目中的形象，反而收到相反相成的艺术效果，相互衬托，使托尔斯泰的外貌包括眼睛给人留下强烈深刻的印象。</a:t>
            </a:r>
          </a:p>
        </p:txBody>
      </p:sp>
      <p:pic>
        <p:nvPicPr>
          <p:cNvPr id="27652" name="图片 1" descr="tim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4078" y="984885"/>
            <a:ext cx="2487612" cy="2046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550546" y="2106719"/>
            <a:ext cx="8042275" cy="137096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如何理解“不是传播智慧的庙堂，而是禁锢思想的囚牢”这句话？</a:t>
            </a:r>
            <a:endParaRPr lang="zh-CN" altLang="zh-CN" sz="3200" b="1" dirty="0">
              <a:solidFill>
                <a:srgbClr val="0D0D0D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60375" y="3636010"/>
            <a:ext cx="8132445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这句话中暗含的意思是托尔斯泰的脸庞实际上是“传播智慧的庙堂”，只是表面上看不出。这句话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明贬实褒，刻意强调托尔斯泰相貌的平庸，是为了突出他的智慧。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7330" y="354965"/>
            <a:ext cx="2346325" cy="681990"/>
            <a:chOff x="342" y="486"/>
            <a:chExt cx="3695" cy="1074"/>
          </a:xfrm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" y="486"/>
              <a:ext cx="3695" cy="107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28" y="564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文段品析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4650" y="466090"/>
            <a:ext cx="8248015" cy="137096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．如何理解“直到年纪大了以后</a:t>
            </a:r>
            <a:r>
              <a:rPr lang="en-US" altLang="zh-CN" sz="32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32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使这块悲凉之地解冻”这几句话的含义？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8779" y="1947122"/>
            <a:ext cx="8243887" cy="474281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把晚年托尔斯泰的面部表情比作“悲凉之地解冻”，揭示了其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内心世界的巨大改变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。托尔斯泰到晚年实现了他世界观的转变，坚决地站到农民的立场上来，对富裕而腐朽的阶级生活及其基础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土地私有制表示强烈的否定，对国家和教会进行猛烈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的抨击。对国家和教会进行猛烈的抨击。他反对暴力革命，宣扬基督教的博爱和自我修身，主张从宗教、伦理中寻求解决社会矛盾的道路。这段肖像描写是对应托尔斯泰晚年的这一变化而写的。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27965" y="1579245"/>
            <a:ext cx="881380" cy="4152900"/>
            <a:chOff x="647" y="2412"/>
            <a:chExt cx="1388" cy="6540"/>
          </a:xfrm>
          <a:solidFill>
            <a:schemeClr val="bg1">
              <a:alpha val="38000"/>
            </a:schemeClr>
          </a:solidFill>
        </p:grpSpPr>
        <p:sp>
          <p:nvSpPr>
            <p:cNvPr id="35843" name="TextBox 7"/>
            <p:cNvSpPr txBox="1">
              <a:spLocks noChangeArrowheads="1"/>
            </p:cNvSpPr>
            <p:nvPr/>
          </p:nvSpPr>
          <p:spPr bwMode="auto">
            <a:xfrm>
              <a:off x="647" y="2760"/>
              <a:ext cx="1063" cy="606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列夫</a:t>
              </a:r>
              <a:r>
                <a:rPr lang="en-US" altLang="zh-CN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托尔斯泰</a:t>
              </a: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1710" y="2412"/>
              <a:ext cx="325" cy="6540"/>
            </a:xfrm>
            <a:prstGeom prst="leftBrace">
              <a:avLst>
                <a:gd name="adj1" fmla="val 40235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54125" y="1291590"/>
            <a:ext cx="554355" cy="233045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刻画外貌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710" y="3970655"/>
            <a:ext cx="579120" cy="233045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描写眼睛</a:t>
            </a:r>
          </a:p>
        </p:txBody>
      </p:sp>
      <p:sp>
        <p:nvSpPr>
          <p:cNvPr id="12" name="右大括号 11"/>
          <p:cNvSpPr/>
          <p:nvPr/>
        </p:nvSpPr>
        <p:spPr>
          <a:xfrm>
            <a:off x="8199438" y="1579034"/>
            <a:ext cx="254000" cy="4248151"/>
          </a:xfrm>
          <a:prstGeom prst="rightBrace">
            <a:avLst>
              <a:gd name="adj1" fmla="val 34253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32788" y="2413424"/>
            <a:ext cx="736600" cy="26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崇敬赞美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1808163" y="1579034"/>
            <a:ext cx="222250" cy="1754717"/>
          </a:xfrm>
          <a:prstGeom prst="leftBrace">
            <a:avLst>
              <a:gd name="adj1" fmla="val 37956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 flipH="1">
            <a:off x="6527166" y="1539029"/>
            <a:ext cx="277813" cy="1754717"/>
          </a:xfrm>
          <a:prstGeom prst="leftBrace">
            <a:avLst>
              <a:gd name="adj1" fmla="val 42564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30413" y="1405467"/>
            <a:ext cx="4265612" cy="4603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须发：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脸庞多毛，胡髭浓密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30730" y="2118995"/>
            <a:ext cx="4610100" cy="4603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面部：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失调、崎岖、平庸、粗鄙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30413" y="2832101"/>
            <a:ext cx="4083050" cy="4603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表情：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消沉、愚钝、压抑</a:t>
            </a:r>
            <a:endParaRPr lang="en-US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30413" y="5365752"/>
            <a:ext cx="2914650" cy="4603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眼睛威力巨大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39608" y="4066541"/>
            <a:ext cx="3325812" cy="4603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目光犀利、敏锐、深刻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39608" y="4716146"/>
            <a:ext cx="3097212" cy="46037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眼睛蕴含丰富感情</a:t>
            </a:r>
          </a:p>
        </p:txBody>
      </p:sp>
      <p:sp>
        <p:nvSpPr>
          <p:cNvPr id="32" name="左大括号 31"/>
          <p:cNvSpPr/>
          <p:nvPr/>
        </p:nvSpPr>
        <p:spPr>
          <a:xfrm>
            <a:off x="1738313" y="4066752"/>
            <a:ext cx="292100" cy="1761067"/>
          </a:xfrm>
          <a:prstGeom prst="leftBrace">
            <a:avLst>
              <a:gd name="adj1" fmla="val 18351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04979" y="1822239"/>
            <a:ext cx="1419225" cy="105029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让人失望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（抑）</a:t>
            </a:r>
            <a:endParaRPr lang="en-US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04180" y="4660900"/>
            <a:ext cx="2324100" cy="570865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非同寻常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（扬）</a:t>
            </a:r>
            <a:endParaRPr lang="en-US" altLang="zh-CN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左大括号 35"/>
          <p:cNvSpPr/>
          <p:nvPr/>
        </p:nvSpPr>
        <p:spPr>
          <a:xfrm flipH="1">
            <a:off x="5257801" y="4095327"/>
            <a:ext cx="246063" cy="1761067"/>
          </a:xfrm>
          <a:prstGeom prst="leftBrace">
            <a:avLst>
              <a:gd name="adj1" fmla="val 55900"/>
              <a:gd name="adj2" fmla="val 51508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9870" y="311150"/>
            <a:ext cx="2261235" cy="698500"/>
            <a:chOff x="923" y="1584"/>
            <a:chExt cx="3561" cy="850"/>
          </a:xfrm>
          <a:noFill/>
        </p:grpSpPr>
        <p:pic>
          <p:nvPicPr>
            <p:cNvPr id="7" name="图片 6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84"/>
              <a:ext cx="3561" cy="850"/>
            </a:xfrm>
            <a:prstGeom prst="rect">
              <a:avLst/>
            </a:prstGeom>
            <a:grpFill/>
          </p:spPr>
        </p:pic>
        <p:sp>
          <p:nvSpPr>
            <p:cNvPr id="9" name="文本框 3"/>
            <p:cNvSpPr txBox="1"/>
            <p:nvPr/>
          </p:nvSpPr>
          <p:spPr>
            <a:xfrm>
              <a:off x="1136" y="1713"/>
              <a:ext cx="2848" cy="7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/>
      <p:bldP spid="14" grpId="0" bldLvl="0" animBg="1"/>
      <p:bldP spid="15" grpId="0" bldLvl="0" animBg="1"/>
      <p:bldP spid="24" grpId="0" bldLvl="0" animBg="1"/>
      <p:bldP spid="25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Users\Administrator\Documents\小插图\文本框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293495"/>
            <a:ext cx="7314565" cy="491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矩形 6"/>
          <p:cNvSpPr>
            <a:spLocks noChangeArrowheads="1"/>
          </p:cNvSpPr>
          <p:nvPr/>
        </p:nvSpPr>
        <p:spPr bwMode="auto">
          <a:xfrm>
            <a:off x="1181735" y="2451735"/>
            <a:ext cx="6781165" cy="35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本文作者运用大量的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比喻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夸张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手法力透纸背又妙趣横生地描绘了托尔斯泰的肖像，既展示了他独特的外貌特征，又揭示了他深邃的精神世界，还表达了作者对他的无限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崇敬和赞美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之情。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5605" y="389890"/>
            <a:ext cx="2346325" cy="801370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22" y="1672"/>
              <a:ext cx="2848" cy="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课文总结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1"/>
          <p:cNvSpPr>
            <a:spLocks noChangeArrowheads="1"/>
          </p:cNvSpPr>
          <p:nvPr/>
        </p:nvSpPr>
        <p:spPr bwMode="auto">
          <a:xfrm>
            <a:off x="3857625" y="1370330"/>
            <a:ext cx="4937125" cy="730885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你们知道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“他”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是谁吗？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060825" y="2580005"/>
            <a:ext cx="4733925" cy="2848610"/>
          </a:xfrm>
          <a:prstGeom prst="rect">
            <a:avLst/>
          </a:prstGeom>
          <a:noFill/>
          <a:ln w="28575" cmpd="dbl">
            <a:solidFill>
              <a:srgbClr val="0000FF"/>
            </a:solidFill>
            <a:prstDash val="dashDot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是的，他就是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托尔斯泰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。今天，我们一起学习茨威格所写的人物传记《列夫·托尔斯泰》。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l="1767" t="4958" r="750" b="1842"/>
          <a:stretch>
            <a:fillRect/>
          </a:stretch>
        </p:blipFill>
        <p:spPr>
          <a:xfrm>
            <a:off x="346075" y="1566545"/>
            <a:ext cx="3510915" cy="386207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/>
      <p:bldP spid="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14656" y="1142789"/>
            <a:ext cx="8315325" cy="531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托尔斯泰和一枚硬币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一次，托尔斯泰在长途旅行时，路过一个小火车站。他想到车站上走走，便来到月台上。这时，一列客车正要开动，汽笛已经拉响了。托尔斯泰正在月台上慢慢走着，忽然，一位女士从列车车窗里冲他直喊：“老头儿！老头儿！快替我到候车室把我的手提包取来，我忘记提过来了。”原来，这位女士见托尔斯泰衣着俭朴，还沾了不少尘土，把他当作车站的搬运工了。</a:t>
            </a: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托尔斯泰赶忙跑进候车室拿来手提包，递给了这位女士。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4805" y="413385"/>
            <a:ext cx="2346325" cy="729615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2" name="文本框 3"/>
            <p:cNvSpPr txBox="1"/>
            <p:nvPr/>
          </p:nvSpPr>
          <p:spPr>
            <a:xfrm>
              <a:off x="1222" y="1694"/>
              <a:ext cx="2848" cy="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70535" y="655956"/>
            <a:ext cx="8324850" cy="58547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女士感激地说：“谢谢啦！”随手递给托尔斯泰一枚硬币，“这是赏给你的。”</a:t>
            </a: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托尔斯泰接过硬币，瞧了瞧，装进了口袋。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正巧，这位女士身边有个旅客认出了这个风尘仆仆的“搬运工”就是托尔斯泰，大声对女士叫道：“太太，您知道您赏钱给谁了吗？他就是列夫·托尔斯泰呀！”“啊！老天爷呀！”女士惊呼起来，“请别计较！请把硬币还给我吧，我怎么会给您小费，多不好意思！我这是干出什么事来啦！”“太太，您干吗这么激动？”托尔斯泰平静地说，“您又没做什么坏事！这个硬币是我挣来的，我得收下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5433" y="586105"/>
            <a:ext cx="8572500" cy="58991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从托尔斯泰看中国传统文化的魅力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1884年，托尔斯泰写了一篇近乎提纲的文章《中国的贤哲》，文章分成三个部分：孔子的著作、《大学》以及中国先哲老子所著的《道德经》。1891年，托尔斯泰在给出版商烈杰尔烈的一封信中，附了给他留下印象的作品的名称。这些作品总共不足50部，《道德经》等中国传统文化思想著作位列其中。这是他在完成《战争与和平》和《忏悔录》等世界巨著之后，思想经历巨大困惑之时，遇到中国传统文化思想所总结出来的。托尔斯泰在读了老子的著作后感叹：我从来没有见过这么完美的哲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5764" y="1949451"/>
            <a:ext cx="8320087" cy="312293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．试用欲扬先抑的方法写一段话，要求安排合理，抑与扬之间过渡自然，详略得当</a:t>
            </a:r>
            <a:r>
              <a:rPr lang="zh-CN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模仿文中使用的修辞手法，描述一下你身边的人。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64490" y="494030"/>
            <a:ext cx="2346325" cy="861060"/>
            <a:chOff x="923" y="1552"/>
            <a:chExt cx="3695" cy="882"/>
          </a:xfrm>
        </p:grpSpPr>
        <p:pic>
          <p:nvPicPr>
            <p:cNvPr id="2" name="图片 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22" name="文本框 3"/>
            <p:cNvSpPr txBox="1"/>
            <p:nvPr/>
          </p:nvSpPr>
          <p:spPr>
            <a:xfrm>
              <a:off x="1222" y="1694"/>
              <a:ext cx="2848" cy="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课后练习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3469640" y="1473200"/>
            <a:ext cx="542671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8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0680" y="1167765"/>
            <a:ext cx="5613400" cy="5292725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【托尔斯泰】（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1829-1910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）出身名门贵族。</a:t>
            </a:r>
          </a:p>
          <a:p>
            <a:pPr algn="l"/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从</a:t>
            </a:r>
            <a:r>
              <a:rPr lang="en-US" altLang="zh-CN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50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年代开始创作。</a:t>
            </a:r>
            <a:r>
              <a:rPr lang="en-US" altLang="zh-CN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60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年代创作进入巅峰，创作了史诗性的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长篇巨著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战争与和平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en-US" altLang="zh-CN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70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年代创作了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长篇小说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安娜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•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卡列尼娜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altLang="zh-CN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1899</a:t>
            </a:r>
            <a:r>
              <a:rPr lang="zh-CN" altLang="en-US" sz="2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年完成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长篇小说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复活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代表了他的艺术高峰，也是他实践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“最清醒的现实主义”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的标志。 可以说是作家一生的思想和艺术探索的总结。</a:t>
            </a:r>
          </a:p>
          <a:p>
            <a:pPr algn="l"/>
            <a:r>
              <a:rPr lang="zh-CN" altLang="en-US" sz="2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600" b="1" u="sng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他不仅是</a:t>
            </a:r>
            <a:r>
              <a:rPr lang="en-US" altLang="zh-CN" sz="26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</a:t>
            </a:r>
            <a:r>
              <a:rPr lang="zh-CN" altLang="en-US" sz="26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世纪俄国最伟大的现实主义作家</a:t>
            </a:r>
            <a:r>
              <a:rPr lang="zh-CN" altLang="en-US" sz="2600" b="1" u="sng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，也是</a:t>
            </a:r>
            <a:r>
              <a:rPr lang="zh-CN" altLang="en-US" sz="2600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世界文学史上影响最大的作家之一。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5245" y="323215"/>
            <a:ext cx="2407920" cy="281178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7170" y="339949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149" y="1679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人物介绍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5245" y="3279140"/>
            <a:ext cx="2407920" cy="3059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a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6613"/>
            <a:ext cx="2606675" cy="360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uhu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836613"/>
            <a:ext cx="2652712" cy="360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zhanhe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900" y="836613"/>
            <a:ext cx="2630488" cy="3730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/>
          <p:cNvSpPr txBox="1"/>
          <p:nvPr/>
        </p:nvSpPr>
        <p:spPr>
          <a:xfrm>
            <a:off x="2457450" y="5153025"/>
            <a:ext cx="45218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托尔斯泰的作品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8295" y="1238250"/>
            <a:ext cx="5538470" cy="52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【茨威格】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1881—1942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），奥地利作家、评论家。出身于富裕的犹太家庭。擅长写小说、人物传记。曾获诺贝尔文学奖，被公认为世界上最杰出的中短篇小说家之一。其代表作有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《一个女人一生中的二十四小时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一个陌生女人的来信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成功的秘诀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象棋的故事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，传记有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三作家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罗曼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罗兰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7170" y="339949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作者简介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rcRect l="6909" r="-277"/>
          <a:stretch>
            <a:fillRect/>
          </a:stretch>
        </p:blipFill>
        <p:spPr>
          <a:xfrm>
            <a:off x="5715635" y="1581785"/>
            <a:ext cx="3423920" cy="45720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780" y="4136390"/>
            <a:ext cx="3013075" cy="2009140"/>
          </a:xfrm>
          <a:prstGeom prst="rect">
            <a:avLst/>
          </a:prstGeom>
        </p:spPr>
      </p:pic>
      <p:sp>
        <p:nvSpPr>
          <p:cNvPr id="21506" name="Text Box 2"/>
          <p:cNvSpPr txBox="1"/>
          <p:nvPr/>
        </p:nvSpPr>
        <p:spPr>
          <a:xfrm>
            <a:off x="250825" y="188913"/>
            <a:ext cx="889317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斯蒂芬</a:t>
            </a:r>
            <a:r>
              <a:rPr lang="en-US" altLang="zh-CN" sz="4000" b="1" dirty="0">
                <a:latin typeface="Comic Sans MS" panose="030F0702030302020204" pitchFamily="66" charset="0"/>
                <a:ea typeface="楷体_GB2312" pitchFamily="49" charset="-122"/>
              </a:rPr>
              <a:t>·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茨威格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奥地利作家</a:t>
            </a:r>
          </a:p>
        </p:txBody>
      </p:sp>
      <p:sp>
        <p:nvSpPr>
          <p:cNvPr id="48135" name="Text Box 7"/>
          <p:cNvSpPr txBox="1"/>
          <p:nvPr/>
        </p:nvSpPr>
        <p:spPr>
          <a:xfrm>
            <a:off x="3294380" y="1042988"/>
            <a:ext cx="57896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《</a:t>
            </a: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一个陌生女人的来信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475" y="1700530"/>
            <a:ext cx="4504055" cy="2435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rcRect b="31563"/>
          <a:stretch>
            <a:fillRect/>
          </a:stretch>
        </p:blipFill>
        <p:spPr>
          <a:xfrm>
            <a:off x="5951855" y="4381500"/>
            <a:ext cx="3048000" cy="2085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730" y="2019300"/>
            <a:ext cx="2927985" cy="4274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8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3706" y="1151256"/>
            <a:ext cx="8277225" cy="54927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1928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年茨威格访问俄国，正值列夫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托尔斯泰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周年诞辰。他怀着无比崇敬的心情参观了托尔斯泰的故居和坟墓，称其坟墓为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“世间最美的坟墓”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。列夫·托尔斯泰出身贵族，却不满贵族对农奴的残酷剥削，不满贵族奢侈享乐的生活，晚年致力于“平民化”，放弃私有财产和贵族特权，从事体力劳动，被列宁称为“俄国革命的镜子”。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茨威格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感受到了托尔斯泰的伟大，回国后，他写成了传记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三作家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7170" y="339949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背景介绍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52095" y="278354"/>
            <a:ext cx="2346325" cy="681957"/>
            <a:chOff x="923" y="1552"/>
            <a:chExt cx="3695" cy="882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209" y="1616"/>
              <a:ext cx="2848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文体知识</a:t>
              </a:r>
            </a:p>
          </p:txBody>
        </p:sp>
      </p:grpSp>
      <p:graphicFrame>
        <p:nvGraphicFramePr>
          <p:cNvPr id="2" name="表格 1"/>
          <p:cNvGraphicFramePr/>
          <p:nvPr/>
        </p:nvGraphicFramePr>
        <p:xfrm>
          <a:off x="433705" y="1031240"/>
          <a:ext cx="8470900" cy="5211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280"/>
                <a:gridCol w="431165"/>
                <a:gridCol w="466725"/>
                <a:gridCol w="7110730"/>
              </a:tblGrid>
              <a:tr h="1202690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240000"/>
                        </a:lnSpc>
                        <a:buNone/>
                      </a:pPr>
                      <a:r>
                        <a:rPr lang="en-US" sz="28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  </a:t>
                      </a:r>
                      <a:r>
                        <a:rPr lang="en-US" sz="28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传 记</a:t>
                      </a:r>
                      <a:endParaRPr lang="en-US" altLang="en-US" sz="28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E1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8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概念</a:t>
                      </a:r>
                      <a:endParaRPr lang="en-US" altLang="en-US" sz="28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传记是一种常见的文学形式，主要记述人物的事迹，根据各种书面或口述的回忆、调查的相关材料等，加以选择编排而成。</a:t>
                      </a:r>
                      <a:endParaRPr lang="en-US" altLang="en-US" sz="2600" b="0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cap="flat">
                      <a:noFill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026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90000"/>
                        </a:lnSpc>
                        <a:buNone/>
                      </a:pPr>
                      <a:r>
                        <a:rPr lang="en-US" sz="28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  </a:t>
                      </a:r>
                      <a:r>
                        <a:rPr lang="en-US" sz="28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分类</a:t>
                      </a:r>
                      <a:endParaRPr lang="en-US" altLang="en-US" sz="28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DF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6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自传体</a:t>
                      </a:r>
                      <a:endParaRPr lang="en-US" altLang="en-US" sz="2600" b="0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 Unicode MS" panose="020B0604020202020204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这是某一个人物自己写的记载自己的生活经历的文章。记载自己前半生或大半生的生活经历的一般称为自传，如《马克·吐温自传》。</a:t>
                      </a:r>
                      <a:endParaRPr lang="en-US" altLang="en-US" sz="2600" b="0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/>
                    </a:solidFill>
                  </a:tcPr>
                </a:tc>
              </a:tr>
              <a:tr h="12020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6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Arial Unicode MS" panose="020B0604020202020204" charset="-122"/>
                        </a:rPr>
                        <a:t>回忆体</a:t>
                      </a:r>
                      <a:endParaRPr lang="en-US" altLang="en-US" sz="2600" b="0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Arial Unicode MS" panose="020B0604020202020204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这类传记的作者往往是被立传者的亲属、朋友、同事或下属，他们主要是通过自己的回忆记载被立传者的生平与事迹。</a:t>
                      </a:r>
                      <a:endParaRPr lang="en-US" altLang="en-US" sz="2600" b="0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/>
                    </a:solidFill>
                  </a:tcPr>
                </a:tc>
              </a:tr>
              <a:tr h="160401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6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采访体</a:t>
                      </a:r>
                      <a:endParaRPr lang="en-US" altLang="en-US" sz="26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600" b="0">
                          <a:solidFill>
                            <a:srgbClr val="231F2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    这类传记的撰写人，一般与被立传者原来并无交往，或者是与被立传者相隔几代的后人，他们主要靠采访被立传者的亲友，搜集被立传者的各类资料，然后经过 取舍、创造，形成传记。</a:t>
                      </a:r>
                      <a:endParaRPr lang="en-US" altLang="en-US" sz="2600" b="0">
                        <a:solidFill>
                          <a:srgbClr val="231F2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eb2910f-f528-4cb7-8963-fed1169755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3292</Words>
  <Application>Microsoft Office PowerPoint</Application>
  <PresentationFormat>全屏显示(4:3)</PresentationFormat>
  <Paragraphs>192</Paragraphs>
  <Slides>34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12</cp:revision>
  <dcterms:created xsi:type="dcterms:W3CDTF">2019-04-12T03:26:00Z</dcterms:created>
  <dcterms:modified xsi:type="dcterms:W3CDTF">2019-08-27T10:00:41Z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