
<file path=[Content_Types].xml><?xml version="1.0" encoding="utf-8"?>
<Types xmlns="http://schemas.openxmlformats.org/package/2006/content-types">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0" r:id="rId1"/>
  </p:sldMasterIdLst>
  <p:notesMasterIdLst>
    <p:notesMasterId r:id="rId41"/>
  </p:notesMasterIdLst>
  <p:handoutMasterIdLst>
    <p:handoutMasterId r:id="rId42"/>
  </p:handoutMasterIdLst>
  <p:sldIdLst>
    <p:sldId id="256" r:id="rId2"/>
    <p:sldId id="435" r:id="rId3"/>
    <p:sldId id="436" r:id="rId4"/>
    <p:sldId id="437" r:id="rId5"/>
    <p:sldId id="276" r:id="rId6"/>
    <p:sldId id="367" r:id="rId7"/>
    <p:sldId id="277" r:id="rId8"/>
    <p:sldId id="278" r:id="rId9"/>
    <p:sldId id="279" r:id="rId10"/>
    <p:sldId id="280" r:id="rId11"/>
    <p:sldId id="283" r:id="rId12"/>
    <p:sldId id="293" r:id="rId13"/>
    <p:sldId id="284" r:id="rId14"/>
    <p:sldId id="365" r:id="rId15"/>
    <p:sldId id="360" r:id="rId16"/>
    <p:sldId id="361" r:id="rId17"/>
    <p:sldId id="362" r:id="rId18"/>
    <p:sldId id="363" r:id="rId19"/>
    <p:sldId id="364" r:id="rId20"/>
    <p:sldId id="294" r:id="rId21"/>
    <p:sldId id="295" r:id="rId22"/>
    <p:sldId id="366" r:id="rId23"/>
    <p:sldId id="296" r:id="rId24"/>
    <p:sldId id="335" r:id="rId25"/>
    <p:sldId id="297" r:id="rId26"/>
    <p:sldId id="303" r:id="rId27"/>
    <p:sldId id="304" r:id="rId28"/>
    <p:sldId id="305" r:id="rId29"/>
    <p:sldId id="306" r:id="rId30"/>
    <p:sldId id="333" r:id="rId31"/>
    <p:sldId id="286" r:id="rId32"/>
    <p:sldId id="287" r:id="rId33"/>
    <p:sldId id="308" r:id="rId34"/>
    <p:sldId id="403" r:id="rId35"/>
    <p:sldId id="331" r:id="rId36"/>
    <p:sldId id="332" r:id="rId37"/>
    <p:sldId id="288" r:id="rId38"/>
    <p:sldId id="289" r:id="rId39"/>
    <p:sldId id="399" r:id="rId40"/>
  </p:sldIdLst>
  <p:sldSz cx="9144000" cy="6858000" type="screen4x3"/>
  <p:notesSz cx="6858000" cy="9144000"/>
  <p:custDataLst>
    <p:tags r:id="rId43"/>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FF00FF"/>
    <a:srgbClr val="000000"/>
    <a:srgbClr val="6600FF"/>
    <a:srgbClr val="66FFFF"/>
    <a:srgbClr val="99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0" autoAdjust="0"/>
    <p:restoredTop sz="94660"/>
  </p:normalViewPr>
  <p:slideViewPr>
    <p:cSldViewPr snapToGrid="0">
      <p:cViewPr>
        <p:scale>
          <a:sx n="100" d="100"/>
          <a:sy n="100" d="100"/>
        </p:scale>
        <p:origin x="-1158" y="-72"/>
      </p:cViewPr>
      <p:guideLst>
        <p:guide orient="horz" pos="2124"/>
        <p:guide pos="2980"/>
      </p:guideLst>
    </p:cSldViewPr>
  </p:slideViewPr>
  <p:notesTextViewPr>
    <p:cViewPr>
      <p:scale>
        <a:sx n="1" d="1"/>
        <a:sy n="1" d="1"/>
      </p:scale>
      <p:origin x="0" y="0"/>
    </p:cViewPr>
  </p:notesTextViewPr>
  <p:sorterViewPr>
    <p:cViewPr>
      <p:scale>
        <a:sx n="124" d="100"/>
        <a:sy n="124" d="100"/>
      </p:scale>
      <p:origin x="0" y="0"/>
    </p:cViewPr>
  </p:sorterViewPr>
  <p:notesViewPr>
    <p:cSldViewPr snapToGrid="0">
      <p:cViewPr varScale="1">
        <p:scale>
          <a:sx n="84" d="100"/>
          <a:sy n="84" d="100"/>
        </p:scale>
        <p:origin x="-3642" y="-84"/>
      </p:cViewPr>
      <p:guideLst>
        <p:guide orient="horz" pos="2832"/>
        <p:guide pos="2235"/>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r>
              <a:rPr lang="zh-CN" altLang="en-US"/>
              <a:t>状元成才路</a:t>
            </a: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561753C7-80F0-4219-A01E-4C4AC80B737D}" type="datetimeFigureOut">
              <a:rPr lang="zh-CN" altLang="en-US"/>
              <a:pPr>
                <a:defRPr/>
              </a:pPr>
              <a:t>2019/8/27 Tuesday</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r>
              <a:rPr lang="zh-CN" altLang="en-US"/>
              <a:t>状元成才路</a:t>
            </a: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vl1pPr>
          </a:lstStyle>
          <a:p>
            <a:pPr>
              <a:defRPr/>
            </a:pPr>
            <a:fld id="{E4A03F6F-03DE-419A-A05D-EEE5ADB488F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r>
              <a:rPr lang="zh-CN" altLang="en-US"/>
              <a:t>状元成才路</a:t>
            </a: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A812F3DD-D443-44A1-A6DE-3A9CC1E380F1}" type="datetimeFigureOut">
              <a:rPr lang="zh-CN" altLang="en-US"/>
              <a:pPr>
                <a:defRPr/>
              </a:pPr>
              <a:t>2019/8/27 Tuesday</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r>
              <a:rPr lang="zh-CN" altLang="en-US"/>
              <a:t>状元成才路</a:t>
            </a: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vl1pPr>
          </a:lstStyle>
          <a:p>
            <a:pPr>
              <a:defRPr/>
            </a:pPr>
            <a:fld id="{EB6B897F-7C2E-403D-B0BF-163527BC4A3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f sldNum="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xmlns="">
                <a:solidFill>
                  <a:srgbClr val="FFFFFF"/>
                </a:solidFill>
              </a14:hiddenFill>
            </a:ext>
          </a:extLst>
        </p:spPr>
      </p:sp>
      <p:sp>
        <p:nvSpPr>
          <p:cNvPr id="87043"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87044" name="页脚占位符 4"/>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mtClean="0"/>
              <a:t>状元成才路</a:t>
            </a:r>
          </a:p>
        </p:txBody>
      </p:sp>
      <p:sp>
        <p:nvSpPr>
          <p:cNvPr id="87045" name="页眉占位符 5"/>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mtClean="0"/>
              <a:t>状元成才路</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994C11B-D132-481D-A064-13E5D3500376}" type="datetimeFigureOut">
              <a:rPr lang="zh-CN" altLang="en-US" smtClean="0"/>
              <a:t>2019/8/27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9BCFD8-3501-4413-86C9-144DC326BCB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94C11B-D132-481D-A064-13E5D3500376}" type="datetimeFigureOut">
              <a:rPr lang="zh-CN" altLang="en-US" smtClean="0"/>
              <a:t>2019/8/27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9BCFD8-3501-4413-86C9-144DC326BCB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94C11B-D132-481D-A064-13E5D3500376}" type="datetimeFigureOut">
              <a:rPr lang="zh-CN" altLang="en-US" smtClean="0"/>
              <a:t>2019/8/27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9BCFD8-3501-4413-86C9-144DC326BCB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标题幻灯片">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标题幻灯片">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94C11B-D132-481D-A064-13E5D3500376}" type="datetimeFigureOut">
              <a:rPr lang="zh-CN" altLang="en-US" smtClean="0"/>
              <a:t>2019/8/27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9BCFD8-3501-4413-86C9-144DC326BCBB}"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标题幻灯片">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0_标题幻灯片">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1_标题幻灯片">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2_标题幻灯片">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3_标题幻灯片">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4_标题幻灯片">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标题幻灯片">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标题幻灯片">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标题幻灯片">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标题幻灯片">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994C11B-D132-481D-A064-13E5D3500376}" type="datetimeFigureOut">
              <a:rPr lang="zh-CN" altLang="en-US" smtClean="0"/>
              <a:t>2019/8/27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9BCFD8-3501-4413-86C9-144DC326BCBB}"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标题幻灯片">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5_标题幻灯片">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6_标题幻灯片">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7_标题幻灯片">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8_标题幻灯片">
    <p:spTree>
      <p:nvGrpSpPr>
        <p:cNvPr id="1" name=""/>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9_标题幻灯片">
    <p:spTree>
      <p:nvGrpSpPr>
        <p:cNvPr id="1" name=""/>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1_标题幻灯片">
    <p:spTree>
      <p:nvGrpSpPr>
        <p:cNvPr id="1" name=""/>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5_标题幻灯片">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6_标题幻灯片">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7_标题幻灯片">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994C11B-D132-481D-A064-13E5D3500376}" type="datetimeFigureOut">
              <a:rPr lang="zh-CN" altLang="en-US" smtClean="0"/>
              <a:t>2019/8/27 Tuesday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A9BCFD8-3501-4413-86C9-144DC326BCBB}"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8_标题幻灯片">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9_标题幻灯片">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0_标题幻灯片">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9_标题幻灯片">
    <p:spTree>
      <p:nvGrpSpPr>
        <p:cNvPr id="1" name=""/>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3_标题幻灯片">
    <p:spTree>
      <p:nvGrpSpPr>
        <p:cNvPr id="1" name=""/>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8_标题幻灯片">
    <p:spTree>
      <p:nvGrpSpPr>
        <p:cNvPr id="1" name=""/>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0_标题幻灯片">
    <p:spTree>
      <p:nvGrpSpPr>
        <p:cNvPr id="1" name=""/>
        <p:cNvGrpSpPr/>
        <p:nvPr/>
      </p:nvGrpSpPr>
      <p:grpSpPr>
        <a:xfrm>
          <a:off x="0" y="0"/>
          <a:ext cx="0" cy="0"/>
          <a:chOff x="0" y="0"/>
          <a:chExt cx="0" cy="0"/>
        </a:xfrm>
      </p:grpSpPr>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2_标题幻灯片">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994C11B-D132-481D-A064-13E5D3500376}" type="datetimeFigureOut">
              <a:rPr lang="zh-CN" altLang="en-US" smtClean="0"/>
              <a:t>2019/8/27 Tuesday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A9BCFD8-3501-4413-86C9-144DC326BCBB}" type="slidenum">
              <a:rPr lang="zh-CN" altLang="en-US" smtClean="0"/>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3_标题幻灯片">
    <p:spTree>
      <p:nvGrpSpPr>
        <p:cNvPr id="1" name=""/>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4_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994C11B-D132-481D-A064-13E5D3500376}" type="datetimeFigureOut">
              <a:rPr lang="zh-CN" altLang="en-US" smtClean="0"/>
              <a:t>2019/8/27 Tuesday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9BCFD8-3501-4413-86C9-144DC326BCB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94C11B-D132-481D-A064-13E5D3500376}" type="datetimeFigureOut">
              <a:rPr lang="zh-CN" altLang="en-US" smtClean="0"/>
              <a:t>2019/8/27 Tuesday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A9BCFD8-3501-4413-86C9-144DC326BCB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94C11B-D132-481D-A064-13E5D3500376}" type="datetimeFigureOut">
              <a:rPr lang="zh-CN" altLang="en-US" smtClean="0"/>
              <a:t>2019/8/27 Tuesday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A9BCFD8-3501-4413-86C9-144DC326BCB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94C11B-D132-481D-A064-13E5D3500376}" type="datetimeFigureOut">
              <a:rPr lang="zh-CN" altLang="en-US" smtClean="0"/>
              <a:t>2019/8/27 Tuesday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A9BCFD8-3501-4413-86C9-144DC326BCB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94C11B-D132-481D-A064-13E5D3500376}" type="datetimeFigureOut">
              <a:rPr lang="zh-CN" altLang="en-US" smtClean="0"/>
              <a:t>2019/8/27 Tuesday</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BCFD8-3501-4413-86C9-144DC326BCB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 id="2147483732" r:id="rId32"/>
    <p:sldLayoutId id="2147483733" r:id="rId33"/>
    <p:sldLayoutId id="2147483734" r:id="rId34"/>
    <p:sldLayoutId id="2147483735" r:id="rId35"/>
    <p:sldLayoutId id="2147483736" r:id="rId36"/>
    <p:sldLayoutId id="2147483737" r:id="rId37"/>
    <p:sldLayoutId id="2147483738" r:id="rId38"/>
    <p:sldLayoutId id="2147483739" r:id="rId39"/>
    <p:sldLayoutId id="2147483740" r:id="rId40"/>
    <p:sldLayoutId id="2147483741" r:id="rId41"/>
    <p:sldLayoutId id="2147483742" r:id="rId42"/>
    <p:sldLayoutId id="2147483663" r:id="rId43"/>
    <p:sldLayoutId id="2147483666" r:id="rId44"/>
    <p:sldLayoutId id="2147483668" r:id="rId45"/>
    <p:sldLayoutId id="2147483672" r:id="rId46"/>
    <p:sldLayoutId id="2147483677" r:id="rId47"/>
    <p:sldLayoutId id="2147483689" r:id="rId48"/>
    <p:sldLayoutId id="2147483691" r:id="rId49"/>
    <p:sldLayoutId id="2147483692" r:id="rId50"/>
    <p:sldLayoutId id="2147483693" r:id="rId5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标题 1"/>
          <p:cNvSpPr txBox="1"/>
          <p:nvPr/>
        </p:nvSpPr>
        <p:spPr bwMode="auto">
          <a:xfrm>
            <a:off x="4419600" y="2179108"/>
            <a:ext cx="4248150" cy="1037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400" b="1" dirty="0">
                <a:latin typeface="微软雅黑" panose="020B0503020204020204" pitchFamily="34" charset="-122"/>
                <a:ea typeface="微软雅黑" panose="020B0503020204020204" pitchFamily="34" charset="-122"/>
              </a:rPr>
              <a:t> </a:t>
            </a:r>
            <a:r>
              <a:rPr lang="zh-CN" altLang="en-US" sz="4400" b="1" dirty="0">
                <a:latin typeface="微软雅黑" panose="020B0503020204020204" pitchFamily="34" charset="-122"/>
                <a:ea typeface="微软雅黑" panose="020B0503020204020204" pitchFamily="34" charset="-122"/>
              </a:rPr>
              <a:t>藤野先生</a:t>
            </a:r>
          </a:p>
        </p:txBody>
      </p:sp>
      <p:cxnSp>
        <p:nvCxnSpPr>
          <p:cNvPr id="11" name="直接连接符 10"/>
          <p:cNvCxnSpPr/>
          <p:nvPr/>
        </p:nvCxnSpPr>
        <p:spPr>
          <a:xfrm>
            <a:off x="4791075" y="3089910"/>
            <a:ext cx="3505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cstate="print"/>
          <a:srcRect t="3544" r="5330"/>
          <a:stretch>
            <a:fillRect/>
          </a:stretch>
        </p:blipFill>
        <p:spPr>
          <a:xfrm>
            <a:off x="277495" y="218440"/>
            <a:ext cx="4378325" cy="6252210"/>
          </a:xfrm>
          <a:prstGeom prst="rect">
            <a:avLst/>
          </a:prstGeom>
        </p:spPr>
      </p:pic>
      <p:sp>
        <p:nvSpPr>
          <p:cNvPr id="3" name="文本框 2"/>
          <p:cNvSpPr txBox="1"/>
          <p:nvPr/>
        </p:nvSpPr>
        <p:spPr>
          <a:xfrm>
            <a:off x="7324725" y="3216275"/>
            <a:ext cx="971550" cy="521970"/>
          </a:xfrm>
          <a:prstGeom prst="rect">
            <a:avLst/>
          </a:prstGeom>
          <a:noFill/>
        </p:spPr>
        <p:txBody>
          <a:bodyPr wrap="square" rtlCol="0">
            <a:spAutoFit/>
          </a:bodyPr>
          <a:lstStyle/>
          <a:p>
            <a:r>
              <a:rPr lang="zh-CN" altLang="en-US" sz="2800">
                <a:effectLst>
                  <a:outerShdw blurRad="38100" dist="38100" dir="2700000" algn="tl">
                    <a:srgbClr val="000000">
                      <a:alpha val="43137"/>
                    </a:srgbClr>
                  </a:outerShdw>
                </a:effectLst>
              </a:rPr>
              <a:t>鲁迅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3011"/>
                                        </p:tgtEl>
                                        <p:attrNameLst>
                                          <p:attrName>style.visibility</p:attrName>
                                        </p:attrNameLst>
                                      </p:cBhvr>
                                      <p:to>
                                        <p:strVal val="visible"/>
                                      </p:to>
                                    </p:set>
                                    <p:anim calcmode="lin" valueType="num">
                                      <p:cBhvr additive="base">
                                        <p:cTn id="12" dur="500" fill="hold"/>
                                        <p:tgtEl>
                                          <p:spTgt spid="43011"/>
                                        </p:tgtEl>
                                        <p:attrNameLst>
                                          <p:attrName>ppt_x</p:attrName>
                                        </p:attrNameLst>
                                      </p:cBhvr>
                                      <p:tavLst>
                                        <p:tav tm="0">
                                          <p:val>
                                            <p:strVal val="#ppt_x"/>
                                          </p:val>
                                        </p:tav>
                                        <p:tav tm="100000">
                                          <p:val>
                                            <p:strVal val="#ppt_x"/>
                                          </p:val>
                                        </p:tav>
                                      </p:tavLst>
                                    </p:anim>
                                    <p:anim calcmode="lin" valueType="num">
                                      <p:cBhvr additive="base">
                                        <p:cTn id="13" dur="500" fill="hold"/>
                                        <p:tgtEl>
                                          <p:spTgt spid="4301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Box 4"/>
          <p:cNvSpPr txBox="1">
            <a:spLocks noChangeArrowheads="1"/>
          </p:cNvSpPr>
          <p:nvPr/>
        </p:nvSpPr>
        <p:spPr bwMode="auto">
          <a:xfrm>
            <a:off x="3335339" y="1087967"/>
            <a:ext cx="2351926"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514350" indent="-5143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u"/>
            </a:pPr>
            <a:r>
              <a:rPr lang="zh-CN" altLang="en-US" sz="3200" b="1" dirty="0">
                <a:solidFill>
                  <a:srgbClr val="0000FF"/>
                </a:solidFill>
                <a:latin typeface="黑体" panose="02010609060101010101" pitchFamily="49" charset="-122"/>
                <a:ea typeface="黑体" panose="02010609060101010101" pitchFamily="49" charset="-122"/>
              </a:rPr>
              <a:t>字词注音</a:t>
            </a:r>
          </a:p>
        </p:txBody>
      </p:sp>
      <p:sp>
        <p:nvSpPr>
          <p:cNvPr id="48" name="TextBox 47"/>
          <p:cNvSpPr txBox="1"/>
          <p:nvPr/>
        </p:nvSpPr>
        <p:spPr>
          <a:xfrm>
            <a:off x="456565" y="1872615"/>
            <a:ext cx="8329295" cy="4399915"/>
          </a:xfrm>
          <a:prstGeom prst="rect">
            <a:avLst/>
          </a:prstGeom>
          <a:noFill/>
        </p:spPr>
        <p:txBody>
          <a:bodyPr wrap="square">
            <a:spAutoFit/>
          </a:bodyPr>
          <a:lstStyle/>
          <a:p>
            <a:pPr eaLnBrk="1" hangingPunct="1">
              <a:lnSpc>
                <a:spcPct val="200000"/>
              </a:lnSpc>
              <a:buFont typeface="Arial" panose="020B0604020202020204" pitchFamily="34" charset="0"/>
              <a:buNone/>
              <a:defRPr/>
            </a:pPr>
            <a:r>
              <a:rPr lang="zh-CN" altLang="en-US" sz="2800" b="1" dirty="0">
                <a:latin typeface="黑体" panose="02010609060101010101" pitchFamily="49" charset="-122"/>
                <a:ea typeface="黑体" panose="02010609060101010101" pitchFamily="49" charset="-122"/>
                <a:cs typeface="黑体" panose="02010609060101010101" pitchFamily="49" charset="-122"/>
              </a:rPr>
              <a:t>烂</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熳</a:t>
            </a:r>
            <a:r>
              <a:rPr lang="zh-CN" altLang="en-US" sz="2800" b="1" dirty="0">
                <a:latin typeface="黑体" panose="02010609060101010101" pitchFamily="49" charset="-122"/>
                <a:ea typeface="黑体" panose="02010609060101010101" pitchFamily="49" charset="-122"/>
                <a:cs typeface="黑体" panose="02010609060101010101" pitchFamily="49" charset="-122"/>
              </a:rPr>
              <a:t>（    ）</a:t>
            </a:r>
            <a:r>
              <a:rPr lang="en-US" altLang="zh-CN" sz="2800" b="1" dirty="0">
                <a:latin typeface="黑体" panose="02010609060101010101" pitchFamily="49" charset="-122"/>
                <a:ea typeface="黑体" panose="02010609060101010101" pitchFamily="49" charset="-122"/>
                <a:cs typeface="黑体" panose="02010609060101010101" pitchFamily="49" charset="-122"/>
              </a:rPr>
              <a:t>   </a:t>
            </a:r>
            <a:r>
              <a:rPr lang="zh-CN" altLang="en-US" sz="2800" b="1" dirty="0">
                <a:latin typeface="黑体" panose="02010609060101010101" pitchFamily="49" charset="-122"/>
                <a:ea typeface="黑体" panose="02010609060101010101" pitchFamily="49" charset="-122"/>
                <a:cs typeface="黑体" panose="02010609060101010101" pitchFamily="49" charset="-122"/>
              </a:rPr>
              <a:t>发</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髻</a:t>
            </a:r>
            <a:r>
              <a:rPr lang="zh-CN" altLang="en-US" sz="2800" b="1" dirty="0">
                <a:latin typeface="黑体" panose="02010609060101010101" pitchFamily="49" charset="-122"/>
                <a:ea typeface="黑体" panose="02010609060101010101" pitchFamily="49" charset="-122"/>
                <a:cs typeface="黑体" panose="02010609060101010101" pitchFamily="49" charset="-122"/>
              </a:rPr>
              <a:t>（    ）   芦</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荟</a:t>
            </a:r>
            <a:r>
              <a:rPr lang="zh-CN" altLang="en-US" sz="2800" b="1" dirty="0">
                <a:latin typeface="黑体" panose="02010609060101010101" pitchFamily="49" charset="-122"/>
                <a:ea typeface="黑体" panose="02010609060101010101" pitchFamily="49" charset="-122"/>
                <a:cs typeface="黑体" panose="02010609060101010101" pitchFamily="49" charset="-122"/>
              </a:rPr>
              <a:t>（    ）</a:t>
            </a:r>
            <a:endParaRPr lang="en-US" altLang="zh-CN" sz="2800" b="1" dirty="0">
              <a:latin typeface="黑体" panose="02010609060101010101" pitchFamily="49" charset="-122"/>
              <a:ea typeface="黑体" panose="02010609060101010101" pitchFamily="49" charset="-122"/>
              <a:cs typeface="黑体" panose="02010609060101010101" pitchFamily="49" charset="-122"/>
            </a:endParaRPr>
          </a:p>
          <a:p>
            <a:pPr eaLnBrk="1" hangingPunct="1">
              <a:lnSpc>
                <a:spcPct val="200000"/>
              </a:lnSpc>
              <a:buFont typeface="Arial" panose="020B0604020202020204" pitchFamily="34" charset="0"/>
              <a:buNone/>
              <a:defRPr/>
            </a:pP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绯</a:t>
            </a:r>
            <a:r>
              <a:rPr lang="zh-CN" altLang="en-US" sz="2800" b="1" dirty="0">
                <a:latin typeface="黑体" panose="02010609060101010101" pitchFamily="49" charset="-122"/>
                <a:ea typeface="黑体" panose="02010609060101010101" pitchFamily="49" charset="-122"/>
                <a:cs typeface="黑体" panose="02010609060101010101" pitchFamily="49" charset="-122"/>
              </a:rPr>
              <a:t>红（    ）   解</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剖</a:t>
            </a:r>
            <a:r>
              <a:rPr lang="zh-CN" altLang="en-US" sz="2800" b="1" dirty="0">
                <a:latin typeface="黑体" panose="02010609060101010101" pitchFamily="49" charset="-122"/>
                <a:ea typeface="黑体" panose="02010609060101010101" pitchFamily="49" charset="-122"/>
                <a:cs typeface="黑体" panose="02010609060101010101" pitchFamily="49" charset="-122"/>
              </a:rPr>
              <a:t>（    ）   </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畸</a:t>
            </a:r>
            <a:r>
              <a:rPr lang="zh-CN" altLang="en-US" sz="2800" b="1" dirty="0">
                <a:latin typeface="黑体" panose="02010609060101010101" pitchFamily="49" charset="-122"/>
                <a:ea typeface="黑体" panose="02010609060101010101" pitchFamily="49" charset="-122"/>
                <a:cs typeface="黑体" panose="02010609060101010101" pitchFamily="49" charset="-122"/>
              </a:rPr>
              <a:t>形（    ）</a:t>
            </a:r>
            <a:endParaRPr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eaLnBrk="1" hangingPunct="1">
              <a:lnSpc>
                <a:spcPct val="200000"/>
              </a:lnSpc>
              <a:buFont typeface="Arial" panose="020B0604020202020204" pitchFamily="34" charset="0"/>
              <a:buNone/>
              <a:defRPr/>
            </a:pP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杳</a:t>
            </a:r>
            <a:r>
              <a:rPr lang="zh-CN" altLang="en-US" sz="2800" b="1" dirty="0">
                <a:latin typeface="黑体" panose="02010609060101010101" pitchFamily="49" charset="-122"/>
                <a:ea typeface="黑体" panose="02010609060101010101" pitchFamily="49" charset="-122"/>
                <a:cs typeface="黑体" panose="02010609060101010101" pitchFamily="49" charset="-122"/>
              </a:rPr>
              <a:t>无消息（    ）  </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瞥</a:t>
            </a:r>
            <a:r>
              <a:rPr lang="zh-CN" altLang="en-US" sz="2800" b="1" dirty="0">
                <a:latin typeface="黑体" panose="02010609060101010101" pitchFamily="49" charset="-122"/>
                <a:ea typeface="黑体" panose="02010609060101010101" pitchFamily="49" charset="-122"/>
                <a:cs typeface="黑体" panose="02010609060101010101" pitchFamily="49" charset="-122"/>
              </a:rPr>
              <a:t>见（    ）  </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宛</a:t>
            </a:r>
            <a:r>
              <a:rPr lang="zh-CN" altLang="en-US" sz="2800" b="1" dirty="0">
                <a:latin typeface="黑体" panose="02010609060101010101" pitchFamily="49" charset="-122"/>
                <a:ea typeface="黑体" panose="02010609060101010101" pitchFamily="49" charset="-122"/>
                <a:cs typeface="黑体" panose="02010609060101010101" pitchFamily="49" charset="-122"/>
              </a:rPr>
              <a:t>如（    ）</a:t>
            </a:r>
            <a:endParaRPr lang="en-US" altLang="zh-CN" sz="2800" b="1" dirty="0">
              <a:latin typeface="黑体" panose="02010609060101010101" pitchFamily="49" charset="-122"/>
              <a:ea typeface="黑体" panose="02010609060101010101" pitchFamily="49" charset="-122"/>
              <a:cs typeface="黑体" panose="02010609060101010101" pitchFamily="49" charset="-122"/>
            </a:endParaRPr>
          </a:p>
          <a:p>
            <a:pPr eaLnBrk="1" hangingPunct="1">
              <a:lnSpc>
                <a:spcPct val="200000"/>
              </a:lnSpc>
              <a:defRPr/>
            </a:pPr>
            <a:r>
              <a:rPr lang="zh-CN" altLang="en-US" sz="2800" b="1" dirty="0">
                <a:latin typeface="黑体" panose="02010609060101010101" pitchFamily="49" charset="-122"/>
                <a:ea typeface="黑体" panose="02010609060101010101" pitchFamily="49" charset="-122"/>
                <a:cs typeface="黑体" panose="02010609060101010101" pitchFamily="49" charset="-122"/>
              </a:rPr>
              <a:t>不</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逊</a:t>
            </a:r>
            <a:r>
              <a:rPr lang="zh-CN" altLang="en-US" sz="2800" b="1" dirty="0">
                <a:latin typeface="黑体" panose="02010609060101010101" pitchFamily="49" charset="-122"/>
                <a:ea typeface="黑体" panose="02010609060101010101" pitchFamily="49" charset="-122"/>
                <a:cs typeface="黑体" panose="02010609060101010101" pitchFamily="49" charset="-122"/>
              </a:rPr>
              <a:t>（    ）   </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匿</a:t>
            </a:r>
            <a:r>
              <a:rPr lang="zh-CN" altLang="en-US" sz="2800" b="1" dirty="0">
                <a:latin typeface="黑体" panose="02010609060101010101" pitchFamily="49" charset="-122"/>
                <a:ea typeface="黑体" panose="02010609060101010101" pitchFamily="49" charset="-122"/>
                <a:cs typeface="黑体" panose="02010609060101010101" pitchFamily="49" charset="-122"/>
              </a:rPr>
              <a:t>名（    ）   </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诘</a:t>
            </a:r>
            <a:r>
              <a:rPr lang="zh-CN" altLang="en-US" sz="2800" b="1" dirty="0">
                <a:latin typeface="黑体" panose="02010609060101010101" pitchFamily="49" charset="-122"/>
                <a:ea typeface="黑体" panose="02010609060101010101" pitchFamily="49" charset="-122"/>
                <a:cs typeface="黑体" panose="02010609060101010101" pitchFamily="49" charset="-122"/>
              </a:rPr>
              <a:t>责（    ）</a:t>
            </a:r>
          </a:p>
          <a:p>
            <a:pPr eaLnBrk="1" hangingPunct="1">
              <a:lnSpc>
                <a:spcPct val="200000"/>
              </a:lnSpc>
              <a:defRPr/>
            </a:pPr>
            <a:r>
              <a:rPr lang="en-US" altLang="zh-CN" sz="2800" b="1" dirty="0">
                <a:latin typeface="黑体" panose="02010609060101010101" pitchFamily="49" charset="-122"/>
                <a:ea typeface="黑体" panose="02010609060101010101" pitchFamily="49" charset="-122"/>
                <a:cs typeface="黑体" panose="02010609060101010101" pitchFamily="49" charset="-122"/>
              </a:rPr>
              <a:t>抑扬顿挫（   ）深恶痛疾（  ）	油光可鉴（    ）</a:t>
            </a:r>
          </a:p>
        </p:txBody>
      </p:sp>
      <p:sp>
        <p:nvSpPr>
          <p:cNvPr id="49" name="TextBox 48"/>
          <p:cNvSpPr txBox="1"/>
          <p:nvPr/>
        </p:nvSpPr>
        <p:spPr>
          <a:xfrm>
            <a:off x="1626553" y="2139951"/>
            <a:ext cx="728084" cy="523220"/>
          </a:xfrm>
          <a:prstGeom prst="rect">
            <a:avLst/>
          </a:prstGeom>
          <a:noFill/>
        </p:spPr>
        <p:txBody>
          <a:bodyPr wrap="none">
            <a:spAutoFit/>
          </a:bodyPr>
          <a:lstStyle/>
          <a:p>
            <a:pPr eaLnBrk="1" hangingPunct="1">
              <a:buFont typeface="Arial" panose="020B0604020202020204" pitchFamily="34" charset="0"/>
              <a:buNone/>
              <a:defRPr/>
            </a:pPr>
            <a:r>
              <a:rPr lang="en-US" altLang="zh-CN" sz="2800" b="1" dirty="0" err="1">
                <a:solidFill>
                  <a:srgbClr val="FF00FF"/>
                </a:solidFill>
                <a:latin typeface="+mn-ea"/>
                <a:ea typeface="+mn-ea"/>
              </a:rPr>
              <a:t>màn</a:t>
            </a:r>
            <a:endParaRPr lang="zh-CN" altLang="en-US" sz="2800" b="1" dirty="0">
              <a:solidFill>
                <a:srgbClr val="FF00FF"/>
              </a:solidFill>
              <a:latin typeface="+mn-ea"/>
              <a:ea typeface="+mn-ea"/>
            </a:endParaRPr>
          </a:p>
        </p:txBody>
      </p:sp>
      <p:sp>
        <p:nvSpPr>
          <p:cNvPr id="50" name="TextBox 49"/>
          <p:cNvSpPr txBox="1"/>
          <p:nvPr/>
        </p:nvSpPr>
        <p:spPr>
          <a:xfrm>
            <a:off x="4438650" y="2139951"/>
            <a:ext cx="546945" cy="523220"/>
          </a:xfrm>
          <a:prstGeom prst="rect">
            <a:avLst/>
          </a:prstGeom>
          <a:noFill/>
        </p:spPr>
        <p:txBody>
          <a:bodyPr wrap="none">
            <a:spAutoFit/>
          </a:bodyPr>
          <a:lstStyle/>
          <a:p>
            <a:pPr eaLnBrk="1" hangingPunct="1">
              <a:buFont typeface="Arial" panose="020B0604020202020204" pitchFamily="34" charset="0"/>
              <a:buNone/>
              <a:defRPr/>
            </a:pPr>
            <a:r>
              <a:rPr lang="en-US" altLang="zh-CN" sz="2800" b="1" dirty="0" err="1">
                <a:solidFill>
                  <a:srgbClr val="FF00FF"/>
                </a:solidFill>
                <a:latin typeface="+mn-ea"/>
                <a:ea typeface="+mn-ea"/>
              </a:rPr>
              <a:t>jì</a:t>
            </a:r>
            <a:endParaRPr lang="zh-CN" altLang="en-US" sz="2800" b="1" dirty="0">
              <a:solidFill>
                <a:srgbClr val="FF00FF"/>
              </a:solidFill>
              <a:latin typeface="+mn-ea"/>
              <a:ea typeface="+mn-ea"/>
            </a:endParaRPr>
          </a:p>
        </p:txBody>
      </p:sp>
      <p:sp>
        <p:nvSpPr>
          <p:cNvPr id="51" name="TextBox 50"/>
          <p:cNvSpPr txBox="1"/>
          <p:nvPr/>
        </p:nvSpPr>
        <p:spPr>
          <a:xfrm>
            <a:off x="6939916" y="2139951"/>
            <a:ext cx="728084" cy="523220"/>
          </a:xfrm>
          <a:prstGeom prst="rect">
            <a:avLst/>
          </a:prstGeom>
          <a:noFill/>
        </p:spPr>
        <p:txBody>
          <a:bodyPr wrap="none">
            <a:spAutoFit/>
          </a:bodyPr>
          <a:lstStyle/>
          <a:p>
            <a:pPr eaLnBrk="1" hangingPunct="1">
              <a:buFont typeface="Arial" panose="020B0604020202020204" pitchFamily="34" charset="0"/>
              <a:buNone/>
              <a:defRPr/>
            </a:pPr>
            <a:r>
              <a:rPr lang="en-US" altLang="zh-CN" sz="2800" b="1" dirty="0" err="1">
                <a:solidFill>
                  <a:srgbClr val="FF00FF"/>
                </a:solidFill>
                <a:latin typeface="+mn-ea"/>
                <a:ea typeface="+mn-ea"/>
              </a:rPr>
              <a:t>huì</a:t>
            </a:r>
            <a:endParaRPr lang="zh-CN" altLang="en-US" sz="2800" b="1" dirty="0">
              <a:solidFill>
                <a:srgbClr val="FF00FF"/>
              </a:solidFill>
              <a:latin typeface="+mn-ea"/>
              <a:ea typeface="+mn-ea"/>
            </a:endParaRPr>
          </a:p>
        </p:txBody>
      </p:sp>
      <p:sp>
        <p:nvSpPr>
          <p:cNvPr id="52" name="TextBox 51"/>
          <p:cNvSpPr txBox="1"/>
          <p:nvPr/>
        </p:nvSpPr>
        <p:spPr>
          <a:xfrm>
            <a:off x="1626553" y="3102611"/>
            <a:ext cx="728084" cy="523220"/>
          </a:xfrm>
          <a:prstGeom prst="rect">
            <a:avLst/>
          </a:prstGeom>
          <a:noFill/>
        </p:spPr>
        <p:txBody>
          <a:bodyPr wrap="none">
            <a:spAutoFit/>
          </a:bodyPr>
          <a:lstStyle/>
          <a:p>
            <a:pPr eaLnBrk="1" hangingPunct="1">
              <a:buFont typeface="Arial" panose="020B0604020202020204" pitchFamily="34" charset="0"/>
              <a:buNone/>
              <a:defRPr/>
            </a:pPr>
            <a:r>
              <a:rPr lang="en-US" altLang="zh-CN" sz="2800" b="1" dirty="0" err="1">
                <a:solidFill>
                  <a:srgbClr val="FF00FF"/>
                </a:solidFill>
                <a:latin typeface="+mn-ea"/>
                <a:ea typeface="+mn-ea"/>
              </a:rPr>
              <a:t>fēi</a:t>
            </a:r>
            <a:endParaRPr lang="zh-CN" altLang="en-US" sz="2800" b="1" dirty="0">
              <a:solidFill>
                <a:srgbClr val="FF00FF"/>
              </a:solidFill>
              <a:latin typeface="+mn-ea"/>
              <a:ea typeface="+mn-ea"/>
            </a:endParaRPr>
          </a:p>
        </p:txBody>
      </p:sp>
      <p:sp>
        <p:nvSpPr>
          <p:cNvPr id="53" name="TextBox 52"/>
          <p:cNvSpPr txBox="1"/>
          <p:nvPr/>
        </p:nvSpPr>
        <p:spPr>
          <a:xfrm>
            <a:off x="7121525" y="3003762"/>
            <a:ext cx="546945" cy="523220"/>
          </a:xfrm>
          <a:prstGeom prst="rect">
            <a:avLst/>
          </a:prstGeom>
          <a:noFill/>
        </p:spPr>
        <p:txBody>
          <a:bodyPr wrap="none">
            <a:spAutoFit/>
          </a:bodyPr>
          <a:lstStyle/>
          <a:p>
            <a:pPr eaLnBrk="1" hangingPunct="1">
              <a:defRPr/>
            </a:pPr>
            <a:r>
              <a:rPr lang="en-US" altLang="zh-CN" sz="2800" b="1" dirty="0" err="1">
                <a:solidFill>
                  <a:srgbClr val="FF00FF"/>
                </a:solidFill>
                <a:latin typeface="+mn-ea"/>
                <a:ea typeface="+mn-ea"/>
              </a:rPr>
              <a:t>jī</a:t>
            </a:r>
            <a:endParaRPr lang="zh-CN" altLang="en-US" sz="2800" b="1" dirty="0">
              <a:solidFill>
                <a:srgbClr val="FF00FF"/>
              </a:solidFill>
              <a:latin typeface="+mn-ea"/>
            </a:endParaRPr>
          </a:p>
        </p:txBody>
      </p:sp>
      <p:sp>
        <p:nvSpPr>
          <p:cNvPr id="54" name="TextBox 53"/>
          <p:cNvSpPr txBox="1"/>
          <p:nvPr/>
        </p:nvSpPr>
        <p:spPr>
          <a:xfrm>
            <a:off x="4257041" y="3003550"/>
            <a:ext cx="728084" cy="523220"/>
          </a:xfrm>
          <a:prstGeom prst="rect">
            <a:avLst/>
          </a:prstGeom>
          <a:noFill/>
        </p:spPr>
        <p:txBody>
          <a:bodyPr wrap="none">
            <a:spAutoFit/>
          </a:bodyPr>
          <a:lstStyle/>
          <a:p>
            <a:pPr eaLnBrk="1" hangingPunct="1">
              <a:buFont typeface="Arial" panose="020B0604020202020204" pitchFamily="34" charset="0"/>
              <a:buNone/>
              <a:defRPr/>
            </a:pPr>
            <a:r>
              <a:rPr lang="en-US" altLang="zh-CN" sz="2800" b="1" dirty="0" err="1">
                <a:solidFill>
                  <a:srgbClr val="FF00FF"/>
                </a:solidFill>
                <a:latin typeface="+mn-ea"/>
                <a:ea typeface="+mn-ea"/>
              </a:rPr>
              <a:t>pōu</a:t>
            </a:r>
            <a:endParaRPr lang="zh-CN" altLang="en-US" sz="2800" b="1" dirty="0">
              <a:solidFill>
                <a:srgbClr val="FF00FF"/>
              </a:solidFill>
              <a:latin typeface="+mn-ea"/>
              <a:ea typeface="+mn-ea"/>
            </a:endParaRPr>
          </a:p>
        </p:txBody>
      </p:sp>
      <p:sp>
        <p:nvSpPr>
          <p:cNvPr id="55" name="TextBox 54"/>
          <p:cNvSpPr txBox="1"/>
          <p:nvPr/>
        </p:nvSpPr>
        <p:spPr>
          <a:xfrm>
            <a:off x="4894263" y="3886201"/>
            <a:ext cx="728084" cy="523220"/>
          </a:xfrm>
          <a:prstGeom prst="rect">
            <a:avLst/>
          </a:prstGeom>
          <a:noFill/>
        </p:spPr>
        <p:txBody>
          <a:bodyPr wrap="none">
            <a:spAutoFit/>
          </a:bodyPr>
          <a:lstStyle/>
          <a:p>
            <a:pPr eaLnBrk="1" hangingPunct="1">
              <a:defRPr/>
            </a:pPr>
            <a:r>
              <a:rPr lang="en-US" altLang="zh-CN" sz="2800" b="1" dirty="0" err="1">
                <a:solidFill>
                  <a:srgbClr val="FF00FF"/>
                </a:solidFill>
                <a:latin typeface="+mn-ea"/>
                <a:ea typeface="+mn-ea"/>
              </a:rPr>
              <a:t>piē</a:t>
            </a:r>
            <a:endParaRPr lang="zh-CN" altLang="en-US" sz="2800" b="1" dirty="0">
              <a:solidFill>
                <a:srgbClr val="FF00FF"/>
              </a:solidFill>
              <a:latin typeface="+mn-ea"/>
            </a:endParaRPr>
          </a:p>
        </p:txBody>
      </p:sp>
      <p:sp>
        <p:nvSpPr>
          <p:cNvPr id="56" name="TextBox 55"/>
          <p:cNvSpPr txBox="1"/>
          <p:nvPr/>
        </p:nvSpPr>
        <p:spPr>
          <a:xfrm>
            <a:off x="2501901" y="3816351"/>
            <a:ext cx="728084" cy="523220"/>
          </a:xfrm>
          <a:prstGeom prst="rect">
            <a:avLst/>
          </a:prstGeom>
          <a:noFill/>
        </p:spPr>
        <p:txBody>
          <a:bodyPr wrap="none">
            <a:spAutoFit/>
          </a:bodyPr>
          <a:lstStyle/>
          <a:p>
            <a:pPr eaLnBrk="1" hangingPunct="1">
              <a:buFont typeface="Arial" panose="020B0604020202020204" pitchFamily="34" charset="0"/>
              <a:buNone/>
              <a:defRPr/>
            </a:pPr>
            <a:r>
              <a:rPr lang="en-US" altLang="zh-CN" sz="2800" b="1" dirty="0" err="1">
                <a:solidFill>
                  <a:srgbClr val="FF00FF"/>
                </a:solidFill>
                <a:latin typeface="+mn-ea"/>
                <a:ea typeface="+mn-ea"/>
              </a:rPr>
              <a:t>yǎo</a:t>
            </a:r>
            <a:endParaRPr lang="zh-CN" altLang="en-US" sz="2800" b="1" dirty="0">
              <a:solidFill>
                <a:srgbClr val="FF00FF"/>
              </a:solidFill>
              <a:latin typeface="+mn-ea"/>
              <a:ea typeface="+mn-ea"/>
            </a:endParaRPr>
          </a:p>
        </p:txBody>
      </p:sp>
      <p:sp>
        <p:nvSpPr>
          <p:cNvPr id="57" name="TextBox 56"/>
          <p:cNvSpPr txBox="1"/>
          <p:nvPr/>
        </p:nvSpPr>
        <p:spPr>
          <a:xfrm>
            <a:off x="7391718" y="3885990"/>
            <a:ext cx="728084" cy="523220"/>
          </a:xfrm>
          <a:prstGeom prst="rect">
            <a:avLst/>
          </a:prstGeom>
          <a:noFill/>
        </p:spPr>
        <p:txBody>
          <a:bodyPr wrap="none">
            <a:spAutoFit/>
          </a:bodyPr>
          <a:lstStyle/>
          <a:p>
            <a:pPr eaLnBrk="1" hangingPunct="1">
              <a:buFont typeface="Arial" panose="020B0604020202020204" pitchFamily="34" charset="0"/>
              <a:buNone/>
              <a:defRPr/>
            </a:pPr>
            <a:r>
              <a:rPr lang="en-US" altLang="zh-CN" sz="2800" b="1" dirty="0" err="1">
                <a:solidFill>
                  <a:srgbClr val="FF00FF"/>
                </a:solidFill>
                <a:latin typeface="+mn-ea"/>
                <a:ea typeface="+mn-ea"/>
              </a:rPr>
              <a:t>wǎn</a:t>
            </a:r>
            <a:endParaRPr lang="zh-CN" altLang="en-US" sz="2800" b="1" dirty="0">
              <a:solidFill>
                <a:srgbClr val="FF00FF"/>
              </a:solidFill>
              <a:latin typeface="+mn-ea"/>
              <a:ea typeface="+mn-ea"/>
            </a:endParaRPr>
          </a:p>
        </p:txBody>
      </p:sp>
      <p:sp>
        <p:nvSpPr>
          <p:cNvPr id="58" name="TextBox 57"/>
          <p:cNvSpPr txBox="1"/>
          <p:nvPr/>
        </p:nvSpPr>
        <p:spPr>
          <a:xfrm>
            <a:off x="1626871" y="4699001"/>
            <a:ext cx="728084" cy="523220"/>
          </a:xfrm>
          <a:prstGeom prst="rect">
            <a:avLst/>
          </a:prstGeom>
          <a:noFill/>
        </p:spPr>
        <p:txBody>
          <a:bodyPr wrap="none">
            <a:spAutoFit/>
          </a:bodyPr>
          <a:lstStyle/>
          <a:p>
            <a:pPr eaLnBrk="1" hangingPunct="1">
              <a:buFont typeface="Arial" panose="020B0604020202020204" pitchFamily="34" charset="0"/>
              <a:buNone/>
              <a:defRPr/>
            </a:pPr>
            <a:r>
              <a:rPr lang="en-US" altLang="zh-CN" sz="2800" b="1" dirty="0" err="1">
                <a:solidFill>
                  <a:srgbClr val="FF00FF"/>
                </a:solidFill>
                <a:latin typeface="+mn-ea"/>
                <a:ea typeface="+mn-ea"/>
              </a:rPr>
              <a:t>xùn</a:t>
            </a:r>
            <a:endParaRPr lang="zh-CN" altLang="en-US" sz="2800" b="1" dirty="0">
              <a:solidFill>
                <a:srgbClr val="FF00FF"/>
              </a:solidFill>
              <a:latin typeface="+mn-ea"/>
              <a:ea typeface="+mn-ea"/>
            </a:endParaRPr>
          </a:p>
        </p:txBody>
      </p:sp>
      <p:sp>
        <p:nvSpPr>
          <p:cNvPr id="59" name="TextBox 58"/>
          <p:cNvSpPr txBox="1"/>
          <p:nvPr/>
        </p:nvSpPr>
        <p:spPr>
          <a:xfrm>
            <a:off x="4347845" y="4699001"/>
            <a:ext cx="546945" cy="523220"/>
          </a:xfrm>
          <a:prstGeom prst="rect">
            <a:avLst/>
          </a:prstGeom>
          <a:noFill/>
        </p:spPr>
        <p:txBody>
          <a:bodyPr wrap="none">
            <a:spAutoFit/>
          </a:bodyPr>
          <a:lstStyle/>
          <a:p>
            <a:pPr eaLnBrk="1" hangingPunct="1">
              <a:buFont typeface="Arial" panose="020B0604020202020204" pitchFamily="34" charset="0"/>
              <a:buNone/>
              <a:defRPr/>
            </a:pPr>
            <a:r>
              <a:rPr lang="en-US" altLang="zh-CN" sz="2800" b="1" dirty="0" err="1">
                <a:solidFill>
                  <a:srgbClr val="FF00FF"/>
                </a:solidFill>
                <a:latin typeface="+mn-ea"/>
                <a:ea typeface="+mn-ea"/>
              </a:rPr>
              <a:t>nì</a:t>
            </a:r>
            <a:endParaRPr lang="zh-CN" altLang="en-US" sz="2800" b="1" dirty="0">
              <a:solidFill>
                <a:srgbClr val="FF00FF"/>
              </a:solidFill>
              <a:latin typeface="+mn-ea"/>
              <a:ea typeface="+mn-ea"/>
            </a:endParaRPr>
          </a:p>
        </p:txBody>
      </p:sp>
      <p:sp>
        <p:nvSpPr>
          <p:cNvPr id="60" name="TextBox 59"/>
          <p:cNvSpPr txBox="1"/>
          <p:nvPr/>
        </p:nvSpPr>
        <p:spPr>
          <a:xfrm>
            <a:off x="6939598" y="4699001"/>
            <a:ext cx="728084" cy="523220"/>
          </a:xfrm>
          <a:prstGeom prst="rect">
            <a:avLst/>
          </a:prstGeom>
          <a:noFill/>
        </p:spPr>
        <p:txBody>
          <a:bodyPr wrap="none">
            <a:spAutoFit/>
          </a:bodyPr>
          <a:lstStyle/>
          <a:p>
            <a:pPr eaLnBrk="1" hangingPunct="1">
              <a:buFont typeface="Arial" panose="020B0604020202020204" pitchFamily="34" charset="0"/>
              <a:buNone/>
              <a:defRPr/>
            </a:pPr>
            <a:r>
              <a:rPr lang="en-US" altLang="zh-CN" sz="2800" b="1" dirty="0" err="1">
                <a:solidFill>
                  <a:srgbClr val="FF00FF"/>
                </a:solidFill>
                <a:latin typeface="+mn-ea"/>
                <a:ea typeface="+mn-ea"/>
              </a:rPr>
              <a:t>jié</a:t>
            </a:r>
            <a:endParaRPr lang="zh-CN" altLang="en-US" sz="2800" b="1" dirty="0">
              <a:solidFill>
                <a:srgbClr val="FF00FF"/>
              </a:solidFill>
              <a:latin typeface="+mn-ea"/>
              <a:ea typeface="+mn-ea"/>
            </a:endParaRPr>
          </a:p>
        </p:txBody>
      </p:sp>
      <p:grpSp>
        <p:nvGrpSpPr>
          <p:cNvPr id="10" name="组合 9"/>
          <p:cNvGrpSpPr/>
          <p:nvPr/>
        </p:nvGrpSpPr>
        <p:grpSpPr>
          <a:xfrm>
            <a:off x="382270" y="392430"/>
            <a:ext cx="2346325" cy="826135"/>
            <a:chOff x="923" y="1552"/>
            <a:chExt cx="3695" cy="882"/>
          </a:xfrm>
        </p:grpSpPr>
        <p:pic>
          <p:nvPicPr>
            <p:cNvPr id="9" name="图片 8" descr="00 图标-04"/>
            <p:cNvPicPr>
              <a:picLocks noChangeAspect="1"/>
            </p:cNvPicPr>
            <p:nvPr/>
          </p:nvPicPr>
          <p:blipFill>
            <a:blip r:embed="rId2" cstate="print"/>
            <a:stretch>
              <a:fillRect/>
            </a:stretch>
          </p:blipFill>
          <p:spPr>
            <a:xfrm>
              <a:off x="923" y="1552"/>
              <a:ext cx="3695" cy="882"/>
            </a:xfrm>
            <a:prstGeom prst="rect">
              <a:avLst/>
            </a:prstGeom>
          </p:spPr>
        </p:pic>
        <p:sp>
          <p:nvSpPr>
            <p:cNvPr id="2" name="文本框 3"/>
            <p:cNvSpPr txBox="1"/>
            <p:nvPr/>
          </p:nvSpPr>
          <p:spPr>
            <a:xfrm>
              <a:off x="1182" y="1681"/>
              <a:ext cx="2848" cy="623"/>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识文辩词</a:t>
              </a:r>
            </a:p>
          </p:txBody>
        </p:sp>
      </p:grpSp>
      <p:sp>
        <p:nvSpPr>
          <p:cNvPr id="3" name="TextBox 57"/>
          <p:cNvSpPr txBox="1"/>
          <p:nvPr/>
        </p:nvSpPr>
        <p:spPr>
          <a:xfrm>
            <a:off x="2223771" y="5631816"/>
            <a:ext cx="721995" cy="521970"/>
          </a:xfrm>
          <a:prstGeom prst="rect">
            <a:avLst/>
          </a:prstGeom>
          <a:noFill/>
        </p:spPr>
        <p:txBody>
          <a:bodyPr wrap="none">
            <a:spAutoFit/>
          </a:bodyPr>
          <a:lstStyle/>
          <a:p>
            <a:pPr algn="l" eaLnBrk="1" hangingPunct="1">
              <a:buFont typeface="Arial" panose="020B0604020202020204" pitchFamily="34" charset="0"/>
              <a:buNone/>
              <a:defRPr/>
            </a:pPr>
            <a:r>
              <a:rPr lang="en-US" altLang="zh-CN" sz="2800" b="1" dirty="0" err="1">
                <a:solidFill>
                  <a:srgbClr val="FF00FF"/>
                </a:solidFill>
                <a:latin typeface="+mn-ea"/>
                <a:ea typeface="+mn-ea"/>
                <a:sym typeface="+mn-ea"/>
              </a:rPr>
              <a:t>cuò</a:t>
            </a:r>
            <a:endParaRPr lang="zh-CN" altLang="en-US" sz="2800" b="1" dirty="0">
              <a:solidFill>
                <a:srgbClr val="FF00FF"/>
              </a:solidFill>
              <a:latin typeface="+mn-ea"/>
              <a:ea typeface="+mn-ea"/>
            </a:endParaRPr>
          </a:p>
        </p:txBody>
      </p:sp>
      <p:sp>
        <p:nvSpPr>
          <p:cNvPr id="4" name="TextBox 57"/>
          <p:cNvSpPr txBox="1"/>
          <p:nvPr/>
        </p:nvSpPr>
        <p:spPr>
          <a:xfrm>
            <a:off x="4894581" y="5631816"/>
            <a:ext cx="542290" cy="521970"/>
          </a:xfrm>
          <a:prstGeom prst="rect">
            <a:avLst/>
          </a:prstGeom>
          <a:noFill/>
        </p:spPr>
        <p:txBody>
          <a:bodyPr wrap="none">
            <a:spAutoFit/>
          </a:bodyPr>
          <a:lstStyle/>
          <a:p>
            <a:pPr algn="l" eaLnBrk="1" hangingPunct="1">
              <a:buFont typeface="Arial" panose="020B0604020202020204" pitchFamily="34" charset="0"/>
              <a:buNone/>
              <a:defRPr/>
            </a:pPr>
            <a:r>
              <a:rPr lang="en-US" altLang="zh-CN" sz="2800" b="1" dirty="0" err="1">
                <a:solidFill>
                  <a:srgbClr val="FF00FF"/>
                </a:solidFill>
                <a:latin typeface="+mn-ea"/>
                <a:ea typeface="+mn-ea"/>
                <a:sym typeface="+mn-ea"/>
              </a:rPr>
              <a:t>wù</a:t>
            </a:r>
            <a:endParaRPr lang="zh-CN" altLang="en-US" sz="2800" b="1" dirty="0">
              <a:solidFill>
                <a:srgbClr val="FF00FF"/>
              </a:solidFill>
              <a:latin typeface="+mn-ea"/>
              <a:ea typeface="+mn-ea"/>
            </a:endParaRPr>
          </a:p>
        </p:txBody>
      </p:sp>
      <p:sp>
        <p:nvSpPr>
          <p:cNvPr id="5" name="TextBox 57"/>
          <p:cNvSpPr txBox="1"/>
          <p:nvPr/>
        </p:nvSpPr>
        <p:spPr>
          <a:xfrm>
            <a:off x="7668261" y="5631816"/>
            <a:ext cx="901700" cy="521970"/>
          </a:xfrm>
          <a:prstGeom prst="rect">
            <a:avLst/>
          </a:prstGeom>
          <a:noFill/>
        </p:spPr>
        <p:txBody>
          <a:bodyPr wrap="square">
            <a:spAutoFit/>
          </a:bodyPr>
          <a:lstStyle/>
          <a:p>
            <a:pPr algn="l" eaLnBrk="1" hangingPunct="1">
              <a:buFont typeface="Arial" panose="020B0604020202020204" pitchFamily="34" charset="0"/>
              <a:buNone/>
              <a:defRPr/>
            </a:pPr>
            <a:r>
              <a:rPr lang="en-US" altLang="zh-CN" sz="2800" b="1" dirty="0" err="1">
                <a:solidFill>
                  <a:srgbClr val="FF00FF"/>
                </a:solidFill>
                <a:latin typeface="+mn-ea"/>
                <a:ea typeface="+mn-ea"/>
                <a:sym typeface="+mn-ea"/>
              </a:rPr>
              <a:t>jiàn</a:t>
            </a:r>
            <a:endParaRPr lang="zh-CN" altLang="en-US" sz="2800" b="1" dirty="0">
              <a:solidFill>
                <a:srgbClr val="FF00FF"/>
              </a:solidFill>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179"/>
                                        </p:tgtEl>
                                        <p:attrNameLst>
                                          <p:attrName>style.visibility</p:attrName>
                                        </p:attrNameLst>
                                      </p:cBhvr>
                                      <p:to>
                                        <p:strVal val="visible"/>
                                      </p:to>
                                    </p:set>
                                    <p:animEffect transition="in" filter="fade">
                                      <p:cBhvr>
                                        <p:cTn id="12" dur="500"/>
                                        <p:tgtEl>
                                          <p:spTgt spid="501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arn(inVertical)">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barn(inVertical)">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barn(inVertical)">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arn(inVertical)">
                                      <p:cBhvr>
                                        <p:cTn id="37" dur="5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barn(inVertical)">
                                      <p:cBhvr>
                                        <p:cTn id="42" dur="5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barn(inVertical)">
                                      <p:cBhvr>
                                        <p:cTn id="47" dur="500"/>
                                        <p:tgtEl>
                                          <p:spTgt spid="5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barn(inVertical)">
                                      <p:cBhvr>
                                        <p:cTn id="52" dur="500"/>
                                        <p:tgtEl>
                                          <p:spTgt spid="5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barn(inVertical)">
                                      <p:cBhvr>
                                        <p:cTn id="57" dur="500"/>
                                        <p:tgtEl>
                                          <p:spTgt spid="5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barn(inVertical)">
                                      <p:cBhvr>
                                        <p:cTn id="62" dur="500"/>
                                        <p:tgtEl>
                                          <p:spTgt spid="5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barn(inVertical)">
                                      <p:cBhvr>
                                        <p:cTn id="67" dur="500"/>
                                        <p:tgtEl>
                                          <p:spTgt spid="58"/>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barn(inVertical)">
                                      <p:cBhvr>
                                        <p:cTn id="72" dur="500"/>
                                        <p:tgtEl>
                                          <p:spTgt spid="59"/>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barn(inVertical)">
                                      <p:cBhvr>
                                        <p:cTn id="77" dur="500"/>
                                        <p:tgtEl>
                                          <p:spTgt spid="60"/>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barn(inVertical)">
                                      <p:cBhvr>
                                        <p:cTn id="82" dur="500"/>
                                        <p:tgtEl>
                                          <p:spTgt spid="3"/>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4"/>
                                        </p:tgtEl>
                                        <p:attrNameLst>
                                          <p:attrName>style.visibility</p:attrName>
                                        </p:attrNameLst>
                                      </p:cBhvr>
                                      <p:to>
                                        <p:strVal val="visible"/>
                                      </p:to>
                                    </p:set>
                                    <p:animEffect transition="in" filter="barn(inVertical)">
                                      <p:cBhvr>
                                        <p:cTn id="87" dur="500"/>
                                        <p:tgtEl>
                                          <p:spTgt spid="4"/>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barn(inVertical)">
                                      <p:cBhvr>
                                        <p:cTn id="9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p:bldP spid="48" grpId="0"/>
      <p:bldP spid="49" grpId="0"/>
      <p:bldP spid="50" grpId="0"/>
      <p:bldP spid="51" grpId="0"/>
      <p:bldP spid="52" grpId="0"/>
      <p:bldP spid="53" grpId="0"/>
      <p:bldP spid="54" grpId="0"/>
      <p:bldP spid="55" grpId="0"/>
      <p:bldP spid="56" grpId="0"/>
      <p:bldP spid="57" grpId="0"/>
      <p:bldP spid="58" grpId="0"/>
      <p:bldP spid="59" grpId="0"/>
      <p:bldP spid="60" grpId="0"/>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矩形 1"/>
          <p:cNvSpPr>
            <a:spLocks noChangeArrowheads="1"/>
          </p:cNvSpPr>
          <p:nvPr/>
        </p:nvSpPr>
        <p:spPr bwMode="auto">
          <a:xfrm>
            <a:off x="3203259" y="334223"/>
            <a:ext cx="224452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zh-CN" altLang="en-US" sz="3200" b="1" dirty="0">
                <a:solidFill>
                  <a:srgbClr val="0000FF"/>
                </a:solidFill>
                <a:latin typeface="黑体" panose="02010609060101010101" pitchFamily="49" charset="-122"/>
                <a:ea typeface="黑体" panose="02010609060101010101" pitchFamily="49" charset="-122"/>
              </a:rPr>
              <a:t>◆词语集注</a:t>
            </a:r>
          </a:p>
        </p:txBody>
      </p:sp>
      <p:sp>
        <p:nvSpPr>
          <p:cNvPr id="4" name="TextBox 2"/>
          <p:cNvSpPr txBox="1">
            <a:spLocks noChangeArrowheads="1"/>
          </p:cNvSpPr>
          <p:nvPr/>
        </p:nvSpPr>
        <p:spPr bwMode="auto">
          <a:xfrm>
            <a:off x="540703" y="1242483"/>
            <a:ext cx="1843405" cy="3731260"/>
          </a:xfrm>
          <a:prstGeom prst="rect">
            <a:avLst/>
          </a:prstGeom>
          <a:noFill/>
          <a:ln>
            <a:noFill/>
          </a:ln>
        </p:spPr>
        <p:txBody>
          <a:bodyPr wrap="none">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algn="r" eaLnBrk="1" hangingPunct="1">
              <a:lnSpc>
                <a:spcPct val="130000"/>
              </a:lnSpc>
              <a:defRPr/>
            </a:pPr>
            <a:r>
              <a:rPr lang="zh-CN" altLang="en-US" sz="2600" b="1" dirty="0" smtClean="0">
                <a:latin typeface="黑体" panose="02010609060101010101" pitchFamily="49" charset="-122"/>
                <a:ea typeface="黑体" panose="02010609060101010101" pitchFamily="49" charset="-122"/>
              </a:rPr>
              <a:t>绯红</a:t>
            </a:r>
            <a:r>
              <a:rPr lang="zh-CN" altLang="en-US" sz="2600" b="1" dirty="0">
                <a:latin typeface="黑体" panose="02010609060101010101" pitchFamily="49" charset="-122"/>
                <a:ea typeface="黑体" panose="02010609060101010101" pitchFamily="49" charset="-122"/>
              </a:rPr>
              <a:t>：</a:t>
            </a:r>
            <a:endParaRPr lang="en-US" altLang="zh-CN" sz="2600" b="1" dirty="0" smtClean="0">
              <a:latin typeface="黑体" panose="02010609060101010101" pitchFamily="49" charset="-122"/>
              <a:ea typeface="黑体" panose="02010609060101010101" pitchFamily="49" charset="-122"/>
            </a:endParaRPr>
          </a:p>
          <a:p>
            <a:pPr algn="r" eaLnBrk="1" hangingPunct="1">
              <a:lnSpc>
                <a:spcPct val="130000"/>
              </a:lnSpc>
              <a:defRPr/>
            </a:pPr>
            <a:r>
              <a:rPr lang="zh-CN" altLang="en-US" sz="2600" b="1" dirty="0">
                <a:latin typeface="黑体" panose="02010609060101010101" pitchFamily="49" charset="-122"/>
                <a:ea typeface="黑体" panose="02010609060101010101" pitchFamily="49" charset="-122"/>
              </a:rPr>
              <a:t>油光可鉴：</a:t>
            </a:r>
            <a:endParaRPr lang="en-US" altLang="zh-CN" sz="2600" b="1" dirty="0" smtClean="0">
              <a:latin typeface="黑体" panose="02010609060101010101" pitchFamily="49" charset="-122"/>
              <a:ea typeface="黑体" panose="02010609060101010101" pitchFamily="49" charset="-122"/>
            </a:endParaRPr>
          </a:p>
          <a:p>
            <a:pPr algn="r" eaLnBrk="1" hangingPunct="1">
              <a:lnSpc>
                <a:spcPct val="130000"/>
              </a:lnSpc>
              <a:defRPr/>
            </a:pPr>
            <a:endParaRPr lang="en-US" altLang="zh-CN" sz="2600" b="1" dirty="0" smtClean="0">
              <a:latin typeface="黑体" panose="02010609060101010101" pitchFamily="49" charset="-122"/>
              <a:ea typeface="黑体" panose="02010609060101010101" pitchFamily="49" charset="-122"/>
            </a:endParaRPr>
          </a:p>
          <a:p>
            <a:pPr algn="r" eaLnBrk="1" hangingPunct="1">
              <a:lnSpc>
                <a:spcPct val="130000"/>
              </a:lnSpc>
              <a:defRPr/>
            </a:pPr>
            <a:r>
              <a:rPr lang="zh-CN" altLang="en-US" sz="2600" b="1" dirty="0">
                <a:latin typeface="黑体" panose="02010609060101010101" pitchFamily="49" charset="-122"/>
                <a:ea typeface="黑体" panose="02010609060101010101" pitchFamily="49" charset="-122"/>
              </a:rPr>
              <a:t>标致</a:t>
            </a:r>
            <a:r>
              <a:rPr lang="zh-CN" altLang="en-US" sz="2600" b="1" dirty="0" smtClean="0">
                <a:latin typeface="黑体" panose="02010609060101010101" pitchFamily="49" charset="-122"/>
                <a:ea typeface="黑体" panose="02010609060101010101" pitchFamily="49" charset="-122"/>
              </a:rPr>
              <a:t>：</a:t>
            </a:r>
            <a:endParaRPr lang="en-US" altLang="zh-CN" sz="2600" b="1" dirty="0" smtClean="0">
              <a:latin typeface="黑体" panose="02010609060101010101" pitchFamily="49" charset="-122"/>
              <a:ea typeface="黑体" panose="02010609060101010101" pitchFamily="49" charset="-122"/>
            </a:endParaRPr>
          </a:p>
          <a:p>
            <a:pPr algn="r" eaLnBrk="1" hangingPunct="1">
              <a:lnSpc>
                <a:spcPct val="130000"/>
              </a:lnSpc>
              <a:defRPr/>
            </a:pPr>
            <a:r>
              <a:rPr lang="zh-CN" altLang="en-US" sz="2600" b="1" dirty="0">
                <a:latin typeface="黑体" panose="02010609060101010101" pitchFamily="49" charset="-122"/>
                <a:ea typeface="黑体" panose="02010609060101010101" pitchFamily="49" charset="-122"/>
              </a:rPr>
              <a:t>掌故</a:t>
            </a:r>
            <a:r>
              <a:rPr lang="zh-CN" altLang="en-US" sz="2600" b="1" dirty="0" smtClean="0">
                <a:latin typeface="黑体" panose="02010609060101010101" pitchFamily="49" charset="-122"/>
                <a:ea typeface="黑体" panose="02010609060101010101" pitchFamily="49" charset="-122"/>
              </a:rPr>
              <a:t>：</a:t>
            </a:r>
            <a:endParaRPr lang="en-US" altLang="zh-CN" sz="2600" b="1" dirty="0" smtClean="0">
              <a:latin typeface="黑体" panose="02010609060101010101" pitchFamily="49" charset="-122"/>
              <a:ea typeface="黑体" panose="02010609060101010101" pitchFamily="49" charset="-122"/>
            </a:endParaRPr>
          </a:p>
          <a:p>
            <a:pPr algn="r" eaLnBrk="1" hangingPunct="1">
              <a:lnSpc>
                <a:spcPct val="130000"/>
              </a:lnSpc>
              <a:defRPr/>
            </a:pPr>
            <a:endParaRPr lang="en-US" altLang="zh-CN" sz="2600" b="1" dirty="0" smtClean="0">
              <a:latin typeface="黑体" panose="02010609060101010101" pitchFamily="49" charset="-122"/>
              <a:ea typeface="黑体" panose="02010609060101010101" pitchFamily="49" charset="-122"/>
            </a:endParaRPr>
          </a:p>
          <a:p>
            <a:pPr algn="r" eaLnBrk="1" hangingPunct="1">
              <a:lnSpc>
                <a:spcPct val="130000"/>
              </a:lnSpc>
              <a:defRPr/>
            </a:pPr>
            <a:r>
              <a:rPr lang="zh-CN" altLang="zh-CN" sz="2600" b="1" dirty="0" smtClean="0">
                <a:latin typeface="黑体" panose="02010609060101010101" pitchFamily="49" charset="-122"/>
                <a:ea typeface="黑体" panose="02010609060101010101" pitchFamily="49" charset="-122"/>
              </a:rPr>
              <a:t>畸形</a:t>
            </a:r>
            <a:r>
              <a:rPr lang="zh-CN" altLang="zh-CN" sz="2600" b="1" dirty="0">
                <a:latin typeface="黑体" panose="02010609060101010101" pitchFamily="49" charset="-122"/>
                <a:ea typeface="黑体" panose="02010609060101010101" pitchFamily="49" charset="-122"/>
              </a:rPr>
              <a:t>：</a:t>
            </a:r>
            <a:endParaRPr lang="en-US" altLang="zh-CN" sz="2600" b="1" dirty="0">
              <a:latin typeface="黑体" panose="02010609060101010101" pitchFamily="49" charset="-122"/>
              <a:ea typeface="黑体" panose="02010609060101010101" pitchFamily="49" charset="-122"/>
            </a:endParaRPr>
          </a:p>
        </p:txBody>
      </p:sp>
      <p:sp>
        <p:nvSpPr>
          <p:cNvPr id="5" name="TextBox 4"/>
          <p:cNvSpPr txBox="1">
            <a:spLocks noChangeArrowheads="1"/>
          </p:cNvSpPr>
          <p:nvPr/>
        </p:nvSpPr>
        <p:spPr bwMode="auto">
          <a:xfrm>
            <a:off x="2224088" y="1242484"/>
            <a:ext cx="6329362" cy="425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2600" b="1" dirty="0">
                <a:solidFill>
                  <a:srgbClr val="FF0000"/>
                </a:solidFill>
                <a:latin typeface="黑体" panose="02010609060101010101" pitchFamily="49" charset="-122"/>
                <a:ea typeface="黑体" panose="02010609060101010101" pitchFamily="49" charset="-122"/>
              </a:rPr>
              <a:t>鲜红。</a:t>
            </a:r>
            <a:endParaRPr lang="en-US" altLang="zh-CN" sz="2600" b="1" dirty="0">
              <a:solidFill>
                <a:srgbClr val="FF0000"/>
              </a:solidFill>
              <a:latin typeface="黑体" panose="02010609060101010101" pitchFamily="49" charset="-122"/>
              <a:ea typeface="黑体" panose="02010609060101010101" pitchFamily="49" charset="-122"/>
            </a:endParaRPr>
          </a:p>
          <a:p>
            <a:pPr eaLnBrk="1" hangingPunct="1">
              <a:lnSpc>
                <a:spcPct val="130000"/>
              </a:lnSpc>
            </a:pPr>
            <a:r>
              <a:rPr lang="zh-CN" altLang="en-US" sz="2600" b="1" dirty="0">
                <a:solidFill>
                  <a:srgbClr val="FF0000"/>
                </a:solidFill>
                <a:latin typeface="黑体" panose="02010609060101010101" pitchFamily="49" charset="-122"/>
                <a:ea typeface="黑体" panose="02010609060101010101" pitchFamily="49" charset="-122"/>
              </a:rPr>
              <a:t>文中是说头发上抹油，梳得很光亮，像镜子一样可以照人。鉴，照。</a:t>
            </a:r>
            <a:endParaRPr lang="en-US" altLang="zh-CN" sz="2600" b="1" dirty="0">
              <a:solidFill>
                <a:srgbClr val="FF0000"/>
              </a:solidFill>
              <a:latin typeface="黑体" panose="02010609060101010101" pitchFamily="49" charset="-122"/>
              <a:ea typeface="黑体" panose="02010609060101010101" pitchFamily="49" charset="-122"/>
            </a:endParaRPr>
          </a:p>
          <a:p>
            <a:pPr eaLnBrk="1" hangingPunct="1">
              <a:lnSpc>
                <a:spcPct val="130000"/>
              </a:lnSpc>
            </a:pPr>
            <a:r>
              <a:rPr lang="zh-CN" altLang="en-US" sz="2600" b="1" dirty="0">
                <a:solidFill>
                  <a:srgbClr val="FF0000"/>
                </a:solidFill>
                <a:latin typeface="黑体" panose="02010609060101010101" pitchFamily="49" charset="-122"/>
                <a:ea typeface="黑体" panose="02010609060101010101" pitchFamily="49" charset="-122"/>
              </a:rPr>
              <a:t>漂亮。文中是反语，用来讽刺。</a:t>
            </a:r>
            <a:endParaRPr lang="en-US" altLang="zh-CN" sz="2600" b="1" dirty="0">
              <a:solidFill>
                <a:srgbClr val="FF0000"/>
              </a:solidFill>
              <a:latin typeface="黑体" panose="02010609060101010101" pitchFamily="49" charset="-122"/>
              <a:ea typeface="黑体" panose="02010609060101010101" pitchFamily="49" charset="-122"/>
            </a:endParaRPr>
          </a:p>
          <a:p>
            <a:pPr eaLnBrk="1" hangingPunct="1">
              <a:lnSpc>
                <a:spcPct val="130000"/>
              </a:lnSpc>
            </a:pPr>
            <a:r>
              <a:rPr lang="zh-CN" altLang="en-US" sz="2600" b="1" dirty="0">
                <a:solidFill>
                  <a:srgbClr val="FF0000"/>
                </a:solidFill>
                <a:latin typeface="黑体" panose="02010609060101010101" pitchFamily="49" charset="-122"/>
                <a:ea typeface="黑体" panose="02010609060101010101" pitchFamily="49" charset="-122"/>
              </a:rPr>
              <a:t>关于历史人物、典章制度等的传说或故事。文中指学校里发生过的一些事情。</a:t>
            </a:r>
            <a:endParaRPr lang="en-US" altLang="zh-CN" sz="2600" b="1" dirty="0">
              <a:solidFill>
                <a:srgbClr val="FF0000"/>
              </a:solidFill>
              <a:latin typeface="黑体" panose="02010609060101010101" pitchFamily="49" charset="-122"/>
              <a:ea typeface="黑体" panose="02010609060101010101" pitchFamily="49" charset="-122"/>
            </a:endParaRPr>
          </a:p>
          <a:p>
            <a:pPr eaLnBrk="1" hangingPunct="1">
              <a:lnSpc>
                <a:spcPct val="130000"/>
              </a:lnSpc>
            </a:pPr>
            <a:r>
              <a:rPr lang="zh-CN" altLang="zh-CN" sz="2600" b="1" dirty="0">
                <a:solidFill>
                  <a:srgbClr val="FF0000"/>
                </a:solidFill>
                <a:latin typeface="黑体" panose="02010609060101010101" pitchFamily="49" charset="-122"/>
                <a:ea typeface="黑体" panose="02010609060101010101" pitchFamily="49" charset="-122"/>
              </a:rPr>
              <a:t>不正常的形状。生物体某部分发育不正常，本文指旧社会女子裹脚后骨头不正常状态。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500"/>
                                        <p:tgtEl>
                                          <p:spTgt spid="522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barn(inVertical)">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barn(inVertical)">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barn(inVertical)">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barn(inVertical)">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2"/>
          <p:cNvSpPr txBox="1">
            <a:spLocks noChangeArrowheads="1"/>
          </p:cNvSpPr>
          <p:nvPr/>
        </p:nvSpPr>
        <p:spPr bwMode="auto">
          <a:xfrm>
            <a:off x="670878" y="531919"/>
            <a:ext cx="1843405" cy="5811520"/>
          </a:xfrm>
          <a:prstGeom prst="rect">
            <a:avLst/>
          </a:prstGeom>
          <a:noFill/>
          <a:ln>
            <a:noFill/>
          </a:ln>
        </p:spPr>
        <p:txBody>
          <a:bodyPr wrap="none">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algn="r" eaLnBrk="1" hangingPunct="1">
              <a:lnSpc>
                <a:spcPct val="130000"/>
              </a:lnSpc>
              <a:defRPr/>
            </a:pPr>
            <a:r>
              <a:rPr lang="zh-CN" altLang="en-US" sz="2600" b="1" dirty="0" smtClean="0">
                <a:latin typeface="黑体" panose="02010609060101010101" pitchFamily="49" charset="-122"/>
                <a:ea typeface="黑体" panose="02010609060101010101" pitchFamily="49" charset="-122"/>
              </a:rPr>
              <a:t>不逊</a:t>
            </a:r>
            <a:r>
              <a:rPr lang="zh-CN" altLang="en-US" sz="2600" b="1" dirty="0">
                <a:latin typeface="黑体" panose="02010609060101010101" pitchFamily="49" charset="-122"/>
                <a:ea typeface="黑体" panose="02010609060101010101" pitchFamily="49" charset="-122"/>
              </a:rPr>
              <a:t>：</a:t>
            </a:r>
            <a:endParaRPr lang="en-US" altLang="zh-CN" sz="2600" b="1" dirty="0" smtClean="0">
              <a:latin typeface="黑体" panose="02010609060101010101" pitchFamily="49" charset="-122"/>
              <a:ea typeface="黑体" panose="02010609060101010101" pitchFamily="49" charset="-122"/>
            </a:endParaRPr>
          </a:p>
          <a:p>
            <a:pPr algn="r" eaLnBrk="1" hangingPunct="1">
              <a:lnSpc>
                <a:spcPct val="130000"/>
              </a:lnSpc>
              <a:defRPr/>
            </a:pPr>
            <a:r>
              <a:rPr lang="zh-CN" altLang="en-US" sz="2600" b="1" dirty="0">
                <a:latin typeface="黑体" panose="02010609060101010101" pitchFamily="49" charset="-122"/>
                <a:ea typeface="黑体" panose="02010609060101010101" pitchFamily="49" charset="-122"/>
              </a:rPr>
              <a:t>匿名：</a:t>
            </a:r>
            <a:endParaRPr lang="en-US" altLang="zh-CN" sz="2600" b="1" dirty="0" smtClean="0">
              <a:latin typeface="黑体" panose="02010609060101010101" pitchFamily="49" charset="-122"/>
              <a:ea typeface="黑体" panose="02010609060101010101" pitchFamily="49" charset="-122"/>
            </a:endParaRPr>
          </a:p>
          <a:p>
            <a:pPr algn="r" eaLnBrk="1" hangingPunct="1">
              <a:lnSpc>
                <a:spcPct val="130000"/>
              </a:lnSpc>
              <a:defRPr/>
            </a:pPr>
            <a:r>
              <a:rPr lang="zh-CN" altLang="en-US" sz="2600" b="1" dirty="0" smtClean="0">
                <a:latin typeface="黑体" panose="02010609060101010101" pitchFamily="49" charset="-122"/>
                <a:ea typeface="黑体" panose="02010609060101010101" pitchFamily="49" charset="-122"/>
              </a:rPr>
              <a:t>诘责：</a:t>
            </a:r>
            <a:endParaRPr lang="en-US" altLang="zh-CN" sz="2600" b="1" dirty="0" smtClean="0">
              <a:latin typeface="黑体" panose="02010609060101010101" pitchFamily="49" charset="-122"/>
              <a:ea typeface="黑体" panose="02010609060101010101" pitchFamily="49" charset="-122"/>
            </a:endParaRPr>
          </a:p>
          <a:p>
            <a:pPr algn="r" eaLnBrk="1" hangingPunct="1">
              <a:lnSpc>
                <a:spcPct val="130000"/>
              </a:lnSpc>
              <a:defRPr/>
            </a:pPr>
            <a:r>
              <a:rPr lang="zh-CN" altLang="en-US" sz="2600" b="1" dirty="0">
                <a:latin typeface="黑体" panose="02010609060101010101" pitchFamily="49" charset="-122"/>
                <a:ea typeface="黑体" panose="02010609060101010101" pitchFamily="49" charset="-122"/>
              </a:rPr>
              <a:t>流言</a:t>
            </a:r>
            <a:r>
              <a:rPr lang="zh-CN" altLang="en-US" sz="2600" b="1" dirty="0" smtClean="0">
                <a:latin typeface="黑体" panose="02010609060101010101" pitchFamily="49" charset="-122"/>
                <a:ea typeface="黑体" panose="02010609060101010101" pitchFamily="49" charset="-122"/>
              </a:rPr>
              <a:t>：</a:t>
            </a:r>
            <a:endParaRPr lang="en-US" altLang="zh-CN" sz="2600" b="1" dirty="0" smtClean="0">
              <a:latin typeface="黑体" panose="02010609060101010101" pitchFamily="49" charset="-122"/>
              <a:ea typeface="黑体" panose="02010609060101010101" pitchFamily="49" charset="-122"/>
            </a:endParaRPr>
          </a:p>
          <a:p>
            <a:pPr algn="r" eaLnBrk="1" hangingPunct="1">
              <a:lnSpc>
                <a:spcPct val="130000"/>
              </a:lnSpc>
              <a:defRPr/>
            </a:pPr>
            <a:r>
              <a:rPr lang="zh-CN" altLang="en-US" sz="2600" b="1" dirty="0">
                <a:latin typeface="黑体" panose="02010609060101010101" pitchFamily="49" charset="-122"/>
                <a:ea typeface="黑体" panose="02010609060101010101" pitchFamily="49" charset="-122"/>
              </a:rPr>
              <a:t>凄然：</a:t>
            </a:r>
            <a:endParaRPr lang="en-US" altLang="zh-CN" sz="2600" b="1" dirty="0" smtClean="0">
              <a:latin typeface="黑体" panose="02010609060101010101" pitchFamily="49" charset="-122"/>
              <a:ea typeface="黑体" panose="02010609060101010101" pitchFamily="49" charset="-122"/>
            </a:endParaRPr>
          </a:p>
          <a:p>
            <a:pPr algn="r" eaLnBrk="1" hangingPunct="1">
              <a:lnSpc>
                <a:spcPct val="130000"/>
              </a:lnSpc>
              <a:defRPr/>
            </a:pPr>
            <a:r>
              <a:rPr lang="zh-CN" altLang="en-US" sz="2600" b="1" dirty="0" smtClean="0">
                <a:latin typeface="黑体" panose="02010609060101010101" pitchFamily="49" charset="-122"/>
                <a:ea typeface="黑体" panose="02010609060101010101" pitchFamily="49" charset="-122"/>
              </a:rPr>
              <a:t>小而言之：</a:t>
            </a:r>
          </a:p>
          <a:p>
            <a:pPr algn="r" eaLnBrk="1" hangingPunct="1">
              <a:lnSpc>
                <a:spcPct val="130000"/>
              </a:lnSpc>
              <a:defRPr/>
            </a:pPr>
            <a:r>
              <a:rPr lang="en-US" altLang="zh-CN" sz="2600" b="1" dirty="0" smtClean="0">
                <a:latin typeface="黑体" panose="02010609060101010101" pitchFamily="49" charset="-122"/>
                <a:ea typeface="黑体" panose="02010609060101010101" pitchFamily="49" charset="-122"/>
              </a:rPr>
              <a:t>油光可鉴</a:t>
            </a:r>
            <a:r>
              <a:rPr lang="zh-CN" altLang="en-US" sz="2600" b="1" dirty="0" smtClean="0">
                <a:latin typeface="黑体" panose="02010609060101010101" pitchFamily="49" charset="-122"/>
                <a:ea typeface="黑体" panose="02010609060101010101" pitchFamily="49" charset="-122"/>
              </a:rPr>
              <a:t>：</a:t>
            </a:r>
            <a:endParaRPr lang="en-US" altLang="zh-CN" sz="2600" b="1" dirty="0" smtClean="0">
              <a:latin typeface="黑体" panose="02010609060101010101" pitchFamily="49" charset="-122"/>
              <a:ea typeface="黑体" panose="02010609060101010101" pitchFamily="49" charset="-122"/>
            </a:endParaRPr>
          </a:p>
          <a:p>
            <a:pPr algn="r" eaLnBrk="1" hangingPunct="1">
              <a:lnSpc>
                <a:spcPct val="130000"/>
              </a:lnSpc>
              <a:defRPr/>
            </a:pPr>
            <a:r>
              <a:rPr lang="en-US" altLang="zh-CN" sz="2600" b="1" dirty="0" smtClean="0">
                <a:latin typeface="黑体" panose="02010609060101010101" pitchFamily="49" charset="-122"/>
                <a:ea typeface="黑体" panose="02010609060101010101" pitchFamily="49" charset="-122"/>
              </a:rPr>
              <a:t>杳无消息</a:t>
            </a:r>
            <a:r>
              <a:rPr lang="zh-CN" altLang="en-US" sz="2600" b="1" dirty="0" smtClean="0">
                <a:latin typeface="黑体" panose="02010609060101010101" pitchFamily="49" charset="-122"/>
                <a:ea typeface="黑体" panose="02010609060101010101" pitchFamily="49" charset="-122"/>
              </a:rPr>
              <a:t>：</a:t>
            </a:r>
            <a:endParaRPr lang="en-US" altLang="zh-CN" sz="2600" b="1" dirty="0" smtClean="0">
              <a:latin typeface="黑体" panose="02010609060101010101" pitchFamily="49" charset="-122"/>
              <a:ea typeface="黑体" panose="02010609060101010101" pitchFamily="49" charset="-122"/>
            </a:endParaRPr>
          </a:p>
          <a:p>
            <a:pPr algn="r" eaLnBrk="1" hangingPunct="1">
              <a:lnSpc>
                <a:spcPct val="130000"/>
              </a:lnSpc>
              <a:defRPr/>
            </a:pPr>
            <a:endParaRPr lang="zh-CN" altLang="en-US" sz="2600" b="1" dirty="0" smtClean="0">
              <a:latin typeface="黑体" panose="02010609060101010101" pitchFamily="49" charset="-122"/>
              <a:ea typeface="黑体" panose="02010609060101010101" pitchFamily="49" charset="-122"/>
            </a:endParaRPr>
          </a:p>
          <a:p>
            <a:pPr algn="r" eaLnBrk="1" hangingPunct="1">
              <a:lnSpc>
                <a:spcPct val="130000"/>
              </a:lnSpc>
              <a:defRPr/>
            </a:pPr>
            <a:r>
              <a:rPr lang="zh-CN" altLang="en-US" sz="2600" b="1" dirty="0" smtClean="0">
                <a:latin typeface="黑体" panose="02010609060101010101" pitchFamily="49" charset="-122"/>
                <a:ea typeface="黑体" panose="02010609060101010101" pitchFamily="49" charset="-122"/>
              </a:rPr>
              <a:t>抑扬顿挫：</a:t>
            </a:r>
            <a:endParaRPr lang="en-US" altLang="zh-CN" sz="2600" b="1" dirty="0" smtClean="0">
              <a:latin typeface="黑体" panose="02010609060101010101" pitchFamily="49" charset="-122"/>
              <a:ea typeface="黑体" panose="02010609060101010101" pitchFamily="49" charset="-122"/>
            </a:endParaRPr>
          </a:p>
          <a:p>
            <a:pPr algn="r" eaLnBrk="1" hangingPunct="1">
              <a:lnSpc>
                <a:spcPct val="130000"/>
              </a:lnSpc>
              <a:defRPr/>
            </a:pPr>
            <a:r>
              <a:rPr lang="zh-CN" altLang="en-US" sz="2600" b="1" dirty="0">
                <a:latin typeface="黑体" panose="02010609060101010101" pitchFamily="49" charset="-122"/>
                <a:ea typeface="黑体" panose="02010609060101010101" pitchFamily="49" charset="-122"/>
              </a:rPr>
              <a:t>深恶痛疾：</a:t>
            </a:r>
            <a:endParaRPr lang="en-US" altLang="zh-CN" sz="2600" b="1" dirty="0">
              <a:latin typeface="黑体" panose="02010609060101010101" pitchFamily="49" charset="-122"/>
              <a:ea typeface="黑体" panose="02010609060101010101" pitchFamily="49" charset="-122"/>
            </a:endParaRPr>
          </a:p>
        </p:txBody>
      </p:sp>
      <p:sp>
        <p:nvSpPr>
          <p:cNvPr id="10" name="TextBox 9"/>
          <p:cNvSpPr txBox="1">
            <a:spLocks noChangeArrowheads="1"/>
          </p:cNvSpPr>
          <p:nvPr/>
        </p:nvSpPr>
        <p:spPr bwMode="auto">
          <a:xfrm>
            <a:off x="2617789" y="531919"/>
            <a:ext cx="6148387" cy="6331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2600" b="1">
                <a:solidFill>
                  <a:srgbClr val="FF0000"/>
                </a:solidFill>
                <a:latin typeface="楷体" panose="02010609060101010101" pitchFamily="49" charset="-122"/>
                <a:ea typeface="楷体" panose="02010609060101010101" pitchFamily="49" charset="-122"/>
              </a:rPr>
              <a:t>傲慢无礼。逊，谦逊。</a:t>
            </a:r>
            <a:endParaRPr lang="en-US" altLang="zh-CN" sz="2600" b="1">
              <a:solidFill>
                <a:srgbClr val="FF0000"/>
              </a:solidFill>
              <a:latin typeface="楷体" panose="02010609060101010101" pitchFamily="49" charset="-122"/>
              <a:ea typeface="楷体" panose="02010609060101010101" pitchFamily="49" charset="-122"/>
            </a:endParaRPr>
          </a:p>
          <a:p>
            <a:pPr eaLnBrk="1" hangingPunct="1">
              <a:lnSpc>
                <a:spcPct val="130000"/>
              </a:lnSpc>
            </a:pPr>
            <a:r>
              <a:rPr lang="zh-CN" altLang="en-US" sz="2600" b="1">
                <a:solidFill>
                  <a:srgbClr val="FF0000"/>
                </a:solidFill>
                <a:latin typeface="楷体" panose="02010609060101010101" pitchFamily="49" charset="-122"/>
                <a:ea typeface="楷体" panose="02010609060101010101" pitchFamily="49" charset="-122"/>
              </a:rPr>
              <a:t>不署名或不署真实姓名。匿，隐藏。</a:t>
            </a:r>
            <a:endParaRPr lang="en-US" altLang="zh-CN" sz="2600" b="1">
              <a:solidFill>
                <a:srgbClr val="FF0000"/>
              </a:solidFill>
              <a:latin typeface="楷体" panose="02010609060101010101" pitchFamily="49" charset="-122"/>
              <a:ea typeface="楷体" panose="02010609060101010101" pitchFamily="49" charset="-122"/>
            </a:endParaRPr>
          </a:p>
          <a:p>
            <a:pPr eaLnBrk="1" hangingPunct="1">
              <a:lnSpc>
                <a:spcPct val="130000"/>
              </a:lnSpc>
            </a:pPr>
            <a:r>
              <a:rPr lang="zh-CN" altLang="en-US" sz="2600" b="1">
                <a:solidFill>
                  <a:srgbClr val="FF0000"/>
                </a:solidFill>
                <a:latin typeface="楷体" panose="02010609060101010101" pitchFamily="49" charset="-122"/>
                <a:ea typeface="楷体" panose="02010609060101010101" pitchFamily="49" charset="-122"/>
              </a:rPr>
              <a:t>质问并责备。</a:t>
            </a:r>
            <a:endParaRPr lang="en-US" altLang="zh-CN" sz="2600" b="1">
              <a:solidFill>
                <a:srgbClr val="FF0000"/>
              </a:solidFill>
              <a:latin typeface="楷体" panose="02010609060101010101" pitchFamily="49" charset="-122"/>
              <a:ea typeface="楷体" panose="02010609060101010101" pitchFamily="49" charset="-122"/>
            </a:endParaRPr>
          </a:p>
          <a:p>
            <a:pPr eaLnBrk="1" hangingPunct="1">
              <a:lnSpc>
                <a:spcPct val="130000"/>
              </a:lnSpc>
            </a:pPr>
            <a:r>
              <a:rPr lang="zh-CN" altLang="en-US" sz="2600" b="1">
                <a:solidFill>
                  <a:srgbClr val="FF0000"/>
                </a:solidFill>
                <a:latin typeface="楷体" panose="02010609060101010101" pitchFamily="49" charset="-122"/>
                <a:ea typeface="楷体" panose="02010609060101010101" pitchFamily="49" charset="-122"/>
              </a:rPr>
              <a:t>快速传播的毫无根据的话。</a:t>
            </a:r>
            <a:endParaRPr lang="en-US" altLang="zh-CN" sz="2600" b="1">
              <a:solidFill>
                <a:srgbClr val="FF0000"/>
              </a:solidFill>
              <a:latin typeface="楷体" panose="02010609060101010101" pitchFamily="49" charset="-122"/>
              <a:ea typeface="楷体" panose="02010609060101010101" pitchFamily="49" charset="-122"/>
            </a:endParaRPr>
          </a:p>
          <a:p>
            <a:pPr eaLnBrk="1" hangingPunct="1">
              <a:lnSpc>
                <a:spcPct val="130000"/>
              </a:lnSpc>
            </a:pPr>
            <a:r>
              <a:rPr lang="zh-CN" altLang="en-US" sz="2600" b="1">
                <a:solidFill>
                  <a:srgbClr val="FF0000"/>
                </a:solidFill>
                <a:latin typeface="楷体" panose="02010609060101010101" pitchFamily="49" charset="-122"/>
                <a:ea typeface="楷体" panose="02010609060101010101" pitchFamily="49" charset="-122"/>
              </a:rPr>
              <a:t>形容悲伤难过的样子。</a:t>
            </a:r>
            <a:endParaRPr lang="en-US" altLang="zh-CN" sz="2600" b="1">
              <a:solidFill>
                <a:srgbClr val="FF0000"/>
              </a:solidFill>
              <a:latin typeface="楷体" panose="02010609060101010101" pitchFamily="49" charset="-122"/>
              <a:ea typeface="楷体" panose="02010609060101010101" pitchFamily="49" charset="-122"/>
            </a:endParaRPr>
          </a:p>
          <a:p>
            <a:pPr eaLnBrk="1" hangingPunct="1">
              <a:lnSpc>
                <a:spcPct val="130000"/>
              </a:lnSpc>
            </a:pPr>
            <a:r>
              <a:rPr lang="zh-CN" altLang="en-US" sz="2600" b="1">
                <a:solidFill>
                  <a:srgbClr val="FF0000"/>
                </a:solidFill>
                <a:latin typeface="楷体" panose="02010609060101010101" pitchFamily="49" charset="-122"/>
                <a:ea typeface="楷体" panose="02010609060101010101" pitchFamily="49" charset="-122"/>
              </a:rPr>
              <a:t>就小的方面说。</a:t>
            </a:r>
            <a:endParaRPr lang="en-US" altLang="zh-CN" sz="2600" b="1">
              <a:solidFill>
                <a:srgbClr val="FF0000"/>
              </a:solidFill>
              <a:latin typeface="楷体" panose="02010609060101010101" pitchFamily="49" charset="-122"/>
              <a:ea typeface="楷体" panose="02010609060101010101" pitchFamily="49" charset="-122"/>
            </a:endParaRPr>
          </a:p>
          <a:p>
            <a:pPr eaLnBrk="1" hangingPunct="1">
              <a:lnSpc>
                <a:spcPct val="130000"/>
              </a:lnSpc>
            </a:pPr>
            <a:r>
              <a:rPr lang="zh-CN" altLang="en-US" sz="2600" b="1">
                <a:solidFill>
                  <a:srgbClr val="FF0000"/>
                </a:solidFill>
                <a:latin typeface="楷体" panose="02010609060101010101" pitchFamily="49" charset="-122"/>
                <a:ea typeface="楷体" panose="02010609060101010101" pitchFamily="49" charset="-122"/>
              </a:rPr>
              <a:t>（声音）高低起伏和停顿转折。</a:t>
            </a:r>
            <a:endParaRPr lang="en-US" altLang="zh-CN" sz="2600" b="1">
              <a:solidFill>
                <a:srgbClr val="FF0000"/>
              </a:solidFill>
              <a:latin typeface="楷体" panose="02010609060101010101" pitchFamily="49" charset="-122"/>
              <a:ea typeface="楷体" panose="02010609060101010101" pitchFamily="49" charset="-122"/>
            </a:endParaRPr>
          </a:p>
          <a:p>
            <a:pPr eaLnBrk="1" hangingPunct="1">
              <a:lnSpc>
                <a:spcPct val="130000"/>
              </a:lnSpc>
            </a:pPr>
            <a:r>
              <a:rPr lang="zh-CN" altLang="en-US" sz="2600" b="1">
                <a:solidFill>
                  <a:srgbClr val="FF0000"/>
                </a:solidFill>
                <a:latin typeface="楷体" panose="02010609060101010101" pitchFamily="49" charset="-122"/>
                <a:ea typeface="楷体" panose="02010609060101010101" pitchFamily="49" charset="-122"/>
              </a:rPr>
              <a:t>课文中是说头发上抹油，梳得很光亮，像镜子一样可以照人。</a:t>
            </a:r>
          </a:p>
          <a:p>
            <a:pPr eaLnBrk="1" hangingPunct="1">
              <a:lnSpc>
                <a:spcPct val="130000"/>
              </a:lnSpc>
            </a:pPr>
            <a:r>
              <a:rPr lang="zh-CN" altLang="en-US" sz="2600" b="1">
                <a:solidFill>
                  <a:srgbClr val="FF0000"/>
                </a:solidFill>
                <a:latin typeface="楷体" panose="02010609060101010101" pitchFamily="49" charset="-122"/>
                <a:ea typeface="楷体" panose="02010609060101010101" pitchFamily="49" charset="-122"/>
              </a:rPr>
              <a:t>一直得不到一点消息。</a:t>
            </a:r>
          </a:p>
          <a:p>
            <a:pPr eaLnBrk="1" hangingPunct="1">
              <a:lnSpc>
                <a:spcPct val="130000"/>
              </a:lnSpc>
            </a:pPr>
            <a:r>
              <a:rPr lang="zh-CN" altLang="en-US" sz="2600" b="1">
                <a:solidFill>
                  <a:srgbClr val="FF0000"/>
                </a:solidFill>
                <a:latin typeface="楷体" panose="02010609060101010101" pitchFamily="49" charset="-122"/>
                <a:ea typeface="楷体" panose="02010609060101010101" pitchFamily="49" charset="-122"/>
              </a:rPr>
              <a:t>形容对某人某事极为厌恶，痛恨。恶，厌恶。疾，憎恨。</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arn(inVertic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barn(inVertical)">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barn(inVertical)">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barn(inVertical)">
                                      <p:cBhvr>
                                        <p:cTn id="32" dur="500"/>
                                        <p:tgtEl>
                                          <p:spTgt spid="1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Effect transition="in" filter="barn(inVertical)">
                                      <p:cBhvr>
                                        <p:cTn id="37" dur="500"/>
                                        <p:tgtEl>
                                          <p:spTgt spid="1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0">
                                            <p:txEl>
                                              <p:pRg st="6" end="6"/>
                                            </p:txEl>
                                          </p:spTgt>
                                        </p:tgtEl>
                                        <p:attrNameLst>
                                          <p:attrName>style.visibility</p:attrName>
                                        </p:attrNameLst>
                                      </p:cBhvr>
                                      <p:to>
                                        <p:strVal val="visible"/>
                                      </p:to>
                                    </p:set>
                                    <p:animEffect transition="in" filter="barn(inVertical)">
                                      <p:cBhvr>
                                        <p:cTn id="42" dur="500"/>
                                        <p:tgtEl>
                                          <p:spTgt spid="10">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0">
                                            <p:txEl>
                                              <p:pRg st="7" end="7"/>
                                            </p:txEl>
                                          </p:spTgt>
                                        </p:tgtEl>
                                        <p:attrNameLst>
                                          <p:attrName>style.visibility</p:attrName>
                                        </p:attrNameLst>
                                      </p:cBhvr>
                                      <p:to>
                                        <p:strVal val="visible"/>
                                      </p:to>
                                    </p:set>
                                    <p:animEffect transition="in" filter="barn(inVertical)">
                                      <p:cBhvr>
                                        <p:cTn id="47" dur="500"/>
                                        <p:tgtEl>
                                          <p:spTgt spid="10">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0">
                                            <p:txEl>
                                              <p:pRg st="8" end="8"/>
                                            </p:txEl>
                                          </p:spTgt>
                                        </p:tgtEl>
                                        <p:attrNameLst>
                                          <p:attrName>style.visibility</p:attrName>
                                        </p:attrNameLst>
                                      </p:cBhvr>
                                      <p:to>
                                        <p:strVal val="visible"/>
                                      </p:to>
                                    </p:set>
                                    <p:animEffect transition="in" filter="barn(inVertical)">
                                      <p:cBhvr>
                                        <p:cTn id="52" dur="500"/>
                                        <p:tgtEl>
                                          <p:spTgt spid="10">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0">
                                            <p:txEl>
                                              <p:pRg st="9" end="9"/>
                                            </p:txEl>
                                          </p:spTgt>
                                        </p:tgtEl>
                                        <p:attrNameLst>
                                          <p:attrName>style.visibility</p:attrName>
                                        </p:attrNameLst>
                                      </p:cBhvr>
                                      <p:to>
                                        <p:strVal val="visible"/>
                                      </p:to>
                                    </p:set>
                                    <p:animEffect transition="in" filter="barn(inVertical)">
                                      <p:cBhvr>
                                        <p:cTn id="57"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文本框 5"/>
          <p:cNvSpPr txBox="1">
            <a:spLocks noChangeArrowheads="1"/>
          </p:cNvSpPr>
          <p:nvPr/>
        </p:nvSpPr>
        <p:spPr bwMode="auto">
          <a:xfrm>
            <a:off x="444501" y="1124798"/>
            <a:ext cx="8081963" cy="8070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spAutoFit/>
          </a:bodyPr>
          <a:lstStyle>
            <a:lvl1pPr marL="457200"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ts val="600"/>
              </a:spcBef>
              <a:buFont typeface="Wingdings" panose="05000000000000000000" pitchFamily="2" charset="2"/>
              <a:buChar char="u"/>
            </a:pPr>
            <a:r>
              <a:rPr lang="zh-CN" altLang="en-US" sz="3200" b="1" dirty="0">
                <a:solidFill>
                  <a:srgbClr val="0000FF"/>
                </a:solidFill>
                <a:latin typeface="黑体" panose="02010609060101010101" pitchFamily="49" charset="-122"/>
                <a:ea typeface="黑体" panose="02010609060101010101" pitchFamily="49" charset="-122"/>
                <a:sym typeface="+mn-ea"/>
              </a:rPr>
              <a:t>朗读</a:t>
            </a:r>
            <a:r>
              <a:rPr lang="zh-CN" altLang="en-US" sz="3200" b="1" dirty="0">
                <a:solidFill>
                  <a:srgbClr val="0000FF"/>
                </a:solidFill>
                <a:latin typeface="黑体" panose="02010609060101010101" pitchFamily="49" charset="-122"/>
                <a:ea typeface="黑体" panose="02010609060101010101" pitchFamily="49" charset="-122"/>
              </a:rPr>
              <a:t>课文，划分文章层次并概括大意。</a:t>
            </a:r>
          </a:p>
        </p:txBody>
      </p:sp>
      <p:grpSp>
        <p:nvGrpSpPr>
          <p:cNvPr id="7" name="组合 6"/>
          <p:cNvGrpSpPr/>
          <p:nvPr/>
        </p:nvGrpSpPr>
        <p:grpSpPr>
          <a:xfrm>
            <a:off x="262890" y="301214"/>
            <a:ext cx="2346325" cy="681957"/>
            <a:chOff x="923" y="1552"/>
            <a:chExt cx="3695" cy="882"/>
          </a:xfrm>
        </p:grpSpPr>
        <p:pic>
          <p:nvPicPr>
            <p:cNvPr id="8" name="图片 7" descr="00 图标-04"/>
            <p:cNvPicPr>
              <a:picLocks noChangeAspect="1"/>
            </p:cNvPicPr>
            <p:nvPr/>
          </p:nvPicPr>
          <p:blipFill>
            <a:blip r:embed="rId2" cstate="print"/>
            <a:stretch>
              <a:fillRect/>
            </a:stretch>
          </p:blipFill>
          <p:spPr>
            <a:xfrm>
              <a:off x="923" y="1552"/>
              <a:ext cx="3695" cy="882"/>
            </a:xfrm>
            <a:prstGeom prst="rect">
              <a:avLst/>
            </a:prstGeom>
          </p:spPr>
        </p:pic>
        <p:sp>
          <p:nvSpPr>
            <p:cNvPr id="22" name="文本框 3"/>
            <p:cNvSpPr txBox="1"/>
            <p:nvPr/>
          </p:nvSpPr>
          <p:spPr>
            <a:xfrm>
              <a:off x="1209" y="1616"/>
              <a:ext cx="2848" cy="755"/>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感知文章</a:t>
              </a:r>
            </a:p>
          </p:txBody>
        </p:sp>
      </p:grpSp>
      <p:sp>
        <p:nvSpPr>
          <p:cNvPr id="55298" name="TextBox 29"/>
          <p:cNvSpPr txBox="1">
            <a:spLocks noChangeArrowheads="1"/>
          </p:cNvSpPr>
          <p:nvPr/>
        </p:nvSpPr>
        <p:spPr bwMode="auto">
          <a:xfrm>
            <a:off x="2423478" y="1931671"/>
            <a:ext cx="3713162" cy="521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0000"/>
                </a:solidFill>
                <a:latin typeface="黑体" panose="02010609060101010101" pitchFamily="49" charset="-122"/>
                <a:ea typeface="黑体" panose="02010609060101010101" pitchFamily="49" charset="-122"/>
              </a:rPr>
              <a:t>文章可以分为三部分：</a:t>
            </a:r>
          </a:p>
        </p:txBody>
      </p:sp>
      <p:sp>
        <p:nvSpPr>
          <p:cNvPr id="2" name="矩形 1"/>
          <p:cNvSpPr>
            <a:spLocks noChangeArrowheads="1"/>
          </p:cNvSpPr>
          <p:nvPr/>
        </p:nvSpPr>
        <p:spPr bwMode="auto">
          <a:xfrm>
            <a:off x="352108" y="2415541"/>
            <a:ext cx="8266112" cy="3733330"/>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lnSpc>
                <a:spcPct val="130000"/>
              </a:lnSpc>
            </a:pPr>
            <a:r>
              <a:rPr lang="zh-CN" altLang="en-US" sz="2600" b="1" dirty="0">
                <a:solidFill>
                  <a:srgbClr val="FF0000"/>
                </a:solidFill>
                <a:latin typeface="黑体" panose="02010609060101010101" pitchFamily="49" charset="-122"/>
                <a:ea typeface="黑体" panose="02010609060101010101" pitchFamily="49" charset="-122"/>
              </a:rPr>
              <a:t>第一部分（</a:t>
            </a:r>
            <a:r>
              <a:rPr lang="en-US" altLang="zh-CN" sz="2600" b="1" dirty="0">
                <a:solidFill>
                  <a:srgbClr val="FF0000"/>
                </a:solidFill>
                <a:latin typeface="黑体" panose="02010609060101010101" pitchFamily="49" charset="-122"/>
                <a:ea typeface="黑体" panose="02010609060101010101" pitchFamily="49" charset="-122"/>
              </a:rPr>
              <a:t>1-3</a:t>
            </a:r>
            <a:r>
              <a:rPr lang="zh-CN" altLang="en-US" sz="2600" b="1" dirty="0">
                <a:solidFill>
                  <a:srgbClr val="FF0000"/>
                </a:solidFill>
                <a:latin typeface="黑体" panose="02010609060101010101" pitchFamily="49" charset="-122"/>
                <a:ea typeface="黑体" panose="02010609060101010101" pitchFamily="49" charset="-122"/>
              </a:rPr>
              <a:t>）</a:t>
            </a:r>
            <a:r>
              <a:rPr lang="zh-CN" altLang="en-US" sz="2600" b="1" dirty="0">
                <a:latin typeface="黑体" panose="02010609060101010101" pitchFamily="49" charset="-122"/>
                <a:ea typeface="黑体" panose="02010609060101010101" pitchFamily="49" charset="-122"/>
              </a:rPr>
              <a:t>：写作者在东京的所见所闻所感，交代去仙台的原因。</a:t>
            </a:r>
            <a:endParaRPr lang="en-US" altLang="zh-CN" sz="2600" b="1" dirty="0">
              <a:latin typeface="黑体" panose="02010609060101010101" pitchFamily="49" charset="-122"/>
              <a:ea typeface="黑体" panose="02010609060101010101" pitchFamily="49" charset="-122"/>
            </a:endParaRPr>
          </a:p>
          <a:p>
            <a:pPr eaLnBrk="1" hangingPunct="1">
              <a:lnSpc>
                <a:spcPct val="130000"/>
              </a:lnSpc>
            </a:pPr>
            <a:r>
              <a:rPr lang="zh-CN" altLang="en-US" sz="2600" b="1" dirty="0">
                <a:solidFill>
                  <a:srgbClr val="FF0000"/>
                </a:solidFill>
                <a:latin typeface="黑体" panose="02010609060101010101" pitchFamily="49" charset="-122"/>
                <a:ea typeface="黑体" panose="02010609060101010101" pitchFamily="49" charset="-122"/>
              </a:rPr>
              <a:t>第二部分（</a:t>
            </a:r>
            <a:r>
              <a:rPr lang="en-US" altLang="zh-CN" sz="2600" b="1" dirty="0">
                <a:solidFill>
                  <a:srgbClr val="FF0000"/>
                </a:solidFill>
                <a:latin typeface="黑体" panose="02010609060101010101" pitchFamily="49" charset="-122"/>
                <a:ea typeface="黑体" panose="02010609060101010101" pitchFamily="49" charset="-122"/>
              </a:rPr>
              <a:t>4-35</a:t>
            </a:r>
            <a:r>
              <a:rPr lang="zh-CN" altLang="en-US" sz="2600" b="1" dirty="0">
                <a:solidFill>
                  <a:srgbClr val="FF0000"/>
                </a:solidFill>
                <a:latin typeface="黑体" panose="02010609060101010101" pitchFamily="49" charset="-122"/>
                <a:ea typeface="黑体" panose="02010609060101010101" pitchFamily="49" charset="-122"/>
              </a:rPr>
              <a:t>）</a:t>
            </a:r>
            <a:r>
              <a:rPr lang="zh-CN" altLang="en-US" sz="2600" b="1" dirty="0">
                <a:latin typeface="黑体" panose="02010609060101010101" pitchFamily="49" charset="-122"/>
                <a:ea typeface="黑体" panose="02010609060101010101" pitchFamily="49" charset="-122"/>
              </a:rPr>
              <a:t>：描写了作者在仙台与藤野先生的相识、相处和离别，并通过具体事例表现了藤野先生的高尚品德。</a:t>
            </a:r>
            <a:endParaRPr lang="en-US" altLang="zh-CN" sz="2600" b="1" dirty="0">
              <a:latin typeface="黑体" panose="02010609060101010101" pitchFamily="49" charset="-122"/>
              <a:ea typeface="黑体" panose="02010609060101010101" pitchFamily="49" charset="-122"/>
            </a:endParaRPr>
          </a:p>
          <a:p>
            <a:pPr eaLnBrk="1" hangingPunct="1">
              <a:lnSpc>
                <a:spcPct val="130000"/>
              </a:lnSpc>
            </a:pPr>
            <a:r>
              <a:rPr lang="zh-CN" altLang="en-US" sz="2600" b="1" dirty="0">
                <a:solidFill>
                  <a:srgbClr val="FF0000"/>
                </a:solidFill>
                <a:latin typeface="黑体" panose="02010609060101010101" pitchFamily="49" charset="-122"/>
                <a:ea typeface="黑体" panose="02010609060101010101" pitchFamily="49" charset="-122"/>
              </a:rPr>
              <a:t>第三部分（</a:t>
            </a:r>
            <a:r>
              <a:rPr lang="en-US" altLang="zh-CN" sz="2600" b="1" dirty="0">
                <a:solidFill>
                  <a:srgbClr val="FF0000"/>
                </a:solidFill>
                <a:latin typeface="黑体" panose="02010609060101010101" pitchFamily="49" charset="-122"/>
                <a:ea typeface="黑体" panose="02010609060101010101" pitchFamily="49" charset="-122"/>
              </a:rPr>
              <a:t>36-38</a:t>
            </a:r>
            <a:r>
              <a:rPr lang="zh-CN" altLang="en-US" sz="2600" b="1" dirty="0">
                <a:solidFill>
                  <a:srgbClr val="FF0000"/>
                </a:solidFill>
                <a:latin typeface="黑体" panose="02010609060101010101" pitchFamily="49" charset="-122"/>
                <a:ea typeface="黑体" panose="02010609060101010101" pitchFamily="49" charset="-122"/>
              </a:rPr>
              <a:t>）</a:t>
            </a:r>
            <a:r>
              <a:rPr lang="zh-CN" altLang="en-US" sz="2600" b="1" dirty="0">
                <a:latin typeface="黑体" panose="02010609060101010101" pitchFamily="49" charset="-122"/>
                <a:ea typeface="黑体" panose="02010609060101010101" pitchFamily="49" charset="-122"/>
              </a:rPr>
              <a:t>：描写了作者离开仙台后对藤野先生的怀念之情以及先生的崇高精神对作者的激励和鼓舞。</a:t>
            </a:r>
            <a:endParaRPr lang="en-US" altLang="zh-CN" sz="2600" b="1"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275"/>
                                        </p:tgtEl>
                                        <p:attrNameLst>
                                          <p:attrName>style.visibility</p:attrName>
                                        </p:attrNameLst>
                                      </p:cBhvr>
                                      <p:to>
                                        <p:strVal val="visible"/>
                                      </p:to>
                                    </p:set>
                                    <p:animEffect transition="in" filter="fade">
                                      <p:cBhvr>
                                        <p:cTn id="12" dur="500"/>
                                        <p:tgtEl>
                                          <p:spTgt spid="542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5298"/>
                                        </p:tgtEl>
                                        <p:attrNameLst>
                                          <p:attrName>style.visibility</p:attrName>
                                        </p:attrNameLst>
                                      </p:cBhvr>
                                      <p:to>
                                        <p:strVal val="visible"/>
                                      </p:to>
                                    </p:set>
                                    <p:animEffect transition="in" filter="fade">
                                      <p:cBhvr>
                                        <p:cTn id="17" dur="500"/>
                                        <p:tgtEl>
                                          <p:spTgt spid="5529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barn(inVertical)">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barn(inVertical)">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barn(inVertical)">
                                      <p:cBhvr>
                                        <p:cTn id="3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P spid="5529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矩形 32770"/>
          <p:cNvSpPr/>
          <p:nvPr/>
        </p:nvSpPr>
        <p:spPr>
          <a:xfrm>
            <a:off x="1099185" y="404813"/>
            <a:ext cx="6372225" cy="706755"/>
          </a:xfrm>
          <a:prstGeom prst="rect">
            <a:avLst/>
          </a:prstGeom>
          <a:noFill/>
          <a:ln w="9525">
            <a:noFill/>
          </a:ln>
        </p:spPr>
        <p:txBody>
          <a:bodyPr>
            <a:spAutoFit/>
          </a:bodyPr>
          <a:lstStyle/>
          <a:p>
            <a:pPr algn="ctr" eaLnBrk="1" hangingPunct="1">
              <a:buClrTx/>
              <a:buSzTx/>
              <a:buFontTx/>
              <a:defRPr/>
            </a:pPr>
            <a:r>
              <a:rPr lang="zh-CN" altLang="en-US" sz="4000" b="1" dirty="0">
                <a:solidFill>
                  <a:srgbClr val="FF0000"/>
                </a:solidFill>
                <a:latin typeface="+mj-ea"/>
                <a:ea typeface="+mj-ea"/>
              </a:rPr>
              <a:t>表明地点转换的语句：</a:t>
            </a:r>
          </a:p>
        </p:txBody>
      </p:sp>
      <p:sp>
        <p:nvSpPr>
          <p:cNvPr id="32772" name="矩形 32771"/>
          <p:cNvSpPr/>
          <p:nvPr/>
        </p:nvSpPr>
        <p:spPr>
          <a:xfrm>
            <a:off x="1146810" y="1237298"/>
            <a:ext cx="7632700" cy="1753235"/>
          </a:xfrm>
          <a:prstGeom prst="rect">
            <a:avLst/>
          </a:prstGeom>
          <a:noFill/>
          <a:ln w="9525">
            <a:noFill/>
          </a:ln>
        </p:spPr>
        <p:txBody>
          <a:bodyPr>
            <a:spAutoFit/>
          </a:bodyPr>
          <a:lstStyle/>
          <a:p>
            <a:pPr>
              <a:spcBef>
                <a:spcPct val="0"/>
              </a:spcBef>
            </a:pPr>
            <a:r>
              <a:rPr lang="zh-CN" altLang="en-US" sz="3600" dirty="0">
                <a:solidFill>
                  <a:schemeClr val="tx1"/>
                </a:solidFill>
                <a:latin typeface="楷体" panose="02010609060101010101" pitchFamily="49" charset="-122"/>
                <a:ea typeface="楷体" panose="02010609060101010101" pitchFamily="49" charset="-122"/>
                <a:cs typeface="楷体" panose="02010609060101010101" pitchFamily="49" charset="-122"/>
              </a:rPr>
              <a:t>“东京也无非是这样”</a:t>
            </a:r>
            <a:r>
              <a:rPr lang="en-US" altLang="zh-CN" sz="3600">
                <a:solidFill>
                  <a:schemeClr val="tx1"/>
                </a:solidFill>
                <a:latin typeface="楷体" panose="02010609060101010101" pitchFamily="49" charset="-122"/>
                <a:ea typeface="楷体" panose="02010609060101010101" pitchFamily="49" charset="-122"/>
                <a:cs typeface="楷体" panose="02010609060101010101" pitchFamily="49" charset="-122"/>
              </a:rPr>
              <a:t>;</a:t>
            </a:r>
          </a:p>
          <a:p>
            <a:pPr>
              <a:spcBef>
                <a:spcPct val="0"/>
              </a:spcBef>
            </a:pPr>
            <a:r>
              <a:rPr lang="en-US" altLang="zh-CN" sz="3600">
                <a:solidFill>
                  <a:schemeClr val="tx1"/>
                </a:solidFill>
                <a:latin typeface="楷体" panose="02010609060101010101" pitchFamily="49" charset="-122"/>
                <a:ea typeface="楷体" panose="02010609060101010101" pitchFamily="49" charset="-122"/>
                <a:cs typeface="楷体" panose="02010609060101010101" pitchFamily="49" charset="-122"/>
              </a:rPr>
              <a:t>“</a:t>
            </a:r>
            <a:r>
              <a:rPr lang="zh-CN" altLang="en-US" sz="3600" dirty="0">
                <a:solidFill>
                  <a:schemeClr val="tx1"/>
                </a:solidFill>
                <a:latin typeface="楷体" panose="02010609060101010101" pitchFamily="49" charset="-122"/>
                <a:ea typeface="楷体" panose="02010609060101010101" pitchFamily="49" charset="-122"/>
                <a:cs typeface="楷体" panose="02010609060101010101" pitchFamily="49" charset="-122"/>
              </a:rPr>
              <a:t>我就往仙台的医学专门学校去”</a:t>
            </a:r>
            <a:r>
              <a:rPr lang="en-US" altLang="zh-CN" sz="3600">
                <a:solidFill>
                  <a:schemeClr val="tx1"/>
                </a:solidFill>
                <a:latin typeface="楷体" panose="02010609060101010101" pitchFamily="49" charset="-122"/>
                <a:ea typeface="楷体" panose="02010609060101010101" pitchFamily="49" charset="-122"/>
                <a:cs typeface="楷体" panose="02010609060101010101" pitchFamily="49" charset="-122"/>
              </a:rPr>
              <a:t>;</a:t>
            </a:r>
          </a:p>
          <a:p>
            <a:pPr>
              <a:spcBef>
                <a:spcPct val="0"/>
              </a:spcBef>
            </a:pPr>
            <a:r>
              <a:rPr lang="en-US" altLang="zh-CN" sz="3600">
                <a:solidFill>
                  <a:schemeClr val="tx1"/>
                </a:solidFill>
                <a:latin typeface="楷体" panose="02010609060101010101" pitchFamily="49" charset="-122"/>
                <a:ea typeface="楷体" panose="02010609060101010101" pitchFamily="49" charset="-122"/>
                <a:cs typeface="楷体" panose="02010609060101010101" pitchFamily="49" charset="-122"/>
              </a:rPr>
              <a:t>“</a:t>
            </a:r>
            <a:r>
              <a:rPr lang="zh-CN" altLang="en-US" sz="3600" dirty="0">
                <a:solidFill>
                  <a:schemeClr val="tx1"/>
                </a:solidFill>
                <a:latin typeface="楷体" panose="02010609060101010101" pitchFamily="49" charset="-122"/>
                <a:ea typeface="楷体" panose="02010609060101010101" pitchFamily="49" charset="-122"/>
                <a:cs typeface="楷体" panose="02010609060101010101" pitchFamily="49" charset="-122"/>
              </a:rPr>
              <a:t>我离开仙台之后”</a:t>
            </a:r>
            <a:r>
              <a:rPr lang="en-US" altLang="zh-CN" sz="3600">
                <a:solidFill>
                  <a:schemeClr val="tx1"/>
                </a:solidFill>
                <a:latin typeface="楷体" panose="02010609060101010101" pitchFamily="49" charset="-122"/>
                <a:ea typeface="楷体" panose="02010609060101010101" pitchFamily="49" charset="-122"/>
                <a:cs typeface="楷体" panose="02010609060101010101" pitchFamily="49" charset="-122"/>
              </a:rPr>
              <a:t>.</a:t>
            </a:r>
          </a:p>
        </p:txBody>
      </p:sp>
      <p:sp>
        <p:nvSpPr>
          <p:cNvPr id="32778" name="文本框 32777"/>
          <p:cNvSpPr txBox="1"/>
          <p:nvPr/>
        </p:nvSpPr>
        <p:spPr>
          <a:xfrm>
            <a:off x="684213" y="3357563"/>
            <a:ext cx="1439862" cy="706755"/>
          </a:xfrm>
          <a:prstGeom prst="rect">
            <a:avLst/>
          </a:prstGeom>
          <a:noFill/>
          <a:ln w="9525">
            <a:noFill/>
          </a:ln>
        </p:spPr>
        <p:txBody>
          <a:bodyPr>
            <a:spAutoFit/>
          </a:bodyPr>
          <a:lstStyle/>
          <a:p>
            <a:r>
              <a:rPr lang="zh-CN" altLang="en-US" sz="4000" b="1" dirty="0">
                <a:solidFill>
                  <a:srgbClr val="0000FF"/>
                </a:solidFill>
                <a:latin typeface="Arial" panose="020B0604020202020204" pitchFamily="34" charset="0"/>
                <a:ea typeface="华文新魏" panose="02010800040101010101" pitchFamily="2" charset="-122"/>
              </a:rPr>
              <a:t>东京</a:t>
            </a:r>
          </a:p>
        </p:txBody>
      </p:sp>
      <p:sp>
        <p:nvSpPr>
          <p:cNvPr id="32779" name="直接连接符 32778"/>
          <p:cNvSpPr/>
          <p:nvPr/>
        </p:nvSpPr>
        <p:spPr>
          <a:xfrm>
            <a:off x="2195513" y="3789363"/>
            <a:ext cx="1081087" cy="0"/>
          </a:xfrm>
          <a:prstGeom prst="line">
            <a:avLst/>
          </a:prstGeom>
          <a:ln w="9525" cap="flat" cmpd="sng">
            <a:solidFill>
              <a:schemeClr val="tx1"/>
            </a:solidFill>
            <a:prstDash val="solid"/>
            <a:headEnd type="none" w="med" len="med"/>
            <a:tailEnd type="triangle" w="med" len="med"/>
          </a:ln>
        </p:spPr>
      </p:sp>
      <p:sp>
        <p:nvSpPr>
          <p:cNvPr id="32780" name="文本框 32779"/>
          <p:cNvSpPr txBox="1"/>
          <p:nvPr/>
        </p:nvSpPr>
        <p:spPr>
          <a:xfrm>
            <a:off x="3564255" y="3357563"/>
            <a:ext cx="1728788" cy="706755"/>
          </a:xfrm>
          <a:prstGeom prst="rect">
            <a:avLst/>
          </a:prstGeom>
          <a:noFill/>
          <a:ln w="9525">
            <a:noFill/>
          </a:ln>
        </p:spPr>
        <p:txBody>
          <a:bodyPr>
            <a:spAutoFit/>
          </a:bodyPr>
          <a:lstStyle/>
          <a:p>
            <a:pPr algn="l">
              <a:buClrTx/>
              <a:buSzTx/>
              <a:buFontTx/>
            </a:pPr>
            <a:r>
              <a:rPr lang="zh-CN" altLang="en-US" sz="4000" b="1" dirty="0">
                <a:solidFill>
                  <a:srgbClr val="0000FF"/>
                </a:solidFill>
                <a:latin typeface="Arial" panose="020B0604020202020204" pitchFamily="34" charset="0"/>
                <a:ea typeface="华文新魏" panose="02010800040101010101" pitchFamily="2" charset="-122"/>
              </a:rPr>
              <a:t>仙台</a:t>
            </a:r>
          </a:p>
        </p:txBody>
      </p:sp>
      <p:sp>
        <p:nvSpPr>
          <p:cNvPr id="32781" name="直接连接符 32780"/>
          <p:cNvSpPr/>
          <p:nvPr/>
        </p:nvSpPr>
        <p:spPr>
          <a:xfrm>
            <a:off x="5076825" y="3789363"/>
            <a:ext cx="1008063" cy="0"/>
          </a:xfrm>
          <a:prstGeom prst="line">
            <a:avLst/>
          </a:prstGeom>
          <a:ln w="9525" cap="flat" cmpd="sng">
            <a:solidFill>
              <a:schemeClr val="tx1"/>
            </a:solidFill>
            <a:prstDash val="solid"/>
            <a:headEnd type="none" w="med" len="med"/>
            <a:tailEnd type="triangle" w="med" len="med"/>
          </a:ln>
        </p:spPr>
      </p:sp>
      <p:sp>
        <p:nvSpPr>
          <p:cNvPr id="32782" name="文本框 32781"/>
          <p:cNvSpPr txBox="1"/>
          <p:nvPr/>
        </p:nvSpPr>
        <p:spPr>
          <a:xfrm>
            <a:off x="6227763" y="3357563"/>
            <a:ext cx="1512887" cy="706755"/>
          </a:xfrm>
          <a:prstGeom prst="rect">
            <a:avLst/>
          </a:prstGeom>
          <a:noFill/>
          <a:ln w="9525">
            <a:noFill/>
          </a:ln>
        </p:spPr>
        <p:txBody>
          <a:bodyPr>
            <a:spAutoFit/>
          </a:bodyPr>
          <a:lstStyle/>
          <a:p>
            <a:pPr algn="l">
              <a:buClrTx/>
              <a:buSzTx/>
              <a:buFontTx/>
            </a:pPr>
            <a:r>
              <a:rPr lang="zh-CN" altLang="en-US" sz="4000" b="1" dirty="0">
                <a:solidFill>
                  <a:srgbClr val="0000FF"/>
                </a:solidFill>
                <a:latin typeface="Arial" panose="020B0604020202020204" pitchFamily="34" charset="0"/>
                <a:ea typeface="华文新魏" panose="02010800040101010101" pitchFamily="2" charset="-122"/>
              </a:rPr>
              <a:t>北京</a:t>
            </a:r>
          </a:p>
        </p:txBody>
      </p:sp>
      <p:sp>
        <p:nvSpPr>
          <p:cNvPr id="32783" name="直接连接符 32782"/>
          <p:cNvSpPr/>
          <p:nvPr/>
        </p:nvSpPr>
        <p:spPr>
          <a:xfrm flipH="1">
            <a:off x="2843213" y="4076700"/>
            <a:ext cx="1008062" cy="576263"/>
          </a:xfrm>
          <a:prstGeom prst="line">
            <a:avLst/>
          </a:prstGeom>
          <a:ln w="9525" cap="flat" cmpd="sng">
            <a:solidFill>
              <a:schemeClr val="tx1"/>
            </a:solidFill>
            <a:prstDash val="solid"/>
            <a:headEnd type="none" w="med" len="med"/>
            <a:tailEnd type="triangle" w="med" len="med"/>
          </a:ln>
        </p:spPr>
      </p:sp>
      <p:sp>
        <p:nvSpPr>
          <p:cNvPr id="32784" name="直接连接符 32783"/>
          <p:cNvSpPr/>
          <p:nvPr/>
        </p:nvSpPr>
        <p:spPr>
          <a:xfrm>
            <a:off x="4284663" y="4076700"/>
            <a:ext cx="0" cy="936625"/>
          </a:xfrm>
          <a:prstGeom prst="line">
            <a:avLst/>
          </a:prstGeom>
          <a:ln w="9525" cap="flat" cmpd="sng">
            <a:solidFill>
              <a:schemeClr val="tx1"/>
            </a:solidFill>
            <a:prstDash val="solid"/>
            <a:headEnd type="none" w="med" len="med"/>
            <a:tailEnd type="triangle" w="med" len="med"/>
          </a:ln>
        </p:spPr>
      </p:sp>
      <p:sp>
        <p:nvSpPr>
          <p:cNvPr id="32785" name="直接连接符 32784"/>
          <p:cNvSpPr/>
          <p:nvPr/>
        </p:nvSpPr>
        <p:spPr>
          <a:xfrm>
            <a:off x="4787900" y="4076700"/>
            <a:ext cx="792163" cy="647700"/>
          </a:xfrm>
          <a:prstGeom prst="line">
            <a:avLst/>
          </a:prstGeom>
          <a:ln w="9525" cap="flat" cmpd="sng">
            <a:solidFill>
              <a:schemeClr val="tx1"/>
            </a:solidFill>
            <a:prstDash val="solid"/>
            <a:headEnd type="none" w="med" len="med"/>
            <a:tailEnd type="triangle" w="med" len="med"/>
          </a:ln>
        </p:spPr>
      </p:sp>
      <p:sp>
        <p:nvSpPr>
          <p:cNvPr id="32786" name="文本框 32785"/>
          <p:cNvSpPr txBox="1"/>
          <p:nvPr/>
        </p:nvSpPr>
        <p:spPr>
          <a:xfrm>
            <a:off x="1619250" y="4508500"/>
            <a:ext cx="1439863" cy="641350"/>
          </a:xfrm>
          <a:prstGeom prst="rect">
            <a:avLst/>
          </a:prstGeom>
          <a:noFill/>
          <a:ln w="9525">
            <a:noFill/>
          </a:ln>
        </p:spPr>
        <p:txBody>
          <a:bodyPr>
            <a:spAutoFit/>
          </a:bodyPr>
          <a:lstStyle/>
          <a:p>
            <a:r>
              <a:rPr lang="zh-CN" altLang="en-US" sz="3600" dirty="0">
                <a:solidFill>
                  <a:schemeClr val="tx1"/>
                </a:solidFill>
                <a:latin typeface="Arial" panose="020B0604020202020204" pitchFamily="34" charset="0"/>
                <a:ea typeface="楷体_GB2312" pitchFamily="49" charset="-122"/>
              </a:rPr>
              <a:t>相识</a:t>
            </a:r>
          </a:p>
        </p:txBody>
      </p:sp>
      <p:sp>
        <p:nvSpPr>
          <p:cNvPr id="32787" name="文本框 32786"/>
          <p:cNvSpPr txBox="1"/>
          <p:nvPr/>
        </p:nvSpPr>
        <p:spPr>
          <a:xfrm>
            <a:off x="3851275" y="5013325"/>
            <a:ext cx="1296988" cy="701675"/>
          </a:xfrm>
          <a:prstGeom prst="rect">
            <a:avLst/>
          </a:prstGeom>
          <a:noFill/>
          <a:ln w="9525">
            <a:noFill/>
          </a:ln>
        </p:spPr>
        <p:txBody>
          <a:bodyPr>
            <a:spAutoFit/>
          </a:bodyPr>
          <a:lstStyle/>
          <a:p>
            <a:endParaRPr lang="zh-CN" altLang="en-US" sz="4000" b="0" dirty="0">
              <a:solidFill>
                <a:schemeClr val="tx1"/>
              </a:solidFill>
              <a:latin typeface="Arial" panose="020B0604020202020204" pitchFamily="34" charset="0"/>
              <a:ea typeface="黑体" panose="02010609060101010101" pitchFamily="49" charset="-122"/>
            </a:endParaRPr>
          </a:p>
        </p:txBody>
      </p:sp>
      <p:sp>
        <p:nvSpPr>
          <p:cNvPr id="32788" name="文本框 32787"/>
          <p:cNvSpPr txBox="1"/>
          <p:nvPr/>
        </p:nvSpPr>
        <p:spPr>
          <a:xfrm>
            <a:off x="3563938" y="5013325"/>
            <a:ext cx="1439862" cy="641350"/>
          </a:xfrm>
          <a:prstGeom prst="rect">
            <a:avLst/>
          </a:prstGeom>
          <a:noFill/>
          <a:ln w="9525">
            <a:noFill/>
          </a:ln>
        </p:spPr>
        <p:txBody>
          <a:bodyPr>
            <a:spAutoFit/>
          </a:bodyPr>
          <a:lstStyle/>
          <a:p>
            <a:pPr algn="ctr"/>
            <a:r>
              <a:rPr lang="zh-CN" altLang="en-US" sz="3600" dirty="0">
                <a:solidFill>
                  <a:schemeClr val="tx1"/>
                </a:solidFill>
                <a:latin typeface="Arial" panose="020B0604020202020204" pitchFamily="34" charset="0"/>
                <a:ea typeface="楷体_GB2312" pitchFamily="49" charset="-122"/>
              </a:rPr>
              <a:t>相处</a:t>
            </a:r>
          </a:p>
        </p:txBody>
      </p:sp>
      <p:sp>
        <p:nvSpPr>
          <p:cNvPr id="32789" name="文本框 32788"/>
          <p:cNvSpPr txBox="1"/>
          <p:nvPr/>
        </p:nvSpPr>
        <p:spPr>
          <a:xfrm>
            <a:off x="5580063" y="4581525"/>
            <a:ext cx="1439862" cy="641350"/>
          </a:xfrm>
          <a:prstGeom prst="rect">
            <a:avLst/>
          </a:prstGeom>
          <a:noFill/>
          <a:ln w="9525">
            <a:noFill/>
          </a:ln>
        </p:spPr>
        <p:txBody>
          <a:bodyPr>
            <a:spAutoFit/>
          </a:bodyPr>
          <a:lstStyle/>
          <a:p>
            <a:r>
              <a:rPr lang="zh-CN" altLang="en-US" sz="3600" dirty="0">
                <a:solidFill>
                  <a:schemeClr val="tx1"/>
                </a:solidFill>
                <a:latin typeface="Arial" panose="020B0604020202020204" pitchFamily="34" charset="0"/>
                <a:ea typeface="楷体_GB2312" pitchFamily="49" charset="-122"/>
              </a:rPr>
              <a:t>离别</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fade">
                                      <p:cBhvr>
                                        <p:cTn id="7" dur="500"/>
                                        <p:tgtEl>
                                          <p:spTgt spid="32771"/>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2772"/>
                                        </p:tgtEl>
                                        <p:attrNameLst>
                                          <p:attrName>style.visibility</p:attrName>
                                        </p:attrNameLst>
                                      </p:cBhvr>
                                      <p:to>
                                        <p:strVal val="visible"/>
                                      </p:to>
                                    </p:set>
                                    <p:anim calcmode="lin" valueType="num">
                                      <p:cBhvr>
                                        <p:cTn id="12" dur="500" fill="hold"/>
                                        <p:tgtEl>
                                          <p:spTgt spid="3277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2772"/>
                                        </p:tgtEl>
                                        <p:attrNameLst>
                                          <p:attrName>ppt_y</p:attrName>
                                        </p:attrNameLst>
                                      </p:cBhvr>
                                      <p:tavLst>
                                        <p:tav tm="0">
                                          <p:val>
                                            <p:strVal val="#ppt_y"/>
                                          </p:val>
                                        </p:tav>
                                        <p:tav tm="100000">
                                          <p:val>
                                            <p:strVal val="#ppt_y"/>
                                          </p:val>
                                        </p:tav>
                                      </p:tavLst>
                                    </p:anim>
                                    <p:anim calcmode="lin" valueType="num">
                                      <p:cBhvr>
                                        <p:cTn id="14" dur="500" fill="hold"/>
                                        <p:tgtEl>
                                          <p:spTgt spid="3277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277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277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2778"/>
                                        </p:tgtEl>
                                        <p:attrNameLst>
                                          <p:attrName>style.visibility</p:attrName>
                                        </p:attrNameLst>
                                      </p:cBhvr>
                                      <p:to>
                                        <p:strVal val="visible"/>
                                      </p:to>
                                    </p:set>
                                    <p:anim calcmode="lin" valueType="num">
                                      <p:cBhvr additive="base">
                                        <p:cTn id="21" dur="500" fill="hold"/>
                                        <p:tgtEl>
                                          <p:spTgt spid="32778"/>
                                        </p:tgtEl>
                                        <p:attrNameLst>
                                          <p:attrName>ppt_x</p:attrName>
                                        </p:attrNameLst>
                                      </p:cBhvr>
                                      <p:tavLst>
                                        <p:tav tm="0">
                                          <p:val>
                                            <p:strVal val="0-#ppt_w/2"/>
                                          </p:val>
                                        </p:tav>
                                        <p:tav tm="100000">
                                          <p:val>
                                            <p:strVal val="#ppt_x"/>
                                          </p:val>
                                        </p:tav>
                                      </p:tavLst>
                                    </p:anim>
                                    <p:anim calcmode="lin" valueType="num">
                                      <p:cBhvr additive="base">
                                        <p:cTn id="22" dur="500" fill="hold"/>
                                        <p:tgtEl>
                                          <p:spTgt spid="3277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2779"/>
                                        </p:tgtEl>
                                        <p:attrNameLst>
                                          <p:attrName>style.visibility</p:attrName>
                                        </p:attrNameLst>
                                      </p:cBhvr>
                                      <p:to>
                                        <p:strVal val="visible"/>
                                      </p:to>
                                    </p:set>
                                    <p:animEffect transition="in" filter="blinds(horizontal)">
                                      <p:cBhvr>
                                        <p:cTn id="27" dur="500"/>
                                        <p:tgtEl>
                                          <p:spTgt spid="3277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2780"/>
                                        </p:tgtEl>
                                        <p:attrNameLst>
                                          <p:attrName>style.visibility</p:attrName>
                                        </p:attrNameLst>
                                      </p:cBhvr>
                                      <p:to>
                                        <p:strVal val="visible"/>
                                      </p:to>
                                    </p:set>
                                    <p:anim calcmode="lin" valueType="num">
                                      <p:cBhvr additive="base">
                                        <p:cTn id="32" dur="500" fill="hold"/>
                                        <p:tgtEl>
                                          <p:spTgt spid="32780"/>
                                        </p:tgtEl>
                                        <p:attrNameLst>
                                          <p:attrName>ppt_x</p:attrName>
                                        </p:attrNameLst>
                                      </p:cBhvr>
                                      <p:tavLst>
                                        <p:tav tm="0">
                                          <p:val>
                                            <p:strVal val="#ppt_x"/>
                                          </p:val>
                                        </p:tav>
                                        <p:tav tm="100000">
                                          <p:val>
                                            <p:strVal val="#ppt_x"/>
                                          </p:val>
                                        </p:tav>
                                      </p:tavLst>
                                    </p:anim>
                                    <p:anim calcmode="lin" valueType="num">
                                      <p:cBhvr additive="base">
                                        <p:cTn id="33" dur="500" fill="hold"/>
                                        <p:tgtEl>
                                          <p:spTgt spid="3278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2781"/>
                                        </p:tgtEl>
                                        <p:attrNameLst>
                                          <p:attrName>style.visibility</p:attrName>
                                        </p:attrNameLst>
                                      </p:cBhvr>
                                      <p:to>
                                        <p:strVal val="visible"/>
                                      </p:to>
                                    </p:set>
                                    <p:animEffect transition="in" filter="blinds(horizontal)">
                                      <p:cBhvr>
                                        <p:cTn id="38" dur="500"/>
                                        <p:tgtEl>
                                          <p:spTgt spid="32781"/>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2782"/>
                                        </p:tgtEl>
                                        <p:attrNameLst>
                                          <p:attrName>style.visibility</p:attrName>
                                        </p:attrNameLst>
                                      </p:cBhvr>
                                      <p:to>
                                        <p:strVal val="visible"/>
                                      </p:to>
                                    </p:set>
                                    <p:anim calcmode="lin" valueType="num">
                                      <p:cBhvr additive="base">
                                        <p:cTn id="43" dur="500" fill="hold"/>
                                        <p:tgtEl>
                                          <p:spTgt spid="32782"/>
                                        </p:tgtEl>
                                        <p:attrNameLst>
                                          <p:attrName>ppt_x</p:attrName>
                                        </p:attrNameLst>
                                      </p:cBhvr>
                                      <p:tavLst>
                                        <p:tav tm="0">
                                          <p:val>
                                            <p:strVal val="1+#ppt_w/2"/>
                                          </p:val>
                                        </p:tav>
                                        <p:tav tm="100000">
                                          <p:val>
                                            <p:strVal val="#ppt_x"/>
                                          </p:val>
                                        </p:tav>
                                      </p:tavLst>
                                    </p:anim>
                                    <p:anim calcmode="lin" valueType="num">
                                      <p:cBhvr additive="base">
                                        <p:cTn id="44" dur="500" fill="hold"/>
                                        <p:tgtEl>
                                          <p:spTgt spid="3278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 presetClass="emph" presetSubtype="2" fill="hold" grpId="1" nodeType="clickEffect">
                                  <p:stCondLst>
                                    <p:cond delay="0"/>
                                  </p:stCondLst>
                                  <p:childTnLst>
                                    <p:animClr clrSpc="rgb" dir="cw">
                                      <p:cBhvr override="childStyle">
                                        <p:cTn id="48" dur="500" fill="hold"/>
                                        <p:tgtEl>
                                          <p:spTgt spid="32780"/>
                                        </p:tgtEl>
                                        <p:attrNameLst>
                                          <p:attrName>style.color</p:attrName>
                                        </p:attrNameLst>
                                      </p:cBhvr>
                                      <p:to>
                                        <a:srgbClr val="FF3399"/>
                                      </p:to>
                                    </p:animClr>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32783"/>
                                        </p:tgtEl>
                                        <p:attrNameLst>
                                          <p:attrName>style.visibility</p:attrName>
                                        </p:attrNameLst>
                                      </p:cBhvr>
                                      <p:to>
                                        <p:strVal val="visible"/>
                                      </p:to>
                                    </p:set>
                                    <p:animEffect transition="in" filter="blinds(horizontal)">
                                      <p:cBhvr>
                                        <p:cTn id="53" dur="500"/>
                                        <p:tgtEl>
                                          <p:spTgt spid="32783"/>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32786"/>
                                        </p:tgtEl>
                                        <p:attrNameLst>
                                          <p:attrName>style.visibility</p:attrName>
                                        </p:attrNameLst>
                                      </p:cBhvr>
                                      <p:to>
                                        <p:strVal val="visible"/>
                                      </p:to>
                                    </p:set>
                                    <p:anim calcmode="lin" valueType="num">
                                      <p:cBhvr additive="base">
                                        <p:cTn id="58" dur="500" fill="hold"/>
                                        <p:tgtEl>
                                          <p:spTgt spid="32786"/>
                                        </p:tgtEl>
                                        <p:attrNameLst>
                                          <p:attrName>ppt_x</p:attrName>
                                        </p:attrNameLst>
                                      </p:cBhvr>
                                      <p:tavLst>
                                        <p:tav tm="0">
                                          <p:val>
                                            <p:strVal val="#ppt_x"/>
                                          </p:val>
                                        </p:tav>
                                        <p:tav tm="100000">
                                          <p:val>
                                            <p:strVal val="#ppt_x"/>
                                          </p:val>
                                        </p:tav>
                                      </p:tavLst>
                                    </p:anim>
                                    <p:anim calcmode="lin" valueType="num">
                                      <p:cBhvr additive="base">
                                        <p:cTn id="59" dur="500" fill="hold"/>
                                        <p:tgtEl>
                                          <p:spTgt spid="32786"/>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32784"/>
                                        </p:tgtEl>
                                        <p:attrNameLst>
                                          <p:attrName>style.visibility</p:attrName>
                                        </p:attrNameLst>
                                      </p:cBhvr>
                                      <p:to>
                                        <p:strVal val="visible"/>
                                      </p:to>
                                    </p:set>
                                    <p:animEffect transition="in" filter="blinds(horizontal)">
                                      <p:cBhvr>
                                        <p:cTn id="64" dur="500"/>
                                        <p:tgtEl>
                                          <p:spTgt spid="32784"/>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2788"/>
                                        </p:tgtEl>
                                        <p:attrNameLst>
                                          <p:attrName>style.visibility</p:attrName>
                                        </p:attrNameLst>
                                      </p:cBhvr>
                                      <p:to>
                                        <p:strVal val="visible"/>
                                      </p:to>
                                    </p:set>
                                    <p:anim calcmode="lin" valueType="num">
                                      <p:cBhvr additive="base">
                                        <p:cTn id="69" dur="500" fill="hold"/>
                                        <p:tgtEl>
                                          <p:spTgt spid="32788"/>
                                        </p:tgtEl>
                                        <p:attrNameLst>
                                          <p:attrName>ppt_x</p:attrName>
                                        </p:attrNameLst>
                                      </p:cBhvr>
                                      <p:tavLst>
                                        <p:tav tm="0">
                                          <p:val>
                                            <p:strVal val="#ppt_x"/>
                                          </p:val>
                                        </p:tav>
                                        <p:tav tm="100000">
                                          <p:val>
                                            <p:strVal val="#ppt_x"/>
                                          </p:val>
                                        </p:tav>
                                      </p:tavLst>
                                    </p:anim>
                                    <p:anim calcmode="lin" valueType="num">
                                      <p:cBhvr additive="base">
                                        <p:cTn id="70" dur="500" fill="hold"/>
                                        <p:tgtEl>
                                          <p:spTgt spid="32788"/>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nodeType="clickEffect">
                                  <p:stCondLst>
                                    <p:cond delay="0"/>
                                  </p:stCondLst>
                                  <p:childTnLst>
                                    <p:set>
                                      <p:cBhvr>
                                        <p:cTn id="74" dur="1" fill="hold">
                                          <p:stCondLst>
                                            <p:cond delay="0"/>
                                          </p:stCondLst>
                                        </p:cTn>
                                        <p:tgtEl>
                                          <p:spTgt spid="32785"/>
                                        </p:tgtEl>
                                        <p:attrNameLst>
                                          <p:attrName>style.visibility</p:attrName>
                                        </p:attrNameLst>
                                      </p:cBhvr>
                                      <p:to>
                                        <p:strVal val="visible"/>
                                      </p:to>
                                    </p:set>
                                    <p:animEffect transition="in" filter="blinds(horizontal)">
                                      <p:cBhvr>
                                        <p:cTn id="75" dur="500"/>
                                        <p:tgtEl>
                                          <p:spTgt spid="32785"/>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32789"/>
                                        </p:tgtEl>
                                        <p:attrNameLst>
                                          <p:attrName>style.visibility</p:attrName>
                                        </p:attrNameLst>
                                      </p:cBhvr>
                                      <p:to>
                                        <p:strVal val="visible"/>
                                      </p:to>
                                    </p:set>
                                    <p:anim calcmode="lin" valueType="num">
                                      <p:cBhvr additive="base">
                                        <p:cTn id="80" dur="500" fill="hold"/>
                                        <p:tgtEl>
                                          <p:spTgt spid="32789"/>
                                        </p:tgtEl>
                                        <p:attrNameLst>
                                          <p:attrName>ppt_x</p:attrName>
                                        </p:attrNameLst>
                                      </p:cBhvr>
                                      <p:tavLst>
                                        <p:tav tm="0">
                                          <p:val>
                                            <p:strVal val="#ppt_x"/>
                                          </p:val>
                                        </p:tav>
                                        <p:tav tm="100000">
                                          <p:val>
                                            <p:strVal val="#ppt_x"/>
                                          </p:val>
                                        </p:tav>
                                      </p:tavLst>
                                    </p:anim>
                                    <p:anim calcmode="lin" valueType="num">
                                      <p:cBhvr additive="base">
                                        <p:cTn id="81" dur="500" fill="hold"/>
                                        <p:tgtEl>
                                          <p:spTgt spid="327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2" grpId="0"/>
      <p:bldP spid="32778" grpId="0"/>
      <p:bldP spid="32780" grpId="0"/>
      <p:bldP spid="32780" grpId="1"/>
      <p:bldP spid="32782" grpId="0"/>
      <p:bldP spid="32786" grpId="0"/>
      <p:bldP spid="32788" grpId="0"/>
      <p:bldP spid="3278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5301" y="374651"/>
            <a:ext cx="5019675" cy="769441"/>
          </a:xfrm>
          <a:prstGeom prst="rect">
            <a:avLst/>
          </a:prstGeom>
          <a:noFill/>
        </p:spPr>
        <p:txBody>
          <a:bodyPr>
            <a:spAutoFit/>
          </a:bodyPr>
          <a:lstStyle/>
          <a:p>
            <a:pPr algn="ctr" eaLnBrk="1" hangingPunct="1">
              <a:defRPr/>
            </a:pPr>
            <a:r>
              <a:rPr lang="zh-CN" altLang="en-US" sz="4400" b="1" dirty="0">
                <a:solidFill>
                  <a:srgbClr val="0000FF"/>
                </a:solidFill>
                <a:latin typeface="+mj-ea"/>
                <a:ea typeface="+mj-ea"/>
              </a:rPr>
              <a:t>在东京</a:t>
            </a:r>
          </a:p>
        </p:txBody>
      </p:sp>
      <p:sp>
        <p:nvSpPr>
          <p:cNvPr id="6" name="TextBox 5"/>
          <p:cNvSpPr txBox="1">
            <a:spLocks noChangeArrowheads="1"/>
          </p:cNvSpPr>
          <p:nvPr/>
        </p:nvSpPr>
        <p:spPr bwMode="auto">
          <a:xfrm>
            <a:off x="266701" y="2586568"/>
            <a:ext cx="19907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solidFill>
                  <a:srgbClr val="FF00FF"/>
                </a:solidFill>
                <a:latin typeface="楷体" panose="02010609060101010101" pitchFamily="49" charset="-122"/>
                <a:ea typeface="楷体" panose="02010609060101010101" pitchFamily="49" charset="-122"/>
              </a:rPr>
              <a:t>东京也无非是这样</a:t>
            </a:r>
          </a:p>
        </p:txBody>
      </p:sp>
      <p:sp>
        <p:nvSpPr>
          <p:cNvPr id="7" name="右箭头 6"/>
          <p:cNvSpPr/>
          <p:nvPr/>
        </p:nvSpPr>
        <p:spPr>
          <a:xfrm>
            <a:off x="2257425" y="2845013"/>
            <a:ext cx="977900" cy="645583"/>
          </a:xfrm>
          <a:prstGeom prst="rightArrow">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endParaRPr lang="zh-CN" altLang="en-US"/>
          </a:p>
        </p:txBody>
      </p:sp>
      <p:sp>
        <p:nvSpPr>
          <p:cNvPr id="8" name="TextBox 7"/>
          <p:cNvSpPr txBox="1">
            <a:spLocks noChangeArrowheads="1"/>
          </p:cNvSpPr>
          <p:nvPr/>
        </p:nvSpPr>
        <p:spPr bwMode="auto">
          <a:xfrm>
            <a:off x="3235326" y="2093807"/>
            <a:ext cx="3478213"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solidFill>
                  <a:srgbClr val="6600FF"/>
                </a:solidFill>
                <a:latin typeface="楷体" panose="02010609060101010101" pitchFamily="49" charset="-122"/>
                <a:ea typeface="楷体" panose="02010609060101010101" pitchFamily="49" charset="-122"/>
              </a:rPr>
              <a:t>清国留学生不学无术，丑态百出，作者对他们厌恶之极，不屑与之为伍</a:t>
            </a:r>
          </a:p>
        </p:txBody>
      </p:sp>
      <p:grpSp>
        <p:nvGrpSpPr>
          <p:cNvPr id="5" name="组合 4"/>
          <p:cNvGrpSpPr/>
          <p:nvPr/>
        </p:nvGrpSpPr>
        <p:grpSpPr bwMode="auto">
          <a:xfrm>
            <a:off x="1871663" y="5190067"/>
            <a:ext cx="4286250" cy="958851"/>
            <a:chOff x="2028824" y="3892550"/>
            <a:chExt cx="4286250" cy="719138"/>
          </a:xfrm>
        </p:grpSpPr>
        <p:sp>
          <p:nvSpPr>
            <p:cNvPr id="3" name="圆角矩形标注 2"/>
            <p:cNvSpPr/>
            <p:nvPr/>
          </p:nvSpPr>
          <p:spPr>
            <a:xfrm rot="10800000">
              <a:off x="2028824" y="3892550"/>
              <a:ext cx="4286250" cy="719138"/>
            </a:xfrm>
            <a:prstGeom prst="wedgeRoundRectCallout">
              <a:avLst>
                <a:gd name="adj1" fmla="val -27052"/>
                <a:gd name="adj2" fmla="val 112818"/>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endParaRPr lang="zh-CN" altLang="en-US"/>
            </a:p>
          </p:txBody>
        </p:sp>
        <p:sp>
          <p:nvSpPr>
            <p:cNvPr id="4" name="TextBox 3"/>
            <p:cNvSpPr txBox="1"/>
            <p:nvPr/>
          </p:nvSpPr>
          <p:spPr>
            <a:xfrm>
              <a:off x="2095499" y="4000500"/>
              <a:ext cx="4219575" cy="392415"/>
            </a:xfrm>
            <a:prstGeom prst="rect">
              <a:avLst/>
            </a:prstGeom>
            <a:noFill/>
          </p:spPr>
          <p:txBody>
            <a:bodyPr>
              <a:spAutoFit/>
            </a:bodyPr>
            <a:lstStyle/>
            <a:p>
              <a:pPr eaLnBrk="1" hangingPunct="1">
                <a:defRPr/>
              </a:pPr>
              <a:r>
                <a:rPr lang="zh-CN" altLang="en-US" sz="2800" b="1" dirty="0">
                  <a:latin typeface="+mj-ea"/>
                  <a:ea typeface="+mj-ea"/>
                </a:rPr>
                <a:t>修辞：夸张、比喻、反语</a:t>
              </a:r>
            </a:p>
          </p:txBody>
        </p:sp>
      </p:grpSp>
      <p:sp>
        <p:nvSpPr>
          <p:cNvPr id="9" name="左大括号 8"/>
          <p:cNvSpPr/>
          <p:nvPr/>
        </p:nvSpPr>
        <p:spPr>
          <a:xfrm rot="10800000">
            <a:off x="6784976" y="1864784"/>
            <a:ext cx="263525" cy="3469216"/>
          </a:xfrm>
          <a:prstGeom prst="leftBrace">
            <a:avLst>
              <a:gd name="adj1" fmla="val 52490"/>
              <a:gd name="adj2" fmla="val 50000"/>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buFont typeface="Arial" panose="020B0604020202020204" pitchFamily="34" charset="0"/>
              <a:buNone/>
              <a:defRPr/>
            </a:pPr>
            <a:endParaRPr lang="zh-CN" altLang="en-US" noProof="1"/>
          </a:p>
        </p:txBody>
      </p:sp>
      <p:sp>
        <p:nvSpPr>
          <p:cNvPr id="10" name="TextBox 9"/>
          <p:cNvSpPr txBox="1"/>
          <p:nvPr/>
        </p:nvSpPr>
        <p:spPr>
          <a:xfrm>
            <a:off x="7418389" y="2844801"/>
            <a:ext cx="1271587" cy="646331"/>
          </a:xfrm>
          <a:prstGeom prst="rect">
            <a:avLst/>
          </a:prstGeom>
          <a:noFill/>
        </p:spPr>
        <p:txBody>
          <a:bodyPr>
            <a:spAutoFit/>
          </a:bodyPr>
          <a:lstStyle/>
          <a:p>
            <a:pPr eaLnBrk="1" hangingPunct="1">
              <a:defRPr/>
            </a:pPr>
            <a:r>
              <a:rPr lang="zh-CN" altLang="en-US" sz="3600" b="1" dirty="0">
                <a:solidFill>
                  <a:srgbClr val="0000FF"/>
                </a:solidFill>
                <a:latin typeface="+mj-ea"/>
                <a:ea typeface="+mj-ea"/>
              </a:rPr>
              <a:t>爱国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ldLvl="0" animBg="1"/>
      <p:bldP spid="8" grpId="0"/>
      <p:bldP spid="9" grpId="0" bldLvl="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8826" y="374651"/>
            <a:ext cx="5019675" cy="769441"/>
          </a:xfrm>
          <a:prstGeom prst="rect">
            <a:avLst/>
          </a:prstGeom>
          <a:noFill/>
        </p:spPr>
        <p:txBody>
          <a:bodyPr>
            <a:spAutoFit/>
          </a:bodyPr>
          <a:lstStyle/>
          <a:p>
            <a:pPr algn="ctr" eaLnBrk="1" hangingPunct="1">
              <a:defRPr/>
            </a:pPr>
            <a:r>
              <a:rPr lang="zh-CN" altLang="en-US" sz="4400" b="1" dirty="0">
                <a:solidFill>
                  <a:srgbClr val="0000FF"/>
                </a:solidFill>
                <a:latin typeface="+mj-ea"/>
                <a:ea typeface="+mj-ea"/>
              </a:rPr>
              <a:t>去仙台</a:t>
            </a:r>
          </a:p>
        </p:txBody>
      </p:sp>
      <p:sp>
        <p:nvSpPr>
          <p:cNvPr id="3" name="TextBox 2"/>
          <p:cNvSpPr txBox="1"/>
          <p:nvPr/>
        </p:nvSpPr>
        <p:spPr>
          <a:xfrm>
            <a:off x="2387601" y="1464734"/>
            <a:ext cx="1420813" cy="584775"/>
          </a:xfrm>
          <a:prstGeom prst="rect">
            <a:avLst/>
          </a:prstGeom>
          <a:noFill/>
        </p:spPr>
        <p:txBody>
          <a:bodyPr>
            <a:spAutoFit/>
          </a:bodyPr>
          <a:lstStyle/>
          <a:p>
            <a:pPr eaLnBrk="1" hangingPunct="1">
              <a:defRPr/>
            </a:pPr>
            <a:r>
              <a:rPr lang="zh-CN" altLang="en-US" sz="3200" b="1" dirty="0">
                <a:solidFill>
                  <a:srgbClr val="0000FF"/>
                </a:solidFill>
                <a:latin typeface="+mj-ea"/>
                <a:ea typeface="+mj-ea"/>
              </a:rPr>
              <a:t>日暮里</a:t>
            </a:r>
            <a:r>
              <a:rPr lang="zh-CN" altLang="en-US" sz="3200" b="1" dirty="0">
                <a:latin typeface="+mj-ea"/>
                <a:ea typeface="+mj-ea"/>
              </a:rPr>
              <a:t>：</a:t>
            </a:r>
          </a:p>
        </p:txBody>
      </p:sp>
      <p:sp>
        <p:nvSpPr>
          <p:cNvPr id="4" name="TextBox 3"/>
          <p:cNvSpPr txBox="1"/>
          <p:nvPr/>
        </p:nvSpPr>
        <p:spPr>
          <a:xfrm>
            <a:off x="2387600" y="4491567"/>
            <a:ext cx="1085850" cy="584775"/>
          </a:xfrm>
          <a:prstGeom prst="rect">
            <a:avLst/>
          </a:prstGeom>
          <a:noFill/>
        </p:spPr>
        <p:txBody>
          <a:bodyPr>
            <a:spAutoFit/>
          </a:bodyPr>
          <a:lstStyle/>
          <a:p>
            <a:pPr eaLnBrk="1" hangingPunct="1">
              <a:defRPr/>
            </a:pPr>
            <a:r>
              <a:rPr lang="zh-CN" altLang="en-US" sz="3200" b="1" dirty="0">
                <a:solidFill>
                  <a:srgbClr val="0000FF"/>
                </a:solidFill>
                <a:latin typeface="+mj-ea"/>
                <a:ea typeface="+mj-ea"/>
              </a:rPr>
              <a:t>水户</a:t>
            </a:r>
            <a:r>
              <a:rPr lang="zh-CN" altLang="en-US" sz="3200" b="1" dirty="0">
                <a:latin typeface="+mj-ea"/>
                <a:ea typeface="+mj-ea"/>
              </a:rPr>
              <a:t>：</a:t>
            </a:r>
          </a:p>
        </p:txBody>
      </p:sp>
      <p:sp>
        <p:nvSpPr>
          <p:cNvPr id="5" name="左大括号 4"/>
          <p:cNvSpPr/>
          <p:nvPr/>
        </p:nvSpPr>
        <p:spPr>
          <a:xfrm>
            <a:off x="2159000" y="1771651"/>
            <a:ext cx="228600" cy="3196167"/>
          </a:xfrm>
          <a:prstGeom prst="leftBrace">
            <a:avLst>
              <a:gd name="adj1" fmla="val 26504"/>
              <a:gd name="adj2" fmla="val 50000"/>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buFont typeface="Arial" panose="020B0604020202020204" pitchFamily="34" charset="0"/>
              <a:buNone/>
              <a:defRPr/>
            </a:pPr>
            <a:endParaRPr lang="zh-CN" altLang="en-US" noProof="1"/>
          </a:p>
        </p:txBody>
      </p:sp>
      <p:sp>
        <p:nvSpPr>
          <p:cNvPr id="6" name="上下箭头 5"/>
          <p:cNvSpPr/>
          <p:nvPr/>
        </p:nvSpPr>
        <p:spPr>
          <a:xfrm>
            <a:off x="4367214" y="2336801"/>
            <a:ext cx="484187" cy="2216151"/>
          </a:xfrm>
          <a:prstGeom prst="upDownArrow">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endParaRPr lang="zh-CN" altLang="en-US"/>
          </a:p>
        </p:txBody>
      </p:sp>
      <p:sp>
        <p:nvSpPr>
          <p:cNvPr id="7" name="TextBox 6"/>
          <p:cNvSpPr txBox="1"/>
          <p:nvPr/>
        </p:nvSpPr>
        <p:spPr>
          <a:xfrm>
            <a:off x="3238501" y="2927351"/>
            <a:ext cx="3305175" cy="646331"/>
          </a:xfrm>
          <a:prstGeom prst="rect">
            <a:avLst/>
          </a:prstGeom>
          <a:noFill/>
        </p:spPr>
        <p:txBody>
          <a:bodyPr>
            <a:spAutoFit/>
          </a:bodyPr>
          <a:lstStyle/>
          <a:p>
            <a:pPr eaLnBrk="1" hangingPunct="1">
              <a:defRPr/>
            </a:pPr>
            <a:r>
              <a:rPr lang="zh-CN" altLang="en-US" sz="3600" b="1" dirty="0">
                <a:solidFill>
                  <a:srgbClr val="FF00FF"/>
                </a:solidFill>
                <a:latin typeface="+mj-ea"/>
                <a:ea typeface="+mj-ea"/>
              </a:rPr>
              <a:t>爱        国</a:t>
            </a:r>
          </a:p>
        </p:txBody>
      </p:sp>
      <p:sp>
        <p:nvSpPr>
          <p:cNvPr id="9" name="TextBox 8"/>
          <p:cNvSpPr txBox="1"/>
          <p:nvPr/>
        </p:nvSpPr>
        <p:spPr>
          <a:xfrm>
            <a:off x="3808413" y="1447800"/>
            <a:ext cx="2909887" cy="584775"/>
          </a:xfrm>
          <a:prstGeom prst="rect">
            <a:avLst/>
          </a:prstGeom>
          <a:noFill/>
        </p:spPr>
        <p:txBody>
          <a:bodyPr>
            <a:spAutoFit/>
          </a:bodyPr>
          <a:lstStyle/>
          <a:p>
            <a:pPr eaLnBrk="1" hangingPunct="1">
              <a:defRPr/>
            </a:pPr>
            <a:r>
              <a:rPr lang="zh-CN" altLang="en-US" sz="3200" b="1" dirty="0">
                <a:latin typeface="+mj-ea"/>
                <a:ea typeface="+mj-ea"/>
              </a:rPr>
              <a:t>触发忧国之情</a:t>
            </a:r>
          </a:p>
        </p:txBody>
      </p:sp>
      <p:sp>
        <p:nvSpPr>
          <p:cNvPr id="10" name="TextBox 9"/>
          <p:cNvSpPr txBox="1"/>
          <p:nvPr/>
        </p:nvSpPr>
        <p:spPr>
          <a:xfrm>
            <a:off x="3473451" y="4529667"/>
            <a:ext cx="3573463" cy="584775"/>
          </a:xfrm>
          <a:prstGeom prst="rect">
            <a:avLst/>
          </a:prstGeom>
          <a:noFill/>
        </p:spPr>
        <p:txBody>
          <a:bodyPr>
            <a:spAutoFit/>
          </a:bodyPr>
          <a:lstStyle/>
          <a:p>
            <a:pPr eaLnBrk="1" hangingPunct="1">
              <a:defRPr/>
            </a:pPr>
            <a:r>
              <a:rPr lang="zh-CN" altLang="en-US" sz="3200" b="1" dirty="0">
                <a:latin typeface="+mj-ea"/>
                <a:ea typeface="+mj-ea"/>
              </a:rPr>
              <a:t>反清志士客死之地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bldLvl="0" animBg="1"/>
      <p:bldP spid="6" grpId="0" bldLvl="0" animBg="1"/>
      <p:bldP spid="7"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8826" y="287867"/>
            <a:ext cx="5019675" cy="769441"/>
          </a:xfrm>
          <a:prstGeom prst="rect">
            <a:avLst/>
          </a:prstGeom>
          <a:noFill/>
        </p:spPr>
        <p:txBody>
          <a:bodyPr>
            <a:spAutoFit/>
          </a:bodyPr>
          <a:lstStyle/>
          <a:p>
            <a:pPr algn="ctr" eaLnBrk="1" hangingPunct="1">
              <a:defRPr/>
            </a:pPr>
            <a:r>
              <a:rPr lang="zh-CN" altLang="en-US" sz="4400" b="1" dirty="0">
                <a:solidFill>
                  <a:srgbClr val="0000FF"/>
                </a:solidFill>
                <a:latin typeface="+mj-ea"/>
                <a:ea typeface="+mj-ea"/>
              </a:rPr>
              <a:t>在仙台</a:t>
            </a:r>
          </a:p>
        </p:txBody>
      </p:sp>
      <p:sp>
        <p:nvSpPr>
          <p:cNvPr id="3" name="TextBox 2"/>
          <p:cNvSpPr txBox="1"/>
          <p:nvPr/>
        </p:nvSpPr>
        <p:spPr>
          <a:xfrm>
            <a:off x="206375" y="1715770"/>
            <a:ext cx="3604260" cy="3723005"/>
          </a:xfrm>
          <a:prstGeom prst="rect">
            <a:avLst/>
          </a:prstGeom>
          <a:noFill/>
        </p:spPr>
        <p:txBody>
          <a:bodyPr wrap="square">
            <a:spAutoFit/>
          </a:bodyPr>
          <a:lstStyle/>
          <a:p>
            <a:pPr eaLnBrk="1" hangingPunct="1">
              <a:defRPr/>
            </a:pPr>
            <a:r>
              <a:rPr lang="zh-CN" altLang="en-US" sz="4400" b="1" dirty="0">
                <a:solidFill>
                  <a:srgbClr val="FF0000"/>
                </a:solidFill>
                <a:effectLst>
                  <a:outerShdw blurRad="38100" dist="38100" dir="2700000" algn="tl">
                    <a:srgbClr val="000000">
                      <a:alpha val="43137"/>
                    </a:srgbClr>
                  </a:outerShdw>
                </a:effectLst>
                <a:latin typeface="+mj-ea"/>
                <a:ea typeface="+mj-ea"/>
              </a:rPr>
              <a:t>看电影事件</a:t>
            </a:r>
            <a:r>
              <a:rPr lang="zh-CN" altLang="en-US" sz="3200" b="1" dirty="0">
                <a:latin typeface="+mj-ea"/>
                <a:ea typeface="+mj-ea"/>
              </a:rPr>
              <a:t>：思想受到极大震动，民族自尊心受到极大挫伤，他认识到中国国民不觉悟，是造成民族衰弱的主要原因。</a:t>
            </a:r>
          </a:p>
        </p:txBody>
      </p:sp>
      <p:sp>
        <p:nvSpPr>
          <p:cNvPr id="4" name="TextBox 3"/>
          <p:cNvSpPr txBox="1"/>
          <p:nvPr/>
        </p:nvSpPr>
        <p:spPr>
          <a:xfrm>
            <a:off x="5585143" y="1928283"/>
            <a:ext cx="3554412" cy="2061210"/>
          </a:xfrm>
          <a:prstGeom prst="rect">
            <a:avLst/>
          </a:prstGeom>
          <a:noFill/>
        </p:spPr>
        <p:txBody>
          <a:bodyPr wrap="square">
            <a:spAutoFit/>
          </a:bodyPr>
          <a:lstStyle/>
          <a:p>
            <a:pPr eaLnBrk="1" hangingPunct="1">
              <a:defRPr/>
            </a:pPr>
            <a:r>
              <a:rPr lang="zh-CN" altLang="en-US" sz="4400" b="1" dirty="0">
                <a:solidFill>
                  <a:srgbClr val="FF0000"/>
                </a:solidFill>
                <a:effectLst>
                  <a:outerShdw blurRad="38100" dist="38100" dir="2700000" algn="tl">
                    <a:srgbClr val="000000">
                      <a:alpha val="43137"/>
                    </a:srgbClr>
                  </a:outerShdw>
                </a:effectLst>
                <a:latin typeface="+mj-ea"/>
                <a:ea typeface="+mj-ea"/>
              </a:rPr>
              <a:t>匿名信事件</a:t>
            </a:r>
            <a:r>
              <a:rPr lang="zh-CN" altLang="en-US" sz="2800" b="1" dirty="0">
                <a:latin typeface="+mj-ea"/>
                <a:ea typeface="+mj-ea"/>
              </a:rPr>
              <a:t>：弱国国民受歧视，从而激发了作者立志使自己祖国富强的志向。</a:t>
            </a:r>
          </a:p>
        </p:txBody>
      </p:sp>
      <p:sp>
        <p:nvSpPr>
          <p:cNvPr id="5" name="左右箭头 4"/>
          <p:cNvSpPr/>
          <p:nvPr/>
        </p:nvSpPr>
        <p:spPr>
          <a:xfrm>
            <a:off x="3735388" y="2925234"/>
            <a:ext cx="1693862" cy="647700"/>
          </a:xfrm>
          <a:prstGeom prst="leftRightArrow">
            <a:avLst/>
          </a:prstGeom>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endParaRPr lang="zh-CN" altLang="en-US"/>
          </a:p>
        </p:txBody>
      </p:sp>
      <p:sp>
        <p:nvSpPr>
          <p:cNvPr id="9" name="圆角右箭头 8"/>
          <p:cNvSpPr/>
          <p:nvPr/>
        </p:nvSpPr>
        <p:spPr>
          <a:xfrm rot="10800000">
            <a:off x="4090670" y="4295564"/>
            <a:ext cx="814388" cy="1157817"/>
          </a:xfrm>
          <a:prstGeom prst="bentArrow">
            <a:avLst/>
          </a:prstGeom>
        </p:spPr>
        <p:style>
          <a:lnRef idx="1">
            <a:schemeClr val="accent6"/>
          </a:lnRef>
          <a:fillRef idx="3">
            <a:schemeClr val="accent6"/>
          </a:fillRef>
          <a:effectRef idx="2">
            <a:schemeClr val="accent6"/>
          </a:effectRef>
          <a:fontRef idx="minor">
            <a:schemeClr val="lt1"/>
          </a:fontRef>
        </p:style>
        <p:txBody>
          <a:bodyPr anchor="ctr"/>
          <a:lstStyle/>
          <a:p>
            <a:pPr algn="ctr" eaLnBrk="1" hangingPunct="1">
              <a:defRPr/>
            </a:pPr>
            <a:endParaRPr lang="zh-CN" altLang="en-US">
              <a:solidFill>
                <a:schemeClr val="tx1"/>
              </a:solidFill>
            </a:endParaRPr>
          </a:p>
        </p:txBody>
      </p:sp>
      <p:sp>
        <p:nvSpPr>
          <p:cNvPr id="10" name="TextBox 9"/>
          <p:cNvSpPr txBox="1"/>
          <p:nvPr/>
        </p:nvSpPr>
        <p:spPr>
          <a:xfrm>
            <a:off x="2430145" y="5618480"/>
            <a:ext cx="4199255" cy="768350"/>
          </a:xfrm>
          <a:prstGeom prst="rect">
            <a:avLst/>
          </a:prstGeom>
          <a:noFill/>
          <a:ln w="28575" cmpd="dbl">
            <a:solidFill>
              <a:schemeClr val="accent5"/>
            </a:solidFill>
            <a:prstDash val="sysDash"/>
          </a:ln>
        </p:spPr>
        <p:txBody>
          <a:bodyPr wrap="square">
            <a:spAutoFit/>
          </a:bodyPr>
          <a:lstStyle/>
          <a:p>
            <a:pPr eaLnBrk="1" hangingPunct="1">
              <a:defRPr/>
            </a:pPr>
            <a:r>
              <a:rPr lang="zh-CN" altLang="en-US" sz="4400" b="1" dirty="0">
                <a:solidFill>
                  <a:srgbClr val="0000FF"/>
                </a:solidFill>
                <a:effectLst>
                  <a:outerShdw blurRad="38100" dist="38100" dir="2700000" algn="tl">
                    <a:srgbClr val="000000">
                      <a:alpha val="43137"/>
                    </a:srgbClr>
                  </a:outerShdw>
                </a:effectLst>
                <a:latin typeface="+mj-ea"/>
                <a:ea typeface="+mj-ea"/>
              </a:rPr>
              <a:t>弃医从文的原因</a:t>
            </a:r>
          </a:p>
        </p:txBody>
      </p:sp>
      <p:sp>
        <p:nvSpPr>
          <p:cNvPr id="11" name="TextBox 10"/>
          <p:cNvSpPr txBox="1"/>
          <p:nvPr/>
        </p:nvSpPr>
        <p:spPr>
          <a:xfrm>
            <a:off x="3990975" y="2234565"/>
            <a:ext cx="1013460" cy="2433955"/>
          </a:xfrm>
          <a:prstGeom prst="rect">
            <a:avLst/>
          </a:prstGeom>
          <a:noFill/>
        </p:spPr>
        <p:txBody>
          <a:bodyPr vert="eaVert" wrap="square">
            <a:spAutoFit/>
          </a:bodyPr>
          <a:lstStyle/>
          <a:p>
            <a:pPr eaLnBrk="1" hangingPunct="1">
              <a:defRPr/>
            </a:pPr>
            <a:r>
              <a:rPr lang="zh-CN" altLang="en-US" sz="3600" b="1" dirty="0">
                <a:solidFill>
                  <a:srgbClr val="FF00FF"/>
                </a:solidFill>
                <a:latin typeface="+mj-ea"/>
                <a:ea typeface="+mj-ea"/>
              </a:rPr>
              <a:t>爱    国</a:t>
            </a:r>
          </a:p>
          <a:p>
            <a:pPr eaLnBrk="1" hangingPunct="1">
              <a:defRPr/>
            </a:pPr>
            <a:endParaRPr lang="zh-CN" altLang="en-US" b="1" dirty="0">
              <a:solidFill>
                <a:srgbClr val="FF00FF"/>
              </a:solidFill>
              <a:latin typeface="+mj-ea"/>
            </a:endParaRPr>
          </a:p>
        </p:txBody>
      </p:sp>
      <p:pic>
        <p:nvPicPr>
          <p:cNvPr id="116738" name="Picture 2" descr="藤野先生"/>
          <p:cNvPicPr>
            <a:picLocks noChangeAspect="1"/>
          </p:cNvPicPr>
          <p:nvPr/>
        </p:nvPicPr>
        <p:blipFill>
          <a:blip r:embed="rId2" cstate="print">
            <a:lum contrast="6000"/>
          </a:blip>
          <a:stretch>
            <a:fillRect/>
          </a:stretch>
        </p:blipFill>
        <p:spPr>
          <a:xfrm>
            <a:off x="6828155" y="4083685"/>
            <a:ext cx="2225040" cy="262509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16738"/>
                                        </p:tgtEl>
                                        <p:attrNameLst>
                                          <p:attrName>style.visibility</p:attrName>
                                        </p:attrNameLst>
                                      </p:cBhvr>
                                      <p:to>
                                        <p:strVal val="visible"/>
                                      </p:to>
                                    </p:set>
                                    <p:animEffect transition="in" filter="barn(inVertical)">
                                      <p:cBhvr>
                                        <p:cTn id="47" dur="500"/>
                                        <p:tgtEl>
                                          <p:spTgt spid="116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bldLvl="0" animBg="1"/>
      <p:bldP spid="10" grpId="0" bldLvl="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0251" y="423333"/>
            <a:ext cx="5019675" cy="769441"/>
          </a:xfrm>
          <a:prstGeom prst="rect">
            <a:avLst/>
          </a:prstGeom>
          <a:noFill/>
        </p:spPr>
        <p:txBody>
          <a:bodyPr>
            <a:spAutoFit/>
          </a:bodyPr>
          <a:lstStyle/>
          <a:p>
            <a:pPr algn="ctr" eaLnBrk="1" hangingPunct="1">
              <a:defRPr/>
            </a:pPr>
            <a:r>
              <a:rPr lang="zh-CN" altLang="en-US" sz="4400" b="1" dirty="0">
                <a:solidFill>
                  <a:srgbClr val="0000FF"/>
                </a:solidFill>
                <a:latin typeface="+mj-ea"/>
                <a:ea typeface="+mj-ea"/>
              </a:rPr>
              <a:t>离开仙台</a:t>
            </a:r>
          </a:p>
        </p:txBody>
      </p:sp>
      <p:sp>
        <p:nvSpPr>
          <p:cNvPr id="3" name="TextBox 2"/>
          <p:cNvSpPr txBox="1"/>
          <p:nvPr/>
        </p:nvSpPr>
        <p:spPr>
          <a:xfrm>
            <a:off x="419100" y="2171701"/>
            <a:ext cx="3086100" cy="523220"/>
          </a:xfrm>
          <a:prstGeom prst="rect">
            <a:avLst/>
          </a:prstGeom>
          <a:noFill/>
        </p:spPr>
        <p:txBody>
          <a:bodyPr>
            <a:spAutoFit/>
          </a:bodyPr>
          <a:lstStyle/>
          <a:p>
            <a:pPr eaLnBrk="1" hangingPunct="1">
              <a:defRPr/>
            </a:pPr>
            <a:r>
              <a:rPr lang="zh-CN" altLang="en-US" sz="2800" b="1" dirty="0">
                <a:solidFill>
                  <a:srgbClr val="6600FF"/>
                </a:solidFill>
                <a:latin typeface="+mj-ea"/>
                <a:ea typeface="+mj-ea"/>
              </a:rPr>
              <a:t>直抒怀念之情</a:t>
            </a:r>
            <a:r>
              <a:rPr lang="en-US" altLang="zh-CN" sz="2800" dirty="0">
                <a:solidFill>
                  <a:srgbClr val="6600FF"/>
                </a:solidFill>
                <a:latin typeface="黑体" panose="02010609060101010101" pitchFamily="49" charset="-122"/>
                <a:ea typeface="黑体" panose="02010609060101010101" pitchFamily="49" charset="-122"/>
              </a:rPr>
              <a:t>——</a:t>
            </a:r>
            <a:endParaRPr lang="zh-CN" altLang="en-US" sz="2800" dirty="0">
              <a:solidFill>
                <a:srgbClr val="6600FF"/>
              </a:solidFill>
              <a:latin typeface="黑体" panose="02010609060101010101" pitchFamily="49" charset="-122"/>
              <a:ea typeface="黑体" panose="02010609060101010101" pitchFamily="49" charset="-122"/>
            </a:endParaRPr>
          </a:p>
        </p:txBody>
      </p:sp>
      <p:sp>
        <p:nvSpPr>
          <p:cNvPr id="4" name="TextBox 3"/>
          <p:cNvSpPr txBox="1"/>
          <p:nvPr/>
        </p:nvSpPr>
        <p:spPr>
          <a:xfrm>
            <a:off x="3424238" y="1672167"/>
            <a:ext cx="1733550" cy="1384995"/>
          </a:xfrm>
          <a:prstGeom prst="rect">
            <a:avLst/>
          </a:prstGeom>
          <a:noFill/>
        </p:spPr>
        <p:txBody>
          <a:bodyPr>
            <a:spAutoFit/>
          </a:bodyPr>
          <a:lstStyle/>
          <a:p>
            <a:pPr eaLnBrk="1" hangingPunct="1">
              <a:lnSpc>
                <a:spcPct val="150000"/>
              </a:lnSpc>
              <a:defRPr/>
            </a:pPr>
            <a:r>
              <a:rPr lang="zh-CN" altLang="en-US" sz="2800" b="1" dirty="0">
                <a:latin typeface="+mj-ea"/>
                <a:ea typeface="+mj-ea"/>
              </a:rPr>
              <a:t>热情赞颂</a:t>
            </a:r>
            <a:endParaRPr lang="en-US" altLang="zh-CN" sz="2800" b="1" dirty="0">
              <a:latin typeface="+mj-ea"/>
              <a:ea typeface="+mj-ea"/>
            </a:endParaRPr>
          </a:p>
          <a:p>
            <a:pPr eaLnBrk="1" hangingPunct="1">
              <a:lnSpc>
                <a:spcPct val="150000"/>
              </a:lnSpc>
              <a:defRPr/>
            </a:pPr>
            <a:r>
              <a:rPr lang="zh-CN" altLang="en-US" sz="2800" b="1" dirty="0">
                <a:latin typeface="+mj-ea"/>
                <a:ea typeface="+mj-ea"/>
              </a:rPr>
              <a:t>高度评价</a:t>
            </a:r>
          </a:p>
        </p:txBody>
      </p:sp>
      <p:sp>
        <p:nvSpPr>
          <p:cNvPr id="5" name="TextBox 4"/>
          <p:cNvSpPr txBox="1"/>
          <p:nvPr/>
        </p:nvSpPr>
        <p:spPr>
          <a:xfrm>
            <a:off x="419100" y="4495801"/>
            <a:ext cx="3162300" cy="523220"/>
          </a:xfrm>
          <a:prstGeom prst="rect">
            <a:avLst/>
          </a:prstGeom>
          <a:noFill/>
        </p:spPr>
        <p:txBody>
          <a:bodyPr>
            <a:spAutoFit/>
          </a:bodyPr>
          <a:lstStyle/>
          <a:p>
            <a:pPr eaLnBrk="1" hangingPunct="1">
              <a:defRPr/>
            </a:pPr>
            <a:r>
              <a:rPr lang="zh-CN" altLang="en-US" sz="2800" b="1" dirty="0">
                <a:solidFill>
                  <a:srgbClr val="6600FF"/>
                </a:solidFill>
                <a:latin typeface="+mj-ea"/>
                <a:ea typeface="+mj-ea"/>
              </a:rPr>
              <a:t>怀念付诸行动</a:t>
            </a:r>
            <a:r>
              <a:rPr lang="en-US" altLang="zh-CN" sz="2800" b="1" dirty="0">
                <a:solidFill>
                  <a:srgbClr val="6600FF"/>
                </a:solidFill>
                <a:latin typeface="黑体" panose="02010609060101010101" pitchFamily="49" charset="-122"/>
                <a:ea typeface="黑体" panose="02010609060101010101" pitchFamily="49" charset="-122"/>
              </a:rPr>
              <a:t>——</a:t>
            </a:r>
            <a:endParaRPr lang="zh-CN" altLang="en-US" sz="2800" b="1" dirty="0">
              <a:solidFill>
                <a:srgbClr val="6600FF"/>
              </a:solidFill>
              <a:latin typeface="黑体" panose="02010609060101010101" pitchFamily="49" charset="-122"/>
              <a:ea typeface="黑体" panose="02010609060101010101" pitchFamily="49" charset="-122"/>
            </a:endParaRPr>
          </a:p>
        </p:txBody>
      </p:sp>
      <p:sp>
        <p:nvSpPr>
          <p:cNvPr id="6" name="TextBox 5"/>
          <p:cNvSpPr txBox="1"/>
          <p:nvPr/>
        </p:nvSpPr>
        <p:spPr>
          <a:xfrm>
            <a:off x="3581400" y="3572934"/>
            <a:ext cx="1657350" cy="2031325"/>
          </a:xfrm>
          <a:prstGeom prst="rect">
            <a:avLst/>
          </a:prstGeom>
          <a:noFill/>
        </p:spPr>
        <p:txBody>
          <a:bodyPr>
            <a:spAutoFit/>
          </a:bodyPr>
          <a:lstStyle/>
          <a:p>
            <a:pPr eaLnBrk="1" hangingPunct="1">
              <a:lnSpc>
                <a:spcPct val="150000"/>
              </a:lnSpc>
              <a:defRPr/>
            </a:pPr>
            <a:r>
              <a:rPr lang="zh-CN" altLang="en-US" sz="2800" b="1" dirty="0">
                <a:latin typeface="+mj-ea"/>
                <a:ea typeface="+mj-ea"/>
              </a:rPr>
              <a:t>藏讲义</a:t>
            </a:r>
            <a:endParaRPr lang="en-US" altLang="zh-CN" sz="2800" b="1" dirty="0">
              <a:latin typeface="+mj-ea"/>
              <a:ea typeface="+mj-ea"/>
            </a:endParaRPr>
          </a:p>
          <a:p>
            <a:pPr eaLnBrk="1" hangingPunct="1">
              <a:lnSpc>
                <a:spcPct val="150000"/>
              </a:lnSpc>
              <a:defRPr/>
            </a:pPr>
            <a:r>
              <a:rPr lang="zh-CN" altLang="en-US" sz="2800" b="1" dirty="0">
                <a:latin typeface="+mj-ea"/>
                <a:ea typeface="+mj-ea"/>
              </a:rPr>
              <a:t>挂照片</a:t>
            </a:r>
            <a:endParaRPr lang="en-US" altLang="zh-CN" sz="2800" b="1" dirty="0">
              <a:latin typeface="+mj-ea"/>
              <a:ea typeface="+mj-ea"/>
            </a:endParaRPr>
          </a:p>
          <a:p>
            <a:pPr eaLnBrk="1" hangingPunct="1">
              <a:lnSpc>
                <a:spcPct val="150000"/>
              </a:lnSpc>
              <a:defRPr/>
            </a:pPr>
            <a:r>
              <a:rPr lang="zh-CN" altLang="en-US" sz="2800" b="1" dirty="0">
                <a:latin typeface="+mj-ea"/>
                <a:ea typeface="+mj-ea"/>
              </a:rPr>
              <a:t>写文章</a:t>
            </a:r>
          </a:p>
        </p:txBody>
      </p:sp>
      <p:sp>
        <p:nvSpPr>
          <p:cNvPr id="7" name="左大括号 6"/>
          <p:cNvSpPr/>
          <p:nvPr/>
        </p:nvSpPr>
        <p:spPr>
          <a:xfrm rot="10800000">
            <a:off x="5072064" y="1940985"/>
            <a:ext cx="333375" cy="3998383"/>
          </a:xfrm>
          <a:prstGeom prst="leftBrace">
            <a:avLst>
              <a:gd name="adj1" fmla="val 35464"/>
              <a:gd name="adj2" fmla="val 50000"/>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buFont typeface="Arial" panose="020B0604020202020204" pitchFamily="34" charset="0"/>
              <a:buNone/>
              <a:defRPr/>
            </a:pPr>
            <a:endParaRPr lang="zh-CN" altLang="en-US" noProof="1"/>
          </a:p>
        </p:txBody>
      </p:sp>
      <p:sp>
        <p:nvSpPr>
          <p:cNvPr id="8" name="TextBox 7"/>
          <p:cNvSpPr txBox="1"/>
          <p:nvPr/>
        </p:nvSpPr>
        <p:spPr>
          <a:xfrm>
            <a:off x="5456238" y="2772833"/>
            <a:ext cx="1643062" cy="1815882"/>
          </a:xfrm>
          <a:prstGeom prst="rect">
            <a:avLst/>
          </a:prstGeom>
          <a:noFill/>
        </p:spPr>
        <p:txBody>
          <a:bodyPr>
            <a:spAutoFit/>
          </a:bodyPr>
          <a:lstStyle/>
          <a:p>
            <a:pPr eaLnBrk="1" hangingPunct="1">
              <a:defRPr/>
            </a:pPr>
            <a:r>
              <a:rPr lang="zh-CN" altLang="en-US" sz="2800" b="1" dirty="0">
                <a:latin typeface="+mj-ea"/>
                <a:ea typeface="+mj-ea"/>
              </a:rPr>
              <a:t>怀念之情化为斗争的力量和勇气</a:t>
            </a:r>
          </a:p>
        </p:txBody>
      </p:sp>
      <p:sp>
        <p:nvSpPr>
          <p:cNvPr id="9" name="右箭头 8"/>
          <p:cNvSpPr/>
          <p:nvPr/>
        </p:nvSpPr>
        <p:spPr>
          <a:xfrm>
            <a:off x="7099301" y="3106420"/>
            <a:ext cx="619125" cy="645584"/>
          </a:xfrm>
          <a:prstGeom prst="rightArrow">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endParaRPr lang="zh-CN" altLang="en-US"/>
          </a:p>
        </p:txBody>
      </p:sp>
      <p:sp>
        <p:nvSpPr>
          <p:cNvPr id="10" name="TextBox 9"/>
          <p:cNvSpPr txBox="1"/>
          <p:nvPr/>
        </p:nvSpPr>
        <p:spPr>
          <a:xfrm>
            <a:off x="7718426" y="3106421"/>
            <a:ext cx="1381125" cy="646331"/>
          </a:xfrm>
          <a:prstGeom prst="rect">
            <a:avLst/>
          </a:prstGeom>
          <a:noFill/>
        </p:spPr>
        <p:txBody>
          <a:bodyPr>
            <a:spAutoFit/>
          </a:bodyPr>
          <a:lstStyle/>
          <a:p>
            <a:pPr eaLnBrk="1" hangingPunct="1">
              <a:defRPr/>
            </a:pPr>
            <a:r>
              <a:rPr lang="zh-CN" altLang="en-US" sz="3600" b="1" dirty="0">
                <a:solidFill>
                  <a:srgbClr val="FF00FF"/>
                </a:solidFill>
                <a:latin typeface="+mj-ea"/>
                <a:ea typeface="+mj-ea"/>
              </a:rPr>
              <a:t>爱国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bldLvl="0" animBg="1"/>
      <p:bldP spid="8" grpId="0"/>
      <p:bldP spid="9" grpId="0" bldLvl="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776" y="797984"/>
            <a:ext cx="5705475" cy="706755"/>
          </a:xfrm>
          <a:prstGeom prst="rect">
            <a:avLst/>
          </a:prstGeom>
          <a:noFill/>
        </p:spPr>
        <p:txBody>
          <a:bodyPr>
            <a:spAutoFit/>
          </a:bodyPr>
          <a:lstStyle/>
          <a:p>
            <a:pPr algn="ctr" eaLnBrk="1" hangingPunct="1">
              <a:defRPr/>
            </a:pPr>
            <a:r>
              <a:rPr lang="zh-CN" altLang="en-US" sz="4000" b="1" dirty="0">
                <a:solidFill>
                  <a:srgbClr val="0000FF"/>
                </a:solidFill>
                <a:latin typeface="+mj-ea"/>
                <a:ea typeface="+mj-ea"/>
              </a:rPr>
              <a:t>双线结构</a:t>
            </a:r>
          </a:p>
        </p:txBody>
      </p:sp>
      <p:sp>
        <p:nvSpPr>
          <p:cNvPr id="3" name="TextBox 2"/>
          <p:cNvSpPr txBox="1"/>
          <p:nvPr/>
        </p:nvSpPr>
        <p:spPr>
          <a:xfrm>
            <a:off x="666750" y="1460501"/>
            <a:ext cx="7981950" cy="2677656"/>
          </a:xfrm>
          <a:prstGeom prst="rect">
            <a:avLst/>
          </a:prstGeom>
          <a:noFill/>
        </p:spPr>
        <p:txBody>
          <a:bodyPr wrap="square">
            <a:spAutoFit/>
          </a:bodyPr>
          <a:lstStyle/>
          <a:p>
            <a:pPr eaLnBrk="1" hangingPunct="1">
              <a:lnSpc>
                <a:spcPct val="200000"/>
              </a:lnSpc>
              <a:defRPr/>
            </a:pPr>
            <a:r>
              <a:rPr lang="zh-CN" altLang="en-US" sz="2800" b="1" dirty="0">
                <a:solidFill>
                  <a:srgbClr val="FF00FF"/>
                </a:solidFill>
                <a:latin typeface="+mj-ea"/>
                <a:ea typeface="+mj-ea"/>
              </a:rPr>
              <a:t>明线</a:t>
            </a:r>
            <a:r>
              <a:rPr lang="zh-CN" altLang="en-US" sz="2800" b="1" dirty="0">
                <a:latin typeface="+mj-ea"/>
                <a:ea typeface="+mj-ea"/>
              </a:rPr>
              <a:t>：</a:t>
            </a:r>
            <a:endParaRPr lang="en-US" altLang="zh-CN" sz="2800" b="1" dirty="0">
              <a:latin typeface="+mj-ea"/>
              <a:ea typeface="+mj-ea"/>
            </a:endParaRPr>
          </a:p>
          <a:p>
            <a:pPr eaLnBrk="1" hangingPunct="1">
              <a:lnSpc>
                <a:spcPct val="200000"/>
              </a:lnSpc>
              <a:defRPr/>
            </a:pPr>
            <a:endParaRPr lang="en-US" altLang="zh-CN" sz="2800" b="1" dirty="0">
              <a:solidFill>
                <a:srgbClr val="FF00FF"/>
              </a:solidFill>
              <a:latin typeface="+mj-ea"/>
              <a:ea typeface="+mj-ea"/>
            </a:endParaRPr>
          </a:p>
          <a:p>
            <a:pPr eaLnBrk="1" hangingPunct="1">
              <a:lnSpc>
                <a:spcPct val="200000"/>
              </a:lnSpc>
              <a:defRPr/>
            </a:pPr>
            <a:r>
              <a:rPr lang="zh-CN" altLang="en-US" sz="2800" b="1" dirty="0">
                <a:solidFill>
                  <a:srgbClr val="FF00FF"/>
                </a:solidFill>
                <a:latin typeface="+mj-ea"/>
                <a:ea typeface="+mj-ea"/>
              </a:rPr>
              <a:t>暗线</a:t>
            </a:r>
            <a:r>
              <a:rPr lang="zh-CN" altLang="en-US" sz="2800" b="1" dirty="0">
                <a:latin typeface="+mj-ea"/>
                <a:ea typeface="+mj-ea"/>
              </a:rPr>
              <a:t>：</a:t>
            </a:r>
          </a:p>
        </p:txBody>
      </p:sp>
      <p:sp>
        <p:nvSpPr>
          <p:cNvPr id="7" name="TextBox 6"/>
          <p:cNvSpPr txBox="1"/>
          <p:nvPr/>
        </p:nvSpPr>
        <p:spPr>
          <a:xfrm>
            <a:off x="1695451" y="1666452"/>
            <a:ext cx="6448425" cy="1384995"/>
          </a:xfrm>
          <a:prstGeom prst="rect">
            <a:avLst/>
          </a:prstGeom>
          <a:noFill/>
        </p:spPr>
        <p:txBody>
          <a:bodyPr>
            <a:spAutoFit/>
          </a:bodyPr>
          <a:lstStyle/>
          <a:p>
            <a:pPr eaLnBrk="1" hangingPunct="1">
              <a:lnSpc>
                <a:spcPct val="150000"/>
              </a:lnSpc>
              <a:defRPr/>
            </a:pPr>
            <a:r>
              <a:rPr lang="zh-CN" altLang="en-US" sz="2800" b="1" dirty="0">
                <a:latin typeface="+mj-ea"/>
                <a:ea typeface="+mj-ea"/>
              </a:rPr>
              <a:t>作者与藤野先生的交往（相识</a:t>
            </a:r>
            <a:r>
              <a:rPr lang="en-US" altLang="zh-CN" sz="2800" b="1" dirty="0">
                <a:latin typeface="黑体" panose="02010609060101010101" pitchFamily="49" charset="-122"/>
                <a:ea typeface="黑体" panose="02010609060101010101" pitchFamily="49" charset="-122"/>
              </a:rPr>
              <a:t>——</a:t>
            </a:r>
            <a:r>
              <a:rPr lang="zh-CN" altLang="en-US" sz="2800" b="1" dirty="0">
                <a:latin typeface="+mj-ea"/>
                <a:ea typeface="+mj-ea"/>
              </a:rPr>
              <a:t>相处</a:t>
            </a:r>
            <a:r>
              <a:rPr lang="en-US" altLang="zh-CN" sz="2800" b="1" dirty="0">
                <a:latin typeface="黑体" panose="02010609060101010101" pitchFamily="49" charset="-122"/>
                <a:ea typeface="黑体" panose="02010609060101010101" pitchFamily="49" charset="-122"/>
              </a:rPr>
              <a:t>——</a:t>
            </a:r>
            <a:r>
              <a:rPr lang="zh-CN" altLang="en-US" sz="2800" b="1" dirty="0">
                <a:latin typeface="+mj-ea"/>
                <a:ea typeface="+mj-ea"/>
              </a:rPr>
              <a:t>离别</a:t>
            </a:r>
            <a:r>
              <a:rPr lang="en-US" altLang="zh-CN" sz="2800" b="1" dirty="0">
                <a:latin typeface="黑体" panose="02010609060101010101" pitchFamily="49" charset="-122"/>
                <a:ea typeface="黑体" panose="02010609060101010101" pitchFamily="49" charset="-122"/>
              </a:rPr>
              <a:t>——</a:t>
            </a:r>
            <a:r>
              <a:rPr lang="zh-CN" altLang="en-US" sz="2800" b="1" dirty="0">
                <a:latin typeface="+mj-ea"/>
                <a:ea typeface="+mj-ea"/>
              </a:rPr>
              <a:t>怀念）</a:t>
            </a:r>
          </a:p>
        </p:txBody>
      </p:sp>
      <p:sp>
        <p:nvSpPr>
          <p:cNvPr id="8" name="TextBox 7"/>
          <p:cNvSpPr txBox="1"/>
          <p:nvPr/>
        </p:nvSpPr>
        <p:spPr>
          <a:xfrm>
            <a:off x="1695451" y="3455248"/>
            <a:ext cx="6696075" cy="1384995"/>
          </a:xfrm>
          <a:prstGeom prst="rect">
            <a:avLst/>
          </a:prstGeom>
          <a:noFill/>
        </p:spPr>
        <p:txBody>
          <a:bodyPr>
            <a:spAutoFit/>
          </a:bodyPr>
          <a:lstStyle/>
          <a:p>
            <a:pPr eaLnBrk="1" hangingPunct="1">
              <a:lnSpc>
                <a:spcPct val="150000"/>
              </a:lnSpc>
              <a:defRPr/>
            </a:pPr>
            <a:r>
              <a:rPr lang="zh-CN" altLang="en-US" sz="2800" b="1" dirty="0">
                <a:latin typeface="+mj-ea"/>
                <a:ea typeface="+mj-ea"/>
              </a:rPr>
              <a:t>作者的思想感情的变化（作者的爱国情感</a:t>
            </a:r>
            <a:r>
              <a:rPr lang="en-US" altLang="zh-CN" sz="2800" b="1" dirty="0">
                <a:latin typeface="黑体" panose="02010609060101010101" pitchFamily="49" charset="-122"/>
                <a:ea typeface="黑体" panose="02010609060101010101" pitchFamily="49" charset="-122"/>
              </a:rPr>
              <a:t>——</a:t>
            </a:r>
            <a:r>
              <a:rPr lang="zh-CN" altLang="en-US" sz="2800" b="1" dirty="0">
                <a:solidFill>
                  <a:srgbClr val="FF0000"/>
                </a:solidFill>
                <a:effectLst>
                  <a:outerShdw blurRad="38100" dist="38100" dir="2700000" algn="tl">
                    <a:srgbClr val="000000">
                      <a:alpha val="43137"/>
                    </a:srgbClr>
                  </a:outerShdw>
                </a:effectLst>
                <a:latin typeface="+mj-ea"/>
                <a:ea typeface="+mj-ea"/>
              </a:rPr>
              <a:t>弃医从文</a:t>
            </a:r>
            <a:r>
              <a:rPr lang="zh-CN" altLang="en-US" sz="2800" b="1" dirty="0">
                <a:latin typeface="+mj-ea"/>
                <a:ea typeface="+mj-e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鲁迅后院"/>
          <p:cNvPicPr>
            <a:picLocks noChangeAspect="1"/>
          </p:cNvPicPr>
          <p:nvPr/>
        </p:nvPicPr>
        <p:blipFill>
          <a:blip r:embed="rId2" cstate="print"/>
          <a:stretch>
            <a:fillRect/>
          </a:stretch>
        </p:blipFill>
        <p:spPr>
          <a:xfrm>
            <a:off x="648335" y="1048385"/>
            <a:ext cx="3476625" cy="4572000"/>
          </a:xfrm>
          <a:prstGeom prst="rect">
            <a:avLst/>
          </a:prstGeom>
          <a:noFill/>
          <a:ln w="9525">
            <a:noFill/>
          </a:ln>
        </p:spPr>
      </p:pic>
      <p:pic>
        <p:nvPicPr>
          <p:cNvPr id="102403" name="Picture 3" descr="鲁迅故居"/>
          <p:cNvPicPr>
            <a:picLocks noChangeAspect="1"/>
          </p:cNvPicPr>
          <p:nvPr/>
        </p:nvPicPr>
        <p:blipFill>
          <a:blip r:embed="rId3" cstate="print"/>
          <a:stretch>
            <a:fillRect/>
          </a:stretch>
        </p:blipFill>
        <p:spPr>
          <a:xfrm>
            <a:off x="4657725" y="1048385"/>
            <a:ext cx="3886200" cy="4572000"/>
          </a:xfrm>
          <a:prstGeom prst="rect">
            <a:avLst/>
          </a:prstGeom>
          <a:noFill/>
          <a:ln w="9525">
            <a:noFill/>
          </a:ln>
        </p:spPr>
      </p:pic>
      <p:sp>
        <p:nvSpPr>
          <p:cNvPr id="7172" name="Text Box 4"/>
          <p:cNvSpPr txBox="1">
            <a:spLocks noChangeArrowheads="1"/>
          </p:cNvSpPr>
          <p:nvPr/>
        </p:nvSpPr>
        <p:spPr bwMode="auto">
          <a:xfrm>
            <a:off x="1559560" y="5924550"/>
            <a:ext cx="6500813" cy="641350"/>
          </a:xfrm>
          <a:prstGeom prst="rect">
            <a:avLst/>
          </a:prstGeom>
          <a:noFill/>
          <a:ln>
            <a:noFill/>
          </a:ln>
          <a:effectLst/>
        </p:spPr>
        <p:txBody>
          <a:bodyPr>
            <a:spAutoFit/>
          </a:bodyPr>
          <a:lstStyle/>
          <a:p>
            <a:pPr>
              <a:spcBef>
                <a:spcPct val="50000"/>
              </a:spcBef>
            </a:pPr>
            <a:r>
              <a:rPr lang="zh-CN" altLang="en-US" sz="3600" b="1" dirty="0">
                <a:effectLst>
                  <a:outerShdw blurRad="38100" dist="38100" dir="2700000">
                    <a:srgbClr val="C0C0C0"/>
                  </a:outerShdw>
                </a:effectLst>
                <a:latin typeface="Times New Roman" panose="02020603050405020304" pitchFamily="18" charset="0"/>
              </a:rPr>
              <a:t>课文</a:t>
            </a:r>
            <a:r>
              <a:rPr lang="en-US" altLang="zh-CN" sz="3600" b="1" dirty="0">
                <a:effectLst>
                  <a:outerShdw blurRad="38100" dist="38100" dir="2700000">
                    <a:srgbClr val="C0C0C0"/>
                  </a:outerShdw>
                </a:effectLst>
                <a:latin typeface="Times New Roman" panose="02020603050405020304" pitchFamily="18" charset="0"/>
              </a:rPr>
              <a:t>《</a:t>
            </a:r>
            <a:r>
              <a:rPr lang="zh-CN" altLang="en-US" sz="3600" b="1" dirty="0">
                <a:effectLst>
                  <a:outerShdw blurRad="38100" dist="38100" dir="2700000">
                    <a:srgbClr val="C0C0C0"/>
                  </a:outerShdw>
                </a:effectLst>
                <a:latin typeface="Times New Roman" panose="02020603050405020304" pitchFamily="18" charset="0"/>
              </a:rPr>
              <a:t>从百草园到三味书屋</a:t>
            </a:r>
            <a:r>
              <a:rPr lang="en-US" altLang="zh-CN" sz="3600" b="1" dirty="0">
                <a:effectLst>
                  <a:outerShdw blurRad="38100" dist="38100" dir="2700000">
                    <a:srgbClr val="C0C0C0"/>
                  </a:outerShdw>
                </a:effectLst>
                <a:latin typeface="Times New Roman" panose="02020603050405020304" pitchFamily="18" charset="0"/>
              </a:rPr>
              <a:t>》</a:t>
            </a:r>
          </a:p>
        </p:txBody>
      </p:sp>
      <p:grpSp>
        <p:nvGrpSpPr>
          <p:cNvPr id="14" name="组合 13"/>
          <p:cNvGrpSpPr/>
          <p:nvPr/>
        </p:nvGrpSpPr>
        <p:grpSpPr>
          <a:xfrm>
            <a:off x="297180" y="173990"/>
            <a:ext cx="2555875" cy="628650"/>
            <a:chOff x="923" y="1552"/>
            <a:chExt cx="3695" cy="891"/>
          </a:xfrm>
        </p:grpSpPr>
        <p:pic>
          <p:nvPicPr>
            <p:cNvPr id="15" name="图片 14" descr="00 图标-04"/>
            <p:cNvPicPr>
              <a:picLocks noChangeAspect="1"/>
            </p:cNvPicPr>
            <p:nvPr/>
          </p:nvPicPr>
          <p:blipFill>
            <a:blip r:embed="rId4" cstate="print"/>
            <a:stretch>
              <a:fillRect/>
            </a:stretch>
          </p:blipFill>
          <p:spPr>
            <a:xfrm>
              <a:off x="923" y="1552"/>
              <a:ext cx="3695" cy="882"/>
            </a:xfrm>
            <a:prstGeom prst="rect">
              <a:avLst/>
            </a:prstGeom>
          </p:spPr>
        </p:pic>
        <p:sp>
          <p:nvSpPr>
            <p:cNvPr id="22" name="文本框 3"/>
            <p:cNvSpPr txBox="1"/>
            <p:nvPr/>
          </p:nvSpPr>
          <p:spPr>
            <a:xfrm>
              <a:off x="1209" y="1616"/>
              <a:ext cx="2848" cy="827"/>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情境导入</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02402"/>
                                        </p:tgtEl>
                                        <p:attrNameLst>
                                          <p:attrName>style.visibility</p:attrName>
                                        </p:attrNameLst>
                                      </p:cBhvr>
                                      <p:to>
                                        <p:strVal val="visible"/>
                                      </p:to>
                                    </p:set>
                                    <p:animEffect transition="in" filter="wheel(1)">
                                      <p:cBhvr>
                                        <p:cTn id="13" dur="2000"/>
                                        <p:tgtEl>
                                          <p:spTgt spid="10240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102403"/>
                                        </p:tgtEl>
                                        <p:attrNameLst>
                                          <p:attrName>style.visibility</p:attrName>
                                        </p:attrNameLst>
                                      </p:cBhvr>
                                      <p:to>
                                        <p:strVal val="visible"/>
                                      </p:to>
                                    </p:set>
                                    <p:animEffect transition="in" filter="diamond(in)">
                                      <p:cBhvr>
                                        <p:cTn id="18" dur="2000"/>
                                        <p:tgtEl>
                                          <p:spTgt spid="10240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172"/>
                                        </p:tgtEl>
                                        <p:attrNameLst>
                                          <p:attrName>style.visibility</p:attrName>
                                        </p:attrNameLst>
                                      </p:cBhvr>
                                      <p:to>
                                        <p:strVal val="visible"/>
                                      </p:to>
                                    </p:set>
                                    <p:anim calcmode="lin" valueType="num">
                                      <p:cBhvr>
                                        <p:cTn id="23" dur="500" fill="hold"/>
                                        <p:tgtEl>
                                          <p:spTgt spid="7172"/>
                                        </p:tgtEl>
                                        <p:attrNameLst>
                                          <p:attrName>ppt_x</p:attrName>
                                        </p:attrNameLst>
                                      </p:cBhvr>
                                      <p:tavLst>
                                        <p:tav tm="0">
                                          <p:val>
                                            <p:strVal val="#ppt_x"/>
                                          </p:val>
                                        </p:tav>
                                        <p:tav tm="100000">
                                          <p:val>
                                            <p:strVal val="#ppt_x"/>
                                          </p:val>
                                        </p:tav>
                                      </p:tavLst>
                                    </p:anim>
                                    <p:anim calcmode="lin" valueType="num">
                                      <p:cBhvr>
                                        <p:cTn id="24"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1"/>
          <p:cNvSpPr txBox="1">
            <a:spLocks noChangeArrowheads="1"/>
          </p:cNvSpPr>
          <p:nvPr/>
        </p:nvSpPr>
        <p:spPr bwMode="auto">
          <a:xfrm>
            <a:off x="1133475" y="1130300"/>
            <a:ext cx="6934200" cy="5835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a:solidFill>
                  <a:srgbClr val="0000FF"/>
                </a:solidFill>
                <a:latin typeface="黑体" panose="02010609060101010101" pitchFamily="49" charset="-122"/>
                <a:ea typeface="黑体" panose="02010609060101010101" pitchFamily="49" charset="-122"/>
              </a:rPr>
              <a:t>1.</a:t>
            </a:r>
            <a:r>
              <a:rPr lang="zh-CN" altLang="en-US" sz="3200" b="1" dirty="0">
                <a:solidFill>
                  <a:srgbClr val="0000FF"/>
                </a:solidFill>
                <a:latin typeface="黑体" panose="02010609060101010101" pitchFamily="49" charset="-122"/>
                <a:ea typeface="黑体" panose="02010609060101010101" pitchFamily="49" charset="-122"/>
              </a:rPr>
              <a:t>课文是如何描写藤野先生形象的？</a:t>
            </a:r>
          </a:p>
        </p:txBody>
      </p:sp>
      <p:sp>
        <p:nvSpPr>
          <p:cNvPr id="3" name="TextBox 2"/>
          <p:cNvSpPr txBox="1"/>
          <p:nvPr/>
        </p:nvSpPr>
        <p:spPr>
          <a:xfrm>
            <a:off x="809625" y="1968500"/>
            <a:ext cx="5162550" cy="3194721"/>
          </a:xfrm>
          <a:prstGeom prst="rect">
            <a:avLst/>
          </a:prstGeom>
          <a:noFill/>
        </p:spPr>
        <p:txBody>
          <a:bodyPr>
            <a:spAutoFit/>
          </a:bodyPr>
          <a:lstStyle/>
          <a:p>
            <a:pPr eaLnBrk="1" hangingPunct="1">
              <a:lnSpc>
                <a:spcPct val="120000"/>
              </a:lnSpc>
              <a:defRPr/>
            </a:pPr>
            <a:r>
              <a:rPr lang="zh-CN" altLang="en-US" sz="2800" b="1" dirty="0">
                <a:solidFill>
                  <a:srgbClr val="FF0000"/>
                </a:solidFill>
                <a:latin typeface="+mj-ea"/>
                <a:ea typeface="+mj-ea"/>
              </a:rPr>
              <a:t>外貌</a:t>
            </a:r>
            <a:r>
              <a:rPr lang="en-US" altLang="zh-CN" sz="2800" b="1" dirty="0">
                <a:solidFill>
                  <a:srgbClr val="0000FF"/>
                </a:solidFill>
                <a:latin typeface="+mj-ea"/>
                <a:ea typeface="+mj-ea"/>
              </a:rPr>
              <a:t>——</a:t>
            </a:r>
          </a:p>
          <a:p>
            <a:pPr eaLnBrk="1" hangingPunct="1">
              <a:lnSpc>
                <a:spcPct val="120000"/>
              </a:lnSpc>
              <a:defRPr/>
            </a:pPr>
            <a:r>
              <a:rPr lang="zh-CN" altLang="en-US" sz="2800" b="1" dirty="0">
                <a:solidFill>
                  <a:srgbClr val="FF0000"/>
                </a:solidFill>
                <a:latin typeface="+mj-ea"/>
                <a:ea typeface="+mj-ea"/>
              </a:rPr>
              <a:t>举止</a:t>
            </a:r>
            <a:r>
              <a:rPr lang="en-US" altLang="zh-CN" sz="2800" b="1" dirty="0">
                <a:solidFill>
                  <a:srgbClr val="0000FF"/>
                </a:solidFill>
                <a:latin typeface="+mj-ea"/>
                <a:ea typeface="+mj-ea"/>
              </a:rPr>
              <a:t>——</a:t>
            </a:r>
          </a:p>
          <a:p>
            <a:pPr eaLnBrk="1" hangingPunct="1">
              <a:lnSpc>
                <a:spcPct val="120000"/>
              </a:lnSpc>
              <a:defRPr/>
            </a:pPr>
            <a:r>
              <a:rPr lang="zh-CN" altLang="en-US" sz="2800" b="1" dirty="0">
                <a:solidFill>
                  <a:srgbClr val="FF0000"/>
                </a:solidFill>
                <a:latin typeface="+mj-ea"/>
                <a:ea typeface="+mj-ea"/>
              </a:rPr>
              <a:t>声调</a:t>
            </a:r>
            <a:r>
              <a:rPr lang="en-US" altLang="zh-CN" sz="2800" b="1" dirty="0">
                <a:solidFill>
                  <a:srgbClr val="0000FF"/>
                </a:solidFill>
                <a:latin typeface="+mj-ea"/>
                <a:ea typeface="+mj-ea"/>
              </a:rPr>
              <a:t>——</a:t>
            </a:r>
          </a:p>
          <a:p>
            <a:pPr eaLnBrk="1" hangingPunct="1">
              <a:lnSpc>
                <a:spcPct val="120000"/>
              </a:lnSpc>
              <a:defRPr/>
            </a:pPr>
            <a:endParaRPr lang="en-US" altLang="zh-CN" sz="2800" b="1" dirty="0">
              <a:solidFill>
                <a:srgbClr val="0000FF"/>
              </a:solidFill>
              <a:latin typeface="+mj-ea"/>
              <a:ea typeface="+mj-ea"/>
            </a:endParaRPr>
          </a:p>
          <a:p>
            <a:pPr eaLnBrk="1" hangingPunct="1">
              <a:lnSpc>
                <a:spcPct val="120000"/>
              </a:lnSpc>
              <a:defRPr/>
            </a:pPr>
            <a:r>
              <a:rPr lang="zh-CN" altLang="en-US" sz="2800" b="1" dirty="0">
                <a:solidFill>
                  <a:srgbClr val="FF0000"/>
                </a:solidFill>
                <a:latin typeface="+mj-ea"/>
                <a:ea typeface="+mj-ea"/>
              </a:rPr>
              <a:t>目睹印象</a:t>
            </a:r>
            <a:r>
              <a:rPr lang="en-US" altLang="zh-CN" sz="2800" b="1" dirty="0">
                <a:solidFill>
                  <a:srgbClr val="0000FF"/>
                </a:solidFill>
                <a:latin typeface="+mj-ea"/>
                <a:ea typeface="+mj-ea"/>
              </a:rPr>
              <a:t>——</a:t>
            </a:r>
          </a:p>
          <a:p>
            <a:pPr eaLnBrk="1" hangingPunct="1">
              <a:lnSpc>
                <a:spcPct val="120000"/>
              </a:lnSpc>
              <a:defRPr/>
            </a:pPr>
            <a:r>
              <a:rPr lang="zh-CN" altLang="en-US" sz="2800" b="1" dirty="0">
                <a:solidFill>
                  <a:srgbClr val="FF0000"/>
                </a:solidFill>
                <a:latin typeface="+mj-ea"/>
                <a:ea typeface="+mj-ea"/>
              </a:rPr>
              <a:t>耳闻亲见</a:t>
            </a:r>
            <a:r>
              <a:rPr lang="en-US" altLang="zh-CN" sz="2800" b="1" dirty="0">
                <a:solidFill>
                  <a:srgbClr val="0000FF"/>
                </a:solidFill>
                <a:latin typeface="+mj-ea"/>
                <a:ea typeface="+mj-ea"/>
              </a:rPr>
              <a:t>——</a:t>
            </a:r>
            <a:endParaRPr lang="zh-CN" altLang="en-US" sz="2800" b="1" dirty="0">
              <a:solidFill>
                <a:srgbClr val="7030A0"/>
              </a:solidFill>
              <a:latin typeface="+mj-ea"/>
              <a:ea typeface="+mj-ea"/>
            </a:endParaRPr>
          </a:p>
        </p:txBody>
      </p:sp>
      <p:sp>
        <p:nvSpPr>
          <p:cNvPr id="2" name="TextBox 1"/>
          <p:cNvSpPr txBox="1"/>
          <p:nvPr/>
        </p:nvSpPr>
        <p:spPr>
          <a:xfrm>
            <a:off x="2305051" y="2023534"/>
            <a:ext cx="3857625" cy="492443"/>
          </a:xfrm>
          <a:prstGeom prst="rect">
            <a:avLst/>
          </a:prstGeom>
          <a:noFill/>
        </p:spPr>
        <p:txBody>
          <a:bodyPr>
            <a:spAutoFit/>
          </a:bodyPr>
          <a:lstStyle/>
          <a:p>
            <a:pPr eaLnBrk="1" hangingPunct="1">
              <a:defRPr/>
            </a:pPr>
            <a:r>
              <a:rPr lang="zh-CN" altLang="en-US" sz="2600" b="1" dirty="0">
                <a:solidFill>
                  <a:schemeClr val="tx1"/>
                </a:solidFill>
                <a:latin typeface="+mj-ea"/>
                <a:ea typeface="+mj-ea"/>
              </a:rPr>
              <a:t>黑瘦、八字须、戴着眼镜</a:t>
            </a:r>
          </a:p>
        </p:txBody>
      </p:sp>
      <p:sp>
        <p:nvSpPr>
          <p:cNvPr id="6" name="TextBox 5"/>
          <p:cNvSpPr txBox="1"/>
          <p:nvPr/>
        </p:nvSpPr>
        <p:spPr>
          <a:xfrm>
            <a:off x="2333625" y="2516717"/>
            <a:ext cx="3638550" cy="572464"/>
          </a:xfrm>
          <a:prstGeom prst="rect">
            <a:avLst/>
          </a:prstGeom>
          <a:noFill/>
        </p:spPr>
        <p:txBody>
          <a:bodyPr>
            <a:spAutoFit/>
          </a:bodyPr>
          <a:lstStyle/>
          <a:p>
            <a:pPr eaLnBrk="1" hangingPunct="1">
              <a:lnSpc>
                <a:spcPct val="120000"/>
              </a:lnSpc>
              <a:defRPr/>
            </a:pPr>
            <a:r>
              <a:rPr lang="zh-CN" altLang="en-US" sz="2600" b="1" dirty="0">
                <a:solidFill>
                  <a:schemeClr val="tx1"/>
                </a:solidFill>
                <a:latin typeface="+mj-ea"/>
                <a:ea typeface="+mj-ea"/>
              </a:rPr>
              <a:t>挟着一叠大大小小的书</a:t>
            </a:r>
          </a:p>
        </p:txBody>
      </p:sp>
      <p:sp>
        <p:nvSpPr>
          <p:cNvPr id="7" name="TextBox 6"/>
          <p:cNvSpPr txBox="1"/>
          <p:nvPr/>
        </p:nvSpPr>
        <p:spPr>
          <a:xfrm>
            <a:off x="2333625" y="3089276"/>
            <a:ext cx="3638550" cy="572464"/>
          </a:xfrm>
          <a:prstGeom prst="rect">
            <a:avLst/>
          </a:prstGeom>
          <a:noFill/>
        </p:spPr>
        <p:txBody>
          <a:bodyPr>
            <a:spAutoFit/>
          </a:bodyPr>
          <a:lstStyle/>
          <a:p>
            <a:pPr eaLnBrk="1" hangingPunct="1">
              <a:lnSpc>
                <a:spcPct val="120000"/>
              </a:lnSpc>
              <a:defRPr/>
            </a:pPr>
            <a:r>
              <a:rPr lang="zh-CN" altLang="en-US" sz="2600" b="1" dirty="0">
                <a:solidFill>
                  <a:schemeClr val="tx1"/>
                </a:solidFill>
                <a:latin typeface="+mj-ea"/>
                <a:ea typeface="+mj-ea"/>
              </a:rPr>
              <a:t>缓慢而很有顿挫</a:t>
            </a:r>
          </a:p>
        </p:txBody>
      </p:sp>
      <p:sp>
        <p:nvSpPr>
          <p:cNvPr id="8" name="TextBox 7"/>
          <p:cNvSpPr txBox="1"/>
          <p:nvPr/>
        </p:nvSpPr>
        <p:spPr>
          <a:xfrm>
            <a:off x="3113406" y="4042411"/>
            <a:ext cx="1738313" cy="609398"/>
          </a:xfrm>
          <a:prstGeom prst="rect">
            <a:avLst/>
          </a:prstGeom>
          <a:noFill/>
        </p:spPr>
        <p:txBody>
          <a:bodyPr>
            <a:spAutoFit/>
          </a:bodyPr>
          <a:lstStyle/>
          <a:p>
            <a:pPr eaLnBrk="1" hangingPunct="1">
              <a:lnSpc>
                <a:spcPct val="120000"/>
              </a:lnSpc>
              <a:defRPr/>
            </a:pPr>
            <a:r>
              <a:rPr lang="zh-CN" altLang="en-US" sz="2800" b="1" dirty="0">
                <a:solidFill>
                  <a:schemeClr val="tx1"/>
                </a:solidFill>
                <a:latin typeface="+mj-ea"/>
                <a:ea typeface="+mj-ea"/>
              </a:rPr>
              <a:t>治学严谨</a:t>
            </a:r>
          </a:p>
        </p:txBody>
      </p:sp>
      <p:sp>
        <p:nvSpPr>
          <p:cNvPr id="9" name="TextBox 8"/>
          <p:cNvSpPr txBox="1"/>
          <p:nvPr/>
        </p:nvSpPr>
        <p:spPr>
          <a:xfrm>
            <a:off x="3113406" y="4553373"/>
            <a:ext cx="1738313" cy="609398"/>
          </a:xfrm>
          <a:prstGeom prst="rect">
            <a:avLst/>
          </a:prstGeom>
          <a:noFill/>
        </p:spPr>
        <p:txBody>
          <a:bodyPr>
            <a:spAutoFit/>
          </a:bodyPr>
          <a:lstStyle/>
          <a:p>
            <a:pPr eaLnBrk="1" hangingPunct="1">
              <a:lnSpc>
                <a:spcPct val="120000"/>
              </a:lnSpc>
              <a:defRPr/>
            </a:pPr>
            <a:r>
              <a:rPr lang="zh-CN" altLang="en-US" sz="2800" b="1" dirty="0">
                <a:solidFill>
                  <a:schemeClr val="tx1"/>
                </a:solidFill>
                <a:latin typeface="+mj-ea"/>
                <a:ea typeface="+mj-ea"/>
              </a:rPr>
              <a:t>生活简朴</a:t>
            </a:r>
          </a:p>
        </p:txBody>
      </p:sp>
      <p:grpSp>
        <p:nvGrpSpPr>
          <p:cNvPr id="10" name="组合 9"/>
          <p:cNvGrpSpPr/>
          <p:nvPr/>
        </p:nvGrpSpPr>
        <p:grpSpPr>
          <a:xfrm>
            <a:off x="340360" y="278937"/>
            <a:ext cx="2346325" cy="711835"/>
            <a:chOff x="939" y="1553"/>
            <a:chExt cx="3695" cy="882"/>
          </a:xfrm>
        </p:grpSpPr>
        <p:pic>
          <p:nvPicPr>
            <p:cNvPr id="4" name="图片 3" descr="00 图标-04"/>
            <p:cNvPicPr>
              <a:picLocks noChangeAspect="1"/>
            </p:cNvPicPr>
            <p:nvPr/>
          </p:nvPicPr>
          <p:blipFill>
            <a:blip r:embed="rId2" cstate="print"/>
            <a:stretch>
              <a:fillRect/>
            </a:stretch>
          </p:blipFill>
          <p:spPr>
            <a:xfrm>
              <a:off x="939" y="1553"/>
              <a:ext cx="3695" cy="882"/>
            </a:xfrm>
            <a:prstGeom prst="rect">
              <a:avLst/>
            </a:prstGeom>
          </p:spPr>
        </p:pic>
        <p:sp>
          <p:nvSpPr>
            <p:cNvPr id="22" name="文本框 3"/>
            <p:cNvSpPr txBox="1"/>
            <p:nvPr/>
          </p:nvSpPr>
          <p:spPr>
            <a:xfrm>
              <a:off x="1141" y="1632"/>
              <a:ext cx="2848" cy="723"/>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课文解析</a:t>
              </a:r>
            </a:p>
          </p:txBody>
        </p:sp>
      </p:grpSp>
      <p:pic>
        <p:nvPicPr>
          <p:cNvPr id="5" name="图片 4"/>
          <p:cNvPicPr>
            <a:picLocks noChangeAspect="1"/>
          </p:cNvPicPr>
          <p:nvPr/>
        </p:nvPicPr>
        <p:blipFill>
          <a:blip r:embed="rId3" cstate="print"/>
          <a:stretch>
            <a:fillRect/>
          </a:stretch>
        </p:blipFill>
        <p:spPr>
          <a:xfrm>
            <a:off x="6497320" y="1837055"/>
            <a:ext cx="2286000" cy="3978910"/>
          </a:xfrm>
          <a:prstGeom prst="roundRect">
            <a:avLst/>
          </a:prstGeom>
        </p:spPr>
      </p:pic>
      <p:sp>
        <p:nvSpPr>
          <p:cNvPr id="43022" name="文本框 43021"/>
          <p:cNvSpPr txBox="1"/>
          <p:nvPr/>
        </p:nvSpPr>
        <p:spPr>
          <a:xfrm>
            <a:off x="106045" y="2141855"/>
            <a:ext cx="600710" cy="1322070"/>
          </a:xfrm>
          <a:prstGeom prst="rect">
            <a:avLst/>
          </a:prstGeom>
          <a:noFill/>
          <a:ln w="9525">
            <a:noFill/>
          </a:ln>
        </p:spPr>
        <p:txBody>
          <a:bodyPr wrap="square">
            <a:spAutoFit/>
          </a:bodyPr>
          <a:lstStyle/>
          <a:p>
            <a:r>
              <a:rPr lang="zh-CN" altLang="en-US" sz="4000" b="1" dirty="0">
                <a:solidFill>
                  <a:srgbClr val="FFCC00"/>
                </a:solidFill>
                <a:effectLst>
                  <a:outerShdw blurRad="38100" dist="38100" dir="2700000">
                    <a:srgbClr val="C0C0C0"/>
                  </a:outerShdw>
                </a:effectLst>
                <a:latin typeface="Arial" panose="020B0604020202020204" pitchFamily="34" charset="0"/>
                <a:ea typeface="华文新魏" panose="02010800040101010101" pitchFamily="2" charset="-122"/>
              </a:rPr>
              <a:t>白</a:t>
            </a:r>
          </a:p>
          <a:p>
            <a:r>
              <a:rPr lang="zh-CN" altLang="en-US" sz="4000" b="1" dirty="0">
                <a:solidFill>
                  <a:srgbClr val="FFCC00"/>
                </a:solidFill>
                <a:effectLst>
                  <a:outerShdw blurRad="38100" dist="38100" dir="2700000">
                    <a:srgbClr val="C0C0C0"/>
                  </a:outerShdw>
                </a:effectLst>
                <a:latin typeface="Arial" panose="020B0604020202020204" pitchFamily="34" charset="0"/>
                <a:ea typeface="华文新魏" panose="02010800040101010101" pitchFamily="2" charset="-122"/>
              </a:rPr>
              <a:t>描</a:t>
            </a:r>
          </a:p>
        </p:txBody>
      </p:sp>
      <p:sp>
        <p:nvSpPr>
          <p:cNvPr id="43018" name="文本框 43017"/>
          <p:cNvSpPr txBox="1"/>
          <p:nvPr/>
        </p:nvSpPr>
        <p:spPr>
          <a:xfrm>
            <a:off x="5278755" y="3850640"/>
            <a:ext cx="627380" cy="2553335"/>
          </a:xfrm>
          <a:prstGeom prst="rect">
            <a:avLst/>
          </a:prstGeom>
          <a:noFill/>
          <a:ln w="12700">
            <a:noFill/>
          </a:ln>
        </p:spPr>
        <p:txBody>
          <a:bodyPr wrap="square">
            <a:spAutoFit/>
          </a:bodyPr>
          <a:lstStyle/>
          <a:p>
            <a:pPr>
              <a:spcBef>
                <a:spcPct val="0"/>
              </a:spcBef>
            </a:pPr>
            <a:r>
              <a:rPr lang="zh-CN" altLang="en-US" sz="4000" b="1" dirty="0">
                <a:solidFill>
                  <a:schemeClr val="accent2"/>
                </a:solidFill>
                <a:effectLst>
                  <a:outerShdw blurRad="38100" dist="38100" dir="2700000">
                    <a:srgbClr val="C0C0C0"/>
                  </a:outerShdw>
                </a:effectLst>
                <a:ea typeface="华文新魏" panose="02010800040101010101" pitchFamily="2" charset="-122"/>
              </a:rPr>
              <a:t>学</a:t>
            </a:r>
          </a:p>
          <a:p>
            <a:pPr>
              <a:spcBef>
                <a:spcPct val="0"/>
              </a:spcBef>
            </a:pPr>
            <a:r>
              <a:rPr lang="zh-CN" altLang="en-US" sz="4000" b="1" dirty="0">
                <a:solidFill>
                  <a:schemeClr val="accent2"/>
                </a:solidFill>
                <a:effectLst>
                  <a:outerShdw blurRad="38100" dist="38100" dir="2700000">
                    <a:srgbClr val="C0C0C0"/>
                  </a:outerShdw>
                </a:effectLst>
                <a:ea typeface="华文新魏" panose="02010800040101010101" pitchFamily="2" charset="-122"/>
              </a:rPr>
              <a:t>者</a:t>
            </a:r>
          </a:p>
          <a:p>
            <a:pPr>
              <a:spcBef>
                <a:spcPct val="0"/>
              </a:spcBef>
            </a:pPr>
            <a:r>
              <a:rPr lang="zh-CN" altLang="en-US" sz="4000" b="1" dirty="0">
                <a:solidFill>
                  <a:schemeClr val="accent2"/>
                </a:solidFill>
                <a:effectLst>
                  <a:outerShdw blurRad="38100" dist="38100" dir="2700000">
                    <a:srgbClr val="C0C0C0"/>
                  </a:outerShdw>
                </a:effectLst>
                <a:ea typeface="华文新魏" panose="02010800040101010101" pitchFamily="2" charset="-122"/>
              </a:rPr>
              <a:t>形</a:t>
            </a:r>
          </a:p>
          <a:p>
            <a:pPr>
              <a:spcBef>
                <a:spcPct val="0"/>
              </a:spcBef>
            </a:pPr>
            <a:r>
              <a:rPr lang="zh-CN" altLang="en-US" sz="4000" b="1" dirty="0">
                <a:solidFill>
                  <a:schemeClr val="accent2"/>
                </a:solidFill>
                <a:effectLst>
                  <a:outerShdw blurRad="38100" dist="38100" dir="2700000">
                    <a:srgbClr val="C0C0C0"/>
                  </a:outerShdw>
                </a:effectLst>
                <a:ea typeface="华文新魏" panose="02010800040101010101" pitchFamily="2" charset="-122"/>
              </a:rPr>
              <a:t>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322"/>
                                        </p:tgtEl>
                                        <p:attrNameLst>
                                          <p:attrName>style.visibility</p:attrName>
                                        </p:attrNameLst>
                                      </p:cBhvr>
                                      <p:to>
                                        <p:strVal val="visible"/>
                                      </p:to>
                                    </p:set>
                                    <p:animEffect transition="in" filter="fade">
                                      <p:cBhvr>
                                        <p:cTn id="12" dur="500"/>
                                        <p:tgtEl>
                                          <p:spTgt spid="5632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43022"/>
                                        </p:tgtEl>
                                        <p:attrNameLst>
                                          <p:attrName>style.visibility</p:attrName>
                                        </p:attrNameLst>
                                      </p:cBhvr>
                                      <p:to>
                                        <p:strVal val="visible"/>
                                      </p:to>
                                    </p:set>
                                    <p:anim calcmode="lin" valueType="num">
                                      <p:cBhvr additive="base">
                                        <p:cTn id="48" dur="500" fill="hold"/>
                                        <p:tgtEl>
                                          <p:spTgt spid="43022"/>
                                        </p:tgtEl>
                                        <p:attrNameLst>
                                          <p:attrName>ppt_x</p:attrName>
                                        </p:attrNameLst>
                                      </p:cBhvr>
                                      <p:tavLst>
                                        <p:tav tm="0">
                                          <p:val>
                                            <p:strVal val="1+#ppt_w/2"/>
                                          </p:val>
                                        </p:tav>
                                        <p:tav tm="100000">
                                          <p:val>
                                            <p:strVal val="#ppt_x"/>
                                          </p:val>
                                        </p:tav>
                                      </p:tavLst>
                                    </p:anim>
                                    <p:anim calcmode="lin" valueType="num">
                                      <p:cBhvr additive="base">
                                        <p:cTn id="49" dur="500" fill="hold"/>
                                        <p:tgtEl>
                                          <p:spTgt spid="43022"/>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iterate type="wd">
                                    <p:tmPct val="100000"/>
                                  </p:iterate>
                                  <p:childTnLst>
                                    <p:set>
                                      <p:cBhvr>
                                        <p:cTn id="53" dur="1" fill="hold">
                                          <p:stCondLst>
                                            <p:cond delay="0"/>
                                          </p:stCondLst>
                                        </p:cTn>
                                        <p:tgtEl>
                                          <p:spTgt spid="43018"/>
                                        </p:tgtEl>
                                        <p:attrNameLst>
                                          <p:attrName>style.visibility</p:attrName>
                                        </p:attrNameLst>
                                      </p:cBhvr>
                                      <p:to>
                                        <p:strVal val="visible"/>
                                      </p:to>
                                    </p:set>
                                    <p:anim calcmode="lin" valueType="num">
                                      <p:cBhvr additive="base">
                                        <p:cTn id="54" dur="300" fill="hold"/>
                                        <p:tgtEl>
                                          <p:spTgt spid="43018"/>
                                        </p:tgtEl>
                                        <p:attrNameLst>
                                          <p:attrName>ppt_x</p:attrName>
                                        </p:attrNameLst>
                                      </p:cBhvr>
                                      <p:tavLst>
                                        <p:tav tm="0">
                                          <p:val>
                                            <p:strVal val="#ppt_x"/>
                                          </p:val>
                                        </p:tav>
                                        <p:tav tm="100000">
                                          <p:val>
                                            <p:strVal val="#ppt_x"/>
                                          </p:val>
                                        </p:tav>
                                      </p:tavLst>
                                    </p:anim>
                                    <p:anim calcmode="lin" valueType="num">
                                      <p:cBhvr additive="base">
                                        <p:cTn id="55" dur="300" fill="hold"/>
                                        <p:tgtEl>
                                          <p:spTgt spid="430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3" grpId="0"/>
      <p:bldP spid="2" grpId="0"/>
      <p:bldP spid="6" grpId="0"/>
      <p:bldP spid="7" grpId="0"/>
      <p:bldP spid="8" grpId="0"/>
      <p:bldP spid="9" grpId="0"/>
      <p:bldP spid="43022" grpId="0"/>
      <p:bldP spid="430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1"/>
          <p:cNvSpPr txBox="1">
            <a:spLocks noChangeArrowheads="1"/>
          </p:cNvSpPr>
          <p:nvPr/>
        </p:nvSpPr>
        <p:spPr bwMode="auto">
          <a:xfrm>
            <a:off x="220345" y="508424"/>
            <a:ext cx="8153400" cy="17532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3000" b="1" dirty="0">
                <a:solidFill>
                  <a:srgbClr val="6600FF"/>
                </a:solidFill>
                <a:latin typeface="黑体" panose="02010609060101010101" pitchFamily="49" charset="-122"/>
                <a:ea typeface="黑体" panose="02010609060101010101" pitchFamily="49" charset="-122"/>
              </a:rPr>
              <a:t>   </a:t>
            </a:r>
            <a:r>
              <a:rPr lang="zh-CN" altLang="en-US" sz="3000" b="1" dirty="0">
                <a:solidFill>
                  <a:srgbClr val="0000FF"/>
                </a:solidFill>
                <a:latin typeface="黑体" panose="02010609060101010101" pitchFamily="49" charset="-122"/>
                <a:ea typeface="黑体" panose="02010609060101010101" pitchFamily="49" charset="-122"/>
              </a:rPr>
              <a:t> </a:t>
            </a:r>
            <a:r>
              <a:rPr lang="en-US" altLang="zh-CN" sz="3000" b="1" dirty="0">
                <a:solidFill>
                  <a:srgbClr val="0000FF"/>
                </a:solidFill>
                <a:latin typeface="黑体" panose="02010609060101010101" pitchFamily="49" charset="-122"/>
                <a:ea typeface="黑体" panose="02010609060101010101" pitchFamily="49" charset="-122"/>
              </a:rPr>
              <a:t>2.</a:t>
            </a:r>
            <a:r>
              <a:rPr lang="zh-CN" altLang="en-US" sz="3000" b="1" dirty="0">
                <a:solidFill>
                  <a:srgbClr val="0000FF"/>
                </a:solidFill>
                <a:latin typeface="黑体" panose="02010609060101010101" pitchFamily="49" charset="-122"/>
                <a:ea typeface="黑体" panose="02010609060101010101" pitchFamily="49" charset="-122"/>
              </a:rPr>
              <a:t>文中具体写了与藤野先生相处的哪几个典型事例，分别表现了藤野先生的什么思想品质？</a:t>
            </a:r>
          </a:p>
        </p:txBody>
      </p:sp>
      <p:sp>
        <p:nvSpPr>
          <p:cNvPr id="4" name="右箭头 3"/>
          <p:cNvSpPr/>
          <p:nvPr/>
        </p:nvSpPr>
        <p:spPr>
          <a:xfrm>
            <a:off x="2536825" y="2385695"/>
            <a:ext cx="977900" cy="4572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FF00FF"/>
              </a:solidFill>
            </a:endParaRPr>
          </a:p>
        </p:txBody>
      </p:sp>
      <p:sp>
        <p:nvSpPr>
          <p:cNvPr id="5" name="TextBox 4"/>
          <p:cNvSpPr txBox="1"/>
          <p:nvPr/>
        </p:nvSpPr>
        <p:spPr>
          <a:xfrm>
            <a:off x="3605213" y="2381251"/>
            <a:ext cx="5300662" cy="461665"/>
          </a:xfrm>
          <a:prstGeom prst="rect">
            <a:avLst/>
          </a:prstGeom>
          <a:noFill/>
        </p:spPr>
        <p:txBody>
          <a:bodyPr>
            <a:spAutoFit/>
          </a:bodyPr>
          <a:lstStyle/>
          <a:p>
            <a:pPr eaLnBrk="1" hangingPunct="1">
              <a:defRPr/>
            </a:pPr>
            <a:r>
              <a:rPr lang="zh-CN" altLang="en-US" sz="2400" b="1" dirty="0">
                <a:solidFill>
                  <a:srgbClr val="FF0000"/>
                </a:solidFill>
                <a:latin typeface="+mj-ea"/>
                <a:ea typeface="+mj-ea"/>
              </a:rPr>
              <a:t>正直热忱、工作认真负责、一丝不苟</a:t>
            </a:r>
          </a:p>
        </p:txBody>
      </p:sp>
      <p:sp>
        <p:nvSpPr>
          <p:cNvPr id="6" name="右箭头 5"/>
          <p:cNvSpPr/>
          <p:nvPr/>
        </p:nvSpPr>
        <p:spPr>
          <a:xfrm>
            <a:off x="2546350" y="3171191"/>
            <a:ext cx="977900" cy="4572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7" name="TextBox 6"/>
          <p:cNvSpPr txBox="1"/>
          <p:nvPr/>
        </p:nvSpPr>
        <p:spPr>
          <a:xfrm>
            <a:off x="3605213" y="3166534"/>
            <a:ext cx="5300662" cy="461665"/>
          </a:xfrm>
          <a:prstGeom prst="rect">
            <a:avLst/>
          </a:prstGeom>
          <a:noFill/>
        </p:spPr>
        <p:txBody>
          <a:bodyPr>
            <a:spAutoFit/>
          </a:bodyPr>
          <a:lstStyle/>
          <a:p>
            <a:pPr eaLnBrk="1" hangingPunct="1">
              <a:defRPr/>
            </a:pPr>
            <a:r>
              <a:rPr lang="zh-CN" altLang="en-US" sz="2400" b="1" dirty="0">
                <a:solidFill>
                  <a:srgbClr val="FF0000"/>
                </a:solidFill>
                <a:latin typeface="+mj-ea"/>
                <a:ea typeface="+mj-ea"/>
              </a:rPr>
              <a:t>严格要求、循循善诱、尊重科学</a:t>
            </a:r>
          </a:p>
        </p:txBody>
      </p:sp>
      <p:sp>
        <p:nvSpPr>
          <p:cNvPr id="8" name="右箭头 7"/>
          <p:cNvSpPr/>
          <p:nvPr/>
        </p:nvSpPr>
        <p:spPr>
          <a:xfrm>
            <a:off x="2546350" y="3971925"/>
            <a:ext cx="977900" cy="4572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9" name="TextBox 8"/>
          <p:cNvSpPr txBox="1"/>
          <p:nvPr/>
        </p:nvSpPr>
        <p:spPr>
          <a:xfrm>
            <a:off x="3605213" y="3907367"/>
            <a:ext cx="5300662" cy="461665"/>
          </a:xfrm>
          <a:prstGeom prst="rect">
            <a:avLst/>
          </a:prstGeom>
          <a:noFill/>
        </p:spPr>
        <p:txBody>
          <a:bodyPr>
            <a:spAutoFit/>
          </a:bodyPr>
          <a:lstStyle/>
          <a:p>
            <a:pPr eaLnBrk="1" hangingPunct="1">
              <a:defRPr/>
            </a:pPr>
            <a:r>
              <a:rPr lang="zh-CN" altLang="en-US" sz="2400" b="1" dirty="0">
                <a:solidFill>
                  <a:srgbClr val="FF0000"/>
                </a:solidFill>
                <a:latin typeface="+mj-ea"/>
                <a:ea typeface="+mj-ea"/>
              </a:rPr>
              <a:t>真诚关怀、正直无私、热情</a:t>
            </a:r>
          </a:p>
        </p:txBody>
      </p:sp>
      <p:sp>
        <p:nvSpPr>
          <p:cNvPr id="10" name="右箭头 9"/>
          <p:cNvSpPr/>
          <p:nvPr/>
        </p:nvSpPr>
        <p:spPr>
          <a:xfrm>
            <a:off x="2546350" y="4740275"/>
            <a:ext cx="977900" cy="4572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1" name="TextBox 10"/>
          <p:cNvSpPr txBox="1"/>
          <p:nvPr/>
        </p:nvSpPr>
        <p:spPr>
          <a:xfrm>
            <a:off x="3605213" y="4707467"/>
            <a:ext cx="5300662" cy="461665"/>
          </a:xfrm>
          <a:prstGeom prst="rect">
            <a:avLst/>
          </a:prstGeom>
          <a:noFill/>
        </p:spPr>
        <p:txBody>
          <a:bodyPr>
            <a:spAutoFit/>
          </a:bodyPr>
          <a:lstStyle/>
          <a:p>
            <a:pPr eaLnBrk="1" hangingPunct="1">
              <a:defRPr/>
            </a:pPr>
            <a:r>
              <a:rPr lang="zh-CN" altLang="en-US" sz="2400" b="1" dirty="0">
                <a:solidFill>
                  <a:srgbClr val="FF0000"/>
                </a:solidFill>
                <a:latin typeface="+mj-ea"/>
                <a:ea typeface="+mj-ea"/>
              </a:rPr>
              <a:t>认真求实的精神、严谨的治学态度</a:t>
            </a:r>
          </a:p>
        </p:txBody>
      </p:sp>
      <p:sp>
        <p:nvSpPr>
          <p:cNvPr id="2" name="TextBox 1"/>
          <p:cNvSpPr txBox="1"/>
          <p:nvPr/>
        </p:nvSpPr>
        <p:spPr>
          <a:xfrm>
            <a:off x="457200" y="2324100"/>
            <a:ext cx="1466850" cy="572464"/>
          </a:xfrm>
          <a:prstGeom prst="rect">
            <a:avLst/>
          </a:prstGeom>
          <a:noFill/>
        </p:spPr>
        <p:txBody>
          <a:bodyPr>
            <a:spAutoFit/>
          </a:bodyPr>
          <a:lstStyle/>
          <a:p>
            <a:pPr eaLnBrk="1" hangingPunct="1">
              <a:lnSpc>
                <a:spcPct val="130000"/>
              </a:lnSpc>
              <a:defRPr/>
            </a:pPr>
            <a:r>
              <a:rPr lang="zh-CN" altLang="en-US" sz="2400" b="1" dirty="0">
                <a:latin typeface="+mj-ea"/>
                <a:ea typeface="+mj-ea"/>
              </a:rPr>
              <a:t>添改讲义</a:t>
            </a:r>
            <a:endParaRPr lang="en-US" altLang="zh-CN" sz="2400" b="1" dirty="0">
              <a:latin typeface="+mj-ea"/>
              <a:ea typeface="+mj-ea"/>
            </a:endParaRPr>
          </a:p>
        </p:txBody>
      </p:sp>
      <p:sp>
        <p:nvSpPr>
          <p:cNvPr id="13" name="TextBox 12"/>
          <p:cNvSpPr txBox="1"/>
          <p:nvPr/>
        </p:nvSpPr>
        <p:spPr>
          <a:xfrm>
            <a:off x="457201" y="3090334"/>
            <a:ext cx="2009775" cy="572464"/>
          </a:xfrm>
          <a:prstGeom prst="rect">
            <a:avLst/>
          </a:prstGeom>
          <a:noFill/>
        </p:spPr>
        <p:txBody>
          <a:bodyPr>
            <a:spAutoFit/>
          </a:bodyPr>
          <a:lstStyle/>
          <a:p>
            <a:pPr eaLnBrk="1" hangingPunct="1">
              <a:lnSpc>
                <a:spcPct val="130000"/>
              </a:lnSpc>
              <a:defRPr/>
            </a:pPr>
            <a:r>
              <a:rPr lang="zh-CN" altLang="en-US" sz="2400" b="1" dirty="0">
                <a:latin typeface="+mj-ea"/>
                <a:ea typeface="+mj-ea"/>
              </a:rPr>
              <a:t>纠正解剖图</a:t>
            </a:r>
            <a:endParaRPr lang="en-US" altLang="zh-CN" sz="2400" b="1" dirty="0">
              <a:latin typeface="+mj-ea"/>
              <a:ea typeface="+mj-ea"/>
            </a:endParaRPr>
          </a:p>
        </p:txBody>
      </p:sp>
      <p:sp>
        <p:nvSpPr>
          <p:cNvPr id="14" name="TextBox 13"/>
          <p:cNvSpPr txBox="1"/>
          <p:nvPr/>
        </p:nvSpPr>
        <p:spPr>
          <a:xfrm>
            <a:off x="457201" y="3856567"/>
            <a:ext cx="2505075" cy="572464"/>
          </a:xfrm>
          <a:prstGeom prst="rect">
            <a:avLst/>
          </a:prstGeom>
          <a:noFill/>
        </p:spPr>
        <p:txBody>
          <a:bodyPr>
            <a:spAutoFit/>
          </a:bodyPr>
          <a:lstStyle/>
          <a:p>
            <a:pPr eaLnBrk="1" hangingPunct="1">
              <a:lnSpc>
                <a:spcPct val="130000"/>
              </a:lnSpc>
              <a:defRPr/>
            </a:pPr>
            <a:r>
              <a:rPr lang="zh-CN" altLang="en-US" sz="2400" b="1" dirty="0">
                <a:latin typeface="+mj-ea"/>
                <a:ea typeface="+mj-ea"/>
              </a:rPr>
              <a:t>关心解剖实习</a:t>
            </a:r>
            <a:endParaRPr lang="en-US" altLang="zh-CN" sz="2400" b="1" dirty="0">
              <a:latin typeface="+mj-ea"/>
              <a:ea typeface="+mj-ea"/>
            </a:endParaRPr>
          </a:p>
        </p:txBody>
      </p:sp>
      <p:sp>
        <p:nvSpPr>
          <p:cNvPr id="15" name="TextBox 14"/>
          <p:cNvSpPr txBox="1"/>
          <p:nvPr/>
        </p:nvSpPr>
        <p:spPr>
          <a:xfrm>
            <a:off x="457201" y="4624917"/>
            <a:ext cx="2079625" cy="572464"/>
          </a:xfrm>
          <a:prstGeom prst="rect">
            <a:avLst/>
          </a:prstGeom>
          <a:noFill/>
        </p:spPr>
        <p:txBody>
          <a:bodyPr>
            <a:spAutoFit/>
          </a:bodyPr>
          <a:lstStyle/>
          <a:p>
            <a:pPr eaLnBrk="1" hangingPunct="1">
              <a:lnSpc>
                <a:spcPct val="130000"/>
              </a:lnSpc>
              <a:defRPr/>
            </a:pPr>
            <a:r>
              <a:rPr lang="zh-CN" altLang="en-US" sz="2400" b="1" dirty="0">
                <a:latin typeface="+mj-ea"/>
                <a:ea typeface="+mj-ea"/>
              </a:rPr>
              <a:t>了解女人裹脚</a:t>
            </a:r>
          </a:p>
        </p:txBody>
      </p:sp>
      <p:sp>
        <p:nvSpPr>
          <p:cNvPr id="40982" name="右大括号 40981"/>
          <p:cNvSpPr/>
          <p:nvPr/>
        </p:nvSpPr>
        <p:spPr>
          <a:xfrm rot="5400000">
            <a:off x="5726748" y="3343275"/>
            <a:ext cx="196850" cy="4176713"/>
          </a:xfrm>
          <a:prstGeom prst="rightBrace">
            <a:avLst>
              <a:gd name="adj1" fmla="val 176814"/>
              <a:gd name="adj2" fmla="val 50000"/>
            </a:avLst>
          </a:prstGeom>
          <a:noFill/>
          <a:ln w="9525" cap="flat" cmpd="sng">
            <a:solidFill>
              <a:schemeClr val="tx1"/>
            </a:solidFill>
            <a:prstDash val="solid"/>
            <a:headEnd type="none" w="med" len="med"/>
            <a:tailEnd type="none" w="med" len="med"/>
          </a:ln>
        </p:spPr>
        <p:txBody>
          <a:bodyPr/>
          <a:lstStyle/>
          <a:p>
            <a:endParaRPr lang="zh-CN" altLang="en-US"/>
          </a:p>
        </p:txBody>
      </p:sp>
      <p:sp>
        <p:nvSpPr>
          <p:cNvPr id="40979" name="矩形 40978"/>
          <p:cNvSpPr/>
          <p:nvPr/>
        </p:nvSpPr>
        <p:spPr>
          <a:xfrm>
            <a:off x="4025900" y="5530215"/>
            <a:ext cx="3538855" cy="1076325"/>
          </a:xfrm>
          <a:prstGeom prst="rect">
            <a:avLst/>
          </a:prstGeom>
          <a:noFill/>
          <a:ln w="28575" cmpd="dbl">
            <a:solidFill>
              <a:schemeClr val="accent1">
                <a:shade val="50000"/>
              </a:schemeClr>
            </a:solidFill>
            <a:prstDash val="sysDot"/>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spcBef>
                <a:spcPct val="0"/>
              </a:spcBef>
            </a:pPr>
            <a:r>
              <a:rPr lang="zh-CN" altLang="en-US" sz="3200" b="1" dirty="0">
                <a:solidFill>
                  <a:srgbClr val="FF00FF"/>
                </a:solidFill>
                <a:effectLst>
                  <a:outerShdw blurRad="38100" dist="38100" dir="2700000" algn="tl">
                    <a:srgbClr val="000000">
                      <a:alpha val="43137"/>
                    </a:srgbClr>
                  </a:outerShdw>
                </a:effectLst>
                <a:latin typeface="仿宋_GB2312" pitchFamily="49" charset="-122"/>
                <a:ea typeface="仿宋_GB2312" pitchFamily="49" charset="-122"/>
              </a:rPr>
              <a:t>正直热诚治学严谨</a:t>
            </a:r>
          </a:p>
          <a:p>
            <a:pPr algn="ctr">
              <a:spcBef>
                <a:spcPct val="0"/>
              </a:spcBef>
            </a:pPr>
            <a:r>
              <a:rPr lang="zh-CN" altLang="en-US" sz="3200" b="1" dirty="0">
                <a:solidFill>
                  <a:srgbClr val="FF00FF"/>
                </a:solidFill>
                <a:effectLst>
                  <a:outerShdw blurRad="38100" dist="38100" dir="2700000" algn="tl">
                    <a:srgbClr val="000000">
                      <a:alpha val="43137"/>
                    </a:srgbClr>
                  </a:outerShdw>
                </a:effectLst>
                <a:latin typeface="仿宋_GB2312" pitchFamily="49" charset="-122"/>
                <a:ea typeface="仿宋_GB2312" pitchFamily="49" charset="-122"/>
              </a:rPr>
              <a:t>没有民族偏见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fade">
                                      <p:cBhvr>
                                        <p:cTn id="7" dur="500"/>
                                        <p:tgtEl>
                                          <p:spTgt spid="573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ppt_x"/>
                                          </p:val>
                                        </p:tav>
                                        <p:tav tm="100000">
                                          <p:val>
                                            <p:strVal val="#ppt_x"/>
                                          </p:val>
                                        </p:tav>
                                      </p:tavLst>
                                    </p:anim>
                                    <p:anim calcmode="lin" valueType="num">
                                      <p:cBhvr additive="base">
                                        <p:cTn id="5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1000"/>
                                        <p:tgtEl>
                                          <p:spTgt spid="10"/>
                                        </p:tgtEl>
                                      </p:cBhvr>
                                    </p:animEffect>
                                    <p:anim calcmode="lin" valueType="num">
                                      <p:cBhvr>
                                        <p:cTn id="76" dur="1000" fill="hold"/>
                                        <p:tgtEl>
                                          <p:spTgt spid="10"/>
                                        </p:tgtEl>
                                        <p:attrNameLst>
                                          <p:attrName>ppt_x</p:attrName>
                                        </p:attrNameLst>
                                      </p:cBhvr>
                                      <p:tavLst>
                                        <p:tav tm="0">
                                          <p:val>
                                            <p:strVal val="#ppt_x"/>
                                          </p:val>
                                        </p:tav>
                                        <p:tav tm="100000">
                                          <p:val>
                                            <p:strVal val="#ppt_x"/>
                                          </p:val>
                                        </p:tav>
                                      </p:tavLst>
                                    </p:anim>
                                    <p:anim calcmode="lin" valueType="num">
                                      <p:cBhvr>
                                        <p:cTn id="7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40982"/>
                                        </p:tgtEl>
                                        <p:attrNameLst>
                                          <p:attrName>style.visibility</p:attrName>
                                        </p:attrNameLst>
                                      </p:cBhvr>
                                      <p:to>
                                        <p:strVal val="visible"/>
                                      </p:to>
                                    </p:set>
                                    <p:animEffect transition="in" filter="wipe(down)">
                                      <p:cBhvr>
                                        <p:cTn id="88" dur="500"/>
                                        <p:tgtEl>
                                          <p:spTgt spid="40982"/>
                                        </p:tgtEl>
                                      </p:cBhvr>
                                    </p:animEffect>
                                  </p:childTnLst>
                                </p:cTn>
                              </p:par>
                            </p:childTnLst>
                          </p:cTn>
                        </p:par>
                      </p:childTnLst>
                    </p:cTn>
                  </p:par>
                  <p:par>
                    <p:cTn id="89" fill="hold">
                      <p:stCondLst>
                        <p:cond delay="indefinite"/>
                      </p:stCondLst>
                      <p:childTnLst>
                        <p:par>
                          <p:cTn id="90" fill="hold">
                            <p:stCondLst>
                              <p:cond delay="0"/>
                            </p:stCondLst>
                            <p:childTnLst>
                              <p:par>
                                <p:cTn id="91" presetID="2" presetClass="entr" presetSubtype="2" fill="hold" grpId="0" nodeType="clickEffect">
                                  <p:stCondLst>
                                    <p:cond delay="0"/>
                                  </p:stCondLst>
                                  <p:childTnLst>
                                    <p:set>
                                      <p:cBhvr>
                                        <p:cTn id="92" dur="1" fill="hold">
                                          <p:stCondLst>
                                            <p:cond delay="0"/>
                                          </p:stCondLst>
                                        </p:cTn>
                                        <p:tgtEl>
                                          <p:spTgt spid="40979"/>
                                        </p:tgtEl>
                                        <p:attrNameLst>
                                          <p:attrName>style.visibility</p:attrName>
                                        </p:attrNameLst>
                                      </p:cBhvr>
                                      <p:to>
                                        <p:strVal val="visible"/>
                                      </p:to>
                                    </p:set>
                                    <p:anim calcmode="lin" valueType="num">
                                      <p:cBhvr additive="base">
                                        <p:cTn id="93" dur="500" fill="hold"/>
                                        <p:tgtEl>
                                          <p:spTgt spid="40979"/>
                                        </p:tgtEl>
                                        <p:attrNameLst>
                                          <p:attrName>ppt_x</p:attrName>
                                        </p:attrNameLst>
                                      </p:cBhvr>
                                      <p:tavLst>
                                        <p:tav tm="0">
                                          <p:val>
                                            <p:strVal val="1+#ppt_w/2"/>
                                          </p:val>
                                        </p:tav>
                                        <p:tav tm="100000">
                                          <p:val>
                                            <p:strVal val="#ppt_x"/>
                                          </p:val>
                                        </p:tav>
                                      </p:tavLst>
                                    </p:anim>
                                    <p:anim calcmode="lin" valueType="num">
                                      <p:cBhvr additive="base">
                                        <p:cTn id="94" dur="500" fill="hold"/>
                                        <p:tgtEl>
                                          <p:spTgt spid="409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4" grpId="0" bldLvl="0" animBg="1"/>
      <p:bldP spid="5" grpId="0"/>
      <p:bldP spid="6" grpId="0" bldLvl="0" animBg="1"/>
      <p:bldP spid="7" grpId="0"/>
      <p:bldP spid="8" grpId="0" bldLvl="0" animBg="1"/>
      <p:bldP spid="9" grpId="0"/>
      <p:bldP spid="10" grpId="0" bldLvl="0" animBg="1"/>
      <p:bldP spid="11" grpId="0"/>
      <p:bldP spid="2" grpId="0"/>
      <p:bldP spid="13" grpId="0"/>
      <p:bldP spid="14" grpId="0"/>
      <p:bldP spid="15" grpId="0"/>
      <p:bldP spid="40982" grpId="0" animBg="1"/>
      <p:bldP spid="40979"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文本框 41985"/>
          <p:cNvSpPr txBox="1"/>
          <p:nvPr/>
        </p:nvSpPr>
        <p:spPr>
          <a:xfrm>
            <a:off x="1192530" y="310515"/>
            <a:ext cx="6767513" cy="583565"/>
          </a:xfrm>
          <a:prstGeom prst="rect">
            <a:avLst/>
          </a:prstGeom>
          <a:noFill/>
          <a:ln w="9525">
            <a:noFill/>
          </a:ln>
        </p:spPr>
        <p:txBody>
          <a:bodyPr>
            <a:spAutoFit/>
          </a:bodyPr>
          <a:lstStyle/>
          <a:p>
            <a:pPr algn="ctr"/>
            <a:r>
              <a:rPr lang="zh-CN" altLang="en-US" sz="32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藤野先生给鲁迅添改过的讲义</a:t>
            </a:r>
          </a:p>
        </p:txBody>
      </p:sp>
      <p:sp>
        <p:nvSpPr>
          <p:cNvPr id="41987" name="文本框 41986"/>
          <p:cNvSpPr txBox="1"/>
          <p:nvPr/>
        </p:nvSpPr>
        <p:spPr>
          <a:xfrm>
            <a:off x="1584325" y="549275"/>
            <a:ext cx="7559675" cy="457200"/>
          </a:xfrm>
          <a:prstGeom prst="rect">
            <a:avLst/>
          </a:prstGeom>
          <a:noFill/>
          <a:ln w="9525">
            <a:noFill/>
          </a:ln>
        </p:spPr>
        <p:txBody>
          <a:bodyPr>
            <a:spAutoFit/>
          </a:bodyPr>
          <a:lstStyle/>
          <a:p>
            <a:endParaRPr lang="zh-CN" altLang="en-US" sz="2400" dirty="0">
              <a:solidFill>
                <a:schemeClr val="tx1"/>
              </a:solidFill>
              <a:latin typeface="Arial" panose="020B0604020202020204" pitchFamily="34" charset="0"/>
              <a:ea typeface="宋体" panose="02010600030101010101" pitchFamily="2" charset="-122"/>
            </a:endParaRPr>
          </a:p>
        </p:txBody>
      </p:sp>
      <p:pic>
        <p:nvPicPr>
          <p:cNvPr id="41988" name="图片 41987" descr="图片2"/>
          <p:cNvPicPr>
            <a:picLocks noChangeAspect="1"/>
          </p:cNvPicPr>
          <p:nvPr/>
        </p:nvPicPr>
        <p:blipFill>
          <a:blip r:embed="rId2" cstate="print"/>
          <a:stretch>
            <a:fillRect/>
          </a:stretch>
        </p:blipFill>
        <p:spPr>
          <a:xfrm>
            <a:off x="323850" y="1052513"/>
            <a:ext cx="8504238" cy="5551487"/>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500"/>
                                        <p:tgtEl>
                                          <p:spTgt spid="4198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1988"/>
                                        </p:tgtEl>
                                        <p:attrNameLst>
                                          <p:attrName>style.visibility</p:attrName>
                                        </p:attrNameLst>
                                      </p:cBhvr>
                                      <p:to>
                                        <p:strVal val="visible"/>
                                      </p:to>
                                    </p:set>
                                    <p:animEffect transition="in" filter="wheel(1)">
                                      <p:cBhvr>
                                        <p:cTn id="12" dur="20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1"/>
          <p:cNvSpPr txBox="1">
            <a:spLocks noChangeArrowheads="1"/>
          </p:cNvSpPr>
          <p:nvPr/>
        </p:nvSpPr>
        <p:spPr bwMode="auto">
          <a:xfrm>
            <a:off x="323850" y="927101"/>
            <a:ext cx="8267700" cy="1272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3200" b="1" dirty="0">
                <a:solidFill>
                  <a:srgbClr val="0000FF"/>
                </a:solidFill>
                <a:latin typeface="黑体" panose="02010609060101010101" pitchFamily="49" charset="-122"/>
                <a:ea typeface="黑体" panose="02010609060101010101" pitchFamily="49" charset="-122"/>
              </a:rPr>
              <a:t>    </a:t>
            </a:r>
            <a:r>
              <a:rPr lang="en-US" altLang="zh-CN" sz="3200" b="1" dirty="0">
                <a:solidFill>
                  <a:srgbClr val="0000FF"/>
                </a:solidFill>
                <a:latin typeface="黑体" panose="02010609060101010101" pitchFamily="49" charset="-122"/>
                <a:ea typeface="黑体" panose="02010609060101010101" pitchFamily="49" charset="-122"/>
              </a:rPr>
              <a:t>3.</a:t>
            </a:r>
            <a:r>
              <a:rPr lang="zh-CN" altLang="en-US" sz="3200" b="1" dirty="0">
                <a:solidFill>
                  <a:srgbClr val="0000FF"/>
                </a:solidFill>
                <a:latin typeface="黑体" panose="02010609060101010101" pitchFamily="49" charset="-122"/>
                <a:ea typeface="黑体" panose="02010609060101010101" pitchFamily="49" charset="-122"/>
              </a:rPr>
              <a:t>鲁迅对这样一位先生持怎样的感情？从文中找出原句。</a:t>
            </a:r>
          </a:p>
        </p:txBody>
      </p:sp>
      <p:sp>
        <p:nvSpPr>
          <p:cNvPr id="3" name="TextBox 2"/>
          <p:cNvSpPr txBox="1">
            <a:spLocks noChangeArrowheads="1"/>
          </p:cNvSpPr>
          <p:nvPr/>
        </p:nvSpPr>
        <p:spPr bwMode="auto">
          <a:xfrm>
            <a:off x="458788" y="2618318"/>
            <a:ext cx="7829550" cy="19697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ts val="600"/>
              </a:spcBef>
            </a:pPr>
            <a:r>
              <a:rPr lang="zh-CN" altLang="en-US" sz="3000" b="1" dirty="0">
                <a:latin typeface="楷体" panose="02010609060101010101" pitchFamily="49" charset="-122"/>
                <a:ea typeface="楷体" panose="02010609060101010101" pitchFamily="49" charset="-122"/>
              </a:rPr>
              <a:t>   </a:t>
            </a:r>
            <a:r>
              <a:rPr lang="zh-CN" altLang="en-US" sz="3000" b="1" dirty="0">
                <a:solidFill>
                  <a:srgbClr val="FF0000"/>
                </a:solidFill>
                <a:latin typeface="楷体" panose="02010609060101010101" pitchFamily="49" charset="-122"/>
                <a:ea typeface="楷体" panose="02010609060101010101" pitchFamily="49" charset="-122"/>
              </a:rPr>
              <a:t> 他是最使我感激，给我鼓励的一个。</a:t>
            </a:r>
            <a:endParaRPr lang="en-US" altLang="zh-CN" sz="3000" b="1" dirty="0">
              <a:solidFill>
                <a:srgbClr val="FF0000"/>
              </a:solidFill>
              <a:latin typeface="楷体" panose="02010609060101010101" pitchFamily="49" charset="-122"/>
              <a:ea typeface="楷体" panose="02010609060101010101" pitchFamily="49" charset="-122"/>
            </a:endParaRPr>
          </a:p>
          <a:p>
            <a:pPr eaLnBrk="1" hangingPunct="1">
              <a:lnSpc>
                <a:spcPct val="130000"/>
              </a:lnSpc>
              <a:spcBef>
                <a:spcPts val="600"/>
              </a:spcBef>
            </a:pPr>
            <a:r>
              <a:rPr lang="zh-CN" altLang="en-US" sz="3000" b="1" dirty="0">
                <a:solidFill>
                  <a:srgbClr val="FF0000"/>
                </a:solidFill>
                <a:latin typeface="楷体" panose="02010609060101010101" pitchFamily="49" charset="-122"/>
                <a:ea typeface="楷体" panose="02010609060101010101" pitchFamily="49" charset="-122"/>
              </a:rPr>
              <a:t>    他的性格，在我的眼里和心里是伟大的，虽然他的姓名并不为许多人所知道。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fade">
                                      <p:cBhvr>
                                        <p:cTn id="7" dur="500"/>
                                        <p:tgtEl>
                                          <p:spTgt spid="583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1"/>
          <p:cNvSpPr txBox="1">
            <a:spLocks noChangeArrowheads="1"/>
          </p:cNvSpPr>
          <p:nvPr/>
        </p:nvSpPr>
        <p:spPr bwMode="auto">
          <a:xfrm>
            <a:off x="438150" y="866775"/>
            <a:ext cx="8267700" cy="681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en-US" altLang="zh-CN" sz="3200" b="1" dirty="0">
                <a:solidFill>
                  <a:srgbClr val="0000FF"/>
                </a:solidFill>
                <a:latin typeface="黑体" panose="02010609060101010101" pitchFamily="49" charset="-122"/>
                <a:ea typeface="黑体" panose="02010609060101010101" pitchFamily="49" charset="-122"/>
              </a:rPr>
              <a:t>4.</a:t>
            </a:r>
            <a:r>
              <a:rPr lang="zh-CN" altLang="en-US" sz="3200" b="1" dirty="0">
                <a:solidFill>
                  <a:srgbClr val="0000FF"/>
                </a:solidFill>
                <a:latin typeface="黑体" panose="02010609060101010101" pitchFamily="49" charset="-122"/>
                <a:ea typeface="黑体" panose="02010609060101010101" pitchFamily="49" charset="-122"/>
              </a:rPr>
              <a:t>为什么他“在我的眼里和心里是伟大的”？</a:t>
            </a:r>
          </a:p>
        </p:txBody>
      </p:sp>
      <p:sp>
        <p:nvSpPr>
          <p:cNvPr id="3" name="TextBox 2"/>
          <p:cNvSpPr txBox="1"/>
          <p:nvPr/>
        </p:nvSpPr>
        <p:spPr>
          <a:xfrm>
            <a:off x="273050" y="1629622"/>
            <a:ext cx="8432800" cy="4967605"/>
          </a:xfrm>
          <a:prstGeom prst="rect">
            <a:avLst/>
          </a:prstGeom>
          <a:noFill/>
        </p:spPr>
        <p:txBody>
          <a:bodyPr>
            <a:spAutoFit/>
          </a:bodyPr>
          <a:lstStyle/>
          <a:p>
            <a:pPr eaLnBrk="1" hangingPunct="1">
              <a:lnSpc>
                <a:spcPct val="130000"/>
              </a:lnSpc>
              <a:spcBef>
                <a:spcPts val="600"/>
              </a:spcBef>
              <a:defRPr/>
            </a:pPr>
            <a:r>
              <a:rPr lang="en-US" altLang="zh-CN" sz="2800" b="1" dirty="0">
                <a:latin typeface="+mn-ea"/>
                <a:ea typeface="+mn-ea"/>
              </a:rPr>
              <a:t>   </a:t>
            </a:r>
            <a:r>
              <a:rPr lang="en-US" altLang="zh-CN" sz="2400" b="1" dirty="0">
                <a:solidFill>
                  <a:srgbClr val="FF0000"/>
                </a:solidFill>
                <a:latin typeface="+mn-ea"/>
                <a:ea typeface="+mn-ea"/>
              </a:rPr>
              <a:t> </a:t>
            </a:r>
            <a:r>
              <a:rPr lang="zh-CN" altLang="zh-CN" sz="2400" b="1" dirty="0">
                <a:solidFill>
                  <a:srgbClr val="FF0000"/>
                </a:solidFill>
                <a:latin typeface="+mn-ea"/>
                <a:ea typeface="+mn-ea"/>
              </a:rPr>
              <a:t>藤野先生</a:t>
            </a:r>
            <a:r>
              <a:rPr lang="zh-CN" altLang="zh-CN" sz="2400" b="1" dirty="0">
                <a:solidFill>
                  <a:srgbClr val="0000FF"/>
                </a:solidFill>
                <a:latin typeface="+mn-ea"/>
                <a:ea typeface="+mn-ea"/>
              </a:rPr>
              <a:t>品格高尚</a:t>
            </a:r>
            <a:r>
              <a:rPr lang="zh-CN" altLang="zh-CN" sz="2400" b="1" dirty="0">
                <a:solidFill>
                  <a:srgbClr val="FF0000"/>
                </a:solidFill>
                <a:latin typeface="+mn-ea"/>
                <a:ea typeface="+mn-ea"/>
              </a:rPr>
              <a:t>，尤其是他</a:t>
            </a:r>
            <a:r>
              <a:rPr lang="zh-CN" altLang="zh-CN" sz="2400" b="1" dirty="0">
                <a:solidFill>
                  <a:srgbClr val="0000FF"/>
                </a:solidFill>
                <a:latin typeface="+mn-ea"/>
                <a:ea typeface="+mn-ea"/>
              </a:rPr>
              <a:t>毫无民族偏见</a:t>
            </a:r>
            <a:r>
              <a:rPr lang="en-US" altLang="zh-CN" sz="2400" b="1" dirty="0">
                <a:solidFill>
                  <a:srgbClr val="FF0000"/>
                </a:solidFill>
                <a:latin typeface="黑体" panose="02010609060101010101" pitchFamily="49" charset="-122"/>
                <a:ea typeface="黑体" panose="02010609060101010101" pitchFamily="49" charset="-122"/>
              </a:rPr>
              <a:t>——</a:t>
            </a:r>
            <a:r>
              <a:rPr lang="zh-CN" altLang="zh-CN" sz="2400" b="1" dirty="0">
                <a:solidFill>
                  <a:srgbClr val="FF0000"/>
                </a:solidFill>
                <a:latin typeface="+mn-ea"/>
                <a:ea typeface="+mn-ea"/>
              </a:rPr>
              <a:t>他对</a:t>
            </a:r>
            <a:r>
              <a:rPr lang="en-US" altLang="zh-CN" sz="2400" b="1" dirty="0">
                <a:solidFill>
                  <a:srgbClr val="FF0000"/>
                </a:solidFill>
                <a:latin typeface="+mn-ea"/>
                <a:ea typeface="+mn-ea"/>
              </a:rPr>
              <a:t>“</a:t>
            </a:r>
            <a:r>
              <a:rPr lang="zh-CN" altLang="zh-CN" sz="2400" b="1" dirty="0">
                <a:solidFill>
                  <a:srgbClr val="FF0000"/>
                </a:solidFill>
                <a:latin typeface="+mn-ea"/>
                <a:ea typeface="+mn-ea"/>
              </a:rPr>
              <a:t>我</a:t>
            </a:r>
            <a:r>
              <a:rPr lang="en-US" altLang="zh-CN" sz="2400" b="1" dirty="0">
                <a:solidFill>
                  <a:srgbClr val="FF0000"/>
                </a:solidFill>
                <a:latin typeface="+mn-ea"/>
                <a:ea typeface="+mn-ea"/>
              </a:rPr>
              <a:t>”</a:t>
            </a:r>
            <a:r>
              <a:rPr lang="zh-CN" altLang="zh-CN" sz="2400" b="1" dirty="0">
                <a:solidFill>
                  <a:srgbClr val="FF0000"/>
                </a:solidFill>
                <a:latin typeface="+mn-ea"/>
                <a:ea typeface="+mn-ea"/>
              </a:rPr>
              <a:t>的热心期望，</a:t>
            </a:r>
            <a:r>
              <a:rPr lang="en-US" altLang="zh-CN" sz="2400" b="1" dirty="0">
                <a:solidFill>
                  <a:srgbClr val="FF0000"/>
                </a:solidFill>
                <a:latin typeface="+mn-ea"/>
                <a:ea typeface="+mn-ea"/>
              </a:rPr>
              <a:t>“</a:t>
            </a:r>
            <a:r>
              <a:rPr lang="zh-CN" altLang="zh-CN" sz="2400" b="1" dirty="0">
                <a:solidFill>
                  <a:srgbClr val="FF0000"/>
                </a:solidFill>
                <a:latin typeface="+mn-ea"/>
                <a:ea typeface="+mn-ea"/>
              </a:rPr>
              <a:t>小而言之，是为中国；大而言之，是为学术。</a:t>
            </a:r>
            <a:r>
              <a:rPr lang="en-US" altLang="zh-CN" sz="2400" b="1" dirty="0">
                <a:solidFill>
                  <a:srgbClr val="FF0000"/>
                </a:solidFill>
                <a:latin typeface="+mn-ea"/>
                <a:ea typeface="+mn-ea"/>
              </a:rPr>
              <a:t>”</a:t>
            </a:r>
            <a:r>
              <a:rPr lang="zh-CN" altLang="zh-CN" sz="2400" b="1" dirty="0">
                <a:solidFill>
                  <a:srgbClr val="FF0000"/>
                </a:solidFill>
                <a:latin typeface="+mn-ea"/>
                <a:ea typeface="+mn-ea"/>
              </a:rPr>
              <a:t>就拿</a:t>
            </a:r>
            <a:r>
              <a:rPr lang="en-US" altLang="zh-CN" sz="2400" b="1" dirty="0">
                <a:solidFill>
                  <a:srgbClr val="FF0000"/>
                </a:solidFill>
                <a:latin typeface="+mn-ea"/>
                <a:ea typeface="+mn-ea"/>
              </a:rPr>
              <a:t>“</a:t>
            </a:r>
            <a:r>
              <a:rPr lang="zh-CN" altLang="zh-CN" sz="2400" b="1" dirty="0">
                <a:solidFill>
                  <a:srgbClr val="FF0000"/>
                </a:solidFill>
                <a:latin typeface="+mn-ea"/>
                <a:ea typeface="+mn-ea"/>
              </a:rPr>
              <a:t>匿名信</a:t>
            </a:r>
            <a:r>
              <a:rPr lang="en-US" altLang="zh-CN" sz="2400" b="1" dirty="0">
                <a:solidFill>
                  <a:srgbClr val="FF0000"/>
                </a:solidFill>
                <a:latin typeface="+mn-ea"/>
                <a:ea typeface="+mn-ea"/>
              </a:rPr>
              <a:t>”</a:t>
            </a:r>
            <a:r>
              <a:rPr lang="zh-CN" altLang="zh-CN" sz="2400" b="1" dirty="0">
                <a:solidFill>
                  <a:srgbClr val="FF0000"/>
                </a:solidFill>
                <a:latin typeface="+mn-ea"/>
                <a:ea typeface="+mn-ea"/>
              </a:rPr>
              <a:t>和</a:t>
            </a:r>
            <a:r>
              <a:rPr lang="en-US" altLang="zh-CN" sz="2400" b="1" dirty="0">
                <a:solidFill>
                  <a:srgbClr val="FF0000"/>
                </a:solidFill>
                <a:latin typeface="+mn-ea"/>
                <a:ea typeface="+mn-ea"/>
              </a:rPr>
              <a:t>“</a:t>
            </a:r>
            <a:r>
              <a:rPr lang="zh-CN" altLang="zh-CN" sz="2400" b="1" dirty="0">
                <a:solidFill>
                  <a:srgbClr val="FF0000"/>
                </a:solidFill>
                <a:latin typeface="+mn-ea"/>
                <a:ea typeface="+mn-ea"/>
              </a:rPr>
              <a:t>看电影</a:t>
            </a:r>
            <a:r>
              <a:rPr lang="en-US" altLang="zh-CN" sz="2400" b="1" dirty="0">
                <a:solidFill>
                  <a:srgbClr val="FF0000"/>
                </a:solidFill>
                <a:latin typeface="+mn-ea"/>
                <a:ea typeface="+mn-ea"/>
              </a:rPr>
              <a:t>”</a:t>
            </a:r>
            <a:r>
              <a:rPr lang="zh-CN" altLang="zh-CN" sz="2400" b="1" dirty="0">
                <a:solidFill>
                  <a:srgbClr val="FF0000"/>
                </a:solidFill>
                <a:latin typeface="+mn-ea"/>
                <a:ea typeface="+mn-ea"/>
              </a:rPr>
              <a:t>这两件事来看，这些遭遇严重损害了“我”的自尊心。而在这种情况下，藤野先生的帮助是实实在在的，只为学术，希望中国有新的医术。</a:t>
            </a:r>
            <a:r>
              <a:rPr lang="zh-CN" altLang="zh-CN" sz="2400" b="1" dirty="0">
                <a:solidFill>
                  <a:srgbClr val="FF0000"/>
                </a:solidFill>
                <a:latin typeface="+mn-ea"/>
                <a:ea typeface="+mn-ea"/>
                <a:sym typeface="+mn-ea"/>
              </a:rPr>
              <a:t>其实，当时，日本人一向看不起中国人的，称中国人为</a:t>
            </a:r>
            <a:r>
              <a:rPr lang="en-US" altLang="zh-CN" sz="2400" b="1" dirty="0">
                <a:solidFill>
                  <a:srgbClr val="FF0000"/>
                </a:solidFill>
                <a:latin typeface="+mn-ea"/>
                <a:ea typeface="+mn-ea"/>
                <a:sym typeface="+mn-ea"/>
              </a:rPr>
              <a:t>“</a:t>
            </a:r>
            <a:r>
              <a:rPr lang="zh-CN" altLang="zh-CN" sz="2400" b="1" dirty="0">
                <a:solidFill>
                  <a:srgbClr val="FF0000"/>
                </a:solidFill>
                <a:latin typeface="+mn-ea"/>
                <a:ea typeface="+mn-ea"/>
                <a:sym typeface="+mn-ea"/>
              </a:rPr>
              <a:t>东亚病夫</a:t>
            </a:r>
            <a:r>
              <a:rPr lang="en-US" altLang="zh-CN" sz="2400" b="1" dirty="0">
                <a:solidFill>
                  <a:srgbClr val="FF0000"/>
                </a:solidFill>
                <a:latin typeface="+mn-ea"/>
                <a:ea typeface="+mn-ea"/>
                <a:sym typeface="+mn-ea"/>
              </a:rPr>
              <a:t>”</a:t>
            </a:r>
            <a:r>
              <a:rPr lang="zh-CN" altLang="zh-CN" sz="2400" b="1" dirty="0">
                <a:solidFill>
                  <a:srgbClr val="FF0000"/>
                </a:solidFill>
                <a:latin typeface="+mn-ea"/>
                <a:ea typeface="+mn-ea"/>
                <a:sym typeface="+mn-ea"/>
              </a:rPr>
              <a:t>。作为一名日本教师，他抛开了这些偏见，没有私心，热情关怀“我”，严格要求“我”，这是多么伟大的人格。这种精神与品格，在“我”的眼里和心里怎能不感到伟大呢</a:t>
            </a:r>
            <a:r>
              <a:rPr lang="zh-CN" altLang="en-US" sz="2400" b="1" dirty="0">
                <a:solidFill>
                  <a:srgbClr val="FF0000"/>
                </a:solidFill>
                <a:latin typeface="+mn-ea"/>
                <a:ea typeface="+mn-ea"/>
                <a:sym typeface="+mn-e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fade">
                                      <p:cBhvr>
                                        <p:cTn id="7" dur="500"/>
                                        <p:tgtEl>
                                          <p:spTgt spid="5939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Box 1"/>
          <p:cNvSpPr txBox="1">
            <a:spLocks noChangeArrowheads="1"/>
          </p:cNvSpPr>
          <p:nvPr/>
        </p:nvSpPr>
        <p:spPr bwMode="auto">
          <a:xfrm>
            <a:off x="180975" y="577850"/>
            <a:ext cx="8267700" cy="1272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3200" b="1" dirty="0">
                <a:solidFill>
                  <a:srgbClr val="6600FF"/>
                </a:solidFill>
                <a:latin typeface="黑体" panose="02010609060101010101" pitchFamily="49" charset="-122"/>
                <a:ea typeface="黑体" panose="02010609060101010101" pitchFamily="49" charset="-122"/>
              </a:rPr>
              <a:t>    </a:t>
            </a:r>
            <a:r>
              <a:rPr lang="en-US" altLang="zh-CN" sz="3200" b="1" dirty="0">
                <a:solidFill>
                  <a:srgbClr val="0000FF"/>
                </a:solidFill>
                <a:latin typeface="黑体" panose="02010609060101010101" pitchFamily="49" charset="-122"/>
                <a:ea typeface="黑体" panose="02010609060101010101" pitchFamily="49" charset="-122"/>
              </a:rPr>
              <a:t>5.</a:t>
            </a:r>
            <a:r>
              <a:rPr lang="zh-CN" altLang="en-US" sz="3200" b="1" dirty="0">
                <a:solidFill>
                  <a:srgbClr val="0000FF"/>
                </a:solidFill>
                <a:latin typeface="黑体" panose="02010609060101010101" pitchFamily="49" charset="-122"/>
                <a:ea typeface="黑体" panose="02010609060101010101" pitchFamily="49" charset="-122"/>
              </a:rPr>
              <a:t>课文最后一段写作者以几种具体行动来怀念藤野先生？</a:t>
            </a:r>
          </a:p>
        </p:txBody>
      </p:sp>
      <p:sp>
        <p:nvSpPr>
          <p:cNvPr id="3" name="TextBox 2"/>
          <p:cNvSpPr txBox="1"/>
          <p:nvPr/>
        </p:nvSpPr>
        <p:spPr>
          <a:xfrm>
            <a:off x="695325" y="1850390"/>
            <a:ext cx="7753350" cy="2168525"/>
          </a:xfrm>
          <a:prstGeom prst="rect">
            <a:avLst/>
          </a:prstGeom>
          <a:noFill/>
        </p:spPr>
        <p:txBody>
          <a:bodyPr>
            <a:spAutoFit/>
          </a:bodyPr>
          <a:lstStyle/>
          <a:p>
            <a:pPr eaLnBrk="1" hangingPunct="1">
              <a:lnSpc>
                <a:spcPct val="150000"/>
              </a:lnSpc>
              <a:defRPr/>
            </a:pPr>
            <a:r>
              <a:rPr lang="en-US" altLang="zh-CN" sz="3000" b="1" dirty="0">
                <a:solidFill>
                  <a:srgbClr val="FF0000"/>
                </a:solidFill>
                <a:latin typeface="+mj-ea"/>
                <a:ea typeface="+mj-ea"/>
              </a:rPr>
              <a:t>1.</a:t>
            </a:r>
            <a:r>
              <a:rPr lang="zh-CN" altLang="en-US" sz="3000" b="1" dirty="0">
                <a:solidFill>
                  <a:srgbClr val="FF0000"/>
                </a:solidFill>
                <a:latin typeface="+mj-ea"/>
                <a:ea typeface="+mj-ea"/>
              </a:rPr>
              <a:t>装订收藏讲义</a:t>
            </a:r>
            <a:endParaRPr lang="en-US" altLang="zh-CN" sz="3000" b="1" dirty="0">
              <a:solidFill>
                <a:srgbClr val="FF0000"/>
              </a:solidFill>
              <a:latin typeface="+mj-ea"/>
              <a:ea typeface="+mj-ea"/>
            </a:endParaRPr>
          </a:p>
          <a:p>
            <a:pPr eaLnBrk="1" hangingPunct="1">
              <a:lnSpc>
                <a:spcPct val="150000"/>
              </a:lnSpc>
              <a:defRPr/>
            </a:pPr>
            <a:r>
              <a:rPr lang="en-US" altLang="zh-CN" sz="3000" b="1" dirty="0">
                <a:solidFill>
                  <a:srgbClr val="FF0000"/>
                </a:solidFill>
                <a:latin typeface="+mj-ea"/>
                <a:ea typeface="+mj-ea"/>
              </a:rPr>
              <a:t>2.</a:t>
            </a:r>
            <a:r>
              <a:rPr lang="zh-CN" altLang="en-US" sz="3000" b="1" dirty="0">
                <a:solidFill>
                  <a:srgbClr val="FF0000"/>
                </a:solidFill>
                <a:latin typeface="+mj-ea"/>
                <a:ea typeface="+mj-ea"/>
              </a:rPr>
              <a:t>悬挂先生的照片</a:t>
            </a:r>
            <a:endParaRPr lang="en-US" altLang="zh-CN" sz="3000" b="1" dirty="0">
              <a:solidFill>
                <a:srgbClr val="FF0000"/>
              </a:solidFill>
              <a:latin typeface="+mj-ea"/>
              <a:ea typeface="+mj-ea"/>
            </a:endParaRPr>
          </a:p>
          <a:p>
            <a:pPr eaLnBrk="1" hangingPunct="1">
              <a:lnSpc>
                <a:spcPct val="150000"/>
              </a:lnSpc>
              <a:defRPr/>
            </a:pPr>
            <a:r>
              <a:rPr lang="en-US" altLang="zh-CN" sz="3000" b="1" dirty="0">
                <a:solidFill>
                  <a:srgbClr val="FF0000"/>
                </a:solidFill>
                <a:latin typeface="+mj-ea"/>
                <a:ea typeface="+mj-ea"/>
              </a:rPr>
              <a:t>3.</a:t>
            </a:r>
            <a:r>
              <a:rPr lang="zh-CN" altLang="en-US" sz="3000" b="1" dirty="0">
                <a:solidFill>
                  <a:srgbClr val="FF0000"/>
                </a:solidFill>
                <a:latin typeface="+mj-ea"/>
                <a:ea typeface="+mj-ea"/>
              </a:rPr>
              <a:t>多写文章，把怀念之情化为斗争和力量</a:t>
            </a:r>
          </a:p>
        </p:txBody>
      </p:sp>
      <p:pic>
        <p:nvPicPr>
          <p:cNvPr id="2" name="图片 1"/>
          <p:cNvPicPr>
            <a:picLocks noChangeAspect="1"/>
          </p:cNvPicPr>
          <p:nvPr/>
        </p:nvPicPr>
        <p:blipFill>
          <a:blip r:embed="rId2" cstate="print"/>
          <a:stretch>
            <a:fillRect/>
          </a:stretch>
        </p:blipFill>
        <p:spPr>
          <a:xfrm>
            <a:off x="5109210" y="4018915"/>
            <a:ext cx="3664585" cy="26092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fade">
                                      <p:cBhvr>
                                        <p:cTn id="7" dur="500"/>
                                        <p:tgtEl>
                                          <p:spTgt spid="614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heel(1)">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Box 1"/>
          <p:cNvSpPr txBox="1">
            <a:spLocks noChangeArrowheads="1"/>
          </p:cNvSpPr>
          <p:nvPr/>
        </p:nvSpPr>
        <p:spPr bwMode="auto">
          <a:xfrm>
            <a:off x="699136" y="1234228"/>
            <a:ext cx="774541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dirty="0">
                <a:solidFill>
                  <a:srgbClr val="C00000"/>
                </a:solidFill>
                <a:latin typeface="黑体" panose="02010609060101010101" pitchFamily="49" charset="-122"/>
                <a:ea typeface="黑体" panose="02010609060101010101" pitchFamily="49" charset="-122"/>
              </a:rPr>
              <a:t>体会文中使用副词来增强思想感情的作用。</a:t>
            </a:r>
          </a:p>
        </p:txBody>
      </p:sp>
      <p:sp>
        <p:nvSpPr>
          <p:cNvPr id="3" name="TextBox 2"/>
          <p:cNvSpPr txBox="1">
            <a:spLocks noChangeArrowheads="1"/>
          </p:cNvSpPr>
          <p:nvPr/>
        </p:nvSpPr>
        <p:spPr bwMode="auto">
          <a:xfrm>
            <a:off x="904876" y="1962150"/>
            <a:ext cx="667702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楷体" panose="02010609060101010101" pitchFamily="49" charset="-122"/>
                <a:ea typeface="楷体" panose="02010609060101010101" pitchFamily="49" charset="-122"/>
              </a:rPr>
              <a:t>1.</a:t>
            </a:r>
            <a:r>
              <a:rPr lang="zh-CN" altLang="en-US" sz="3200" b="1">
                <a:latin typeface="楷体" panose="02010609060101010101" pitchFamily="49" charset="-122"/>
                <a:ea typeface="楷体" panose="02010609060101010101" pitchFamily="49" charset="-122"/>
              </a:rPr>
              <a:t>“东京也</a:t>
            </a:r>
            <a:r>
              <a:rPr lang="zh-CN" altLang="en-US" sz="3200" b="1">
                <a:solidFill>
                  <a:srgbClr val="FF00FF"/>
                </a:solidFill>
                <a:latin typeface="楷体" panose="02010609060101010101" pitchFamily="49" charset="-122"/>
                <a:ea typeface="楷体" panose="02010609060101010101" pitchFamily="49" charset="-122"/>
              </a:rPr>
              <a:t>无非</a:t>
            </a:r>
            <a:r>
              <a:rPr lang="zh-CN" altLang="en-US" sz="3200" b="1">
                <a:latin typeface="楷体" panose="02010609060101010101" pitchFamily="49" charset="-122"/>
                <a:ea typeface="楷体" panose="02010609060101010101" pitchFamily="49" charset="-122"/>
              </a:rPr>
              <a:t>是这样。”</a:t>
            </a:r>
          </a:p>
        </p:txBody>
      </p:sp>
      <p:grpSp>
        <p:nvGrpSpPr>
          <p:cNvPr id="2" name="组合 6"/>
          <p:cNvGrpSpPr/>
          <p:nvPr/>
        </p:nvGrpSpPr>
        <p:grpSpPr bwMode="auto">
          <a:xfrm>
            <a:off x="669290" y="3021331"/>
            <a:ext cx="3200400" cy="952500"/>
            <a:chOff x="628650" y="2038348"/>
            <a:chExt cx="3200400" cy="714375"/>
          </a:xfrm>
        </p:grpSpPr>
        <p:sp>
          <p:nvSpPr>
            <p:cNvPr id="4" name="圆角矩形标注 3"/>
            <p:cNvSpPr/>
            <p:nvPr/>
          </p:nvSpPr>
          <p:spPr>
            <a:xfrm rot="10800000">
              <a:off x="628650" y="2038348"/>
              <a:ext cx="3200400" cy="714375"/>
            </a:xfrm>
            <a:prstGeom prst="wedgeRoundRectCallout">
              <a:avLst>
                <a:gd name="adj1" fmla="val -33168"/>
                <a:gd name="adj2" fmla="val 92941"/>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zh-CN" altLang="en-US"/>
            </a:p>
          </p:txBody>
        </p:sp>
        <p:sp>
          <p:nvSpPr>
            <p:cNvPr id="5" name="TextBox 4"/>
            <p:cNvSpPr txBox="1"/>
            <p:nvPr/>
          </p:nvSpPr>
          <p:spPr>
            <a:xfrm>
              <a:off x="628650" y="2165348"/>
              <a:ext cx="3095625" cy="392415"/>
            </a:xfrm>
            <a:prstGeom prst="rect">
              <a:avLst/>
            </a:prstGeom>
            <a:noFill/>
          </p:spPr>
          <p:txBody>
            <a:bodyPr>
              <a:spAutoFit/>
            </a:bodyPr>
            <a:lstStyle/>
            <a:p>
              <a:pPr eaLnBrk="1" hangingPunct="1">
                <a:defRPr/>
              </a:pPr>
              <a:r>
                <a:rPr lang="zh-CN" altLang="en-US" sz="2800" b="1" dirty="0">
                  <a:solidFill>
                    <a:srgbClr val="0000FF"/>
                  </a:solidFill>
                  <a:latin typeface="+mj-ea"/>
                  <a:ea typeface="+mj-ea"/>
                </a:rPr>
                <a:t>“只不过”的意思</a:t>
              </a:r>
            </a:p>
          </p:txBody>
        </p:sp>
      </p:grpSp>
      <p:sp>
        <p:nvSpPr>
          <p:cNvPr id="6" name="TextBox 5"/>
          <p:cNvSpPr txBox="1"/>
          <p:nvPr/>
        </p:nvSpPr>
        <p:spPr>
          <a:xfrm>
            <a:off x="904876" y="3903133"/>
            <a:ext cx="7858125" cy="1569660"/>
          </a:xfrm>
          <a:prstGeom prst="rect">
            <a:avLst/>
          </a:prstGeom>
          <a:noFill/>
        </p:spPr>
        <p:txBody>
          <a:bodyPr>
            <a:spAutoFit/>
          </a:bodyPr>
          <a:lstStyle/>
          <a:p>
            <a:pPr eaLnBrk="1" hangingPunct="1">
              <a:lnSpc>
                <a:spcPct val="150000"/>
              </a:lnSpc>
              <a:defRPr/>
            </a:pPr>
            <a:r>
              <a:rPr lang="zh-CN" altLang="en-US" sz="3200" b="1" dirty="0">
                <a:solidFill>
                  <a:srgbClr val="FF00FF"/>
                </a:solidFill>
                <a:latin typeface="+mj-ea"/>
                <a:ea typeface="+mj-ea"/>
              </a:rPr>
              <a:t>    表达了作者对清国留学生在东京造成的恶浊气氛的强烈厌恶。</a:t>
            </a:r>
          </a:p>
        </p:txBody>
      </p:sp>
      <p:grpSp>
        <p:nvGrpSpPr>
          <p:cNvPr id="10" name="组合 9"/>
          <p:cNvGrpSpPr/>
          <p:nvPr/>
        </p:nvGrpSpPr>
        <p:grpSpPr>
          <a:xfrm>
            <a:off x="299720" y="379902"/>
            <a:ext cx="2346325" cy="711835"/>
            <a:chOff x="939" y="1553"/>
            <a:chExt cx="3695" cy="882"/>
          </a:xfrm>
        </p:grpSpPr>
        <p:pic>
          <p:nvPicPr>
            <p:cNvPr id="7" name="图片 6" descr="00 图标-04"/>
            <p:cNvPicPr>
              <a:picLocks noChangeAspect="1"/>
            </p:cNvPicPr>
            <p:nvPr/>
          </p:nvPicPr>
          <p:blipFill>
            <a:blip r:embed="rId2" cstate="print"/>
            <a:stretch>
              <a:fillRect/>
            </a:stretch>
          </p:blipFill>
          <p:spPr>
            <a:xfrm>
              <a:off x="939" y="1553"/>
              <a:ext cx="3695" cy="882"/>
            </a:xfrm>
            <a:prstGeom prst="rect">
              <a:avLst/>
            </a:prstGeom>
          </p:spPr>
        </p:pic>
        <p:sp>
          <p:nvSpPr>
            <p:cNvPr id="22" name="文本框 3"/>
            <p:cNvSpPr txBox="1"/>
            <p:nvPr/>
          </p:nvSpPr>
          <p:spPr>
            <a:xfrm>
              <a:off x="1141" y="1632"/>
              <a:ext cx="2848" cy="723"/>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文段赏析</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7586"/>
                                        </p:tgtEl>
                                        <p:attrNameLst>
                                          <p:attrName>style.visibility</p:attrName>
                                        </p:attrNameLst>
                                      </p:cBhvr>
                                      <p:to>
                                        <p:strVal val="visible"/>
                                      </p:to>
                                    </p:set>
                                    <p:animEffect transition="in" filter="fade">
                                      <p:cBhvr>
                                        <p:cTn id="12" dur="500"/>
                                        <p:tgtEl>
                                          <p:spTgt spid="6758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3"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981076" y="1058334"/>
            <a:ext cx="667702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楷体" panose="02010609060101010101" pitchFamily="49" charset="-122"/>
                <a:ea typeface="楷体" panose="02010609060101010101" pitchFamily="49" charset="-122"/>
              </a:rPr>
              <a:t>2.</a:t>
            </a:r>
            <a:r>
              <a:rPr lang="zh-CN" altLang="en-US" sz="3200" b="1">
                <a:latin typeface="楷体" panose="02010609060101010101" pitchFamily="49" charset="-122"/>
                <a:ea typeface="楷体" panose="02010609060101010101" pitchFamily="49" charset="-122"/>
              </a:rPr>
              <a:t>“</a:t>
            </a:r>
            <a:r>
              <a:rPr lang="zh-CN" altLang="en-US" sz="3200" b="1">
                <a:solidFill>
                  <a:srgbClr val="FF00FF"/>
                </a:solidFill>
                <a:latin typeface="楷体" panose="02010609060101010101" pitchFamily="49" charset="-122"/>
                <a:ea typeface="楷体" panose="02010609060101010101" pitchFamily="49" charset="-122"/>
              </a:rPr>
              <a:t>大概</a:t>
            </a:r>
            <a:r>
              <a:rPr lang="zh-CN" altLang="en-US" sz="3200" b="1">
                <a:latin typeface="楷体" panose="02010609060101010101" pitchFamily="49" charset="-122"/>
                <a:ea typeface="楷体" panose="02010609060101010101" pitchFamily="49" charset="-122"/>
              </a:rPr>
              <a:t>是物以希为贵罢。”</a:t>
            </a:r>
          </a:p>
        </p:txBody>
      </p:sp>
      <p:grpSp>
        <p:nvGrpSpPr>
          <p:cNvPr id="6" name="组合 5"/>
          <p:cNvGrpSpPr/>
          <p:nvPr/>
        </p:nvGrpSpPr>
        <p:grpSpPr bwMode="auto">
          <a:xfrm>
            <a:off x="1666875" y="2182285"/>
            <a:ext cx="5727700" cy="952500"/>
            <a:chOff x="1609725" y="1885948"/>
            <a:chExt cx="5727421" cy="714375"/>
          </a:xfrm>
        </p:grpSpPr>
        <p:sp>
          <p:nvSpPr>
            <p:cNvPr id="3" name="圆角矩形标注 2"/>
            <p:cNvSpPr/>
            <p:nvPr/>
          </p:nvSpPr>
          <p:spPr>
            <a:xfrm rot="10800000" flipH="1">
              <a:off x="1609725" y="1885948"/>
              <a:ext cx="5624239" cy="714375"/>
            </a:xfrm>
            <a:prstGeom prst="wedgeRoundRectCallout">
              <a:avLst>
                <a:gd name="adj1" fmla="val -35966"/>
                <a:gd name="adj2" fmla="val 94466"/>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zh-CN" altLang="en-US"/>
            </a:p>
          </p:txBody>
        </p:sp>
        <p:sp>
          <p:nvSpPr>
            <p:cNvPr id="4" name="TextBox 3"/>
            <p:cNvSpPr txBox="1"/>
            <p:nvPr/>
          </p:nvSpPr>
          <p:spPr>
            <a:xfrm>
              <a:off x="1666872" y="1993898"/>
              <a:ext cx="5670274" cy="392415"/>
            </a:xfrm>
            <a:prstGeom prst="rect">
              <a:avLst/>
            </a:prstGeom>
            <a:noFill/>
          </p:spPr>
          <p:txBody>
            <a:bodyPr>
              <a:spAutoFit/>
            </a:bodyPr>
            <a:lstStyle/>
            <a:p>
              <a:pPr eaLnBrk="1" hangingPunct="1">
                <a:defRPr/>
              </a:pPr>
              <a:r>
                <a:rPr lang="zh-CN" altLang="en-US" sz="2800" b="1" dirty="0">
                  <a:solidFill>
                    <a:srgbClr val="0000FF"/>
                  </a:solidFill>
                  <a:latin typeface="+mj-ea"/>
                  <a:ea typeface="+mj-ea"/>
                </a:rPr>
                <a:t>表推测，似有此事，但不完全肯定</a:t>
              </a:r>
            </a:p>
          </p:txBody>
        </p:sp>
      </p:grpSp>
      <p:sp>
        <p:nvSpPr>
          <p:cNvPr id="5" name="TextBox 4"/>
          <p:cNvSpPr txBox="1"/>
          <p:nvPr/>
        </p:nvSpPr>
        <p:spPr>
          <a:xfrm>
            <a:off x="833439" y="3287184"/>
            <a:ext cx="7966075" cy="2456057"/>
          </a:xfrm>
          <a:prstGeom prst="rect">
            <a:avLst/>
          </a:prstGeom>
          <a:noFill/>
        </p:spPr>
        <p:txBody>
          <a:bodyPr>
            <a:spAutoFit/>
          </a:bodyPr>
          <a:lstStyle/>
          <a:p>
            <a:pPr eaLnBrk="1" hangingPunct="1">
              <a:lnSpc>
                <a:spcPct val="120000"/>
              </a:lnSpc>
              <a:defRPr/>
            </a:pPr>
            <a:r>
              <a:rPr lang="zh-CN" altLang="en-US" sz="3200" b="1" dirty="0">
                <a:solidFill>
                  <a:srgbClr val="FF00FF"/>
                </a:solidFill>
                <a:latin typeface="+mj-ea"/>
                <a:ea typeface="+mj-ea"/>
              </a:rPr>
              <a:t>    与句末的语气“罢”合用，以诙谐的口气猜测在仙台受“优待”的原因，</a:t>
            </a:r>
            <a:r>
              <a:rPr lang="zh-CN" altLang="zh-CN" sz="3200" b="1" dirty="0">
                <a:solidFill>
                  <a:srgbClr val="FF00FF"/>
                </a:solidFill>
                <a:latin typeface="+mj-ea"/>
                <a:ea typeface="+mj-ea"/>
              </a:rPr>
              <a:t>以“物以希为贵”为喻，表现出一个弱国国民的辛酸和强烈的民族自尊心。</a:t>
            </a:r>
            <a:endParaRPr lang="zh-CN" altLang="en-US" sz="3200" b="1" dirty="0">
              <a:solidFill>
                <a:srgbClr val="FF00FF"/>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935039" y="863600"/>
            <a:ext cx="667702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楷体" panose="02010609060101010101" pitchFamily="49" charset="-122"/>
                <a:ea typeface="楷体" panose="02010609060101010101" pitchFamily="49" charset="-122"/>
              </a:rPr>
              <a:t>3.</a:t>
            </a:r>
            <a:r>
              <a:rPr lang="zh-CN" altLang="en-US" sz="3200" b="1">
                <a:latin typeface="楷体" panose="02010609060101010101" pitchFamily="49" charset="-122"/>
                <a:ea typeface="楷体" panose="02010609060101010101" pitchFamily="49" charset="-122"/>
              </a:rPr>
              <a:t>“他们也</a:t>
            </a:r>
            <a:r>
              <a:rPr lang="zh-CN" altLang="en-US" sz="3200" b="1">
                <a:solidFill>
                  <a:srgbClr val="FF00FF"/>
                </a:solidFill>
                <a:latin typeface="楷体" panose="02010609060101010101" pitchFamily="49" charset="-122"/>
                <a:ea typeface="楷体" panose="02010609060101010101" pitchFamily="49" charset="-122"/>
              </a:rPr>
              <a:t>何尝</a:t>
            </a:r>
            <a:r>
              <a:rPr lang="zh-CN" altLang="en-US" sz="3200" b="1">
                <a:latin typeface="楷体" panose="02010609060101010101" pitchFamily="49" charset="-122"/>
                <a:ea typeface="楷体" panose="02010609060101010101" pitchFamily="49" charset="-122"/>
              </a:rPr>
              <a:t>不酒醉似的喝采。”</a:t>
            </a:r>
          </a:p>
        </p:txBody>
      </p:sp>
      <p:grpSp>
        <p:nvGrpSpPr>
          <p:cNvPr id="6" name="组合 5"/>
          <p:cNvGrpSpPr/>
          <p:nvPr/>
        </p:nvGrpSpPr>
        <p:grpSpPr bwMode="auto">
          <a:xfrm>
            <a:off x="2692401" y="1998134"/>
            <a:ext cx="3819525" cy="1259417"/>
            <a:chOff x="2495550" y="1762125"/>
            <a:chExt cx="3819525" cy="944582"/>
          </a:xfrm>
        </p:grpSpPr>
        <p:sp>
          <p:nvSpPr>
            <p:cNvPr id="3" name="圆角矩形标注 2"/>
            <p:cNvSpPr/>
            <p:nvPr/>
          </p:nvSpPr>
          <p:spPr>
            <a:xfrm rot="10800000" flipH="1">
              <a:off x="2495550" y="1771650"/>
              <a:ext cx="3819525" cy="935057"/>
            </a:xfrm>
            <a:prstGeom prst="wedgeRoundRectCallout">
              <a:avLst>
                <a:gd name="adj1" fmla="val -32638"/>
                <a:gd name="adj2" fmla="val 86522"/>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zh-CN" altLang="en-US"/>
            </a:p>
          </p:txBody>
        </p:sp>
        <p:sp>
          <p:nvSpPr>
            <p:cNvPr id="4" name="TextBox 3"/>
            <p:cNvSpPr txBox="1"/>
            <p:nvPr/>
          </p:nvSpPr>
          <p:spPr>
            <a:xfrm>
              <a:off x="2562225" y="1762125"/>
              <a:ext cx="3752850" cy="715595"/>
            </a:xfrm>
            <a:prstGeom prst="rect">
              <a:avLst/>
            </a:prstGeom>
            <a:noFill/>
          </p:spPr>
          <p:txBody>
            <a:bodyPr>
              <a:spAutoFit/>
            </a:bodyPr>
            <a:lstStyle/>
            <a:p>
              <a:pPr eaLnBrk="1" hangingPunct="1">
                <a:defRPr/>
              </a:pPr>
              <a:r>
                <a:rPr lang="zh-CN" altLang="en-US" sz="2800" b="1" dirty="0">
                  <a:solidFill>
                    <a:srgbClr val="0000FF"/>
                  </a:solidFill>
                  <a:latin typeface="+mj-ea"/>
                  <a:ea typeface="+mj-ea"/>
                </a:rPr>
                <a:t>与“不”连用，以反诘的语气加强肯定</a:t>
              </a:r>
            </a:p>
          </p:txBody>
        </p:sp>
      </p:grpSp>
      <p:sp>
        <p:nvSpPr>
          <p:cNvPr id="5" name="TextBox 4"/>
          <p:cNvSpPr txBox="1"/>
          <p:nvPr/>
        </p:nvSpPr>
        <p:spPr>
          <a:xfrm>
            <a:off x="808039" y="3445933"/>
            <a:ext cx="7877175" cy="1865126"/>
          </a:xfrm>
          <a:prstGeom prst="rect">
            <a:avLst/>
          </a:prstGeom>
          <a:noFill/>
        </p:spPr>
        <p:txBody>
          <a:bodyPr>
            <a:spAutoFit/>
          </a:bodyPr>
          <a:lstStyle/>
          <a:p>
            <a:pPr eaLnBrk="1" hangingPunct="1">
              <a:lnSpc>
                <a:spcPct val="120000"/>
              </a:lnSpc>
              <a:defRPr/>
            </a:pPr>
            <a:r>
              <a:rPr lang="zh-CN" altLang="en-US" sz="3200" b="1" dirty="0">
                <a:solidFill>
                  <a:srgbClr val="FF00FF"/>
                </a:solidFill>
                <a:latin typeface="+mj-ea"/>
                <a:ea typeface="+mj-ea"/>
              </a:rPr>
              <a:t>    说明他们无一例外的幸灾乐祸，麻木不仁，强烈的表达了作者对反动派长期统治下的人们精神麻木的痛恨。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909638" y="1198034"/>
            <a:ext cx="72390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楷体" panose="02010609060101010101" pitchFamily="49" charset="-122"/>
                <a:ea typeface="楷体" panose="02010609060101010101" pitchFamily="49" charset="-122"/>
              </a:rPr>
              <a:t>4.</a:t>
            </a:r>
            <a:r>
              <a:rPr lang="zh-CN" altLang="en-US" sz="3200" b="1">
                <a:latin typeface="楷体" panose="02010609060101010101" pitchFamily="49" charset="-122"/>
                <a:ea typeface="楷体" panose="02010609060101010101" pitchFamily="49" charset="-122"/>
              </a:rPr>
              <a:t>“</a:t>
            </a:r>
            <a:r>
              <a:rPr lang="zh-CN" altLang="en-US" sz="3200" b="1">
                <a:solidFill>
                  <a:srgbClr val="FF00FF"/>
                </a:solidFill>
                <a:latin typeface="楷体" panose="02010609060101010101" pitchFamily="49" charset="-122"/>
                <a:ea typeface="楷体" panose="02010609060101010101" pitchFamily="49" charset="-122"/>
              </a:rPr>
              <a:t>似乎</a:t>
            </a:r>
            <a:r>
              <a:rPr lang="zh-CN" altLang="en-US" sz="3200" b="1">
                <a:latin typeface="楷体" panose="02010609060101010101" pitchFamily="49" charset="-122"/>
                <a:ea typeface="楷体" panose="02010609060101010101" pitchFamily="49" charset="-122"/>
              </a:rPr>
              <a:t>正要说出抑扬顿挫的话来。”</a:t>
            </a:r>
          </a:p>
        </p:txBody>
      </p:sp>
      <p:sp>
        <p:nvSpPr>
          <p:cNvPr id="6" name="TextBox 5"/>
          <p:cNvSpPr txBox="1"/>
          <p:nvPr/>
        </p:nvSpPr>
        <p:spPr>
          <a:xfrm>
            <a:off x="909638" y="2188634"/>
            <a:ext cx="6991350" cy="2456057"/>
          </a:xfrm>
          <a:prstGeom prst="rect">
            <a:avLst/>
          </a:prstGeom>
          <a:noFill/>
        </p:spPr>
        <p:txBody>
          <a:bodyPr>
            <a:spAutoFit/>
          </a:bodyPr>
          <a:lstStyle/>
          <a:p>
            <a:pPr eaLnBrk="1" hangingPunct="1">
              <a:lnSpc>
                <a:spcPct val="120000"/>
              </a:lnSpc>
              <a:defRPr/>
            </a:pPr>
            <a:r>
              <a:rPr lang="zh-CN" altLang="en-US" sz="3200" b="1" dirty="0">
                <a:solidFill>
                  <a:srgbClr val="FF00FF"/>
                </a:solidFill>
                <a:latin typeface="+mj-ea"/>
                <a:ea typeface="+mj-ea"/>
              </a:rPr>
              <a:t>    表明事实并未出现，不过是作者想象中的情景，而鼓舞的力量是巨大的。这就强烈的表达了作者对藤野先生的怀念。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社戏"/>
          <p:cNvPicPr>
            <a:picLocks noChangeAspect="1"/>
          </p:cNvPicPr>
          <p:nvPr/>
        </p:nvPicPr>
        <p:blipFill>
          <a:blip r:embed="rId2" cstate="print"/>
          <a:stretch>
            <a:fillRect/>
          </a:stretch>
        </p:blipFill>
        <p:spPr>
          <a:xfrm>
            <a:off x="838200" y="666433"/>
            <a:ext cx="7467600" cy="5094287"/>
          </a:xfrm>
          <a:prstGeom prst="rect">
            <a:avLst/>
          </a:prstGeom>
          <a:noFill/>
          <a:ln w="9525">
            <a:noFill/>
          </a:ln>
        </p:spPr>
      </p:pic>
      <p:sp>
        <p:nvSpPr>
          <p:cNvPr id="8197" name="Text Box 5"/>
          <p:cNvSpPr txBox="1">
            <a:spLocks noChangeArrowheads="1"/>
          </p:cNvSpPr>
          <p:nvPr/>
        </p:nvSpPr>
        <p:spPr bwMode="auto">
          <a:xfrm>
            <a:off x="2895600" y="5867400"/>
            <a:ext cx="3962400" cy="701675"/>
          </a:xfrm>
          <a:prstGeom prst="rect">
            <a:avLst/>
          </a:prstGeom>
          <a:noFill/>
          <a:ln>
            <a:noFill/>
          </a:ln>
          <a:effectLst/>
        </p:spPr>
        <p:txBody>
          <a:bodyPr>
            <a:spAutoFit/>
          </a:bodyPr>
          <a:lstStyle/>
          <a:p>
            <a:pPr>
              <a:spcBef>
                <a:spcPct val="50000"/>
              </a:spcBef>
            </a:pPr>
            <a:r>
              <a:rPr lang="zh-CN" altLang="en-US" sz="4000" b="1" dirty="0">
                <a:effectLst>
                  <a:outerShdw blurRad="38100" dist="38100" dir="2700000">
                    <a:srgbClr val="C0C0C0"/>
                  </a:outerShdw>
                </a:effectLst>
                <a:latin typeface="Times New Roman" panose="02020603050405020304" pitchFamily="18" charset="0"/>
              </a:rPr>
              <a:t>课文</a:t>
            </a:r>
            <a:r>
              <a:rPr lang="en-US" altLang="zh-CN" sz="4000" b="1" dirty="0">
                <a:effectLst>
                  <a:outerShdw blurRad="38100" dist="38100" dir="2700000">
                    <a:srgbClr val="C0C0C0"/>
                  </a:outerShdw>
                </a:effectLst>
                <a:latin typeface="Times New Roman" panose="02020603050405020304" pitchFamily="18" charset="0"/>
              </a:rPr>
              <a:t>《</a:t>
            </a:r>
            <a:r>
              <a:rPr lang="zh-CN" altLang="en-US" sz="4000" b="1" dirty="0">
                <a:effectLst>
                  <a:outerShdw blurRad="38100" dist="38100" dir="2700000">
                    <a:srgbClr val="C0C0C0"/>
                  </a:outerShdw>
                </a:effectLst>
                <a:latin typeface="Times New Roman" panose="02020603050405020304" pitchFamily="18" charset="0"/>
              </a:rPr>
              <a:t>社戏</a:t>
            </a:r>
            <a:r>
              <a:rPr lang="en-US" altLang="zh-CN" sz="4000" b="1" dirty="0">
                <a:effectLst>
                  <a:outerShdw blurRad="38100" dist="38100" dir="2700000">
                    <a:srgbClr val="C0C0C0"/>
                  </a:outerShdw>
                </a:effectLst>
                <a:latin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3426"/>
                                        </p:tgtEl>
                                        <p:attrNameLst>
                                          <p:attrName>style.visibility</p:attrName>
                                        </p:attrNameLst>
                                      </p:cBhvr>
                                      <p:to>
                                        <p:strVal val="visible"/>
                                      </p:to>
                                    </p:set>
                                    <p:animEffect transition="in" filter="barn(inVertical)">
                                      <p:cBhvr>
                                        <p:cTn id="7" dur="500"/>
                                        <p:tgtEl>
                                          <p:spTgt spid="1034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197"/>
                                        </p:tgtEl>
                                        <p:attrNameLst>
                                          <p:attrName>style.visibility</p:attrName>
                                        </p:attrNameLst>
                                      </p:cBhvr>
                                      <p:to>
                                        <p:strVal val="visible"/>
                                      </p:to>
                                    </p:set>
                                    <p:anim calcmode="lin" valueType="num">
                                      <p:cBhvr>
                                        <p:cTn id="12" dur="500" fill="hold"/>
                                        <p:tgtEl>
                                          <p:spTgt spid="8197"/>
                                        </p:tgtEl>
                                        <p:attrNameLst>
                                          <p:attrName>ppt_x</p:attrName>
                                        </p:attrNameLst>
                                      </p:cBhvr>
                                      <p:tavLst>
                                        <p:tav tm="0">
                                          <p:val>
                                            <p:strVal val="#ppt_x"/>
                                          </p:val>
                                        </p:tav>
                                        <p:tav tm="100000">
                                          <p:val>
                                            <p:strVal val="#ppt_x"/>
                                          </p:val>
                                        </p:tav>
                                      </p:tavLst>
                                    </p:anim>
                                    <p:anim calcmode="lin" valueType="num">
                                      <p:cBhvr>
                                        <p:cTn id="13"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569278" y="1233595"/>
            <a:ext cx="8005762" cy="59251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en-US" altLang="zh-CN" sz="2400" b="1" dirty="0">
                <a:latin typeface="黑体" panose="02010609060101010101" pitchFamily="49" charset="-122"/>
                <a:ea typeface="黑体" panose="02010609060101010101" pitchFamily="49" charset="-122"/>
              </a:rPr>
              <a:t>1.</a:t>
            </a:r>
            <a:r>
              <a:rPr lang="zh-CN" altLang="zh-CN" sz="2400" b="1" dirty="0">
                <a:latin typeface="黑体" panose="02010609060101010101" pitchFamily="49" charset="-122"/>
                <a:ea typeface="黑体" panose="02010609060101010101" pitchFamily="49" charset="-122"/>
              </a:rPr>
              <a:t>文章题目为“藤野先生”，但有一半以上的篇幅并没有直接写藤野先生，而是写“清国留学生”赏樱花、学跳舞，写了从东京到仙台途径的日暮里和水户，写了仙台医专的职员对他的优待，还写了日本“爱国青年”的寻衅和看电影事件。这些事情与写藤野先生有什么联系？</a:t>
            </a:r>
          </a:p>
          <a:p>
            <a:pPr eaLnBrk="1" hangingPunct="1">
              <a:lnSpc>
                <a:spcPct val="120000"/>
              </a:lnSpc>
            </a:pPr>
            <a:r>
              <a:rPr lang="zh-CN" altLang="zh-CN" sz="2400" b="1" dirty="0">
                <a:solidFill>
                  <a:srgbClr val="FF0000"/>
                </a:solidFill>
                <a:latin typeface="黑体" panose="02010609060101010101" pitchFamily="49" charset="-122"/>
                <a:ea typeface="黑体" panose="02010609060101010101" pitchFamily="49" charset="-122"/>
                <a:sym typeface="+mn-ea"/>
              </a:rPr>
              <a:t>    文中写“清国留学生”赏樱花、学跳舞是作者离开动静前往仙台的缘由，由此得以与藤野先生结识。写途径的日暮里和水户</a:t>
            </a:r>
            <a:r>
              <a:rPr lang="zh-CN" altLang="zh-CN" sz="2400" b="1" dirty="0">
                <a:solidFill>
                  <a:srgbClr val="0000FF"/>
                </a:solidFill>
                <a:latin typeface="黑体" panose="02010609060101010101" pitchFamily="49" charset="-122"/>
                <a:ea typeface="黑体" panose="02010609060101010101" pitchFamily="49" charset="-122"/>
                <a:sym typeface="+mn-ea"/>
              </a:rPr>
              <a:t>表现了作者的忧国之情，是作者学医的主要动机</a:t>
            </a:r>
            <a:r>
              <a:rPr lang="zh-CN" altLang="zh-CN" sz="2400" b="1" dirty="0">
                <a:solidFill>
                  <a:srgbClr val="FF0000"/>
                </a:solidFill>
                <a:latin typeface="黑体" panose="02010609060101010101" pitchFamily="49" charset="-122"/>
                <a:ea typeface="黑体" panose="02010609060101010101" pitchFamily="49" charset="-122"/>
                <a:sym typeface="+mn-ea"/>
              </a:rPr>
              <a:t>。写仙台医专的职员对他的优待是为下文写藤野先生做</a:t>
            </a:r>
            <a:r>
              <a:rPr lang="zh-CN" altLang="zh-CN" sz="2400" b="1" dirty="0">
                <a:solidFill>
                  <a:srgbClr val="0000FF"/>
                </a:solidFill>
                <a:latin typeface="黑体" panose="02010609060101010101" pitchFamily="49" charset="-122"/>
                <a:ea typeface="黑体" panose="02010609060101010101" pitchFamily="49" charset="-122"/>
                <a:sym typeface="+mn-ea"/>
              </a:rPr>
              <a:t>正面陪衬</a:t>
            </a:r>
            <a:r>
              <a:rPr lang="zh-CN" altLang="zh-CN" sz="2400" b="1" dirty="0">
                <a:solidFill>
                  <a:srgbClr val="FF0000"/>
                </a:solidFill>
                <a:latin typeface="黑体" panose="02010609060101010101" pitchFamily="49" charset="-122"/>
                <a:ea typeface="黑体" panose="02010609060101010101" pitchFamily="49" charset="-122"/>
                <a:sym typeface="+mn-ea"/>
              </a:rPr>
              <a:t>。写日本“爱国青年”的寻衅是为写藤野先生作</a:t>
            </a:r>
            <a:r>
              <a:rPr lang="zh-CN" altLang="zh-CN" sz="2400" b="1" dirty="0">
                <a:solidFill>
                  <a:srgbClr val="0000FF"/>
                </a:solidFill>
                <a:latin typeface="黑体" panose="02010609060101010101" pitchFamily="49" charset="-122"/>
                <a:ea typeface="黑体" panose="02010609060101010101" pitchFamily="49" charset="-122"/>
                <a:sym typeface="+mn-ea"/>
              </a:rPr>
              <a:t>反面衬托</a:t>
            </a:r>
            <a:r>
              <a:rPr lang="zh-CN" altLang="zh-CN" sz="2400" b="1" dirty="0">
                <a:solidFill>
                  <a:srgbClr val="FF0000"/>
                </a:solidFill>
                <a:latin typeface="黑体" panose="02010609060101010101" pitchFamily="49" charset="-122"/>
                <a:ea typeface="黑体" panose="02010609060101010101" pitchFamily="49" charset="-122"/>
                <a:sym typeface="+mn-ea"/>
              </a:rPr>
              <a:t>。总之，所有这些都与突出藤野先生的正直热忱、没有狭隘的民族偏见的高贵品质有密切的联系。</a:t>
            </a:r>
            <a:endParaRPr lang="zh-CN" altLang="en-US" sz="2800" b="1" dirty="0">
              <a:solidFill>
                <a:srgbClr val="FF0000"/>
              </a:solidFill>
              <a:latin typeface="黑体" panose="02010609060101010101" pitchFamily="49" charset="-122"/>
              <a:ea typeface="黑体" panose="02010609060101010101" pitchFamily="49" charset="-122"/>
            </a:endParaRPr>
          </a:p>
          <a:p>
            <a:pPr eaLnBrk="1" hangingPunct="1">
              <a:lnSpc>
                <a:spcPct val="120000"/>
              </a:lnSpc>
            </a:pPr>
            <a:endParaRPr lang="zh-CN" altLang="en-US" sz="2800" b="1" dirty="0">
              <a:latin typeface="黑体" panose="02010609060101010101" pitchFamily="49" charset="-122"/>
              <a:ea typeface="黑体" panose="02010609060101010101" pitchFamily="49" charset="-122"/>
            </a:endParaRPr>
          </a:p>
        </p:txBody>
      </p:sp>
      <p:sp>
        <p:nvSpPr>
          <p:cNvPr id="22" name="文本框 3"/>
          <p:cNvSpPr txBox="1"/>
          <p:nvPr/>
        </p:nvSpPr>
        <p:spPr>
          <a:xfrm>
            <a:off x="468630" y="484301"/>
            <a:ext cx="1808480" cy="583511"/>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课文解析</a:t>
            </a:r>
          </a:p>
        </p:txBody>
      </p:sp>
      <p:grpSp>
        <p:nvGrpSpPr>
          <p:cNvPr id="10" name="组合 9"/>
          <p:cNvGrpSpPr/>
          <p:nvPr/>
        </p:nvGrpSpPr>
        <p:grpSpPr>
          <a:xfrm>
            <a:off x="350520" y="420542"/>
            <a:ext cx="2346325" cy="711835"/>
            <a:chOff x="939" y="1553"/>
            <a:chExt cx="3695" cy="882"/>
          </a:xfrm>
        </p:grpSpPr>
        <p:pic>
          <p:nvPicPr>
            <p:cNvPr id="2" name="图片 1" descr="00 图标-04"/>
            <p:cNvPicPr>
              <a:picLocks noChangeAspect="1"/>
            </p:cNvPicPr>
            <p:nvPr/>
          </p:nvPicPr>
          <p:blipFill>
            <a:blip r:embed="rId2" cstate="print"/>
            <a:stretch>
              <a:fillRect/>
            </a:stretch>
          </p:blipFill>
          <p:spPr>
            <a:xfrm>
              <a:off x="939" y="1553"/>
              <a:ext cx="3695" cy="882"/>
            </a:xfrm>
            <a:prstGeom prst="rect">
              <a:avLst/>
            </a:prstGeom>
          </p:spPr>
        </p:pic>
        <p:sp>
          <p:nvSpPr>
            <p:cNvPr id="8" name="文本框 3"/>
            <p:cNvSpPr txBox="1"/>
            <p:nvPr/>
          </p:nvSpPr>
          <p:spPr>
            <a:xfrm>
              <a:off x="1141" y="1632"/>
              <a:ext cx="2848" cy="723"/>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深入探究</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52413" y="509271"/>
            <a:ext cx="8005762"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en-US" altLang="zh-CN" sz="2800" b="1" dirty="0">
                <a:latin typeface="黑体" panose="02010609060101010101" pitchFamily="49" charset="-122"/>
                <a:ea typeface="黑体" panose="02010609060101010101" pitchFamily="49" charset="-122"/>
              </a:rPr>
              <a:t>2.</a:t>
            </a:r>
            <a:r>
              <a:rPr lang="zh-CN" altLang="en-US" sz="2800" b="1" dirty="0">
                <a:latin typeface="黑体" panose="02010609060101010101" pitchFamily="49" charset="-122"/>
                <a:ea typeface="黑体" panose="02010609060101010101" pitchFamily="49" charset="-122"/>
              </a:rPr>
              <a:t>本文是怎样表现作者的爱国主义思想的？</a:t>
            </a:r>
          </a:p>
        </p:txBody>
      </p:sp>
      <p:sp>
        <p:nvSpPr>
          <p:cNvPr id="8" name="TextBox 7"/>
          <p:cNvSpPr txBox="1">
            <a:spLocks noChangeArrowheads="1"/>
          </p:cNvSpPr>
          <p:nvPr/>
        </p:nvSpPr>
        <p:spPr bwMode="auto">
          <a:xfrm>
            <a:off x="191453" y="1302174"/>
            <a:ext cx="8482012" cy="5259070"/>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2800" b="1" dirty="0">
                <a:solidFill>
                  <a:srgbClr val="FF0000"/>
                </a:solidFill>
                <a:latin typeface="黑体" panose="02010609060101010101" pitchFamily="49" charset="-122"/>
                <a:ea typeface="黑体" panose="02010609060101010101" pitchFamily="49" charset="-122"/>
              </a:rPr>
              <a:t>    作者先由东京写起，觉得“东京也无非是这样”，接着以</a:t>
            </a:r>
            <a:r>
              <a:rPr lang="zh-CN" altLang="en-US" sz="2800" b="1" dirty="0">
                <a:solidFill>
                  <a:srgbClr val="0000FF"/>
                </a:solidFill>
                <a:latin typeface="黑体" panose="02010609060101010101" pitchFamily="49" charset="-122"/>
                <a:ea typeface="黑体" panose="02010609060101010101" pitchFamily="49" charset="-122"/>
              </a:rPr>
              <a:t>讽刺的笔触</a:t>
            </a:r>
            <a:r>
              <a:rPr lang="zh-CN" altLang="en-US" sz="2800" b="1" dirty="0">
                <a:solidFill>
                  <a:srgbClr val="FF0000"/>
                </a:solidFill>
                <a:latin typeface="黑体" panose="02010609060101010101" pitchFamily="49" charset="-122"/>
                <a:ea typeface="黑体" panose="02010609060101010101" pitchFamily="49" charset="-122"/>
              </a:rPr>
              <a:t>描写了“清国留学生”庸俗不堪的生活，</a:t>
            </a:r>
            <a:r>
              <a:rPr lang="zh-CN" altLang="en-US" sz="2800" b="1" dirty="0">
                <a:solidFill>
                  <a:srgbClr val="0000FF"/>
                </a:solidFill>
                <a:latin typeface="黑体" panose="02010609060101010101" pitchFamily="49" charset="-122"/>
                <a:ea typeface="黑体" panose="02010609060101010101" pitchFamily="49" charset="-122"/>
              </a:rPr>
              <a:t>反衬出作者寻求革命真理的热切心情</a:t>
            </a:r>
            <a:r>
              <a:rPr lang="zh-CN" altLang="en-US" sz="2800" b="1" dirty="0">
                <a:solidFill>
                  <a:srgbClr val="FF0000"/>
                </a:solidFill>
                <a:latin typeface="黑体" panose="02010609060101010101" pitchFamily="49" charset="-122"/>
                <a:ea typeface="黑体" panose="02010609060101010101" pitchFamily="49" charset="-122"/>
              </a:rPr>
              <a:t>；写作者回忆起“日暮里”和“水户”这两个名目，</a:t>
            </a:r>
            <a:r>
              <a:rPr lang="zh-CN" altLang="en-US" sz="2800" b="1" dirty="0">
                <a:solidFill>
                  <a:srgbClr val="0000FF"/>
                </a:solidFill>
                <a:latin typeface="黑体" panose="02010609060101010101" pitchFamily="49" charset="-122"/>
                <a:ea typeface="黑体" panose="02010609060101010101" pitchFamily="49" charset="-122"/>
              </a:rPr>
              <a:t>表现了作者忧国忧民的思想</a:t>
            </a:r>
            <a:r>
              <a:rPr lang="zh-CN" altLang="en-US" sz="2800" b="1" dirty="0">
                <a:solidFill>
                  <a:srgbClr val="FF0000"/>
                </a:solidFill>
                <a:latin typeface="黑体" panose="02010609060101010101" pitchFamily="49" charset="-122"/>
                <a:ea typeface="黑体" panose="02010609060101010101" pitchFamily="49" charset="-122"/>
              </a:rPr>
              <a:t>；写藤野先生的可贵品质，同时交</a:t>
            </a:r>
            <a:r>
              <a:rPr lang="zh-CN" altLang="en-US" sz="2800" b="1" dirty="0">
                <a:solidFill>
                  <a:srgbClr val="FF0000"/>
                </a:solidFill>
                <a:latin typeface="黑体" panose="02010609060101010101" pitchFamily="49" charset="-122"/>
                <a:ea typeface="黑体" panose="02010609060101010101" pitchFamily="49" charset="-122"/>
                <a:sym typeface="+mn-ea"/>
              </a:rPr>
              <a:t>织着对自己的责备和对老师的感激之情，巧妙地</a:t>
            </a:r>
            <a:r>
              <a:rPr lang="zh-CN" altLang="en-US" sz="2800" b="1" dirty="0">
                <a:solidFill>
                  <a:srgbClr val="0000FF"/>
                </a:solidFill>
                <a:latin typeface="黑体" panose="02010609060101010101" pitchFamily="49" charset="-122"/>
                <a:ea typeface="黑体" panose="02010609060101010101" pitchFamily="49" charset="-122"/>
                <a:sym typeface="+mn-ea"/>
              </a:rPr>
              <a:t>突出了作者为祖国而刻苦学习的精神</a:t>
            </a:r>
            <a:r>
              <a:rPr lang="zh-CN" altLang="en-US" sz="2800" b="1" dirty="0">
                <a:solidFill>
                  <a:srgbClr val="FF0000"/>
                </a:solidFill>
                <a:latin typeface="黑体" panose="02010609060101010101" pitchFamily="49" charset="-122"/>
                <a:ea typeface="黑体" panose="02010609060101010101" pitchFamily="49" charset="-122"/>
                <a:sym typeface="+mn-ea"/>
              </a:rPr>
              <a:t>；作者看电影受到刺激，决定弃医从文，其</a:t>
            </a:r>
            <a:r>
              <a:rPr lang="zh-CN" altLang="en-US" sz="2800" b="1" u="sng" dirty="0">
                <a:solidFill>
                  <a:srgbClr val="0000FF"/>
                </a:solidFill>
                <a:latin typeface="黑体" panose="02010609060101010101" pitchFamily="49" charset="-122"/>
                <a:ea typeface="黑体" panose="02010609060101010101" pitchFamily="49" charset="-122"/>
                <a:sym typeface="+mn-ea"/>
              </a:rPr>
              <a:t>目的就是寻找救国的道路</a:t>
            </a:r>
            <a:r>
              <a:rPr lang="zh-CN" altLang="en-US" sz="2800" b="1" dirty="0">
                <a:solidFill>
                  <a:srgbClr val="FF0000"/>
                </a:solidFill>
                <a:latin typeface="黑体" panose="02010609060101010101" pitchFamily="49" charset="-122"/>
                <a:ea typeface="黑体" panose="02010609060101010101" pitchFamily="49" charset="-122"/>
                <a:sym typeface="+mn-ea"/>
              </a:rPr>
              <a:t>。总之，作者与藤野先生相识、相处、离别的过程，正是其爱国主义思想不断发展的过程。</a:t>
            </a:r>
            <a:endParaRPr lang="zh-CN" altLang="en-US" sz="2800" b="1" dirty="0">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222885" y="1185545"/>
            <a:ext cx="730885" cy="5290820"/>
            <a:chOff x="351" y="1867"/>
            <a:chExt cx="1151" cy="8332"/>
          </a:xfrm>
        </p:grpSpPr>
        <p:sp>
          <p:nvSpPr>
            <p:cNvPr id="77827" name="TextBox 7"/>
            <p:cNvSpPr txBox="1">
              <a:spLocks noChangeArrowheads="1"/>
            </p:cNvSpPr>
            <p:nvPr/>
          </p:nvSpPr>
          <p:spPr bwMode="auto">
            <a:xfrm>
              <a:off x="351" y="3057"/>
              <a:ext cx="969" cy="5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0000"/>
                  </a:solidFill>
                  <a:latin typeface="楷体" panose="02010609060101010101" pitchFamily="49" charset="-122"/>
                  <a:ea typeface="楷体" panose="02010609060101010101" pitchFamily="49" charset="-122"/>
                </a:rPr>
                <a:t>藤野先生（明线）</a:t>
              </a:r>
            </a:p>
          </p:txBody>
        </p:sp>
        <p:sp>
          <p:nvSpPr>
            <p:cNvPr id="8" name="左大括号 7"/>
            <p:cNvSpPr/>
            <p:nvPr/>
          </p:nvSpPr>
          <p:spPr>
            <a:xfrm>
              <a:off x="1178" y="1867"/>
              <a:ext cx="325" cy="8333"/>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b="1" dirty="0"/>
            </a:p>
          </p:txBody>
        </p:sp>
      </p:grpSp>
      <p:sp>
        <p:nvSpPr>
          <p:cNvPr id="9" name="TextBox 8"/>
          <p:cNvSpPr txBox="1">
            <a:spLocks noChangeArrowheads="1"/>
          </p:cNvSpPr>
          <p:nvPr/>
        </p:nvSpPr>
        <p:spPr bwMode="auto">
          <a:xfrm>
            <a:off x="830264" y="1094317"/>
            <a:ext cx="611187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FF00FF"/>
                </a:solidFill>
                <a:latin typeface="楷体" panose="02010609060101010101" pitchFamily="49" charset="-122"/>
                <a:ea typeface="楷体" panose="02010609060101010101" pitchFamily="49" charset="-122"/>
              </a:rPr>
              <a:t>相识前：</a:t>
            </a:r>
            <a:r>
              <a:rPr lang="zh-CN" altLang="en-US" sz="2000" b="1">
                <a:latin typeface="楷体" panose="02010609060101010101" pitchFamily="49" charset="-122"/>
                <a:ea typeface="楷体" panose="02010609060101010101" pitchFamily="49" charset="-122"/>
              </a:rPr>
              <a:t>在东京的见闻感受</a:t>
            </a:r>
            <a:endParaRPr lang="zh-CN" altLang="en-US" sz="2000" b="1">
              <a:solidFill>
                <a:srgbClr val="FF0000"/>
              </a:solidFill>
              <a:latin typeface="楷体" panose="02010609060101010101" pitchFamily="49" charset="-122"/>
              <a:ea typeface="楷体" panose="02010609060101010101" pitchFamily="49" charset="-122"/>
            </a:endParaRPr>
          </a:p>
        </p:txBody>
      </p:sp>
      <p:sp>
        <p:nvSpPr>
          <p:cNvPr id="10" name="TextBox 9"/>
          <p:cNvSpPr txBox="1">
            <a:spLocks noChangeArrowheads="1"/>
          </p:cNvSpPr>
          <p:nvPr/>
        </p:nvSpPr>
        <p:spPr bwMode="auto">
          <a:xfrm>
            <a:off x="830264" y="3187700"/>
            <a:ext cx="132238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FF00FF"/>
                </a:solidFill>
                <a:latin typeface="楷体" panose="02010609060101010101" pitchFamily="49" charset="-122"/>
                <a:ea typeface="楷体" panose="02010609060101010101" pitchFamily="49" charset="-122"/>
              </a:rPr>
              <a:t>相识中</a:t>
            </a:r>
          </a:p>
        </p:txBody>
      </p:sp>
      <p:sp>
        <p:nvSpPr>
          <p:cNvPr id="11" name="TextBox 10"/>
          <p:cNvSpPr txBox="1">
            <a:spLocks noChangeArrowheads="1"/>
          </p:cNvSpPr>
          <p:nvPr/>
        </p:nvSpPr>
        <p:spPr bwMode="auto">
          <a:xfrm>
            <a:off x="830264" y="5723467"/>
            <a:ext cx="129698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FF00FF"/>
                </a:solidFill>
                <a:latin typeface="楷体" panose="02010609060101010101" pitchFamily="49" charset="-122"/>
                <a:ea typeface="楷体" panose="02010609060101010101" pitchFamily="49" charset="-122"/>
              </a:rPr>
              <a:t>离别后</a:t>
            </a:r>
            <a:endParaRPr lang="en-US" altLang="zh-CN" sz="2000" b="1">
              <a:latin typeface="楷体" panose="02010609060101010101" pitchFamily="49" charset="-122"/>
              <a:ea typeface="楷体" panose="02010609060101010101" pitchFamily="49" charset="-122"/>
            </a:endParaRPr>
          </a:p>
        </p:txBody>
      </p:sp>
      <p:sp>
        <p:nvSpPr>
          <p:cNvPr id="12" name="右大括号 11"/>
          <p:cNvSpPr/>
          <p:nvPr/>
        </p:nvSpPr>
        <p:spPr>
          <a:xfrm>
            <a:off x="8189913" y="1526117"/>
            <a:ext cx="254000" cy="4950883"/>
          </a:xfrm>
          <a:prstGeom prst="rightBrace">
            <a:avLst>
              <a:gd name="adj1" fmla="val 37133"/>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a:p>
        </p:txBody>
      </p:sp>
      <p:sp>
        <p:nvSpPr>
          <p:cNvPr id="13" name="TextBox 12"/>
          <p:cNvSpPr txBox="1">
            <a:spLocks noChangeArrowheads="1"/>
          </p:cNvSpPr>
          <p:nvPr/>
        </p:nvSpPr>
        <p:spPr bwMode="auto">
          <a:xfrm>
            <a:off x="8317278" y="2963333"/>
            <a:ext cx="664797" cy="2099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zh-CN" altLang="en-US" sz="2400" b="1">
                <a:solidFill>
                  <a:srgbClr val="FF0000"/>
                </a:solidFill>
                <a:latin typeface="楷体" panose="02010609060101010101" pitchFamily="49" charset="-122"/>
                <a:ea typeface="楷体" panose="02010609060101010101" pitchFamily="49" charset="-122"/>
              </a:rPr>
              <a:t>深切怀念</a:t>
            </a:r>
          </a:p>
        </p:txBody>
      </p:sp>
      <p:sp>
        <p:nvSpPr>
          <p:cNvPr id="14" name="左大括号 13"/>
          <p:cNvSpPr/>
          <p:nvPr/>
        </p:nvSpPr>
        <p:spPr>
          <a:xfrm>
            <a:off x="1716088" y="1739900"/>
            <a:ext cx="222250" cy="3515784"/>
          </a:xfrm>
          <a:prstGeom prst="leftBrace">
            <a:avLst>
              <a:gd name="adj1" fmla="val 28081"/>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b="1" dirty="0"/>
          </a:p>
        </p:txBody>
      </p:sp>
      <p:sp>
        <p:nvSpPr>
          <p:cNvPr id="15" name="左大括号 14"/>
          <p:cNvSpPr/>
          <p:nvPr/>
        </p:nvSpPr>
        <p:spPr>
          <a:xfrm>
            <a:off x="2520951" y="2288118"/>
            <a:ext cx="214313" cy="880533"/>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b="1" dirty="0"/>
          </a:p>
        </p:txBody>
      </p:sp>
      <p:sp>
        <p:nvSpPr>
          <p:cNvPr id="16" name="TextBox 15"/>
          <p:cNvSpPr txBox="1">
            <a:spLocks noChangeArrowheads="1"/>
          </p:cNvSpPr>
          <p:nvPr/>
        </p:nvSpPr>
        <p:spPr bwMode="auto">
          <a:xfrm>
            <a:off x="1887538" y="4648200"/>
            <a:ext cx="10922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0000FF"/>
                </a:solidFill>
                <a:latin typeface="楷体" panose="02010609060101010101" pitchFamily="49" charset="-122"/>
                <a:ea typeface="楷体" panose="02010609060101010101" pitchFamily="49" charset="-122"/>
              </a:rPr>
              <a:t>离别</a:t>
            </a:r>
            <a:endParaRPr lang="en-US" altLang="zh-CN" sz="2000" b="1">
              <a:latin typeface="楷体" panose="02010609060101010101" pitchFamily="49" charset="-122"/>
              <a:ea typeface="楷体" panose="02010609060101010101" pitchFamily="49" charset="-122"/>
            </a:endParaRPr>
          </a:p>
        </p:txBody>
      </p:sp>
      <p:sp>
        <p:nvSpPr>
          <p:cNvPr id="17" name="TextBox 16"/>
          <p:cNvSpPr txBox="1">
            <a:spLocks noChangeArrowheads="1"/>
          </p:cNvSpPr>
          <p:nvPr/>
        </p:nvSpPr>
        <p:spPr bwMode="auto">
          <a:xfrm>
            <a:off x="1887539" y="1593851"/>
            <a:ext cx="6556375"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2000" b="1">
                <a:solidFill>
                  <a:srgbClr val="0000FF"/>
                </a:solidFill>
                <a:latin typeface="楷体" panose="02010609060101010101" pitchFamily="49" charset="-122"/>
                <a:ea typeface="楷体" panose="02010609060101010101" pitchFamily="49" charset="-122"/>
              </a:rPr>
              <a:t>相识：</a:t>
            </a:r>
            <a:r>
              <a:rPr lang="zh-CN" altLang="en-US" sz="2000" b="1">
                <a:latin typeface="楷体" panose="02010609060101010101" pitchFamily="49" charset="-122"/>
                <a:ea typeface="楷体" panose="02010609060101010101" pitchFamily="49" charset="-122"/>
              </a:rPr>
              <a:t>黑瘦，八须胡，戴眼镜，声调顿挫，衣着“模胡”</a:t>
            </a:r>
            <a:endParaRPr lang="en-US" altLang="zh-CN" sz="2000" b="1">
              <a:latin typeface="楷体" panose="02010609060101010101" pitchFamily="49" charset="-122"/>
              <a:ea typeface="楷体" panose="02010609060101010101" pitchFamily="49" charset="-122"/>
            </a:endParaRPr>
          </a:p>
        </p:txBody>
      </p:sp>
      <p:sp>
        <p:nvSpPr>
          <p:cNvPr id="18" name="TextBox 17"/>
          <p:cNvSpPr txBox="1">
            <a:spLocks noChangeArrowheads="1"/>
          </p:cNvSpPr>
          <p:nvPr/>
        </p:nvSpPr>
        <p:spPr bwMode="auto">
          <a:xfrm>
            <a:off x="2735263" y="2131485"/>
            <a:ext cx="327025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2000" b="1">
                <a:latin typeface="楷体" panose="02010609060101010101" pitchFamily="49" charset="-122"/>
                <a:ea typeface="楷体" panose="02010609060101010101" pitchFamily="49" charset="-122"/>
              </a:rPr>
              <a:t>添改讲义，纠正解剖图</a:t>
            </a:r>
            <a:endParaRPr lang="en-US" altLang="zh-CN" sz="2000" b="1">
              <a:latin typeface="楷体" panose="02010609060101010101" pitchFamily="49" charset="-122"/>
              <a:ea typeface="楷体" panose="02010609060101010101" pitchFamily="49" charset="-122"/>
            </a:endParaRPr>
          </a:p>
        </p:txBody>
      </p:sp>
      <p:sp>
        <p:nvSpPr>
          <p:cNvPr id="20" name="左大括号 19"/>
          <p:cNvSpPr/>
          <p:nvPr/>
        </p:nvSpPr>
        <p:spPr>
          <a:xfrm>
            <a:off x="1716089" y="5634568"/>
            <a:ext cx="212725" cy="842433"/>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b="1" dirty="0"/>
          </a:p>
        </p:txBody>
      </p:sp>
      <p:sp>
        <p:nvSpPr>
          <p:cNvPr id="21" name="TextBox 20"/>
          <p:cNvSpPr txBox="1">
            <a:spLocks noChangeArrowheads="1"/>
          </p:cNvSpPr>
          <p:nvPr/>
        </p:nvSpPr>
        <p:spPr bwMode="auto">
          <a:xfrm>
            <a:off x="1887538" y="5450418"/>
            <a:ext cx="440055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2000" b="1">
                <a:latin typeface="楷体" panose="02010609060101010101" pitchFamily="49" charset="-122"/>
                <a:ea typeface="楷体" panose="02010609060101010101" pitchFamily="49" charset="-122"/>
              </a:rPr>
              <a:t>装订收藏讲义、悬挂先生照片</a:t>
            </a:r>
            <a:endParaRPr lang="en-US" altLang="zh-CN" sz="2000" b="1">
              <a:latin typeface="楷体" panose="02010609060101010101" pitchFamily="49" charset="-122"/>
              <a:ea typeface="楷体" panose="02010609060101010101" pitchFamily="49" charset="-122"/>
            </a:endParaRPr>
          </a:p>
        </p:txBody>
      </p:sp>
      <p:sp>
        <p:nvSpPr>
          <p:cNvPr id="22" name="TextBox 21"/>
          <p:cNvSpPr txBox="1">
            <a:spLocks noChangeArrowheads="1"/>
          </p:cNvSpPr>
          <p:nvPr/>
        </p:nvSpPr>
        <p:spPr bwMode="auto">
          <a:xfrm>
            <a:off x="1887538" y="5998634"/>
            <a:ext cx="227330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2000" b="1">
                <a:latin typeface="楷体" panose="02010609060101010101" pitchFamily="49" charset="-122"/>
                <a:ea typeface="楷体" panose="02010609060101010101" pitchFamily="49" charset="-122"/>
              </a:rPr>
              <a:t>多写文章</a:t>
            </a:r>
            <a:endParaRPr lang="en-US" altLang="zh-CN" sz="2000" b="1">
              <a:latin typeface="楷体" panose="02010609060101010101" pitchFamily="49" charset="-122"/>
              <a:ea typeface="楷体" panose="02010609060101010101" pitchFamily="49" charset="-122"/>
            </a:endParaRPr>
          </a:p>
        </p:txBody>
      </p:sp>
      <p:sp>
        <p:nvSpPr>
          <p:cNvPr id="23" name="TextBox 22"/>
          <p:cNvSpPr txBox="1">
            <a:spLocks noChangeArrowheads="1"/>
          </p:cNvSpPr>
          <p:nvPr/>
        </p:nvSpPr>
        <p:spPr bwMode="auto">
          <a:xfrm>
            <a:off x="1887538" y="2404534"/>
            <a:ext cx="709612"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2000" b="1">
                <a:solidFill>
                  <a:srgbClr val="0000FF"/>
                </a:solidFill>
                <a:latin typeface="楷体" panose="02010609060101010101" pitchFamily="49" charset="-122"/>
                <a:ea typeface="楷体" panose="02010609060101010101" pitchFamily="49" charset="-122"/>
              </a:rPr>
              <a:t>相处</a:t>
            </a:r>
            <a:endParaRPr lang="en-US" altLang="zh-CN" sz="2000" b="1">
              <a:solidFill>
                <a:srgbClr val="0000FF"/>
              </a:solidFill>
              <a:latin typeface="楷体" panose="02010609060101010101" pitchFamily="49" charset="-122"/>
              <a:ea typeface="楷体" panose="02010609060101010101" pitchFamily="49" charset="-122"/>
            </a:endParaRPr>
          </a:p>
        </p:txBody>
      </p:sp>
      <p:sp>
        <p:nvSpPr>
          <p:cNvPr id="24" name="TextBox 23"/>
          <p:cNvSpPr txBox="1">
            <a:spLocks noChangeArrowheads="1"/>
          </p:cNvSpPr>
          <p:nvPr/>
        </p:nvSpPr>
        <p:spPr bwMode="auto">
          <a:xfrm>
            <a:off x="1887539" y="3507318"/>
            <a:ext cx="1419225"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2000" b="1">
                <a:solidFill>
                  <a:srgbClr val="0000FF"/>
                </a:solidFill>
                <a:latin typeface="楷体" panose="02010609060101010101" pitchFamily="49" charset="-122"/>
                <a:ea typeface="楷体" panose="02010609060101010101" pitchFamily="49" charset="-122"/>
              </a:rPr>
              <a:t>弃医从文</a:t>
            </a:r>
            <a:endParaRPr lang="en-US" altLang="zh-CN" sz="2000" b="1">
              <a:solidFill>
                <a:srgbClr val="0000FF"/>
              </a:solidFill>
              <a:latin typeface="楷体" panose="02010609060101010101" pitchFamily="49" charset="-122"/>
              <a:ea typeface="楷体" panose="02010609060101010101" pitchFamily="49" charset="-122"/>
            </a:endParaRPr>
          </a:p>
        </p:txBody>
      </p:sp>
      <p:sp>
        <p:nvSpPr>
          <p:cNvPr id="25" name="TextBox 24"/>
          <p:cNvSpPr txBox="1">
            <a:spLocks noChangeArrowheads="1"/>
          </p:cNvSpPr>
          <p:nvPr/>
        </p:nvSpPr>
        <p:spPr bwMode="auto">
          <a:xfrm>
            <a:off x="2735263" y="2669118"/>
            <a:ext cx="465455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2000" b="1">
                <a:latin typeface="楷体" panose="02010609060101010101" pitchFamily="49" charset="-122"/>
                <a:ea typeface="楷体" panose="02010609060101010101" pitchFamily="49" charset="-122"/>
              </a:rPr>
              <a:t>关心解剖实习，了解中国女人裹足</a:t>
            </a:r>
            <a:endParaRPr lang="en-US" altLang="zh-CN" sz="2000" b="1">
              <a:latin typeface="楷体" panose="02010609060101010101" pitchFamily="49" charset="-122"/>
              <a:ea typeface="楷体" panose="02010609060101010101" pitchFamily="49" charset="-122"/>
            </a:endParaRPr>
          </a:p>
        </p:txBody>
      </p:sp>
      <p:sp>
        <p:nvSpPr>
          <p:cNvPr id="26" name="左大括号 25"/>
          <p:cNvSpPr/>
          <p:nvPr/>
        </p:nvSpPr>
        <p:spPr>
          <a:xfrm>
            <a:off x="3024188" y="3433233"/>
            <a:ext cx="214312" cy="880533"/>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b="1" dirty="0"/>
          </a:p>
        </p:txBody>
      </p:sp>
      <p:sp>
        <p:nvSpPr>
          <p:cNvPr id="27" name="TextBox 26"/>
          <p:cNvSpPr txBox="1">
            <a:spLocks noChangeArrowheads="1"/>
          </p:cNvSpPr>
          <p:nvPr/>
        </p:nvSpPr>
        <p:spPr bwMode="auto">
          <a:xfrm>
            <a:off x="3238501" y="3291418"/>
            <a:ext cx="4151313"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2000" b="1">
                <a:latin typeface="楷体" panose="02010609060101010101" pitchFamily="49" charset="-122"/>
                <a:ea typeface="楷体" panose="02010609060101010101" pitchFamily="49" charset="-122"/>
              </a:rPr>
              <a:t>匿名信事件“我的意见却变化了”</a:t>
            </a:r>
            <a:endParaRPr lang="en-US" altLang="zh-CN" sz="2000" b="1">
              <a:latin typeface="楷体" panose="02010609060101010101" pitchFamily="49" charset="-122"/>
              <a:ea typeface="楷体" panose="02010609060101010101" pitchFamily="49" charset="-122"/>
            </a:endParaRPr>
          </a:p>
        </p:txBody>
      </p:sp>
      <p:sp>
        <p:nvSpPr>
          <p:cNvPr id="28" name="TextBox 27"/>
          <p:cNvSpPr txBox="1">
            <a:spLocks noChangeArrowheads="1"/>
          </p:cNvSpPr>
          <p:nvPr/>
        </p:nvSpPr>
        <p:spPr bwMode="auto">
          <a:xfrm>
            <a:off x="3238500" y="3826934"/>
            <a:ext cx="4656138"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2000" b="1">
                <a:latin typeface="楷体" panose="02010609060101010101" pitchFamily="49" charset="-122"/>
                <a:ea typeface="楷体" panose="02010609060101010101" pitchFamily="49" charset="-122"/>
              </a:rPr>
              <a:t>看电影事件</a:t>
            </a:r>
            <a:r>
              <a:rPr lang="zh-CN" altLang="en-US" sz="2000" b="1">
                <a:solidFill>
                  <a:srgbClr val="FF0000"/>
                </a:solidFill>
                <a:latin typeface="楷体" panose="02010609060101010101" pitchFamily="49" charset="-122"/>
                <a:ea typeface="楷体" panose="02010609060101010101" pitchFamily="49" charset="-122"/>
              </a:rPr>
              <a:t>（暗线）</a:t>
            </a:r>
            <a:endParaRPr lang="en-US" altLang="zh-CN" sz="2000" b="1">
              <a:solidFill>
                <a:srgbClr val="FF0000"/>
              </a:solidFill>
              <a:latin typeface="楷体" panose="02010609060101010101" pitchFamily="49" charset="-122"/>
              <a:ea typeface="楷体" panose="02010609060101010101" pitchFamily="49" charset="-122"/>
            </a:endParaRPr>
          </a:p>
        </p:txBody>
      </p:sp>
      <p:sp>
        <p:nvSpPr>
          <p:cNvPr id="29" name="左大括号 28"/>
          <p:cNvSpPr/>
          <p:nvPr/>
        </p:nvSpPr>
        <p:spPr>
          <a:xfrm>
            <a:off x="2520951" y="4514851"/>
            <a:ext cx="214313" cy="880533"/>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b="1" dirty="0"/>
          </a:p>
        </p:txBody>
      </p:sp>
      <p:sp>
        <p:nvSpPr>
          <p:cNvPr id="30" name="TextBox 29"/>
          <p:cNvSpPr txBox="1">
            <a:spLocks noChangeArrowheads="1"/>
          </p:cNvSpPr>
          <p:nvPr/>
        </p:nvSpPr>
        <p:spPr bwMode="auto">
          <a:xfrm>
            <a:off x="2735263" y="4373034"/>
            <a:ext cx="4151312"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2000" b="1">
                <a:latin typeface="楷体" panose="02010609060101010101" pitchFamily="49" charset="-122"/>
                <a:ea typeface="楷体" panose="02010609060101010101" pitchFamily="49" charset="-122"/>
              </a:rPr>
              <a:t>“我”</a:t>
            </a:r>
            <a:r>
              <a:rPr lang="en-US" altLang="zh-CN" sz="2000" b="1">
                <a:latin typeface="楷体" panose="02010609060101010101" pitchFamily="49" charset="-122"/>
                <a:ea typeface="楷体" panose="02010609060101010101" pitchFamily="49" charset="-122"/>
              </a:rPr>
              <a:t>——</a:t>
            </a:r>
            <a:r>
              <a:rPr lang="zh-CN" altLang="en-US" sz="2000" b="1">
                <a:latin typeface="楷体" panose="02010609060101010101" pitchFamily="49" charset="-122"/>
                <a:ea typeface="楷体" panose="02010609060101010101" pitchFamily="49" charset="-122"/>
              </a:rPr>
              <a:t>说谎话安慰他</a:t>
            </a:r>
            <a:endParaRPr lang="en-US" altLang="zh-CN" sz="2000" b="1">
              <a:latin typeface="楷体" panose="02010609060101010101" pitchFamily="49" charset="-122"/>
              <a:ea typeface="楷体" panose="02010609060101010101" pitchFamily="49" charset="-122"/>
            </a:endParaRPr>
          </a:p>
        </p:txBody>
      </p:sp>
      <p:sp>
        <p:nvSpPr>
          <p:cNvPr id="31" name="TextBox 30"/>
          <p:cNvSpPr txBox="1">
            <a:spLocks noChangeArrowheads="1"/>
          </p:cNvSpPr>
          <p:nvPr/>
        </p:nvSpPr>
        <p:spPr bwMode="auto">
          <a:xfrm>
            <a:off x="2735263" y="4908551"/>
            <a:ext cx="465455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2000" b="1">
                <a:latin typeface="楷体" panose="02010609060101010101" pitchFamily="49" charset="-122"/>
                <a:ea typeface="楷体" panose="02010609060101010101" pitchFamily="49" charset="-122"/>
              </a:rPr>
              <a:t>他</a:t>
            </a:r>
            <a:r>
              <a:rPr lang="en-US" altLang="zh-CN" sz="2000" b="1">
                <a:latin typeface="楷体" panose="02010609060101010101" pitchFamily="49" charset="-122"/>
                <a:ea typeface="楷体" panose="02010609060101010101" pitchFamily="49" charset="-122"/>
              </a:rPr>
              <a:t>——</a:t>
            </a:r>
            <a:r>
              <a:rPr lang="zh-CN" altLang="en-US" sz="2000" b="1">
                <a:latin typeface="楷体" panose="02010609060101010101" pitchFamily="49" charset="-122"/>
                <a:ea typeface="楷体" panose="02010609060101010101" pitchFamily="49" charset="-122"/>
              </a:rPr>
              <a:t>赠照片，题字，叮嘱</a:t>
            </a:r>
            <a:endParaRPr lang="en-US" altLang="zh-CN" sz="2000" b="1">
              <a:latin typeface="楷体" panose="02010609060101010101" pitchFamily="49" charset="-122"/>
              <a:ea typeface="楷体" panose="02010609060101010101" pitchFamily="49" charset="-122"/>
            </a:endParaRPr>
          </a:p>
        </p:txBody>
      </p:sp>
      <p:grpSp>
        <p:nvGrpSpPr>
          <p:cNvPr id="2" name="组合 1"/>
          <p:cNvGrpSpPr/>
          <p:nvPr/>
        </p:nvGrpSpPr>
        <p:grpSpPr>
          <a:xfrm>
            <a:off x="259715" y="394970"/>
            <a:ext cx="2261235" cy="583669"/>
            <a:chOff x="923" y="1584"/>
            <a:chExt cx="3561" cy="929"/>
          </a:xfrm>
        </p:grpSpPr>
        <p:pic>
          <p:nvPicPr>
            <p:cNvPr id="7" name="图片 6" descr="00 图标-04"/>
            <p:cNvPicPr>
              <a:picLocks noChangeAspect="1"/>
            </p:cNvPicPr>
            <p:nvPr/>
          </p:nvPicPr>
          <p:blipFill>
            <a:blip r:embed="rId2" cstate="print"/>
            <a:stretch>
              <a:fillRect/>
            </a:stretch>
          </p:blipFill>
          <p:spPr>
            <a:xfrm>
              <a:off x="923" y="1584"/>
              <a:ext cx="3561" cy="850"/>
            </a:xfrm>
            <a:prstGeom prst="rect">
              <a:avLst/>
            </a:prstGeom>
          </p:spPr>
        </p:pic>
        <p:sp>
          <p:nvSpPr>
            <p:cNvPr id="19" name="文本框 3"/>
            <p:cNvSpPr txBox="1"/>
            <p:nvPr/>
          </p:nvSpPr>
          <p:spPr>
            <a:xfrm>
              <a:off x="1151" y="1584"/>
              <a:ext cx="2848" cy="92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板书设计</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ppt_x"/>
                                          </p:val>
                                        </p:tav>
                                        <p:tav tm="100000">
                                          <p:val>
                                            <p:strVal val="#ppt_x"/>
                                          </p:val>
                                        </p:tav>
                                      </p:tavLst>
                                    </p:anim>
                                    <p:anim calcmode="lin" valueType="num">
                                      <p:cBhvr additive="base">
                                        <p:cTn id="1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left)">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left)">
                                      <p:cBhvr>
                                        <p:cTn id="75" dur="500"/>
                                        <p:tgtEl>
                                          <p:spTgt spid="16"/>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left)">
                                      <p:cBhvr>
                                        <p:cTn id="79" dur="500"/>
                                        <p:tgtEl>
                                          <p:spTgt spid="29"/>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500"/>
                                        <p:tgtEl>
                                          <p:spTgt spid="30"/>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500"/>
                                        <p:tgtEl>
                                          <p:spTgt spid="31"/>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11"/>
                                        </p:tgtEl>
                                        <p:attrNameLst>
                                          <p:attrName>style.visibility</p:attrName>
                                        </p:attrNameLst>
                                      </p:cBhvr>
                                      <p:to>
                                        <p:strVal val="visible"/>
                                      </p:to>
                                    </p:set>
                                    <p:animEffect transition="in" filter="wipe(left)">
                                      <p:cBhvr>
                                        <p:cTn id="94" dur="500"/>
                                        <p:tgtEl>
                                          <p:spTgt spid="11"/>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wipe(left)">
                                      <p:cBhvr>
                                        <p:cTn id="98" dur="500"/>
                                        <p:tgtEl>
                                          <p:spTgt spid="20"/>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500"/>
                                        <p:tgtEl>
                                          <p:spTgt spid="21"/>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500"/>
                                        <p:tgtEl>
                                          <p:spTgt spid="22"/>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12"/>
                                        </p:tgtEl>
                                        <p:attrNameLst>
                                          <p:attrName>style.visibility</p:attrName>
                                        </p:attrNameLst>
                                      </p:cBhvr>
                                      <p:to>
                                        <p:strVal val="visible"/>
                                      </p:to>
                                    </p:set>
                                    <p:animEffect transition="in" filter="wipe(left)">
                                      <p:cBhvr>
                                        <p:cTn id="113" dur="500"/>
                                        <p:tgtEl>
                                          <p:spTgt spid="12"/>
                                        </p:tgtEl>
                                      </p:cBhvr>
                                    </p:animEffect>
                                  </p:childTnLst>
                                </p:cTn>
                              </p:par>
                            </p:childTnLst>
                          </p:cTn>
                        </p:par>
                        <p:par>
                          <p:cTn id="114" fill="hold">
                            <p:stCondLst>
                              <p:cond delay="500"/>
                            </p:stCondLst>
                            <p:childTnLst>
                              <p:par>
                                <p:cTn id="115" presetID="2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Effect transition="in" filter="wipe(left)">
                                      <p:cBhvr>
                                        <p:cTn id="1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animBg="1"/>
      <p:bldP spid="13" grpId="0"/>
      <p:bldP spid="14" grpId="0" animBg="1"/>
      <p:bldP spid="15" grpId="0" animBg="1"/>
      <p:bldP spid="16" grpId="0"/>
      <p:bldP spid="17" grpId="0"/>
      <p:bldP spid="18" grpId="0"/>
      <p:bldP spid="20" grpId="0" animBg="1"/>
      <p:bldP spid="21" grpId="0"/>
      <p:bldP spid="22" grpId="0"/>
      <p:bldP spid="23" grpId="0"/>
      <p:bldP spid="24" grpId="0"/>
      <p:bldP spid="25" grpId="0"/>
      <p:bldP spid="26" grpId="0" animBg="1"/>
      <p:bldP spid="27" grpId="0"/>
      <p:bldP spid="28" grpId="0"/>
      <p:bldP spid="29" grpId="0" animBg="1"/>
      <p:bldP spid="30" grpId="0"/>
      <p:bldP spid="3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descr="C:\Users\Administrator\Documents\小插图\文本框2.png"/>
          <p:cNvPicPr>
            <a:picLocks noChangeAspect="1" noChangeArrowheads="1"/>
          </p:cNvPicPr>
          <p:nvPr/>
        </p:nvPicPr>
        <p:blipFill>
          <a:blip r:embed="rId2" cstate="email"/>
          <a:srcRect/>
          <a:stretch>
            <a:fillRect/>
          </a:stretch>
        </p:blipFill>
        <p:spPr bwMode="auto">
          <a:xfrm>
            <a:off x="469265" y="1240790"/>
            <a:ext cx="8129270" cy="5137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19" name="矩形 6"/>
          <p:cNvSpPr>
            <a:spLocks noChangeArrowheads="1"/>
          </p:cNvSpPr>
          <p:nvPr/>
        </p:nvSpPr>
        <p:spPr bwMode="auto">
          <a:xfrm>
            <a:off x="685800" y="2399030"/>
            <a:ext cx="7696200" cy="37090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1" hangingPunct="1">
              <a:lnSpc>
                <a:spcPct val="120000"/>
              </a:lnSpc>
            </a:pPr>
            <a:r>
              <a:rPr lang="zh-CN" altLang="en-US" sz="2800" b="1" dirty="0">
                <a:solidFill>
                  <a:srgbClr val="0000FF"/>
                </a:solidFill>
                <a:latin typeface="黑体" panose="02010609060101010101" pitchFamily="49" charset="-122"/>
                <a:ea typeface="黑体" panose="02010609060101010101" pitchFamily="49" charset="-122"/>
              </a:rPr>
              <a:t>    本文通过对作者在日本留学期间同藤野先生交往的生活片段的回忆，</a:t>
            </a:r>
            <a:r>
              <a:rPr lang="zh-CN" altLang="en-US" sz="2800" b="1" u="sng" dirty="0">
                <a:solidFill>
                  <a:srgbClr val="0000FF"/>
                </a:solidFill>
                <a:latin typeface="黑体" panose="02010609060101010101" pitchFamily="49" charset="-122"/>
                <a:ea typeface="黑体" panose="02010609060101010101" pitchFamily="49" charset="-122"/>
              </a:rPr>
              <a:t>赞扬了</a:t>
            </a:r>
            <a:r>
              <a:rPr lang="zh-CN" altLang="en-US" sz="2800" b="1" dirty="0">
                <a:solidFill>
                  <a:srgbClr val="FF0000"/>
                </a:solidFill>
                <a:latin typeface="黑体" panose="02010609060101010101" pitchFamily="49" charset="-122"/>
                <a:ea typeface="黑体" panose="02010609060101010101" pitchFamily="49" charset="-122"/>
              </a:rPr>
              <a:t>日本学者藤野先生正直、热忱、没有狭隘的民族偏见，治学严谨，负责的高尚品质，</a:t>
            </a:r>
            <a:r>
              <a:rPr lang="zh-CN" altLang="en-US" sz="2800" b="1" u="sng" dirty="0">
                <a:solidFill>
                  <a:srgbClr val="0000FF"/>
                </a:solidFill>
                <a:latin typeface="黑体" panose="02010609060101010101" pitchFamily="49" charset="-122"/>
                <a:ea typeface="黑体" panose="02010609060101010101" pitchFamily="49" charset="-122"/>
              </a:rPr>
              <a:t>抒发了</a:t>
            </a:r>
            <a:r>
              <a:rPr lang="zh-CN" altLang="en-US" sz="2800" b="1" dirty="0">
                <a:solidFill>
                  <a:srgbClr val="FF0000"/>
                </a:solidFill>
                <a:latin typeface="黑体" panose="02010609060101010101" pitchFamily="49" charset="-122"/>
                <a:ea typeface="黑体" panose="02010609060101010101" pitchFamily="49" charset="-122"/>
              </a:rPr>
              <a:t>对他真挚、深沉的怀念之情，</a:t>
            </a:r>
            <a:r>
              <a:rPr lang="zh-CN" altLang="en-US" sz="2800" b="1" u="sng" dirty="0">
                <a:solidFill>
                  <a:srgbClr val="0000FF"/>
                </a:solidFill>
                <a:latin typeface="黑体" panose="02010609060101010101" pitchFamily="49" charset="-122"/>
                <a:ea typeface="黑体" panose="02010609060101010101" pitchFamily="49" charset="-122"/>
              </a:rPr>
              <a:t>追述了</a:t>
            </a:r>
            <a:r>
              <a:rPr lang="zh-CN" altLang="en-US" sz="2800" b="1" dirty="0">
                <a:solidFill>
                  <a:srgbClr val="FF0000"/>
                </a:solidFill>
                <a:latin typeface="黑体" panose="02010609060101010101" pitchFamily="49" charset="-122"/>
                <a:ea typeface="黑体" panose="02010609060101010101" pitchFamily="49" charset="-122"/>
              </a:rPr>
              <a:t>自己当年为国为民而“弃医从文”的思想变化，</a:t>
            </a:r>
            <a:r>
              <a:rPr lang="zh-CN" altLang="en-US" sz="2800" b="1" u="sng" dirty="0">
                <a:solidFill>
                  <a:srgbClr val="0000FF"/>
                </a:solidFill>
                <a:latin typeface="黑体" panose="02010609060101010101" pitchFamily="49" charset="-122"/>
                <a:ea typeface="黑体" panose="02010609060101010101" pitchFamily="49" charset="-122"/>
              </a:rPr>
              <a:t>表达了</a:t>
            </a:r>
            <a:r>
              <a:rPr lang="zh-CN" altLang="en-US" sz="2800" b="1" dirty="0">
                <a:solidFill>
                  <a:srgbClr val="FF0000"/>
                </a:solidFill>
                <a:latin typeface="黑体" panose="02010609060101010101" pitchFamily="49" charset="-122"/>
                <a:ea typeface="黑体" panose="02010609060101010101" pitchFamily="49" charset="-122"/>
              </a:rPr>
              <a:t>要同反动派斗争到底的决心。全文洋溢着作者强烈的爱国主义热情。</a:t>
            </a:r>
          </a:p>
        </p:txBody>
      </p:sp>
      <p:grpSp>
        <p:nvGrpSpPr>
          <p:cNvPr id="10" name="组合 9"/>
          <p:cNvGrpSpPr/>
          <p:nvPr/>
        </p:nvGrpSpPr>
        <p:grpSpPr>
          <a:xfrm>
            <a:off x="280035" y="337185"/>
            <a:ext cx="2346325" cy="801370"/>
            <a:chOff x="923" y="1552"/>
            <a:chExt cx="3695" cy="882"/>
          </a:xfrm>
        </p:grpSpPr>
        <p:pic>
          <p:nvPicPr>
            <p:cNvPr id="2" name="图片 1" descr="00 图标-04"/>
            <p:cNvPicPr>
              <a:picLocks noChangeAspect="1"/>
            </p:cNvPicPr>
            <p:nvPr/>
          </p:nvPicPr>
          <p:blipFill>
            <a:blip r:embed="rId3" cstate="print"/>
            <a:stretch>
              <a:fillRect/>
            </a:stretch>
          </p:blipFill>
          <p:spPr>
            <a:xfrm>
              <a:off x="923" y="1552"/>
              <a:ext cx="3695" cy="882"/>
            </a:xfrm>
            <a:prstGeom prst="rect">
              <a:avLst/>
            </a:prstGeom>
          </p:spPr>
        </p:pic>
        <p:sp>
          <p:nvSpPr>
            <p:cNvPr id="22" name="文本框 3"/>
            <p:cNvSpPr txBox="1"/>
            <p:nvPr/>
          </p:nvSpPr>
          <p:spPr>
            <a:xfrm>
              <a:off x="1222" y="1672"/>
              <a:ext cx="2848" cy="642"/>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课文总结</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54"/>
                                        </p:tgtEl>
                                        <p:attrNameLst>
                                          <p:attrName>style.visibility</p:attrName>
                                        </p:attrNameLst>
                                      </p:cBhvr>
                                      <p:to>
                                        <p:strVal val="visible"/>
                                      </p:to>
                                    </p:set>
                                    <p:animEffect transition="in" filter="fade">
                                      <p:cBhvr>
                                        <p:cTn id="12" dur="500"/>
                                        <p:tgtEl>
                                          <p:spTgt spid="2355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4819"/>
                                        </p:tgtEl>
                                        <p:attrNameLst>
                                          <p:attrName>style.visibility</p:attrName>
                                        </p:attrNameLst>
                                      </p:cBhvr>
                                      <p:to>
                                        <p:strVal val="visible"/>
                                      </p:to>
                                    </p:set>
                                    <p:animEffect transition="in" filter="barn(inVertical)">
                                      <p:cBhvr>
                                        <p:cTn id="17" dur="5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俯首甘为儒子牛"/>
          <p:cNvPicPr>
            <a:picLocks noChangeAspect="1"/>
          </p:cNvPicPr>
          <p:nvPr/>
        </p:nvPicPr>
        <p:blipFill>
          <a:blip r:embed="rId2" cstate="print"/>
          <a:stretch>
            <a:fillRect/>
          </a:stretch>
        </p:blipFill>
        <p:spPr>
          <a:xfrm>
            <a:off x="585153" y="365760"/>
            <a:ext cx="7797800" cy="5797550"/>
          </a:xfrm>
          <a:prstGeom prst="rect">
            <a:avLst/>
          </a:prstGeom>
          <a:noFill/>
          <a:ln w="9525">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ChangeArrowheads="1"/>
          </p:cNvSpPr>
          <p:nvPr/>
        </p:nvSpPr>
        <p:spPr bwMode="auto">
          <a:xfrm>
            <a:off x="860426" y="1295401"/>
            <a:ext cx="3952875" cy="3933384"/>
          </a:xfrm>
          <a:prstGeom prst="rect">
            <a:avLst/>
          </a:prstGeom>
          <a:noFill/>
        </p:spPr>
        <p:txBody>
          <a:bodyPr>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9pPr>
          </a:lstStyle>
          <a:p>
            <a:pPr>
              <a:lnSpc>
                <a:spcPct val="130000"/>
              </a:lnSpc>
              <a:defRPr/>
            </a:pPr>
            <a:r>
              <a:rPr lang="zh-CN" altLang="en-US" sz="3200" b="1" dirty="0" smtClean="0">
                <a:solidFill>
                  <a:srgbClr val="FF00FF"/>
                </a:solidFill>
                <a:latin typeface="+mn-ea"/>
                <a:ea typeface="+mn-ea"/>
              </a:rPr>
              <a:t>自题小像</a:t>
            </a:r>
            <a:br>
              <a:rPr lang="zh-CN" altLang="en-US" sz="3200" b="1" dirty="0" smtClean="0">
                <a:solidFill>
                  <a:srgbClr val="FF00FF"/>
                </a:solidFill>
                <a:latin typeface="+mn-ea"/>
                <a:ea typeface="+mn-ea"/>
              </a:rPr>
            </a:br>
            <a:r>
              <a:rPr lang="zh-CN" altLang="en-US" sz="3200" b="1" dirty="0" smtClean="0">
                <a:solidFill>
                  <a:srgbClr val="FF00FF"/>
                </a:solidFill>
                <a:latin typeface="+mn-ea"/>
                <a:ea typeface="+mn-ea"/>
              </a:rPr>
              <a:t>鲁迅</a:t>
            </a:r>
            <a:r>
              <a:rPr lang="zh-CN" altLang="en-US" sz="3200" b="1" dirty="0" smtClean="0">
                <a:solidFill>
                  <a:srgbClr val="CC3300"/>
                </a:solidFill>
                <a:latin typeface="+mn-ea"/>
                <a:ea typeface="+mn-ea"/>
              </a:rPr>
              <a:t/>
            </a:r>
            <a:br>
              <a:rPr lang="zh-CN" altLang="en-US" sz="3200" b="1" dirty="0" smtClean="0">
                <a:solidFill>
                  <a:srgbClr val="CC3300"/>
                </a:solidFill>
                <a:latin typeface="+mn-ea"/>
                <a:ea typeface="+mn-ea"/>
              </a:rPr>
            </a:br>
            <a:r>
              <a:rPr lang="zh-CN" altLang="en-US" sz="3200" b="1" dirty="0" smtClean="0">
                <a:solidFill>
                  <a:srgbClr val="0000FF"/>
                </a:solidFill>
                <a:latin typeface="楷体" panose="02010609060101010101" pitchFamily="49" charset="-122"/>
                <a:ea typeface="楷体" panose="02010609060101010101" pitchFamily="49" charset="-122"/>
              </a:rPr>
              <a:t>灵台无计逃神矢，</a:t>
            </a:r>
            <a:br>
              <a:rPr lang="zh-CN" altLang="en-US" sz="3200" b="1" dirty="0" smtClean="0">
                <a:solidFill>
                  <a:srgbClr val="0000FF"/>
                </a:solidFill>
                <a:latin typeface="楷体" panose="02010609060101010101" pitchFamily="49" charset="-122"/>
                <a:ea typeface="楷体" panose="02010609060101010101" pitchFamily="49" charset="-122"/>
              </a:rPr>
            </a:br>
            <a:r>
              <a:rPr lang="zh-CN" altLang="en-US" sz="3200" b="1" dirty="0" smtClean="0">
                <a:solidFill>
                  <a:srgbClr val="0000FF"/>
                </a:solidFill>
                <a:latin typeface="楷体" panose="02010609060101010101" pitchFamily="49" charset="-122"/>
                <a:ea typeface="楷体" panose="02010609060101010101" pitchFamily="49" charset="-122"/>
              </a:rPr>
              <a:t>风雨如磐暗故园。</a:t>
            </a:r>
            <a:br>
              <a:rPr lang="zh-CN" altLang="en-US" sz="3200" b="1" dirty="0" smtClean="0">
                <a:solidFill>
                  <a:srgbClr val="0000FF"/>
                </a:solidFill>
                <a:latin typeface="楷体" panose="02010609060101010101" pitchFamily="49" charset="-122"/>
                <a:ea typeface="楷体" panose="02010609060101010101" pitchFamily="49" charset="-122"/>
              </a:rPr>
            </a:br>
            <a:r>
              <a:rPr lang="zh-CN" altLang="en-US" sz="3200" b="1" dirty="0" smtClean="0">
                <a:solidFill>
                  <a:srgbClr val="0000FF"/>
                </a:solidFill>
                <a:latin typeface="楷体" panose="02010609060101010101" pitchFamily="49" charset="-122"/>
                <a:ea typeface="楷体" panose="02010609060101010101" pitchFamily="49" charset="-122"/>
              </a:rPr>
              <a:t>寄意寒星荃不察，</a:t>
            </a:r>
            <a:br>
              <a:rPr lang="zh-CN" altLang="en-US" sz="3200" b="1" dirty="0" smtClean="0">
                <a:solidFill>
                  <a:srgbClr val="0000FF"/>
                </a:solidFill>
                <a:latin typeface="楷体" panose="02010609060101010101" pitchFamily="49" charset="-122"/>
                <a:ea typeface="楷体" panose="02010609060101010101" pitchFamily="49" charset="-122"/>
              </a:rPr>
            </a:br>
            <a:r>
              <a:rPr lang="zh-CN" altLang="en-US" sz="3200" b="1" dirty="0" smtClean="0">
                <a:solidFill>
                  <a:srgbClr val="0000FF"/>
                </a:solidFill>
                <a:latin typeface="楷体" panose="02010609060101010101" pitchFamily="49" charset="-122"/>
                <a:ea typeface="楷体" panose="02010609060101010101" pitchFamily="49" charset="-122"/>
              </a:rPr>
              <a:t>我以我血荐轩辕。</a:t>
            </a:r>
          </a:p>
        </p:txBody>
      </p:sp>
      <p:pic>
        <p:nvPicPr>
          <p:cNvPr id="3" name="Picture 8" descr="手迹"/>
          <p:cNvPicPr>
            <a:picLocks noChangeAspect="1" noChangeArrowheads="1"/>
          </p:cNvPicPr>
          <p:nvPr/>
        </p:nvPicPr>
        <p:blipFill>
          <a:blip r:embed="rId2" cstate="print"/>
          <a:srcRect/>
          <a:stretch>
            <a:fillRect/>
          </a:stretch>
        </p:blipFill>
        <p:spPr bwMode="auto">
          <a:xfrm>
            <a:off x="5029201" y="1018118"/>
            <a:ext cx="2733675" cy="521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 name="组合 3"/>
          <p:cNvGrpSpPr/>
          <p:nvPr/>
        </p:nvGrpSpPr>
        <p:grpSpPr>
          <a:xfrm>
            <a:off x="354965" y="372745"/>
            <a:ext cx="2346325" cy="728980"/>
            <a:chOff x="923" y="1552"/>
            <a:chExt cx="3695" cy="882"/>
          </a:xfrm>
        </p:grpSpPr>
        <p:pic>
          <p:nvPicPr>
            <p:cNvPr id="9" name="图片 8" descr="00 图标-04"/>
            <p:cNvPicPr>
              <a:picLocks noChangeAspect="1"/>
            </p:cNvPicPr>
            <p:nvPr/>
          </p:nvPicPr>
          <p:blipFill>
            <a:blip r:embed="rId3" cstate="print"/>
            <a:stretch>
              <a:fillRect/>
            </a:stretch>
          </p:blipFill>
          <p:spPr>
            <a:xfrm>
              <a:off x="923" y="1552"/>
              <a:ext cx="3695" cy="882"/>
            </a:xfrm>
            <a:prstGeom prst="rect">
              <a:avLst/>
            </a:prstGeom>
          </p:spPr>
        </p:pic>
        <p:sp>
          <p:nvSpPr>
            <p:cNvPr id="12" name="文本框 3"/>
            <p:cNvSpPr txBox="1"/>
            <p:nvPr/>
          </p:nvSpPr>
          <p:spPr>
            <a:xfrm>
              <a:off x="1222" y="1552"/>
              <a:ext cx="2848" cy="706"/>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拓展提升</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1779588" y="723901"/>
            <a:ext cx="4876800" cy="646331"/>
          </a:xfrm>
          <a:prstGeom prst="rect">
            <a:avLst/>
          </a:prstGeom>
        </p:spPr>
        <p:txBody>
          <a:bodyPr>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9pPr>
          </a:lstStyle>
          <a:p>
            <a:pPr marL="290830" indent="-290830">
              <a:defRPr/>
            </a:pPr>
            <a:r>
              <a:rPr lang="en-US" altLang="zh-CN" sz="3600" b="1" dirty="0" smtClean="0">
                <a:solidFill>
                  <a:srgbClr val="FF00FF"/>
                </a:solidFill>
                <a:latin typeface="+mn-ea"/>
                <a:ea typeface="+mn-ea"/>
              </a:rPr>
              <a:t>《</a:t>
            </a:r>
            <a:r>
              <a:rPr lang="zh-CN" altLang="en-US" sz="3600" b="1" dirty="0" smtClean="0">
                <a:solidFill>
                  <a:srgbClr val="FF00FF"/>
                </a:solidFill>
                <a:latin typeface="+mn-ea"/>
                <a:ea typeface="+mn-ea"/>
              </a:rPr>
              <a:t>自题小像</a:t>
            </a:r>
            <a:r>
              <a:rPr lang="en-US" altLang="zh-CN" sz="3600" b="1" dirty="0" smtClean="0">
                <a:solidFill>
                  <a:srgbClr val="FF00FF"/>
                </a:solidFill>
                <a:latin typeface="+mn-ea"/>
                <a:ea typeface="+mn-ea"/>
              </a:rPr>
              <a:t>》</a:t>
            </a:r>
            <a:r>
              <a:rPr lang="zh-CN" altLang="en-US" sz="3600" b="1" dirty="0" smtClean="0">
                <a:solidFill>
                  <a:srgbClr val="FF00FF"/>
                </a:solidFill>
                <a:latin typeface="+mn-ea"/>
                <a:ea typeface="+mn-ea"/>
              </a:rPr>
              <a:t>译诗</a:t>
            </a:r>
            <a:endParaRPr lang="zh-CN" altLang="en-US" sz="2400" b="1" dirty="0">
              <a:solidFill>
                <a:srgbClr val="FF00FF"/>
              </a:solidFill>
              <a:latin typeface="+mn-ea"/>
              <a:ea typeface="+mn-ea"/>
            </a:endParaRPr>
          </a:p>
        </p:txBody>
      </p:sp>
      <p:sp>
        <p:nvSpPr>
          <p:cNvPr id="3" name="Text Box 7"/>
          <p:cNvSpPr txBox="1">
            <a:spLocks noChangeArrowheads="1"/>
          </p:cNvSpPr>
          <p:nvPr/>
        </p:nvSpPr>
        <p:spPr bwMode="auto">
          <a:xfrm>
            <a:off x="1177925" y="1585385"/>
            <a:ext cx="6838950" cy="3293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pPr>
            <a:r>
              <a:rPr kumimoji="1" lang="zh-CN" altLang="en-US" sz="3200" b="1" dirty="0">
                <a:solidFill>
                  <a:srgbClr val="0000FF"/>
                </a:solidFill>
                <a:latin typeface="楷体" panose="02010609060101010101" pitchFamily="49" charset="-122"/>
                <a:ea typeface="楷体" panose="02010609060101010101" pitchFamily="49" charset="-122"/>
              </a:rPr>
              <a:t>祖国啊，</a:t>
            </a:r>
          </a:p>
          <a:p>
            <a:pPr algn="just" eaLnBrk="1" hangingPunct="1">
              <a:lnSpc>
                <a:spcPct val="130000"/>
              </a:lnSpc>
            </a:pPr>
            <a:r>
              <a:rPr kumimoji="1" lang="zh-CN" altLang="en-US" sz="3200" b="1" dirty="0">
                <a:solidFill>
                  <a:srgbClr val="0000FF"/>
                </a:solidFill>
                <a:latin typeface="楷体" panose="02010609060101010101" pitchFamily="49" charset="-122"/>
                <a:ea typeface="楷体" panose="02010609060101010101" pitchFamily="49" charset="-122"/>
              </a:rPr>
              <a:t>我的心灵无法逃脱对你的眷恋，</a:t>
            </a:r>
          </a:p>
          <a:p>
            <a:pPr algn="just" eaLnBrk="1" hangingPunct="1">
              <a:lnSpc>
                <a:spcPct val="130000"/>
              </a:lnSpc>
            </a:pPr>
            <a:r>
              <a:rPr kumimoji="1" lang="zh-CN" altLang="en-US" sz="3200" b="1" dirty="0">
                <a:solidFill>
                  <a:srgbClr val="0000FF"/>
                </a:solidFill>
                <a:latin typeface="楷体" panose="02010609060101010101" pitchFamily="49" charset="-122"/>
                <a:ea typeface="楷体" panose="02010609060101010101" pitchFamily="49" charset="-122"/>
              </a:rPr>
              <a:t>虽然你风雨飘摇，像夜晚一样黑暗。</a:t>
            </a:r>
          </a:p>
          <a:p>
            <a:pPr algn="just" eaLnBrk="1" hangingPunct="1">
              <a:lnSpc>
                <a:spcPct val="130000"/>
              </a:lnSpc>
            </a:pPr>
            <a:r>
              <a:rPr kumimoji="1" lang="zh-CN" altLang="en-US" sz="3200" b="1" dirty="0">
                <a:solidFill>
                  <a:srgbClr val="0000FF"/>
                </a:solidFill>
                <a:latin typeface="楷体" panose="02010609060101010101" pitchFamily="49" charset="-122"/>
                <a:ea typeface="楷体" panose="02010609060101010101" pitchFamily="49" charset="-122"/>
              </a:rPr>
              <a:t>即使你并不了解我的情感，</a:t>
            </a:r>
          </a:p>
          <a:p>
            <a:pPr algn="just" eaLnBrk="1" hangingPunct="1">
              <a:lnSpc>
                <a:spcPct val="130000"/>
              </a:lnSpc>
            </a:pPr>
            <a:r>
              <a:rPr kumimoji="1" lang="zh-CN" altLang="en-US" sz="3200" b="1" dirty="0">
                <a:solidFill>
                  <a:srgbClr val="0000FF"/>
                </a:solidFill>
                <a:latin typeface="楷体" panose="02010609060101010101" pitchFamily="49" charset="-122"/>
                <a:ea typeface="楷体" panose="02010609060101010101" pitchFamily="49" charset="-122"/>
              </a:rPr>
              <a:t>我也要将一腔热血向你奉献！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a:spLocks noChangeArrowheads="1"/>
          </p:cNvSpPr>
          <p:nvPr/>
        </p:nvSpPr>
        <p:spPr bwMode="auto">
          <a:xfrm>
            <a:off x="436564" y="433917"/>
            <a:ext cx="8224837" cy="437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lnSpc>
                <a:spcPct val="120000"/>
              </a:lnSpc>
              <a:spcBef>
                <a:spcPts val="600"/>
              </a:spcBef>
            </a:pPr>
            <a:r>
              <a:rPr lang="zh-CN" altLang="zh-CN" sz="3200" b="1" dirty="0">
                <a:solidFill>
                  <a:srgbClr val="FF0000"/>
                </a:solidFill>
                <a:latin typeface="楷体" panose="02010609060101010101" pitchFamily="49" charset="-122"/>
                <a:ea typeface="楷体" panose="02010609060101010101" pitchFamily="49" charset="-122"/>
              </a:rPr>
              <a:t>辣椒驱寒</a:t>
            </a:r>
            <a:endParaRPr lang="en-US" altLang="zh-CN" sz="3200" b="1" dirty="0">
              <a:solidFill>
                <a:srgbClr val="FF0000"/>
              </a:solidFill>
              <a:latin typeface="楷体" panose="02010609060101010101" pitchFamily="49" charset="-122"/>
              <a:ea typeface="楷体" panose="02010609060101010101" pitchFamily="49" charset="-122"/>
            </a:endParaRPr>
          </a:p>
          <a:p>
            <a:pPr eaLnBrk="1" hangingPunct="1">
              <a:lnSpc>
                <a:spcPct val="120000"/>
              </a:lnSpc>
              <a:spcBef>
                <a:spcPts val="600"/>
              </a:spcBef>
            </a:pPr>
            <a:r>
              <a:rPr lang="zh-CN" altLang="en-US" sz="2800" b="1" dirty="0">
                <a:latin typeface="楷体" panose="02010609060101010101" pitchFamily="49" charset="-122"/>
                <a:ea typeface="楷体" panose="02010609060101010101" pitchFamily="49" charset="-122"/>
              </a:rPr>
              <a:t>    </a:t>
            </a:r>
            <a:r>
              <a:rPr lang="zh-CN" altLang="zh-CN" sz="2800" b="1" dirty="0">
                <a:latin typeface="楷体" panose="02010609060101010101" pitchFamily="49" charset="-122"/>
                <a:ea typeface="楷体" panose="02010609060101010101" pitchFamily="49" charset="-122"/>
              </a:rPr>
              <a:t>鲁迅先生从小学习认真。少年时，在江南水师学堂读书，第一学期成绩优异，学校奖给他一枚金质奖章。他立即拿到南京鼓楼街头卖掉，然后买了几本书，又买了一串红辣椒。每当晚上寒冷时，夜读难耐，他便摘下一颗辣椒，放在嘴里嚼着，直辣得额头冒汗。他就用这种办法驱寒坚持读书。由于刻苦读书，后来终于成为我国著名的文学家。</a:t>
            </a:r>
            <a:endParaRPr lang="zh-CN" altLang="en-US" sz="28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378779" y="1132417"/>
            <a:ext cx="8078787" cy="329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ts val="600"/>
              </a:spcBef>
              <a:buFont typeface="Arial" panose="020B0604020202020204" pitchFamily="34" charset="0"/>
              <a:buNone/>
            </a:pPr>
            <a:r>
              <a:rPr lang="en-US" altLang="en-US" sz="2600" b="1" dirty="0">
                <a:latin typeface="黑体" panose="02010609060101010101" pitchFamily="49" charset="-122"/>
                <a:ea typeface="黑体" panose="02010609060101010101" pitchFamily="49" charset="-122"/>
              </a:rPr>
              <a:t>    1.</a:t>
            </a:r>
            <a:r>
              <a:rPr lang="zh-CN" altLang="en-US" sz="2600" b="1" dirty="0">
                <a:latin typeface="黑体" panose="02010609060101010101" pitchFamily="49" charset="-122"/>
                <a:ea typeface="黑体" panose="02010609060101010101" pitchFamily="49" charset="-122"/>
              </a:rPr>
              <a:t>学习本文抓住主要特征和事迹来表现人物的思想品质的表现方法，写一篇短文。（要求：选自己熟悉的人来写，写前要认真观察，并能做出进一步的接触和深入了解）</a:t>
            </a:r>
            <a:endParaRPr lang="en-US" altLang="en-US" sz="2600" b="1" dirty="0">
              <a:latin typeface="黑体" panose="02010609060101010101" pitchFamily="49" charset="-122"/>
              <a:ea typeface="黑体" panose="02010609060101010101" pitchFamily="49" charset="-122"/>
            </a:endParaRPr>
          </a:p>
          <a:p>
            <a:pPr eaLnBrk="1" hangingPunct="1">
              <a:lnSpc>
                <a:spcPct val="130000"/>
              </a:lnSpc>
              <a:spcBef>
                <a:spcPts val="600"/>
              </a:spcBef>
              <a:buFont typeface="Arial" panose="020B0604020202020204" pitchFamily="34" charset="0"/>
              <a:buNone/>
            </a:pPr>
            <a:r>
              <a:rPr lang="en-US" altLang="en-US" sz="2600" b="1" dirty="0">
                <a:latin typeface="黑体" panose="02010609060101010101" pitchFamily="49" charset="-122"/>
                <a:ea typeface="黑体" panose="02010609060101010101" pitchFamily="49" charset="-122"/>
              </a:rPr>
              <a:t>    2.</a:t>
            </a:r>
            <a:r>
              <a:rPr lang="zh-CN" altLang="en-US" sz="2600" b="1" dirty="0">
                <a:latin typeface="黑体" panose="02010609060101010101" pitchFamily="49" charset="-122"/>
                <a:ea typeface="黑体" panose="02010609060101010101" pitchFamily="49" charset="-122"/>
              </a:rPr>
              <a:t>多年后，鲁迅写信给恩师藤野先生，请你代他写一封信表达对藤野先生的怀念和感激</a:t>
            </a:r>
            <a:r>
              <a:rPr lang="zh-CN" altLang="en-US" sz="2600" b="1" dirty="0" smtClean="0">
                <a:latin typeface="黑体" panose="02010609060101010101" pitchFamily="49" charset="-122"/>
                <a:ea typeface="黑体" panose="02010609060101010101" pitchFamily="49" charset="-122"/>
              </a:rPr>
              <a:t>。 </a:t>
            </a:r>
            <a:endParaRPr lang="zh-CN" altLang="en-US" sz="2600" b="1" dirty="0">
              <a:latin typeface="黑体" panose="02010609060101010101" pitchFamily="49" charset="-122"/>
              <a:ea typeface="黑体" panose="02010609060101010101" pitchFamily="49" charset="-122"/>
            </a:endParaRPr>
          </a:p>
        </p:txBody>
      </p:sp>
      <p:grpSp>
        <p:nvGrpSpPr>
          <p:cNvPr id="10" name="组合 9"/>
          <p:cNvGrpSpPr/>
          <p:nvPr/>
        </p:nvGrpSpPr>
        <p:grpSpPr>
          <a:xfrm>
            <a:off x="273685" y="271145"/>
            <a:ext cx="2346325" cy="861060"/>
            <a:chOff x="923" y="1552"/>
            <a:chExt cx="3695" cy="882"/>
          </a:xfrm>
        </p:grpSpPr>
        <p:pic>
          <p:nvPicPr>
            <p:cNvPr id="2" name="图片 1" descr="00 图标-04"/>
            <p:cNvPicPr>
              <a:picLocks noChangeAspect="1"/>
            </p:cNvPicPr>
            <p:nvPr/>
          </p:nvPicPr>
          <p:blipFill>
            <a:blip r:embed="rId2" cstate="print"/>
            <a:stretch>
              <a:fillRect/>
            </a:stretch>
          </p:blipFill>
          <p:spPr>
            <a:xfrm>
              <a:off x="923" y="1552"/>
              <a:ext cx="3695" cy="882"/>
            </a:xfrm>
            <a:prstGeom prst="rect">
              <a:avLst/>
            </a:prstGeom>
          </p:spPr>
        </p:pic>
        <p:sp>
          <p:nvSpPr>
            <p:cNvPr id="22" name="文本框 3"/>
            <p:cNvSpPr txBox="1"/>
            <p:nvPr/>
          </p:nvSpPr>
          <p:spPr>
            <a:xfrm>
              <a:off x="1222" y="1694"/>
              <a:ext cx="2848" cy="598"/>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课后练习</a:t>
              </a:r>
            </a:p>
          </p:txBody>
        </p:sp>
      </p:grpSp>
      <p:pic>
        <p:nvPicPr>
          <p:cNvPr id="7" name="图片 6"/>
          <p:cNvPicPr>
            <a:picLocks noChangeAspect="1"/>
          </p:cNvPicPr>
          <p:nvPr/>
        </p:nvPicPr>
        <p:blipFill>
          <a:blip r:embed="rId3" cstate="print"/>
          <a:stretch>
            <a:fillRect/>
          </a:stretch>
        </p:blipFill>
        <p:spPr>
          <a:xfrm>
            <a:off x="5647055" y="4323080"/>
            <a:ext cx="3044190" cy="2273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edge">
                                      <p:cBhvr>
                                        <p:cTn id="12" dur="2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edge">
                                      <p:cBhvr>
                                        <p:cTn id="17" dur="20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Text Box 4"/>
          <p:cNvSpPr txBox="1">
            <a:spLocks noChangeArrowheads="1"/>
          </p:cNvSpPr>
          <p:nvPr/>
        </p:nvSpPr>
        <p:spPr bwMode="auto">
          <a:xfrm>
            <a:off x="1735455" y="1986280"/>
            <a:ext cx="5938520" cy="1938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lnSpc>
                <a:spcPct val="150000"/>
              </a:lnSpc>
              <a:spcBef>
                <a:spcPts val="1200"/>
              </a:spcBef>
              <a:spcAft>
                <a:spcPct val="0"/>
              </a:spcAft>
            </a:pPr>
            <a:r>
              <a:rPr lang="en-US" altLang="zh-CN" sz="8000" b="1" dirty="0">
                <a:solidFill>
                  <a:prstClr val="black"/>
                </a:solidFill>
                <a:latin typeface="黑体" panose="02010609060101010101" pitchFamily="49" charset="-122"/>
                <a:ea typeface="黑体" panose="02010609060101010101" pitchFamily="49" charset="-122"/>
              </a:rPr>
              <a:t> </a:t>
            </a:r>
            <a:r>
              <a:rPr lang="zh-CN" altLang="en-US" sz="8000" b="1" dirty="0">
                <a:solidFill>
                  <a:prstClr val="black"/>
                </a:solidFill>
                <a:latin typeface="黑体" panose="02010609060101010101" pitchFamily="49" charset="-122"/>
                <a:ea typeface="黑体" panose="02010609060101010101" pitchFamily="49" charset="-122"/>
              </a:rPr>
              <a:t>谢谢观看！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fade">
                                      <p:cBhvr>
                                        <p:cTn id="7" dur="1000"/>
                                        <p:tgtEl>
                                          <p:spTgt spid="96259">
                                            <p:txEl>
                                              <p:pRg st="0" end="0"/>
                                            </p:txEl>
                                          </p:spTgt>
                                        </p:tgtEl>
                                      </p:cBhvr>
                                    </p:animEffect>
                                    <p:anim calcmode="lin" valueType="num">
                                      <p:cBhvr>
                                        <p:cTn id="8" dur="1000" fill="hold"/>
                                        <p:tgtEl>
                                          <p:spTgt spid="962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625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少年闰土"/>
          <p:cNvPicPr>
            <a:picLocks noChangeAspect="1"/>
          </p:cNvPicPr>
          <p:nvPr/>
        </p:nvPicPr>
        <p:blipFill>
          <a:blip r:embed="rId2" cstate="print"/>
          <a:stretch>
            <a:fillRect/>
          </a:stretch>
        </p:blipFill>
        <p:spPr>
          <a:xfrm>
            <a:off x="525780" y="677863"/>
            <a:ext cx="3733800" cy="5037137"/>
          </a:xfrm>
          <a:prstGeom prst="rect">
            <a:avLst/>
          </a:prstGeom>
          <a:noFill/>
          <a:ln w="9525">
            <a:noFill/>
          </a:ln>
        </p:spPr>
      </p:pic>
      <p:pic>
        <p:nvPicPr>
          <p:cNvPr id="104451" name="Picture 3" descr="中年闰土"/>
          <p:cNvPicPr>
            <a:picLocks noChangeAspect="1"/>
          </p:cNvPicPr>
          <p:nvPr/>
        </p:nvPicPr>
        <p:blipFill>
          <a:blip r:embed="rId3" cstate="print"/>
          <a:stretch>
            <a:fillRect/>
          </a:stretch>
        </p:blipFill>
        <p:spPr>
          <a:xfrm>
            <a:off x="4796473" y="677863"/>
            <a:ext cx="3808412" cy="5037137"/>
          </a:xfrm>
          <a:prstGeom prst="rect">
            <a:avLst/>
          </a:prstGeom>
          <a:noFill/>
          <a:ln w="9525">
            <a:noFill/>
          </a:ln>
        </p:spPr>
      </p:pic>
      <p:sp>
        <p:nvSpPr>
          <p:cNvPr id="9220" name="Text Box 4"/>
          <p:cNvSpPr txBox="1">
            <a:spLocks noChangeArrowheads="1"/>
          </p:cNvSpPr>
          <p:nvPr/>
        </p:nvSpPr>
        <p:spPr bwMode="auto">
          <a:xfrm>
            <a:off x="2895600" y="5715000"/>
            <a:ext cx="3352800" cy="701675"/>
          </a:xfrm>
          <a:prstGeom prst="rect">
            <a:avLst/>
          </a:prstGeom>
          <a:noFill/>
          <a:ln>
            <a:noFill/>
          </a:ln>
          <a:effectLst/>
        </p:spPr>
        <p:txBody>
          <a:bodyPr>
            <a:spAutoFit/>
          </a:bodyPr>
          <a:lstStyle/>
          <a:p>
            <a:pPr>
              <a:spcBef>
                <a:spcPct val="50000"/>
              </a:spcBef>
            </a:pPr>
            <a:r>
              <a:rPr lang="zh-CN" altLang="en-US" sz="4000" b="1" dirty="0">
                <a:effectLst>
                  <a:outerShdw blurRad="38100" dist="38100" dir="2700000">
                    <a:srgbClr val="C0C0C0"/>
                  </a:outerShdw>
                </a:effectLst>
                <a:latin typeface="Times New Roman" panose="02020603050405020304" pitchFamily="18" charset="0"/>
              </a:rPr>
              <a:t>课文</a:t>
            </a:r>
            <a:r>
              <a:rPr lang="en-US" altLang="zh-CN" sz="4000" b="1" dirty="0">
                <a:effectLst>
                  <a:outerShdw blurRad="38100" dist="38100" dir="2700000">
                    <a:srgbClr val="C0C0C0"/>
                  </a:outerShdw>
                </a:effectLst>
                <a:latin typeface="Times New Roman" panose="02020603050405020304" pitchFamily="18" charset="0"/>
              </a:rPr>
              <a:t>《</a:t>
            </a:r>
            <a:r>
              <a:rPr lang="zh-CN" altLang="en-US" sz="4000" b="1" dirty="0">
                <a:effectLst>
                  <a:outerShdw blurRad="38100" dist="38100" dir="2700000">
                    <a:srgbClr val="C0C0C0"/>
                  </a:outerShdw>
                </a:effectLst>
                <a:latin typeface="Times New Roman" panose="02020603050405020304" pitchFamily="18" charset="0"/>
              </a:rPr>
              <a:t>故乡</a:t>
            </a:r>
            <a:r>
              <a:rPr lang="en-US" altLang="zh-CN" sz="4000" b="1" dirty="0">
                <a:effectLst>
                  <a:outerShdw blurRad="38100" dist="38100" dir="2700000">
                    <a:srgbClr val="C0C0C0"/>
                  </a:outerShdw>
                </a:effectLst>
                <a:latin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4450"/>
                                        </p:tgtEl>
                                        <p:attrNameLst>
                                          <p:attrName>style.visibility</p:attrName>
                                        </p:attrNameLst>
                                      </p:cBhvr>
                                      <p:to>
                                        <p:strVal val="visible"/>
                                      </p:to>
                                    </p:set>
                                    <p:animEffect transition="in" filter="wheel(1)">
                                      <p:cBhvr>
                                        <p:cTn id="7" dur="2000"/>
                                        <p:tgtEl>
                                          <p:spTgt spid="1044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4451"/>
                                        </p:tgtEl>
                                        <p:attrNameLst>
                                          <p:attrName>style.visibility</p:attrName>
                                        </p:attrNameLst>
                                      </p:cBhvr>
                                      <p:to>
                                        <p:strVal val="visible"/>
                                      </p:to>
                                    </p:set>
                                    <p:animEffect transition="in" filter="barn(inVertical)">
                                      <p:cBhvr>
                                        <p:cTn id="12" dur="500"/>
                                        <p:tgtEl>
                                          <p:spTgt spid="10445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220"/>
                                        </p:tgtEl>
                                        <p:attrNameLst>
                                          <p:attrName>style.visibility</p:attrName>
                                        </p:attrNameLst>
                                      </p:cBhvr>
                                      <p:to>
                                        <p:strVal val="visible"/>
                                      </p:to>
                                    </p:set>
                                    <p:anim calcmode="lin" valueType="num">
                                      <p:cBhvr>
                                        <p:cTn id="17" dur="500" fill="hold"/>
                                        <p:tgtEl>
                                          <p:spTgt spid="9220"/>
                                        </p:tgtEl>
                                        <p:attrNameLst>
                                          <p:attrName>ppt_x</p:attrName>
                                        </p:attrNameLst>
                                      </p:cBhvr>
                                      <p:tavLst>
                                        <p:tav tm="0">
                                          <p:val>
                                            <p:strVal val="#ppt_x"/>
                                          </p:val>
                                        </p:tav>
                                        <p:tav tm="100000">
                                          <p:val>
                                            <p:strVal val="#ppt_x"/>
                                          </p:val>
                                        </p:tav>
                                      </p:tavLst>
                                    </p:anim>
                                    <p:anim calcmode="lin" valueType="num">
                                      <p:cBhvr>
                                        <p:cTn id="18"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1"/>
          <p:cNvSpPr>
            <a:spLocks noChangeArrowheads="1"/>
          </p:cNvSpPr>
          <p:nvPr/>
        </p:nvSpPr>
        <p:spPr bwMode="auto">
          <a:xfrm>
            <a:off x="375285" y="946150"/>
            <a:ext cx="5041265" cy="49650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1" hangingPunct="1">
              <a:lnSpc>
                <a:spcPct val="90000"/>
              </a:lnSpc>
            </a:pPr>
            <a:r>
              <a:rPr lang="zh-CN" altLang="en-US" sz="2400" b="1" dirty="0">
                <a:latin typeface="黑体" panose="02010609060101010101" pitchFamily="49" charset="-122"/>
                <a:ea typeface="黑体" panose="02010609060101010101" pitchFamily="49" charset="-122"/>
                <a:cs typeface="黑体" panose="02010609060101010101" pitchFamily="49" charset="-122"/>
              </a:rPr>
              <a:t>   </a:t>
            </a:r>
            <a:r>
              <a:rPr lang="zh-CN" altLang="en-US" sz="3200" b="1" dirty="0">
                <a:latin typeface="黑体" panose="02010609060101010101" pitchFamily="49" charset="-122"/>
                <a:ea typeface="黑体" panose="02010609060101010101" pitchFamily="49" charset="-122"/>
                <a:cs typeface="黑体" panose="02010609060101010101" pitchFamily="49" charset="-122"/>
              </a:rPr>
              <a:t> </a:t>
            </a:r>
            <a:r>
              <a:rPr lang="en-US" altLang="zh-CN" sz="3200" b="1" dirty="0">
                <a:latin typeface="黑体" panose="02010609060101010101" pitchFamily="49" charset="-122"/>
                <a:ea typeface="黑体" panose="02010609060101010101" pitchFamily="49" charset="-122"/>
                <a:cs typeface="黑体" panose="02010609060101010101" pitchFamily="49" charset="-122"/>
              </a:rPr>
              <a:t>1998</a:t>
            </a:r>
            <a:r>
              <a:rPr lang="zh-CN" altLang="en-US" sz="3200" b="1" dirty="0">
                <a:latin typeface="黑体" panose="02010609060101010101" pitchFamily="49" charset="-122"/>
                <a:ea typeface="黑体" panose="02010609060101010101" pitchFamily="49" charset="-122"/>
                <a:cs typeface="黑体" panose="02010609060101010101" pitchFamily="49" charset="-122"/>
              </a:rPr>
              <a:t>年</a:t>
            </a:r>
            <a:r>
              <a:rPr lang="en-US" altLang="zh-CN" sz="3200" b="1" dirty="0">
                <a:latin typeface="黑体" panose="02010609060101010101" pitchFamily="49" charset="-122"/>
                <a:ea typeface="黑体" panose="02010609060101010101" pitchFamily="49" charset="-122"/>
                <a:cs typeface="黑体" panose="02010609060101010101" pitchFamily="49" charset="-122"/>
              </a:rPr>
              <a:t>11</a:t>
            </a:r>
            <a:r>
              <a:rPr lang="zh-CN" altLang="en-US" sz="3200" b="1" dirty="0">
                <a:latin typeface="黑体" panose="02010609060101010101" pitchFamily="49" charset="-122"/>
                <a:ea typeface="黑体" panose="02010609060101010101" pitchFamily="49" charset="-122"/>
                <a:cs typeface="黑体" panose="02010609060101010101" pitchFamily="49" charset="-122"/>
              </a:rPr>
              <a:t>月</a:t>
            </a:r>
            <a:r>
              <a:rPr lang="en-US" altLang="zh-CN" sz="3200" b="1" dirty="0">
                <a:latin typeface="黑体" panose="02010609060101010101" pitchFamily="49" charset="-122"/>
                <a:ea typeface="黑体" panose="02010609060101010101" pitchFamily="49" charset="-122"/>
                <a:cs typeface="黑体" panose="02010609060101010101" pitchFamily="49" charset="-122"/>
              </a:rPr>
              <a:t>29</a:t>
            </a:r>
            <a:r>
              <a:rPr lang="zh-CN" altLang="en-US" sz="3200" b="1" dirty="0">
                <a:latin typeface="黑体" panose="02010609060101010101" pitchFamily="49" charset="-122"/>
                <a:ea typeface="黑体" panose="02010609060101010101" pitchFamily="49" charset="-122"/>
                <a:cs typeface="黑体" panose="02010609060101010101" pitchFamily="49" charset="-122"/>
              </a:rPr>
              <a:t>日，国家主席江泽民在日本仙台市参观了鲁迅纪念碑。鲁迅的纪念碑为什么建在仙台呢？藤野先生和鲁迅是什么关系</a:t>
            </a:r>
            <a:r>
              <a:rPr lang="en-US" altLang="zh-CN" sz="3200" b="1" dirty="0">
                <a:latin typeface="黑体" panose="02010609060101010101" pitchFamily="49" charset="-122"/>
                <a:ea typeface="黑体" panose="02010609060101010101" pitchFamily="49" charset="-122"/>
                <a:cs typeface="黑体" panose="02010609060101010101" pitchFamily="49" charset="-122"/>
              </a:rPr>
              <a:t>?</a:t>
            </a:r>
            <a:r>
              <a:rPr lang="zh-CN" altLang="en-US" sz="3200" b="1" dirty="0">
                <a:latin typeface="黑体" panose="02010609060101010101" pitchFamily="49" charset="-122"/>
                <a:ea typeface="黑体" panose="02010609060101010101" pitchFamily="49" charset="-122"/>
                <a:cs typeface="黑体" panose="02010609060101010101" pitchFamily="49" charset="-122"/>
              </a:rPr>
              <a:t> 鲁迅在离开仙台二十年后写了一篇回忆老师的文章</a:t>
            </a:r>
            <a:r>
              <a:rPr lang="en-US" altLang="zh-CN"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藤野先生</a:t>
            </a:r>
            <a:r>
              <a:rPr lang="en-US" altLang="zh-CN"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3200" b="1" dirty="0">
                <a:latin typeface="黑体" panose="02010609060101010101" pitchFamily="49" charset="-122"/>
                <a:ea typeface="黑体" panose="02010609060101010101" pitchFamily="49" charset="-122"/>
                <a:cs typeface="黑体" panose="02010609060101010101" pitchFamily="49" charset="-122"/>
              </a:rPr>
              <a:t>，下面就让我们沿着鲁迅先生的足迹，去重温那一段往事。</a:t>
            </a:r>
          </a:p>
        </p:txBody>
      </p:sp>
      <p:pic>
        <p:nvPicPr>
          <p:cNvPr id="9" name="Picture 7" descr="http://b1.s.hjfile.cn/pic/200902/2009021193743931_495_o.jpg"/>
          <p:cNvPicPr>
            <a:picLocks noChangeAspect="1" noChangeArrowheads="1"/>
          </p:cNvPicPr>
          <p:nvPr/>
        </p:nvPicPr>
        <p:blipFill>
          <a:blip r:embed="rId2" cstate="email"/>
          <a:srcRect/>
          <a:stretch>
            <a:fillRect/>
          </a:stretch>
        </p:blipFill>
        <p:spPr bwMode="auto">
          <a:xfrm>
            <a:off x="5416550" y="1431925"/>
            <a:ext cx="3204210" cy="4951730"/>
          </a:xfrm>
          <a:prstGeom prst="round2Diag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图片 54273" descr="lu-xun3"/>
          <p:cNvPicPr>
            <a:picLocks noChangeAspect="1"/>
          </p:cNvPicPr>
          <p:nvPr/>
        </p:nvPicPr>
        <p:blipFill>
          <a:blip r:embed="rId2" cstate="print"/>
          <a:stretch>
            <a:fillRect/>
          </a:stretch>
        </p:blipFill>
        <p:spPr>
          <a:xfrm>
            <a:off x="4664075" y="914400"/>
            <a:ext cx="3810000" cy="4343400"/>
          </a:xfrm>
          <a:prstGeom prst="rect">
            <a:avLst/>
          </a:prstGeom>
          <a:noFill/>
          <a:ln w="9525">
            <a:noFill/>
          </a:ln>
        </p:spPr>
      </p:pic>
      <p:pic>
        <p:nvPicPr>
          <p:cNvPr id="54275" name="图片 54274" descr="lu-xun1"/>
          <p:cNvPicPr>
            <a:picLocks noChangeAspect="1"/>
          </p:cNvPicPr>
          <p:nvPr/>
        </p:nvPicPr>
        <p:blipFill>
          <a:blip r:embed="rId3" cstate="print"/>
          <a:stretch>
            <a:fillRect/>
          </a:stretch>
        </p:blipFill>
        <p:spPr>
          <a:xfrm>
            <a:off x="986790" y="914400"/>
            <a:ext cx="3398838" cy="4343400"/>
          </a:xfrm>
          <a:prstGeom prst="rect">
            <a:avLst/>
          </a:prstGeom>
          <a:noFill/>
          <a:ln w="9525">
            <a:noFill/>
          </a:ln>
        </p:spPr>
      </p:pic>
      <p:sp>
        <p:nvSpPr>
          <p:cNvPr id="54276" name="文本框 54275"/>
          <p:cNvSpPr txBox="1"/>
          <p:nvPr/>
        </p:nvSpPr>
        <p:spPr>
          <a:xfrm>
            <a:off x="1296670" y="5410200"/>
            <a:ext cx="2918460" cy="1076325"/>
          </a:xfrm>
          <a:prstGeom prst="rect">
            <a:avLst/>
          </a:prstGeom>
          <a:noFill/>
          <a:ln w="12700">
            <a:noFill/>
          </a:ln>
        </p:spPr>
        <p:txBody>
          <a:bodyPr wrap="square">
            <a:spAutoFit/>
          </a:bodyPr>
          <a:lstStyle/>
          <a:p>
            <a:r>
              <a:rPr lang="en-US" altLang="zh-CN" sz="3200" b="1">
                <a:solidFill>
                  <a:schemeClr val="tx1"/>
                </a:solidFill>
                <a:latin typeface="黑体" panose="02010609060101010101" pitchFamily="49" charset="-122"/>
                <a:ea typeface="黑体" panose="02010609060101010101" pitchFamily="49" charset="-122"/>
                <a:cs typeface="黑体" panose="02010609060101010101" pitchFamily="49" charset="-122"/>
              </a:rPr>
              <a:t>1902</a:t>
            </a:r>
            <a:r>
              <a:rPr lang="zh-CN" altLang="en-US" sz="3200" b="1" dirty="0">
                <a:solidFill>
                  <a:schemeClr val="tx1"/>
                </a:solidFill>
                <a:latin typeface="黑体" panose="02010609060101010101" pitchFamily="49" charset="-122"/>
                <a:ea typeface="黑体" panose="02010609060101010101" pitchFamily="49" charset="-122"/>
                <a:cs typeface="黑体" panose="02010609060101010101" pitchFamily="49" charset="-122"/>
              </a:rPr>
              <a:t>年东渡</a:t>
            </a:r>
          </a:p>
          <a:p>
            <a:r>
              <a:rPr lang="zh-CN" altLang="en-US" sz="3200" b="1" dirty="0">
                <a:solidFill>
                  <a:schemeClr val="tx1"/>
                </a:solidFill>
                <a:latin typeface="黑体" panose="02010609060101010101" pitchFamily="49" charset="-122"/>
                <a:ea typeface="黑体" panose="02010609060101010101" pitchFamily="49" charset="-122"/>
                <a:cs typeface="黑体" panose="02010609060101010101" pitchFamily="49" charset="-122"/>
              </a:rPr>
              <a:t>日本的鲁迅</a:t>
            </a:r>
            <a:endParaRPr lang="zh-CN" altLang="en-US" sz="28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54277" name="文本框 54276"/>
          <p:cNvSpPr txBox="1"/>
          <p:nvPr/>
        </p:nvSpPr>
        <p:spPr>
          <a:xfrm>
            <a:off x="4968875" y="5410200"/>
            <a:ext cx="3505200" cy="1076325"/>
          </a:xfrm>
          <a:prstGeom prst="rect">
            <a:avLst/>
          </a:prstGeom>
          <a:noFill/>
          <a:ln w="12700">
            <a:noFill/>
          </a:ln>
        </p:spPr>
        <p:txBody>
          <a:bodyPr wrap="square">
            <a:spAutoFit/>
          </a:bodyPr>
          <a:lstStyle/>
          <a:p>
            <a:r>
              <a:rPr lang="zh-CN" altLang="en-US" sz="3200" b="1" dirty="0">
                <a:solidFill>
                  <a:schemeClr val="tx1"/>
                </a:solidFill>
                <a:latin typeface="黑体" panose="02010609060101010101" pitchFamily="49" charset="-122"/>
                <a:ea typeface="黑体" panose="02010609060101010101" pitchFamily="49" charset="-122"/>
                <a:cs typeface="黑体" panose="02010609060101010101" pitchFamily="49" charset="-122"/>
              </a:rPr>
              <a:t>1926年任中山</a:t>
            </a:r>
          </a:p>
          <a:p>
            <a:r>
              <a:rPr lang="zh-CN" altLang="en-US" sz="3200" b="1" dirty="0">
                <a:solidFill>
                  <a:schemeClr val="tx1"/>
                </a:solidFill>
                <a:latin typeface="黑体" panose="02010609060101010101" pitchFamily="49" charset="-122"/>
                <a:ea typeface="黑体" panose="02010609060101010101" pitchFamily="49" charset="-122"/>
                <a:cs typeface="黑体" panose="02010609060101010101" pitchFamily="49" charset="-122"/>
              </a:rPr>
              <a:t>大学教授时的鲁迅</a:t>
            </a:r>
            <a:endParaRPr lang="zh-CN" altLang="en-US" sz="3200" b="1"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4275"/>
                                        </p:tgtEl>
                                        <p:attrNameLst>
                                          <p:attrName>style.visibility</p:attrName>
                                        </p:attrNameLst>
                                      </p:cBhvr>
                                      <p:to>
                                        <p:strVal val="visible"/>
                                      </p:to>
                                    </p:set>
                                    <p:animEffect transition="in" filter="wheel(1)">
                                      <p:cBhvr>
                                        <p:cTn id="7" dur="2000"/>
                                        <p:tgtEl>
                                          <p:spTgt spid="542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276"/>
                                        </p:tgtEl>
                                        <p:attrNameLst>
                                          <p:attrName>style.visibility</p:attrName>
                                        </p:attrNameLst>
                                      </p:cBhvr>
                                      <p:to>
                                        <p:strVal val="visible"/>
                                      </p:to>
                                    </p:set>
                                    <p:animEffect transition="in" filter="fade">
                                      <p:cBhvr>
                                        <p:cTn id="12" dur="500"/>
                                        <p:tgtEl>
                                          <p:spTgt spid="5427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4274"/>
                                        </p:tgtEl>
                                        <p:attrNameLst>
                                          <p:attrName>style.visibility</p:attrName>
                                        </p:attrNameLst>
                                      </p:cBhvr>
                                      <p:to>
                                        <p:strVal val="visible"/>
                                      </p:to>
                                    </p:set>
                                    <p:animEffect transition="in" filter="wheel(1)">
                                      <p:cBhvr>
                                        <p:cTn id="17" dur="2000"/>
                                        <p:tgtEl>
                                          <p:spTgt spid="5427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277"/>
                                        </p:tgtEl>
                                        <p:attrNameLst>
                                          <p:attrName>style.visibility</p:attrName>
                                        </p:attrNameLst>
                                      </p:cBhvr>
                                      <p:to>
                                        <p:strVal val="visible"/>
                                      </p:to>
                                    </p:set>
                                    <p:animEffect transition="in" filter="fade">
                                      <p:cBhvr>
                                        <p:cTn id="22" dur="500"/>
                                        <p:tgtEl>
                                          <p:spTgt spid="54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P spid="5427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58445" y="921385"/>
            <a:ext cx="8387715" cy="5777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zh-CN" altLang="en-US" sz="2000" b="1" dirty="0">
                <a:solidFill>
                  <a:srgbClr val="FF0000"/>
                </a:solidFill>
                <a:latin typeface="黑体" panose="02010609060101010101" pitchFamily="49" charset="-122"/>
                <a:ea typeface="黑体" panose="02010609060101010101" pitchFamily="49" charset="-122"/>
              </a:rPr>
              <a:t>    </a:t>
            </a:r>
            <a:r>
              <a:rPr lang="zh-CN" altLang="en-US" sz="2800" b="1" dirty="0">
                <a:solidFill>
                  <a:srgbClr val="FF0000"/>
                </a:solidFill>
                <a:latin typeface="黑体" panose="02010609060101010101" pitchFamily="49" charset="-122"/>
                <a:ea typeface="黑体" panose="02010609060101010101" pitchFamily="49" charset="-122"/>
              </a:rPr>
              <a:t>【鲁迅】</a:t>
            </a:r>
            <a:r>
              <a:rPr lang="zh-CN" altLang="en-US" sz="2800" b="1" dirty="0">
                <a:latin typeface="黑体" panose="02010609060101010101" pitchFamily="49" charset="-122"/>
                <a:ea typeface="黑体" panose="02010609060101010101" pitchFamily="49" charset="-122"/>
              </a:rPr>
              <a:t>（</a:t>
            </a:r>
            <a:r>
              <a:rPr lang="en-US" altLang="zh-CN" sz="2800" b="1" dirty="0">
                <a:latin typeface="黑体" panose="02010609060101010101" pitchFamily="49" charset="-122"/>
                <a:ea typeface="黑体" panose="02010609060101010101" pitchFamily="49" charset="-122"/>
              </a:rPr>
              <a:t>1881—1936</a:t>
            </a:r>
            <a:r>
              <a:rPr lang="zh-CN" altLang="en-US" sz="2800" b="1" dirty="0">
                <a:latin typeface="黑体" panose="02010609060101010101" pitchFamily="49" charset="-122"/>
                <a:ea typeface="黑体" panose="02010609060101010101" pitchFamily="49" charset="-122"/>
              </a:rPr>
              <a:t>），原名</a:t>
            </a:r>
          </a:p>
          <a:p>
            <a:pPr eaLnBrk="1" hangingPunct="1">
              <a:lnSpc>
                <a:spcPct val="110000"/>
              </a:lnSpc>
            </a:pPr>
            <a:r>
              <a:rPr lang="zh-CN" altLang="en-US" sz="2800" b="1" dirty="0">
                <a:latin typeface="黑体" panose="02010609060101010101" pitchFamily="49" charset="-122"/>
                <a:ea typeface="黑体" panose="02010609060101010101" pitchFamily="49" charset="-122"/>
              </a:rPr>
              <a:t>周樟寿，后改名为周树人，字豫才，</a:t>
            </a:r>
          </a:p>
          <a:p>
            <a:pPr eaLnBrk="1" hangingPunct="1">
              <a:lnSpc>
                <a:spcPct val="110000"/>
              </a:lnSpc>
            </a:pPr>
            <a:r>
              <a:rPr lang="zh-CN" altLang="en-US" sz="2800" b="1" dirty="0">
                <a:latin typeface="黑体" panose="02010609060101010101" pitchFamily="49" charset="-122"/>
                <a:ea typeface="黑体" panose="02010609060101010101" pitchFamily="49" charset="-122"/>
              </a:rPr>
              <a:t>浙江绍兴人。</a:t>
            </a:r>
            <a:r>
              <a:rPr lang="zh-CN" altLang="en-US" sz="2800" b="1" dirty="0">
                <a:solidFill>
                  <a:srgbClr val="0000FF"/>
                </a:solidFill>
                <a:latin typeface="黑体" panose="02010609060101010101" pitchFamily="49" charset="-122"/>
                <a:ea typeface="黑体" panose="02010609060101010101" pitchFamily="49" charset="-122"/>
              </a:rPr>
              <a:t>现代伟大的文学家、思</a:t>
            </a:r>
          </a:p>
          <a:p>
            <a:pPr eaLnBrk="1" hangingPunct="1">
              <a:lnSpc>
                <a:spcPct val="110000"/>
              </a:lnSpc>
            </a:pPr>
            <a:r>
              <a:rPr lang="zh-CN" altLang="en-US" sz="2800" b="1" dirty="0">
                <a:solidFill>
                  <a:srgbClr val="0000FF"/>
                </a:solidFill>
                <a:latin typeface="黑体" panose="02010609060101010101" pitchFamily="49" charset="-122"/>
                <a:ea typeface="黑体" panose="02010609060101010101" pitchFamily="49" charset="-122"/>
              </a:rPr>
              <a:t>想家和革命家</a:t>
            </a:r>
            <a:r>
              <a:rPr lang="zh-CN" altLang="en-US" sz="2800" b="1" dirty="0">
                <a:latin typeface="黑体" panose="02010609060101010101" pitchFamily="49" charset="-122"/>
                <a:ea typeface="黑体" panose="02010609060101010101" pitchFamily="49" charset="-122"/>
              </a:rPr>
              <a:t>。</a:t>
            </a:r>
          </a:p>
          <a:p>
            <a:pPr eaLnBrk="1" hangingPunct="1">
              <a:lnSpc>
                <a:spcPct val="110000"/>
              </a:lnSpc>
            </a:pPr>
            <a:r>
              <a:rPr lang="zh-CN" altLang="en-US" sz="2800" b="1" dirty="0">
                <a:latin typeface="黑体" panose="02010609060101010101" pitchFamily="49" charset="-122"/>
                <a:ea typeface="黑体" panose="02010609060101010101" pitchFamily="49" charset="-122"/>
              </a:rPr>
              <a:t>    </a:t>
            </a:r>
            <a:r>
              <a:rPr lang="en-US" altLang="zh-CN" sz="2800" b="1" dirty="0">
                <a:latin typeface="黑体" panose="02010609060101010101" pitchFamily="49" charset="-122"/>
                <a:ea typeface="黑体" panose="02010609060101010101" pitchFamily="49" charset="-122"/>
                <a:sym typeface="+mn-ea"/>
              </a:rPr>
              <a:t>1918</a:t>
            </a:r>
            <a:r>
              <a:rPr lang="zh-CN" altLang="en-US" sz="2800" b="1" dirty="0">
                <a:latin typeface="黑体" panose="02010609060101010101" pitchFamily="49" charset="-122"/>
                <a:ea typeface="黑体" panose="02010609060101010101" pitchFamily="49" charset="-122"/>
                <a:sym typeface="+mn-ea"/>
              </a:rPr>
              <a:t>年首次用“鲁迅”的笔名发表了中国现代文学史上第一篇白话小说</a:t>
            </a:r>
            <a:r>
              <a:rPr lang="en-US" altLang="zh-CN" sz="2800" b="1" dirty="0">
                <a:latin typeface="黑体" panose="02010609060101010101" pitchFamily="49" charset="-122"/>
                <a:ea typeface="黑体" panose="02010609060101010101" pitchFamily="49" charset="-122"/>
                <a:sym typeface="+mn-ea"/>
              </a:rPr>
              <a:t>《</a:t>
            </a:r>
            <a:r>
              <a:rPr lang="zh-CN" altLang="en-US" sz="2800" b="1" dirty="0">
                <a:latin typeface="黑体" panose="02010609060101010101" pitchFamily="49" charset="-122"/>
                <a:ea typeface="黑体" panose="02010609060101010101" pitchFamily="49" charset="-122"/>
                <a:sym typeface="+mn-ea"/>
              </a:rPr>
              <a:t>狂人日记</a:t>
            </a:r>
            <a:r>
              <a:rPr lang="en-US" altLang="zh-CN" sz="2800" b="1" dirty="0">
                <a:latin typeface="黑体" panose="02010609060101010101" pitchFamily="49" charset="-122"/>
                <a:ea typeface="黑体" panose="02010609060101010101" pitchFamily="49" charset="-122"/>
                <a:sym typeface="+mn-ea"/>
              </a:rPr>
              <a:t>》</a:t>
            </a:r>
            <a:r>
              <a:rPr lang="zh-CN" altLang="en-US" sz="2800" b="1" dirty="0">
                <a:latin typeface="黑体" panose="02010609060101010101" pitchFamily="49" charset="-122"/>
                <a:ea typeface="黑体" panose="02010609060101010101" pitchFamily="49" charset="-122"/>
                <a:sym typeface="+mn-ea"/>
              </a:rPr>
              <a:t>，奠定了新文化运动的基石，此后又发表了</a:t>
            </a:r>
            <a:r>
              <a:rPr lang="en-US" altLang="zh-CN" sz="2800" b="1" dirty="0">
                <a:latin typeface="黑体" panose="02010609060101010101" pitchFamily="49" charset="-122"/>
                <a:ea typeface="黑体" panose="02010609060101010101" pitchFamily="49" charset="-122"/>
                <a:sym typeface="+mn-ea"/>
              </a:rPr>
              <a:t>《</a:t>
            </a:r>
            <a:r>
              <a:rPr lang="zh-CN" altLang="en-US" sz="2800" b="1" dirty="0">
                <a:latin typeface="黑体" panose="02010609060101010101" pitchFamily="49" charset="-122"/>
                <a:ea typeface="黑体" panose="02010609060101010101" pitchFamily="49" charset="-122"/>
                <a:sym typeface="+mn-ea"/>
              </a:rPr>
              <a:t>阿</a:t>
            </a:r>
            <a:r>
              <a:rPr lang="en-US" altLang="zh-CN" sz="2800" b="1" dirty="0">
                <a:latin typeface="黑体" panose="02010609060101010101" pitchFamily="49" charset="-122"/>
                <a:ea typeface="黑体" panose="02010609060101010101" pitchFamily="49" charset="-122"/>
                <a:sym typeface="+mn-ea"/>
              </a:rPr>
              <a:t>Q</a:t>
            </a:r>
            <a:r>
              <a:rPr lang="zh-CN" altLang="en-US" sz="2800" b="1" dirty="0">
                <a:latin typeface="黑体" panose="02010609060101010101" pitchFamily="49" charset="-122"/>
                <a:ea typeface="黑体" panose="02010609060101010101" pitchFamily="49" charset="-122"/>
                <a:sym typeface="+mn-ea"/>
              </a:rPr>
              <a:t>正传</a:t>
            </a:r>
            <a:r>
              <a:rPr lang="en-US" altLang="zh-CN" sz="2800" b="1" dirty="0">
                <a:latin typeface="黑体" panose="02010609060101010101" pitchFamily="49" charset="-122"/>
                <a:ea typeface="黑体" panose="02010609060101010101" pitchFamily="49" charset="-122"/>
                <a:sym typeface="+mn-ea"/>
              </a:rPr>
              <a:t>》《</a:t>
            </a:r>
            <a:r>
              <a:rPr lang="zh-CN" altLang="en-US" sz="2800" b="1" dirty="0">
                <a:latin typeface="黑体" panose="02010609060101010101" pitchFamily="49" charset="-122"/>
                <a:ea typeface="黑体" panose="02010609060101010101" pitchFamily="49" charset="-122"/>
                <a:sym typeface="+mn-ea"/>
              </a:rPr>
              <a:t>孔乙己</a:t>
            </a:r>
            <a:r>
              <a:rPr lang="en-US" altLang="zh-CN" sz="2800" b="1" dirty="0">
                <a:latin typeface="黑体" panose="02010609060101010101" pitchFamily="49" charset="-122"/>
                <a:ea typeface="黑体" panose="02010609060101010101" pitchFamily="49" charset="-122"/>
                <a:sym typeface="+mn-ea"/>
              </a:rPr>
              <a:t>》《</a:t>
            </a:r>
            <a:r>
              <a:rPr lang="zh-CN" altLang="en-US" sz="2800" b="1" dirty="0">
                <a:latin typeface="黑体" panose="02010609060101010101" pitchFamily="49" charset="-122"/>
                <a:ea typeface="黑体" panose="02010609060101010101" pitchFamily="49" charset="-122"/>
                <a:sym typeface="+mn-ea"/>
              </a:rPr>
              <a:t>药</a:t>
            </a:r>
            <a:r>
              <a:rPr lang="en-US" altLang="zh-CN" sz="2800" b="1" dirty="0">
                <a:latin typeface="黑体" panose="02010609060101010101" pitchFamily="49" charset="-122"/>
                <a:ea typeface="黑体" panose="02010609060101010101" pitchFamily="49" charset="-122"/>
                <a:sym typeface="+mn-ea"/>
              </a:rPr>
              <a:t>》</a:t>
            </a:r>
            <a:r>
              <a:rPr lang="zh-CN" altLang="en-US" sz="2800" b="1" dirty="0">
                <a:latin typeface="黑体" panose="02010609060101010101" pitchFamily="49" charset="-122"/>
                <a:ea typeface="黑体" panose="02010609060101010101" pitchFamily="49" charset="-122"/>
                <a:sym typeface="+mn-ea"/>
              </a:rPr>
              <a:t>等文章。其主要作品有小说集</a:t>
            </a:r>
            <a:r>
              <a:rPr lang="en-US" altLang="zh-CN" sz="2800" b="1" dirty="0">
                <a:solidFill>
                  <a:srgbClr val="FF0000"/>
                </a:solidFill>
                <a:latin typeface="黑体" panose="02010609060101010101" pitchFamily="49" charset="-122"/>
                <a:ea typeface="黑体" panose="02010609060101010101" pitchFamily="49" charset="-122"/>
                <a:sym typeface="+mn-ea"/>
              </a:rPr>
              <a:t>《</a:t>
            </a:r>
            <a:r>
              <a:rPr lang="zh-CN" altLang="en-US" sz="2800" b="1" dirty="0">
                <a:solidFill>
                  <a:srgbClr val="FF0000"/>
                </a:solidFill>
                <a:latin typeface="黑体" panose="02010609060101010101" pitchFamily="49" charset="-122"/>
                <a:ea typeface="黑体" panose="02010609060101010101" pitchFamily="49" charset="-122"/>
                <a:sym typeface="+mn-ea"/>
              </a:rPr>
              <a:t>呐喊</a:t>
            </a:r>
            <a:r>
              <a:rPr lang="en-US" altLang="zh-CN" sz="2800" b="1" dirty="0">
                <a:solidFill>
                  <a:srgbClr val="FF0000"/>
                </a:solidFill>
                <a:latin typeface="黑体" panose="02010609060101010101" pitchFamily="49" charset="-122"/>
                <a:ea typeface="黑体" panose="02010609060101010101" pitchFamily="49" charset="-122"/>
                <a:sym typeface="+mn-ea"/>
              </a:rPr>
              <a:t>》《</a:t>
            </a:r>
            <a:r>
              <a:rPr lang="zh-CN" altLang="en-US" sz="2800" b="1" dirty="0">
                <a:solidFill>
                  <a:srgbClr val="FF0000"/>
                </a:solidFill>
                <a:latin typeface="黑体" panose="02010609060101010101" pitchFamily="49" charset="-122"/>
                <a:ea typeface="黑体" panose="02010609060101010101" pitchFamily="49" charset="-122"/>
                <a:sym typeface="+mn-ea"/>
              </a:rPr>
              <a:t>彷徨</a:t>
            </a:r>
            <a:r>
              <a:rPr lang="en-US" altLang="zh-CN" sz="2800" b="1" dirty="0">
                <a:solidFill>
                  <a:srgbClr val="FF0000"/>
                </a:solidFill>
                <a:latin typeface="黑体" panose="02010609060101010101" pitchFamily="49" charset="-122"/>
                <a:ea typeface="黑体" panose="02010609060101010101" pitchFamily="49" charset="-122"/>
                <a:sym typeface="+mn-ea"/>
              </a:rPr>
              <a:t>》《</a:t>
            </a:r>
            <a:r>
              <a:rPr lang="zh-CN" altLang="en-US" sz="2800" b="1" dirty="0">
                <a:solidFill>
                  <a:srgbClr val="FF0000"/>
                </a:solidFill>
                <a:latin typeface="黑体" panose="02010609060101010101" pitchFamily="49" charset="-122"/>
                <a:ea typeface="黑体" panose="02010609060101010101" pitchFamily="49" charset="-122"/>
                <a:sym typeface="+mn-ea"/>
              </a:rPr>
              <a:t>故事新编</a:t>
            </a:r>
            <a:r>
              <a:rPr lang="en-US" altLang="zh-CN" sz="2800" b="1" dirty="0">
                <a:solidFill>
                  <a:srgbClr val="FF0000"/>
                </a:solidFill>
                <a:latin typeface="黑体" panose="02010609060101010101" pitchFamily="49" charset="-122"/>
                <a:ea typeface="黑体" panose="02010609060101010101" pitchFamily="49" charset="-122"/>
                <a:sym typeface="+mn-ea"/>
              </a:rPr>
              <a:t>》</a:t>
            </a:r>
            <a:r>
              <a:rPr lang="zh-CN" altLang="en-US" sz="2800" b="1" dirty="0">
                <a:latin typeface="黑体" panose="02010609060101010101" pitchFamily="49" charset="-122"/>
                <a:ea typeface="黑体" panose="02010609060101010101" pitchFamily="49" charset="-122"/>
                <a:sym typeface="+mn-ea"/>
              </a:rPr>
              <a:t>，散文集</a:t>
            </a:r>
            <a:r>
              <a:rPr lang="en-US" altLang="zh-CN" sz="2800" b="1" dirty="0">
                <a:solidFill>
                  <a:srgbClr val="FF0000"/>
                </a:solidFill>
                <a:latin typeface="黑体" panose="02010609060101010101" pitchFamily="49" charset="-122"/>
                <a:ea typeface="黑体" panose="02010609060101010101" pitchFamily="49" charset="-122"/>
                <a:sym typeface="+mn-ea"/>
              </a:rPr>
              <a:t>《</a:t>
            </a:r>
            <a:r>
              <a:rPr lang="zh-CN" altLang="en-US" sz="2800" b="1" dirty="0">
                <a:solidFill>
                  <a:srgbClr val="FF0000"/>
                </a:solidFill>
                <a:latin typeface="黑体" panose="02010609060101010101" pitchFamily="49" charset="-122"/>
                <a:ea typeface="黑体" panose="02010609060101010101" pitchFamily="49" charset="-122"/>
                <a:sym typeface="+mn-ea"/>
              </a:rPr>
              <a:t>朝花夕拾</a:t>
            </a:r>
            <a:r>
              <a:rPr lang="en-US" altLang="zh-CN" sz="2800" b="1" dirty="0">
                <a:solidFill>
                  <a:srgbClr val="FF0000"/>
                </a:solidFill>
                <a:latin typeface="黑体" panose="02010609060101010101" pitchFamily="49" charset="-122"/>
                <a:ea typeface="黑体" panose="02010609060101010101" pitchFamily="49" charset="-122"/>
                <a:sym typeface="+mn-ea"/>
              </a:rPr>
              <a:t>》</a:t>
            </a:r>
            <a:r>
              <a:rPr lang="zh-CN" altLang="en-US" sz="2800" b="1" dirty="0">
                <a:latin typeface="黑体" panose="02010609060101010101" pitchFamily="49" charset="-122"/>
                <a:ea typeface="黑体" panose="02010609060101010101" pitchFamily="49" charset="-122"/>
                <a:sym typeface="+mn-ea"/>
              </a:rPr>
              <a:t>，散文诗集</a:t>
            </a:r>
            <a:r>
              <a:rPr lang="en-US" altLang="zh-CN" sz="2800" b="1" dirty="0">
                <a:solidFill>
                  <a:srgbClr val="FF0000"/>
                </a:solidFill>
                <a:latin typeface="黑体" panose="02010609060101010101" pitchFamily="49" charset="-122"/>
                <a:ea typeface="黑体" panose="02010609060101010101" pitchFamily="49" charset="-122"/>
                <a:sym typeface="+mn-ea"/>
              </a:rPr>
              <a:t>《</a:t>
            </a:r>
            <a:r>
              <a:rPr lang="zh-CN" altLang="en-US" sz="2800" b="1" dirty="0">
                <a:solidFill>
                  <a:srgbClr val="FF0000"/>
                </a:solidFill>
                <a:latin typeface="黑体" panose="02010609060101010101" pitchFamily="49" charset="-122"/>
                <a:ea typeface="黑体" panose="02010609060101010101" pitchFamily="49" charset="-122"/>
                <a:sym typeface="+mn-ea"/>
              </a:rPr>
              <a:t>野草</a:t>
            </a:r>
            <a:r>
              <a:rPr lang="en-US" altLang="zh-CN" sz="2800" b="1" dirty="0">
                <a:solidFill>
                  <a:srgbClr val="FF0000"/>
                </a:solidFill>
                <a:latin typeface="黑体" panose="02010609060101010101" pitchFamily="49" charset="-122"/>
                <a:ea typeface="黑体" panose="02010609060101010101" pitchFamily="49" charset="-122"/>
                <a:sym typeface="+mn-ea"/>
              </a:rPr>
              <a:t>》</a:t>
            </a:r>
            <a:r>
              <a:rPr lang="zh-CN" altLang="en-US" sz="2800" b="1" dirty="0">
                <a:latin typeface="黑体" panose="02010609060101010101" pitchFamily="49" charset="-122"/>
                <a:ea typeface="黑体" panose="02010609060101010101" pitchFamily="49" charset="-122"/>
                <a:sym typeface="+mn-ea"/>
              </a:rPr>
              <a:t>，杂文集</a:t>
            </a:r>
            <a:r>
              <a:rPr lang="en-US" altLang="zh-CN" sz="2800" b="1" dirty="0">
                <a:solidFill>
                  <a:srgbClr val="FF0000"/>
                </a:solidFill>
                <a:latin typeface="黑体" panose="02010609060101010101" pitchFamily="49" charset="-122"/>
                <a:ea typeface="黑体" panose="02010609060101010101" pitchFamily="49" charset="-122"/>
                <a:sym typeface="+mn-ea"/>
              </a:rPr>
              <a:t>《</a:t>
            </a:r>
            <a:r>
              <a:rPr lang="zh-CN" altLang="en-US" sz="2800" b="1" dirty="0">
                <a:solidFill>
                  <a:srgbClr val="FF0000"/>
                </a:solidFill>
                <a:latin typeface="黑体" panose="02010609060101010101" pitchFamily="49" charset="-122"/>
                <a:ea typeface="黑体" panose="02010609060101010101" pitchFamily="49" charset="-122"/>
                <a:sym typeface="+mn-ea"/>
              </a:rPr>
              <a:t>热风</a:t>
            </a:r>
            <a:r>
              <a:rPr lang="en-US" altLang="zh-CN" sz="2800" b="1" dirty="0">
                <a:solidFill>
                  <a:srgbClr val="FF0000"/>
                </a:solidFill>
                <a:latin typeface="黑体" panose="02010609060101010101" pitchFamily="49" charset="-122"/>
                <a:ea typeface="黑体" panose="02010609060101010101" pitchFamily="49" charset="-122"/>
                <a:sym typeface="+mn-ea"/>
              </a:rPr>
              <a:t>》《</a:t>
            </a:r>
            <a:r>
              <a:rPr lang="zh-CN" altLang="en-US" sz="2800" b="1" dirty="0">
                <a:solidFill>
                  <a:srgbClr val="FF0000"/>
                </a:solidFill>
                <a:latin typeface="黑体" panose="02010609060101010101" pitchFamily="49" charset="-122"/>
                <a:ea typeface="黑体" panose="02010609060101010101" pitchFamily="49" charset="-122"/>
                <a:sym typeface="+mn-ea"/>
              </a:rPr>
              <a:t>而已集</a:t>
            </a:r>
            <a:r>
              <a:rPr lang="en-US" altLang="zh-CN" sz="2800" b="1" dirty="0">
                <a:solidFill>
                  <a:srgbClr val="FF0000"/>
                </a:solidFill>
                <a:latin typeface="黑体" panose="02010609060101010101" pitchFamily="49" charset="-122"/>
                <a:ea typeface="黑体" panose="02010609060101010101" pitchFamily="49" charset="-122"/>
                <a:sym typeface="+mn-ea"/>
              </a:rPr>
              <a:t>》《</a:t>
            </a:r>
            <a:r>
              <a:rPr lang="zh-CN" altLang="en-US" sz="2800" b="1" dirty="0">
                <a:solidFill>
                  <a:srgbClr val="FF0000"/>
                </a:solidFill>
                <a:latin typeface="黑体" panose="02010609060101010101" pitchFamily="49" charset="-122"/>
                <a:ea typeface="黑体" panose="02010609060101010101" pitchFamily="49" charset="-122"/>
                <a:sym typeface="+mn-ea"/>
              </a:rPr>
              <a:t>坟</a:t>
            </a:r>
            <a:r>
              <a:rPr lang="en-US" altLang="zh-CN" sz="2800" b="1" dirty="0">
                <a:solidFill>
                  <a:srgbClr val="FF0000"/>
                </a:solidFill>
                <a:latin typeface="黑体" panose="02010609060101010101" pitchFamily="49" charset="-122"/>
                <a:ea typeface="黑体" panose="02010609060101010101" pitchFamily="49" charset="-122"/>
                <a:sym typeface="+mn-ea"/>
              </a:rPr>
              <a:t>》《</a:t>
            </a:r>
            <a:r>
              <a:rPr lang="zh-CN" altLang="en-US" sz="2800" b="1" dirty="0">
                <a:solidFill>
                  <a:srgbClr val="FF0000"/>
                </a:solidFill>
                <a:latin typeface="黑体" panose="02010609060101010101" pitchFamily="49" charset="-122"/>
                <a:ea typeface="黑体" panose="02010609060101010101" pitchFamily="49" charset="-122"/>
                <a:sym typeface="+mn-ea"/>
              </a:rPr>
              <a:t>南腔北调集</a:t>
            </a:r>
            <a:r>
              <a:rPr lang="en-US" altLang="zh-CN" sz="2800" b="1" dirty="0">
                <a:solidFill>
                  <a:srgbClr val="FF0000"/>
                </a:solidFill>
                <a:latin typeface="黑体" panose="02010609060101010101" pitchFamily="49" charset="-122"/>
                <a:ea typeface="黑体" panose="02010609060101010101" pitchFamily="49" charset="-122"/>
                <a:sym typeface="+mn-ea"/>
              </a:rPr>
              <a:t>》《</a:t>
            </a:r>
            <a:r>
              <a:rPr lang="zh-CN" altLang="en-US" sz="2800" b="1" dirty="0">
                <a:solidFill>
                  <a:srgbClr val="FF0000"/>
                </a:solidFill>
                <a:latin typeface="黑体" panose="02010609060101010101" pitchFamily="49" charset="-122"/>
                <a:ea typeface="黑体" panose="02010609060101010101" pitchFamily="49" charset="-122"/>
                <a:sym typeface="+mn-ea"/>
              </a:rPr>
              <a:t>二心集</a:t>
            </a:r>
            <a:r>
              <a:rPr lang="en-US" altLang="zh-CN" sz="2800" b="1" dirty="0">
                <a:solidFill>
                  <a:srgbClr val="FF0000"/>
                </a:solidFill>
                <a:latin typeface="黑体" panose="02010609060101010101" pitchFamily="49" charset="-122"/>
                <a:ea typeface="黑体" panose="02010609060101010101" pitchFamily="49" charset="-122"/>
                <a:sym typeface="+mn-ea"/>
              </a:rPr>
              <a:t>》《</a:t>
            </a:r>
            <a:r>
              <a:rPr lang="zh-CN" altLang="en-US" sz="2800" b="1" dirty="0">
                <a:solidFill>
                  <a:srgbClr val="FF0000"/>
                </a:solidFill>
                <a:latin typeface="黑体" panose="02010609060101010101" pitchFamily="49" charset="-122"/>
                <a:ea typeface="黑体" panose="02010609060101010101" pitchFamily="49" charset="-122"/>
                <a:sym typeface="+mn-ea"/>
              </a:rPr>
              <a:t>三闲集</a:t>
            </a:r>
            <a:r>
              <a:rPr lang="en-US" altLang="zh-CN" sz="2800" b="1" dirty="0">
                <a:solidFill>
                  <a:srgbClr val="FF0000"/>
                </a:solidFill>
                <a:latin typeface="黑体" panose="02010609060101010101" pitchFamily="49" charset="-122"/>
                <a:ea typeface="黑体" panose="02010609060101010101" pitchFamily="49" charset="-122"/>
                <a:sym typeface="+mn-ea"/>
              </a:rPr>
              <a:t>》《</a:t>
            </a:r>
            <a:r>
              <a:rPr lang="zh-CN" altLang="en-US" sz="2800" b="1" dirty="0">
                <a:solidFill>
                  <a:srgbClr val="FF0000"/>
                </a:solidFill>
                <a:latin typeface="黑体" panose="02010609060101010101" pitchFamily="49" charset="-122"/>
                <a:ea typeface="黑体" panose="02010609060101010101" pitchFamily="49" charset="-122"/>
                <a:sym typeface="+mn-ea"/>
              </a:rPr>
              <a:t>华盖集</a:t>
            </a:r>
            <a:r>
              <a:rPr lang="en-US" altLang="zh-CN" sz="2800" b="1" dirty="0">
                <a:solidFill>
                  <a:srgbClr val="FF0000"/>
                </a:solidFill>
                <a:latin typeface="黑体" panose="02010609060101010101" pitchFamily="49" charset="-122"/>
                <a:ea typeface="黑体" panose="02010609060101010101" pitchFamily="49" charset="-122"/>
                <a:sym typeface="+mn-ea"/>
              </a:rPr>
              <a:t>》《</a:t>
            </a:r>
            <a:r>
              <a:rPr lang="zh-CN" altLang="en-US" sz="2800" b="1" dirty="0">
                <a:solidFill>
                  <a:srgbClr val="FF0000"/>
                </a:solidFill>
                <a:latin typeface="黑体" panose="02010609060101010101" pitchFamily="49" charset="-122"/>
                <a:ea typeface="黑体" panose="02010609060101010101" pitchFamily="49" charset="-122"/>
                <a:sym typeface="+mn-ea"/>
              </a:rPr>
              <a:t>且介亭杂文</a:t>
            </a:r>
            <a:r>
              <a:rPr lang="en-US" altLang="zh-CN" sz="2800" b="1" dirty="0">
                <a:solidFill>
                  <a:srgbClr val="FF0000"/>
                </a:solidFill>
                <a:latin typeface="黑体" panose="02010609060101010101" pitchFamily="49" charset="-122"/>
                <a:ea typeface="黑体" panose="02010609060101010101" pitchFamily="49" charset="-122"/>
                <a:sym typeface="+mn-ea"/>
              </a:rPr>
              <a:t>》</a:t>
            </a:r>
            <a:r>
              <a:rPr lang="zh-CN" altLang="en-US" sz="2800" b="1" dirty="0">
                <a:latin typeface="黑体" panose="02010609060101010101" pitchFamily="49" charset="-122"/>
                <a:ea typeface="黑体" panose="02010609060101010101" pitchFamily="49" charset="-122"/>
                <a:sym typeface="+mn-ea"/>
              </a:rPr>
              <a:t>等。</a:t>
            </a:r>
          </a:p>
        </p:txBody>
      </p:sp>
      <p:grpSp>
        <p:nvGrpSpPr>
          <p:cNvPr id="10" name="组合 9"/>
          <p:cNvGrpSpPr/>
          <p:nvPr/>
        </p:nvGrpSpPr>
        <p:grpSpPr>
          <a:xfrm>
            <a:off x="161290" y="288290"/>
            <a:ext cx="2346325" cy="583732"/>
            <a:chOff x="923" y="1552"/>
            <a:chExt cx="3695" cy="911"/>
          </a:xfrm>
        </p:grpSpPr>
        <p:pic>
          <p:nvPicPr>
            <p:cNvPr id="2" name="图片 1" descr="00 图标-04"/>
            <p:cNvPicPr>
              <a:picLocks noChangeAspect="1"/>
            </p:cNvPicPr>
            <p:nvPr/>
          </p:nvPicPr>
          <p:blipFill>
            <a:blip r:embed="rId2" cstate="print"/>
            <a:stretch>
              <a:fillRect/>
            </a:stretch>
          </p:blipFill>
          <p:spPr>
            <a:xfrm>
              <a:off x="923" y="1552"/>
              <a:ext cx="3695" cy="882"/>
            </a:xfrm>
            <a:prstGeom prst="rect">
              <a:avLst/>
            </a:prstGeom>
          </p:spPr>
        </p:pic>
        <p:sp>
          <p:nvSpPr>
            <p:cNvPr id="8" name="文本框 3"/>
            <p:cNvSpPr txBox="1"/>
            <p:nvPr/>
          </p:nvSpPr>
          <p:spPr>
            <a:xfrm>
              <a:off x="1209" y="1552"/>
              <a:ext cx="2848" cy="911"/>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作者简介</a:t>
              </a:r>
            </a:p>
          </p:txBody>
        </p:sp>
      </p:grpSp>
      <p:pic>
        <p:nvPicPr>
          <p:cNvPr id="9" name="图片 8"/>
          <p:cNvPicPr>
            <a:picLocks noChangeAspect="1"/>
          </p:cNvPicPr>
          <p:nvPr/>
        </p:nvPicPr>
        <p:blipFill>
          <a:blip r:embed="rId3" cstate="print"/>
          <a:srcRect l="5237"/>
          <a:stretch>
            <a:fillRect/>
          </a:stretch>
        </p:blipFill>
        <p:spPr>
          <a:xfrm>
            <a:off x="6148070" y="91440"/>
            <a:ext cx="2746375" cy="2611755"/>
          </a:xfrm>
          <a:prstGeom prst="round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474345" y="1158240"/>
            <a:ext cx="8367395" cy="569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00000"/>
              </a:lnSpc>
            </a:pPr>
            <a:r>
              <a:rPr lang="en-US" altLang="zh-CN" sz="2600" b="1" dirty="0">
                <a:latin typeface="黑体" panose="02010609060101010101" pitchFamily="49" charset="-122"/>
                <a:ea typeface="黑体" panose="02010609060101010101" pitchFamily="49" charset="-122"/>
              </a:rPr>
              <a:t>   </a:t>
            </a:r>
            <a:r>
              <a:rPr lang="en-US" altLang="zh-CN" sz="2400" b="1" dirty="0">
                <a:latin typeface="黑体" panose="02010609060101010101" pitchFamily="49" charset="-122"/>
                <a:ea typeface="黑体" panose="02010609060101010101" pitchFamily="49" charset="-122"/>
              </a:rPr>
              <a:t> </a:t>
            </a:r>
            <a:r>
              <a:rPr lang="en-US" altLang="zh-CN" sz="2800" b="1" dirty="0">
                <a:latin typeface="黑体" panose="02010609060101010101" pitchFamily="49" charset="-122"/>
                <a:ea typeface="黑体" panose="02010609060101010101" pitchFamily="49" charset="-122"/>
              </a:rPr>
              <a:t>1902</a:t>
            </a:r>
            <a:r>
              <a:rPr lang="zh-CN" altLang="en-US" sz="2800" b="1" dirty="0">
                <a:latin typeface="黑体" panose="02010609060101010101" pitchFamily="49" charset="-122"/>
                <a:ea typeface="黑体" panose="02010609060101010101" pitchFamily="49" charset="-122"/>
              </a:rPr>
              <a:t>年</a:t>
            </a:r>
            <a:r>
              <a:rPr lang="en-US" altLang="zh-CN" sz="2800" b="1" dirty="0">
                <a:latin typeface="黑体" panose="02010609060101010101" pitchFamily="49" charset="-122"/>
                <a:ea typeface="黑体" panose="02010609060101010101" pitchFamily="49" charset="-122"/>
              </a:rPr>
              <a:t>4</a:t>
            </a:r>
            <a:r>
              <a:rPr lang="zh-CN" altLang="en-US" sz="2800" b="1" dirty="0">
                <a:latin typeface="黑体" panose="02010609060101010101" pitchFamily="49" charset="-122"/>
                <a:ea typeface="黑体" panose="02010609060101010101" pitchFamily="49" charset="-122"/>
              </a:rPr>
              <a:t>月，鲁迅为了</a:t>
            </a:r>
            <a:r>
              <a:rPr lang="zh-CN" altLang="en-US" sz="2800" b="1" dirty="0">
                <a:solidFill>
                  <a:srgbClr val="0000FF"/>
                </a:solidFill>
                <a:latin typeface="黑体" panose="02010609060101010101" pitchFamily="49" charset="-122"/>
                <a:ea typeface="黑体" panose="02010609060101010101" pitchFamily="49" charset="-122"/>
              </a:rPr>
              <a:t>寻求救国救民</a:t>
            </a:r>
            <a:r>
              <a:rPr lang="zh-CN" altLang="en-US" sz="2800" b="1" dirty="0">
                <a:latin typeface="黑体" panose="02010609060101010101" pitchFamily="49" charset="-122"/>
                <a:ea typeface="黑体" panose="02010609060101010101" pitchFamily="49" charset="-122"/>
              </a:rPr>
              <a:t>的真理，到</a:t>
            </a:r>
            <a:r>
              <a:rPr lang="zh-CN" altLang="en-US" sz="2800" b="1" dirty="0">
                <a:solidFill>
                  <a:srgbClr val="0000FF"/>
                </a:solidFill>
                <a:latin typeface="黑体" panose="02010609060101010101" pitchFamily="49" charset="-122"/>
                <a:ea typeface="黑体" panose="02010609060101010101" pitchFamily="49" charset="-122"/>
              </a:rPr>
              <a:t>日本留学</a:t>
            </a:r>
            <a:r>
              <a:rPr lang="zh-CN" altLang="en-US" sz="2800" b="1" dirty="0">
                <a:latin typeface="黑体" panose="02010609060101010101" pitchFamily="49" charset="-122"/>
                <a:ea typeface="黑体" panose="02010609060101010101" pitchFamily="49" charset="-122"/>
              </a:rPr>
              <a:t>。</a:t>
            </a:r>
            <a:r>
              <a:rPr lang="en-US" altLang="zh-CN" sz="2800" b="1" dirty="0">
                <a:latin typeface="黑体" panose="02010609060101010101" pitchFamily="49" charset="-122"/>
                <a:ea typeface="黑体" panose="02010609060101010101" pitchFamily="49" charset="-122"/>
              </a:rPr>
              <a:t>1904</a:t>
            </a:r>
            <a:r>
              <a:rPr lang="zh-CN" altLang="en-US" sz="2800" b="1" dirty="0">
                <a:latin typeface="黑体" panose="02010609060101010101" pitchFamily="49" charset="-122"/>
                <a:ea typeface="黑体" panose="02010609060101010101" pitchFamily="49" charset="-122"/>
              </a:rPr>
              <a:t>年入仙台医学专门学校学医，想通过医学达到改造国家的目的。在此期间他结识了藤野先生，并与其建立了深厚的友谊。同时，鲁迅的思想也发生了巨大的转变，</a:t>
            </a:r>
          </a:p>
          <a:p>
            <a:pPr eaLnBrk="1" hangingPunct="1">
              <a:lnSpc>
                <a:spcPct val="100000"/>
              </a:lnSpc>
            </a:pPr>
            <a:r>
              <a:rPr lang="zh-CN" altLang="en-US" sz="2800" b="1" dirty="0">
                <a:solidFill>
                  <a:srgbClr val="FF0000"/>
                </a:solidFill>
                <a:latin typeface="黑体" panose="02010609060101010101" pitchFamily="49" charset="-122"/>
                <a:ea typeface="黑体" panose="02010609060101010101" pitchFamily="49" charset="-122"/>
              </a:rPr>
              <a:t>弃医从文，想从改变国民</a:t>
            </a:r>
          </a:p>
          <a:p>
            <a:pPr eaLnBrk="1" hangingPunct="1">
              <a:lnSpc>
                <a:spcPct val="100000"/>
              </a:lnSpc>
            </a:pPr>
            <a:r>
              <a:rPr lang="zh-CN" altLang="en-US" sz="2800" b="1" dirty="0">
                <a:solidFill>
                  <a:srgbClr val="FF0000"/>
                </a:solidFill>
                <a:latin typeface="黑体" panose="02010609060101010101" pitchFamily="49" charset="-122"/>
                <a:ea typeface="黑体" panose="02010609060101010101" pitchFamily="49" charset="-122"/>
              </a:rPr>
              <a:t>精神入手</a:t>
            </a:r>
            <a:r>
              <a:rPr lang="zh-CN" altLang="en-US" sz="2800" b="1" dirty="0">
                <a:latin typeface="黑体" panose="02010609060101010101" pitchFamily="49" charset="-122"/>
                <a:ea typeface="黑体" panose="02010609060101010101" pitchFamily="49" charset="-122"/>
              </a:rPr>
              <a:t>，挽救民族危亡。</a:t>
            </a:r>
          </a:p>
          <a:p>
            <a:pPr eaLnBrk="1" hangingPunct="1">
              <a:lnSpc>
                <a:spcPct val="100000"/>
              </a:lnSpc>
            </a:pPr>
            <a:r>
              <a:rPr lang="en-US" altLang="zh-CN" sz="2800" b="1" dirty="0">
                <a:latin typeface="黑体" panose="02010609060101010101" pitchFamily="49" charset="-122"/>
                <a:ea typeface="黑体" panose="02010609060101010101" pitchFamily="49" charset="-122"/>
              </a:rPr>
              <a:t>20</a:t>
            </a:r>
            <a:r>
              <a:rPr lang="zh-CN" altLang="en-US" sz="2800" b="1" dirty="0">
                <a:latin typeface="黑体" panose="02010609060101010101" pitchFamily="49" charset="-122"/>
                <a:ea typeface="黑体" panose="02010609060101010101" pitchFamily="49" charset="-122"/>
              </a:rPr>
              <a:t>年后，鲁迅在反动军阀</a:t>
            </a:r>
          </a:p>
          <a:p>
            <a:pPr eaLnBrk="1" hangingPunct="1">
              <a:lnSpc>
                <a:spcPct val="100000"/>
              </a:lnSpc>
            </a:pPr>
            <a:r>
              <a:rPr lang="zh-CN" altLang="en-US" sz="2800" b="1" dirty="0">
                <a:latin typeface="黑体" panose="02010609060101010101" pitchFamily="49" charset="-122"/>
                <a:ea typeface="黑体" panose="02010609060101010101" pitchFamily="49" charset="-122"/>
              </a:rPr>
              <a:t>和御用文人的迫害下，离</a:t>
            </a:r>
          </a:p>
          <a:p>
            <a:pPr eaLnBrk="1" hangingPunct="1">
              <a:lnSpc>
                <a:spcPct val="100000"/>
              </a:lnSpc>
            </a:pPr>
            <a:r>
              <a:rPr lang="zh-CN" altLang="en-US" sz="2800" b="1" dirty="0">
                <a:latin typeface="黑体" panose="02010609060101010101" pitchFamily="49" charset="-122"/>
                <a:ea typeface="黑体" panose="02010609060101010101" pitchFamily="49" charset="-122"/>
              </a:rPr>
              <a:t>开北京，来到厦门。</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藤</a:t>
            </a:r>
          </a:p>
          <a:p>
            <a:pPr eaLnBrk="1" hangingPunct="1">
              <a:lnSpc>
                <a:spcPct val="100000"/>
              </a:lnSpc>
            </a:pPr>
            <a:r>
              <a:rPr lang="zh-CN" altLang="en-US" sz="2800" b="1" dirty="0">
                <a:latin typeface="黑体" panose="02010609060101010101" pitchFamily="49" charset="-122"/>
                <a:ea typeface="黑体" panose="02010609060101010101" pitchFamily="49" charset="-122"/>
              </a:rPr>
              <a:t>野先生</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就是这时在厦门</a:t>
            </a:r>
          </a:p>
          <a:p>
            <a:pPr eaLnBrk="1" hangingPunct="1">
              <a:lnSpc>
                <a:spcPct val="100000"/>
              </a:lnSpc>
            </a:pPr>
            <a:r>
              <a:rPr lang="zh-CN" altLang="en-US" sz="2800" b="1" dirty="0">
                <a:latin typeface="黑体" panose="02010609060101010101" pitchFamily="49" charset="-122"/>
                <a:ea typeface="黑体" panose="02010609060101010101" pitchFamily="49" charset="-122"/>
              </a:rPr>
              <a:t>大学写的，作为对藤野先</a:t>
            </a:r>
          </a:p>
          <a:p>
            <a:pPr eaLnBrk="1" hangingPunct="1">
              <a:lnSpc>
                <a:spcPct val="100000"/>
              </a:lnSpc>
            </a:pPr>
            <a:r>
              <a:rPr lang="zh-CN" altLang="en-US" sz="2800" b="1" dirty="0">
                <a:latin typeface="黑体" panose="02010609060101010101" pitchFamily="49" charset="-122"/>
                <a:ea typeface="黑体" panose="02010609060101010101" pitchFamily="49" charset="-122"/>
              </a:rPr>
              <a:t>生永久的纪念。</a:t>
            </a:r>
          </a:p>
        </p:txBody>
      </p:sp>
      <p:pic>
        <p:nvPicPr>
          <p:cNvPr id="2" name="图片 1"/>
          <p:cNvPicPr>
            <a:picLocks noChangeAspect="1"/>
          </p:cNvPicPr>
          <p:nvPr/>
        </p:nvPicPr>
        <p:blipFill>
          <a:blip r:embed="rId2" cstate="print"/>
          <a:stretch>
            <a:fillRect/>
          </a:stretch>
        </p:blipFill>
        <p:spPr>
          <a:xfrm>
            <a:off x="4729480" y="3040380"/>
            <a:ext cx="4368165" cy="3297555"/>
          </a:xfrm>
          <a:prstGeom prst="roundRect">
            <a:avLst/>
          </a:prstGeom>
        </p:spPr>
      </p:pic>
      <p:grpSp>
        <p:nvGrpSpPr>
          <p:cNvPr id="10" name="组合 9"/>
          <p:cNvGrpSpPr/>
          <p:nvPr/>
        </p:nvGrpSpPr>
        <p:grpSpPr>
          <a:xfrm>
            <a:off x="292735" y="307564"/>
            <a:ext cx="2346325" cy="681957"/>
            <a:chOff x="923" y="1552"/>
            <a:chExt cx="3695" cy="882"/>
          </a:xfrm>
        </p:grpSpPr>
        <p:pic>
          <p:nvPicPr>
            <p:cNvPr id="9" name="图片 8" descr="00 图标-04"/>
            <p:cNvPicPr>
              <a:picLocks noChangeAspect="1"/>
            </p:cNvPicPr>
            <p:nvPr/>
          </p:nvPicPr>
          <p:blipFill>
            <a:blip r:embed="rId3" cstate="print"/>
            <a:stretch>
              <a:fillRect/>
            </a:stretch>
          </p:blipFill>
          <p:spPr>
            <a:xfrm>
              <a:off x="923" y="1552"/>
              <a:ext cx="3695" cy="882"/>
            </a:xfrm>
            <a:prstGeom prst="rect">
              <a:avLst/>
            </a:prstGeom>
          </p:spPr>
        </p:pic>
        <p:sp>
          <p:nvSpPr>
            <p:cNvPr id="22" name="文本框 3"/>
            <p:cNvSpPr txBox="1"/>
            <p:nvPr/>
          </p:nvSpPr>
          <p:spPr>
            <a:xfrm>
              <a:off x="1209" y="1616"/>
              <a:ext cx="2848" cy="755"/>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背景介绍</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heel(1)">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14325" y="341219"/>
            <a:ext cx="2346325" cy="681957"/>
            <a:chOff x="923" y="1552"/>
            <a:chExt cx="3695" cy="882"/>
          </a:xfrm>
        </p:grpSpPr>
        <p:pic>
          <p:nvPicPr>
            <p:cNvPr id="9" name="图片 8" descr="00 图标-04"/>
            <p:cNvPicPr>
              <a:picLocks noChangeAspect="1"/>
            </p:cNvPicPr>
            <p:nvPr/>
          </p:nvPicPr>
          <p:blipFill>
            <a:blip r:embed="rId2" cstate="print"/>
            <a:stretch>
              <a:fillRect/>
            </a:stretch>
          </p:blipFill>
          <p:spPr>
            <a:xfrm>
              <a:off x="923" y="1552"/>
              <a:ext cx="3695" cy="882"/>
            </a:xfrm>
            <a:prstGeom prst="rect">
              <a:avLst/>
            </a:prstGeom>
          </p:spPr>
        </p:pic>
        <p:sp>
          <p:nvSpPr>
            <p:cNvPr id="22" name="文本框 3"/>
            <p:cNvSpPr txBox="1"/>
            <p:nvPr/>
          </p:nvSpPr>
          <p:spPr>
            <a:xfrm>
              <a:off x="1209" y="1616"/>
              <a:ext cx="2848" cy="755"/>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文体知识</a:t>
              </a:r>
            </a:p>
          </p:txBody>
        </p:sp>
      </p:grpSp>
      <p:graphicFrame>
        <p:nvGraphicFramePr>
          <p:cNvPr id="2" name="表格 1"/>
          <p:cNvGraphicFramePr/>
          <p:nvPr/>
        </p:nvGraphicFramePr>
        <p:xfrm>
          <a:off x="495935" y="1195705"/>
          <a:ext cx="8185785" cy="5151755"/>
        </p:xfrm>
        <a:graphic>
          <a:graphicData uri="http://schemas.openxmlformats.org/drawingml/2006/table">
            <a:tbl>
              <a:tblPr firstRow="1" bandRow="1">
                <a:tableStyleId>{5940675A-B579-460E-94D1-54222C63F5DA}</a:tableStyleId>
              </a:tblPr>
              <a:tblGrid>
                <a:gridCol w="894080"/>
                <a:gridCol w="735965"/>
                <a:gridCol w="6555740"/>
              </a:tblGrid>
              <a:tr h="3231515">
                <a:tc rowSpan="2">
                  <a:txBody>
                    <a:bodyPr/>
                    <a:lstStyle/>
                    <a:p>
                      <a:pPr indent="0" algn="ctr">
                        <a:lnSpc>
                          <a:spcPct val="200000"/>
                        </a:lnSpc>
                        <a:buNone/>
                      </a:pPr>
                      <a:r>
                        <a:rPr lang="en-US" sz="3200" b="0">
                          <a:latin typeface="黑体" panose="02010609060101010101" pitchFamily="49" charset="-122"/>
                          <a:ea typeface="黑体" panose="02010609060101010101" pitchFamily="49" charset="-122"/>
                          <a:cs typeface="黑体" panose="02010609060101010101" pitchFamily="49" charset="-122"/>
                        </a:rPr>
                        <a:t>   </a:t>
                      </a:r>
                      <a:r>
                        <a:rPr lang="en-US" sz="3200" b="0">
                          <a:solidFill>
                            <a:srgbClr val="231F20"/>
                          </a:solidFill>
                          <a:latin typeface="黑体" panose="02010609060101010101" pitchFamily="49" charset="-122"/>
                          <a:ea typeface="黑体" panose="02010609060101010101" pitchFamily="49" charset="-122"/>
                          <a:cs typeface="黑体" panose="02010609060101010101" pitchFamily="49" charset="-122"/>
                        </a:rPr>
                        <a:t>散</a:t>
                      </a:r>
                    </a:p>
                    <a:p>
                      <a:pPr indent="0" algn="ctr">
                        <a:lnSpc>
                          <a:spcPct val="200000"/>
                        </a:lnSpc>
                        <a:buNone/>
                      </a:pPr>
                      <a:r>
                        <a:rPr lang="en-US" sz="3200" b="0">
                          <a:solidFill>
                            <a:srgbClr val="231F20"/>
                          </a:solidFill>
                          <a:latin typeface="黑体" panose="02010609060101010101" pitchFamily="49" charset="-122"/>
                          <a:ea typeface="黑体" panose="02010609060101010101" pitchFamily="49" charset="-122"/>
                          <a:cs typeface="黑体" panose="02010609060101010101" pitchFamily="49" charset="-122"/>
                        </a:rPr>
                        <a:t>文</a:t>
                      </a:r>
                      <a:endParaRPr lang="en-US" altLang="en-US" sz="3200" b="0">
                        <a:latin typeface="黑体" panose="02010609060101010101" pitchFamily="49" charset="-122"/>
                        <a:ea typeface="黑体" panose="02010609060101010101" pitchFamily="49" charset="-122"/>
                        <a:cs typeface="黑体" panose="02010609060101010101" pitchFamily="49" charset="-122"/>
                      </a:endParaRPr>
                    </a:p>
                  </a:txBody>
                  <a:tcPr marL="0" marR="0" marT="0" marB="0">
                    <a:lnL>
                      <a:noFill/>
                    </a:lnL>
                    <a:lnR w="25400" cap="flat" cmpd="sng">
                      <a:solidFill>
                        <a:srgbClr val="FFFFFF"/>
                      </a:solidFill>
                      <a:prstDash val="solid"/>
                      <a:headEnd type="none" w="med" len="med"/>
                      <a:tailEnd type="none" w="med" len="med"/>
                    </a:lnR>
                    <a:lnT cap="flat">
                      <a:noFill/>
                    </a:lnT>
                    <a:lnB cap="flat">
                      <a:noFill/>
                    </a:lnB>
                    <a:lnTlToBr>
                      <a:noFill/>
                    </a:lnTlToBr>
                    <a:lnBlToTr>
                      <a:noFill/>
                    </a:lnBlToTr>
                    <a:solidFill>
                      <a:srgbClr val="ABE1FA"/>
                    </a:solidFill>
                  </a:tcPr>
                </a:tc>
                <a:tc>
                  <a:txBody>
                    <a:bodyPr/>
                    <a:lstStyle/>
                    <a:p>
                      <a:pPr indent="0" algn="ctr">
                        <a:lnSpc>
                          <a:spcPct val="160000"/>
                        </a:lnSpc>
                        <a:buNone/>
                      </a:pPr>
                      <a:r>
                        <a:rPr lang="en-US" sz="3200" b="0">
                          <a:latin typeface="黑体" panose="02010609060101010101" pitchFamily="49" charset="-122"/>
                          <a:ea typeface="黑体" panose="02010609060101010101" pitchFamily="49" charset="-122"/>
                          <a:cs typeface="黑体" panose="02010609060101010101" pitchFamily="49" charset="-122"/>
                        </a:rPr>
                        <a:t>  </a:t>
                      </a:r>
                      <a:r>
                        <a:rPr lang="en-US" sz="3200" b="0">
                          <a:solidFill>
                            <a:srgbClr val="231F20"/>
                          </a:solidFill>
                          <a:latin typeface="黑体" panose="02010609060101010101" pitchFamily="49" charset="-122"/>
                          <a:ea typeface="黑体" panose="02010609060101010101" pitchFamily="49" charset="-122"/>
                          <a:cs typeface="黑体" panose="02010609060101010101" pitchFamily="49" charset="-122"/>
                        </a:rPr>
                        <a:t>概念</a:t>
                      </a:r>
                      <a:endParaRPr lang="en-US" altLang="en-US" sz="3200" b="0">
                        <a:latin typeface="黑体" panose="02010609060101010101" pitchFamily="49" charset="-122"/>
                        <a:ea typeface="黑体" panose="02010609060101010101" pitchFamily="49" charset="-122"/>
                        <a:cs typeface="黑体" panose="02010609060101010101" pitchFamily="49" charset="-122"/>
                      </a:endParaRPr>
                    </a:p>
                  </a:txBody>
                  <a:tcPr marL="0" marR="0" marT="0" marB="0">
                    <a:lnL w="25400" cap="flat" cmpd="sng">
                      <a:solidFill>
                        <a:srgbClr val="FFFFFF"/>
                      </a:solidFill>
                      <a:prstDash val="solid"/>
                      <a:headEnd type="none" w="med" len="med"/>
                      <a:tailEnd type="none" w="med" len="med"/>
                    </a:lnL>
                    <a:lnR w="25400" cap="flat" cmpd="sng">
                      <a:solidFill>
                        <a:srgbClr val="FFFFFF"/>
                      </a:solidFill>
                      <a:prstDash val="solid"/>
                      <a:headEnd type="none" w="med" len="med"/>
                      <a:tailEnd type="none" w="med" len="med"/>
                    </a:lnR>
                    <a:lnT cap="flat">
                      <a:noFill/>
                    </a:lnT>
                    <a:lnB w="25400" cap="flat" cmpd="sng">
                      <a:solidFill>
                        <a:srgbClr val="FFFFFF"/>
                      </a:solidFill>
                      <a:prstDash val="solid"/>
                      <a:headEnd type="none" w="med" len="med"/>
                      <a:tailEnd type="none" w="med" len="med"/>
                    </a:lnB>
                    <a:lnTlToBr>
                      <a:noFill/>
                    </a:lnTlToBr>
                    <a:lnBlToTr>
                      <a:noFill/>
                    </a:lnBlToTr>
                    <a:solidFill>
                      <a:srgbClr val="B0DFDB"/>
                    </a:solidFill>
                  </a:tcPr>
                </a:tc>
                <a:tc>
                  <a:txBody>
                    <a:bodyPr/>
                    <a:lstStyle/>
                    <a:p>
                      <a:pPr indent="0" algn="ctr">
                        <a:lnSpc>
                          <a:spcPct val="120000"/>
                        </a:lnSpc>
                        <a:buNone/>
                      </a:pPr>
                      <a:r>
                        <a:rPr lang="en-US" sz="1200" b="0">
                          <a:solidFill>
                            <a:srgbClr val="231F20"/>
                          </a:solidFill>
                          <a:latin typeface="黑体" panose="02010609060101010101" pitchFamily="49" charset="-122"/>
                          <a:ea typeface="黑体" panose="02010609060101010101" pitchFamily="49" charset="-122"/>
                          <a:cs typeface="黑体" panose="02010609060101010101" pitchFamily="49" charset="-122"/>
                        </a:rPr>
                        <a:t>   </a:t>
                      </a:r>
                      <a:endParaRPr lang="en-US" sz="3000" b="0">
                        <a:solidFill>
                          <a:srgbClr val="231F20"/>
                        </a:solidFill>
                        <a:latin typeface="黑体" panose="02010609060101010101" pitchFamily="49" charset="-122"/>
                        <a:ea typeface="黑体" panose="02010609060101010101" pitchFamily="49" charset="-122"/>
                        <a:cs typeface="黑体" panose="02010609060101010101" pitchFamily="49" charset="-122"/>
                      </a:endParaRPr>
                    </a:p>
                    <a:p>
                      <a:pPr indent="0" algn="l">
                        <a:lnSpc>
                          <a:spcPct val="120000"/>
                        </a:lnSpc>
                        <a:buNone/>
                      </a:pPr>
                      <a:r>
                        <a:rPr lang="en-US" sz="3000" b="0">
                          <a:solidFill>
                            <a:srgbClr val="231F20"/>
                          </a:solidFill>
                          <a:latin typeface="黑体" panose="02010609060101010101" pitchFamily="49" charset="-122"/>
                          <a:ea typeface="黑体" panose="02010609060101010101" pitchFamily="49" charset="-122"/>
                          <a:cs typeface="黑体" panose="02010609060101010101" pitchFamily="49" charset="-122"/>
                        </a:rPr>
                        <a:t>     文学的一大样式。散文与小说、诗歌、戏剧并称为四大文学体裁。其中又有广义和狭义之分。广义的包括杂文、小品文、随笔、报告文学等；狭义的专指表现作者情思的叙事、抒情散文。</a:t>
                      </a:r>
                      <a:endParaRPr lang="en-US" altLang="en-US" sz="3000" b="0">
                        <a:solidFill>
                          <a:srgbClr val="231F20"/>
                        </a:solidFill>
                        <a:latin typeface="黑体" panose="02010609060101010101" pitchFamily="49" charset="-122"/>
                        <a:ea typeface="黑体" panose="02010609060101010101" pitchFamily="49" charset="-122"/>
                        <a:cs typeface="黑体" panose="02010609060101010101" pitchFamily="49" charset="-122"/>
                      </a:endParaRPr>
                    </a:p>
                  </a:txBody>
                  <a:tcPr marL="0" marR="0" marT="0" marB="0">
                    <a:lnL w="25400" cap="flat" cmpd="sng">
                      <a:solidFill>
                        <a:srgbClr val="FFFFFF"/>
                      </a:solidFill>
                      <a:prstDash val="solid"/>
                      <a:headEnd type="none" w="med" len="med"/>
                      <a:tailEnd type="none" w="med" len="med"/>
                    </a:lnL>
                    <a:lnR cap="flat">
                      <a:noFill/>
                    </a:lnR>
                    <a:lnT cap="flat">
                      <a:noFill/>
                    </a:lnT>
                    <a:lnB w="25400" cap="flat" cmpd="sng">
                      <a:solidFill>
                        <a:srgbClr val="FFFFFF"/>
                      </a:solidFill>
                      <a:prstDash val="solid"/>
                      <a:headEnd type="none" w="med" len="med"/>
                      <a:tailEnd type="none" w="med" len="med"/>
                    </a:lnB>
                    <a:lnTlToBr>
                      <a:noFill/>
                    </a:lnTlToBr>
                    <a:lnBlToTr>
                      <a:noFill/>
                    </a:lnBlToTr>
                    <a:solidFill>
                      <a:srgbClr val="FFE6CA"/>
                    </a:solidFill>
                  </a:tcPr>
                </a:tc>
              </a:tr>
              <a:tr h="1727200">
                <a:tc vMerge="1">
                  <a:txBody>
                    <a:bodyPr/>
                    <a:lstStyle/>
                    <a:p>
                      <a:endParaRPr lang="zh-CN"/>
                    </a:p>
                  </a:txBody>
                  <a:tcPr>
                    <a:lnR w="25400" cap="flat" cmpd="sng">
                      <a:solidFill>
                        <a:srgbClr val="FFFFFF"/>
                      </a:solidFill>
                      <a:prstDash val="solid"/>
                      <a:headEnd type="none" w="med" len="med"/>
                      <a:tailEnd type="none" w="med" len="med"/>
                    </a:lnR>
                    <a:lnB cap="flat">
                      <a:noFill/>
                    </a:lnB>
                  </a:tcPr>
                </a:tc>
                <a:tc>
                  <a:txBody>
                    <a:bodyPr/>
                    <a:lstStyle/>
                    <a:p>
                      <a:pPr indent="0" algn="ctr">
                        <a:lnSpc>
                          <a:spcPct val="170000"/>
                        </a:lnSpc>
                        <a:buNone/>
                      </a:pPr>
                      <a:r>
                        <a:rPr lang="en-US" sz="3200" b="0">
                          <a:solidFill>
                            <a:srgbClr val="231F20"/>
                          </a:solidFill>
                          <a:latin typeface="黑体" panose="02010609060101010101" pitchFamily="49" charset="-122"/>
                          <a:ea typeface="黑体" panose="02010609060101010101" pitchFamily="49" charset="-122"/>
                          <a:cs typeface="Arial Unicode MS" panose="020B0604020202020204" charset="-122"/>
                        </a:rPr>
                        <a:t>特点</a:t>
                      </a:r>
                      <a:endParaRPr lang="en-US" altLang="en-US" sz="3200" b="0">
                        <a:solidFill>
                          <a:srgbClr val="231F20"/>
                        </a:solidFill>
                        <a:latin typeface="黑体" panose="02010609060101010101" pitchFamily="49" charset="-122"/>
                        <a:ea typeface="黑体" panose="02010609060101010101" pitchFamily="49" charset="-122"/>
                        <a:cs typeface="Arial Unicode MS" panose="020B0604020202020204" charset="-122"/>
                      </a:endParaRPr>
                    </a:p>
                  </a:txBody>
                  <a:tcPr marL="0" marR="0" marT="0" marB="0">
                    <a:lnL w="25400" cap="flat" cmpd="sng">
                      <a:solidFill>
                        <a:srgbClr val="FFFFFF"/>
                      </a:solidFill>
                      <a:prstDash val="solid"/>
                      <a:headEnd type="none" w="med" len="med"/>
                      <a:tailEnd type="none" w="med" len="med"/>
                    </a:lnL>
                    <a:lnR w="25400" cap="flat" cmpd="sng">
                      <a:solidFill>
                        <a:srgbClr val="FFFFFF"/>
                      </a:solidFill>
                      <a:prstDash val="solid"/>
                      <a:headEnd type="none" w="med" len="med"/>
                      <a:tailEnd type="none" w="med" len="med"/>
                    </a:lnR>
                    <a:lnT w="25400" cap="flat" cmpd="sng">
                      <a:solidFill>
                        <a:srgbClr val="FFFFFF"/>
                      </a:solidFill>
                      <a:prstDash val="solid"/>
                      <a:headEnd type="none" w="med" len="med"/>
                      <a:tailEnd type="none" w="med" len="med"/>
                    </a:lnT>
                    <a:lnB cap="flat">
                      <a:noFill/>
                    </a:lnB>
                    <a:lnTlToBr>
                      <a:noFill/>
                    </a:lnTlToBr>
                    <a:lnBlToTr>
                      <a:noFill/>
                    </a:lnBlToTr>
                    <a:solidFill>
                      <a:srgbClr val="B0DFDB"/>
                    </a:solidFill>
                  </a:tcPr>
                </a:tc>
                <a:tc>
                  <a:txBody>
                    <a:bodyPr/>
                    <a:lstStyle/>
                    <a:p>
                      <a:pPr indent="0">
                        <a:lnSpc>
                          <a:spcPct val="140000"/>
                        </a:lnSpc>
                        <a:buNone/>
                      </a:pPr>
                      <a:r>
                        <a:rPr lang="en-US" sz="3000" b="0">
                          <a:solidFill>
                            <a:srgbClr val="231F20"/>
                          </a:solidFill>
                          <a:latin typeface="黑体" panose="02010609060101010101" pitchFamily="49" charset="-122"/>
                          <a:ea typeface="黑体" panose="02010609060101010101" pitchFamily="49" charset="-122"/>
                          <a:cs typeface="黑体" panose="02010609060101010101" pitchFamily="49" charset="-122"/>
                        </a:rPr>
                        <a:t>    散文以表现性情见长，形式自由，结构灵活，手法丰富多样，抒情、议论各主其事，也可兼而有之。</a:t>
                      </a:r>
                      <a:endParaRPr lang="en-US" altLang="en-US" sz="3000" b="0">
                        <a:solidFill>
                          <a:srgbClr val="231F20"/>
                        </a:solidFill>
                        <a:latin typeface="黑体" panose="02010609060101010101" pitchFamily="49" charset="-122"/>
                        <a:ea typeface="黑体" panose="02010609060101010101" pitchFamily="49" charset="-122"/>
                        <a:cs typeface="黑体" panose="02010609060101010101" pitchFamily="49" charset="-122"/>
                      </a:endParaRPr>
                    </a:p>
                  </a:txBody>
                  <a:tcPr marL="0" marR="0" marT="0" marB="0">
                    <a:lnL w="25400" cap="flat" cmpd="sng">
                      <a:solidFill>
                        <a:srgbClr val="FFFFFF"/>
                      </a:solidFill>
                      <a:prstDash val="solid"/>
                      <a:headEnd type="none" w="med" len="med"/>
                      <a:tailEnd type="none" w="med" len="med"/>
                    </a:lnL>
                    <a:lnR cap="flat">
                      <a:noFill/>
                    </a:lnR>
                    <a:lnT w="25400" cap="flat" cmpd="sng">
                      <a:solidFill>
                        <a:srgbClr val="FFFFFF"/>
                      </a:solidFill>
                      <a:prstDash val="solid"/>
                      <a:headEnd type="none" w="med" len="med"/>
                      <a:tailEnd type="none" w="med" len="med"/>
                    </a:lnT>
                    <a:lnB cap="flat">
                      <a:noFill/>
                    </a:lnB>
                    <a:lnTlToBr>
                      <a:noFill/>
                    </a:lnTlToBr>
                    <a:lnBlToTr>
                      <a:noFill/>
                    </a:lnBlToTr>
                    <a:solidFill>
                      <a:srgbClr val="FFE6CA"/>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DOC_GUID" val="{82f10156-637a-45ca-93da-0bf9d7a16023}"/>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3653</Words>
  <Application>Microsoft Office PowerPoint</Application>
  <PresentationFormat>全屏显示(4:3)</PresentationFormat>
  <Paragraphs>234</Paragraphs>
  <Slides>39</Slides>
  <Notes>1</Notes>
  <HiddenSlides>0</HiddenSlides>
  <MMClips>0</MMClips>
  <ScaleCrop>false</ScaleCrop>
  <HeadingPairs>
    <vt:vector size="4" baseType="variant">
      <vt:variant>
        <vt:lpstr>主题</vt:lpstr>
      </vt:variant>
      <vt:variant>
        <vt:i4>1</vt:i4>
      </vt:variant>
      <vt:variant>
        <vt:lpstr>幻灯片标题</vt:lpstr>
      </vt:variant>
      <vt:variant>
        <vt:i4>39</vt:i4>
      </vt:variant>
    </vt:vector>
  </HeadingPairs>
  <TitlesOfParts>
    <vt:vector size="40" baseType="lpstr">
      <vt:lpstr>自定义设计方案</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Administrator</cp:lastModifiedBy>
  <cp:revision>11</cp:revision>
  <dcterms:created xsi:type="dcterms:W3CDTF">2019-04-12T04:00:00Z</dcterms:created>
  <dcterms:modified xsi:type="dcterms:W3CDTF">2019-08-27T10:00:04Z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2052-11.1.0.8696</vt:lpwstr>
  </property>
</Properties>
</file>