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notesMasterIdLst>
    <p:notesMasterId r:id="rId45"/>
  </p:notesMasterIdLst>
  <p:handoutMasterIdLst>
    <p:handoutMasterId r:id="rId46"/>
  </p:handoutMasterIdLst>
  <p:sldIdLst>
    <p:sldId id="256" r:id="rId2"/>
    <p:sldId id="467" r:id="rId3"/>
    <p:sldId id="466" r:id="rId4"/>
    <p:sldId id="465" r:id="rId5"/>
    <p:sldId id="424" r:id="rId6"/>
    <p:sldId id="262" r:id="rId7"/>
    <p:sldId id="263" r:id="rId8"/>
    <p:sldId id="425" r:id="rId9"/>
    <p:sldId id="360" r:id="rId10"/>
    <p:sldId id="265" r:id="rId11"/>
    <p:sldId id="290" r:id="rId12"/>
    <p:sldId id="307" r:id="rId13"/>
    <p:sldId id="398" r:id="rId14"/>
    <p:sldId id="308" r:id="rId15"/>
    <p:sldId id="338" r:id="rId16"/>
    <p:sldId id="330" r:id="rId17"/>
    <p:sldId id="362" r:id="rId18"/>
    <p:sldId id="315" r:id="rId19"/>
    <p:sldId id="336" r:id="rId20"/>
    <p:sldId id="321" r:id="rId21"/>
    <p:sldId id="328" r:id="rId22"/>
    <p:sldId id="318" r:id="rId23"/>
    <p:sldId id="320" r:id="rId24"/>
    <p:sldId id="333" r:id="rId25"/>
    <p:sldId id="332" r:id="rId26"/>
    <p:sldId id="335" r:id="rId27"/>
    <p:sldId id="346" r:id="rId28"/>
    <p:sldId id="347" r:id="rId29"/>
    <p:sldId id="350" r:id="rId30"/>
    <p:sldId id="426" r:id="rId31"/>
    <p:sldId id="427" r:id="rId32"/>
    <p:sldId id="428" r:id="rId33"/>
    <p:sldId id="429" r:id="rId34"/>
    <p:sldId id="281" r:id="rId35"/>
    <p:sldId id="358" r:id="rId36"/>
    <p:sldId id="283" r:id="rId37"/>
    <p:sldId id="399" r:id="rId38"/>
    <p:sldId id="259" r:id="rId39"/>
    <p:sldId id="296" r:id="rId40"/>
    <p:sldId id="400" r:id="rId41"/>
    <p:sldId id="401" r:id="rId42"/>
    <p:sldId id="284" r:id="rId43"/>
    <p:sldId id="462" r:id="rId44"/>
  </p:sldIdLst>
  <p:sldSz cx="9144000" cy="6858000" type="screen4x3"/>
  <p:notesSz cx="6858000" cy="9144000"/>
  <p:custDataLst>
    <p:tags r:id="rId4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B06F8"/>
    <a:srgbClr val="FF66FF"/>
    <a:srgbClr val="FFAFA7"/>
    <a:srgbClr val="9DDCEB"/>
    <a:srgbClr val="DDDDFF"/>
    <a:srgbClr val="0D58ED"/>
    <a:srgbClr val="FFFFCC"/>
    <a:srgbClr val="C2F5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893" autoAdjust="0"/>
  </p:normalViewPr>
  <p:slideViewPr>
    <p:cSldViewPr snapToGrid="0">
      <p:cViewPr>
        <p:scale>
          <a:sx n="100" d="100"/>
          <a:sy n="100" d="100"/>
        </p:scale>
        <p:origin x="-1104" y="-72"/>
      </p:cViewPr>
      <p:guideLst>
        <p:guide orient="horz" pos="2119"/>
        <p:guide pos="2880"/>
      </p:guideLst>
    </p:cSldViewPr>
  </p:slideViewPr>
  <p:notesTextViewPr>
    <p:cViewPr>
      <p:scale>
        <a:sx n="1" d="1"/>
        <a:sy n="1" d="1"/>
      </p:scale>
      <p:origin x="0" y="0"/>
    </p:cViewPr>
  </p:notesTextViewPr>
  <p:sorterViewPr>
    <p:cViewPr>
      <p:scale>
        <a:sx n="124" d="100"/>
        <a:sy n="124" d="100"/>
      </p:scale>
      <p:origin x="0" y="0"/>
    </p:cViewPr>
  </p:sorterViewPr>
  <p:notesViewPr>
    <p:cSldViewPr snapToGrid="0">
      <p:cViewPr varScale="1">
        <p:scale>
          <a:sx n="86" d="100"/>
          <a:sy n="86" d="100"/>
        </p:scale>
        <p:origin x="3906" y="78"/>
      </p:cViewPr>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r>
              <a:rPr lang="zh-CN" altLang="en-US"/>
              <a:t>状元成才路</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C8F720F-7528-4191-A516-7BEE0A4A6A0B}" type="datetimeFigureOut">
              <a:rPr lang="zh-CN" altLang="en-US"/>
              <a:pPr>
                <a:defRPr/>
              </a:pPr>
              <a:t>2019/8/27 Tuesday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r>
              <a:rPr lang="zh-CN" altLang="en-US"/>
              <a:t>状元成才路</a:t>
            </a: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pPr>
              <a:defRPr/>
            </a:pPr>
            <a:fld id="{193083C7-E710-4B5F-8BB8-D2E4FA40AF3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atin typeface="Arial" panose="020B0604020202020204" pitchFamily="34" charset="0"/>
              </a:defRPr>
            </a:lvl1pPr>
          </a:lstStyle>
          <a:p>
            <a:pPr>
              <a:defRPr/>
            </a:pPr>
            <a:r>
              <a:rPr lang="zh-CN" altLang="en-US"/>
              <a:t>状元成才路</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atin typeface="Arial" panose="020B0604020202020204" pitchFamily="34" charset="0"/>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atin typeface="Arial" panose="020B0604020202020204" pitchFamily="34" charset="0"/>
              </a:defRPr>
            </a:lvl1pPr>
          </a:lstStyle>
          <a:p>
            <a:pPr>
              <a:defRPr/>
            </a:pPr>
            <a:r>
              <a:rPr lang="zh-CN" altLang="en-US"/>
              <a:t>状元成才路</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E0FFC210-A3DA-43AD-A51F-CB428BB3FDD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ChangeArrowheads="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82947"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endParaRPr lang="zh-CN" altLang="en-US" smtClean="0"/>
          </a:p>
        </p:txBody>
      </p:sp>
      <p:sp>
        <p:nvSpPr>
          <p:cNvPr id="82948" name="页脚占位符 4"/>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
        <p:nvSpPr>
          <p:cNvPr id="82949" name="页眉占位符 5"/>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84995"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endParaRPr lang="zh-CN" altLang="en-US" smtClean="0"/>
          </a:p>
        </p:txBody>
      </p:sp>
      <p:sp>
        <p:nvSpPr>
          <p:cNvPr id="84996" name="页脚占位符 1"/>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
        <p:nvSpPr>
          <p:cNvPr id="84997" name="页眉占位符 2"/>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A4B50B-21EB-49C3-A4E4-30541DB19AE9}"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88E2E0-9039-44B6-AD9E-C4166A2FCE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B50B-21EB-49C3-A4E4-30541DB19AE9}"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8E2E0-9039-44B6-AD9E-C4166A2FCE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661" r:id="rId41"/>
    <p:sldLayoutId id="2147483665" r:id="rId42"/>
    <p:sldLayoutId id="2147483667" r:id="rId43"/>
    <p:sldLayoutId id="2147483669" r:id="rId44"/>
    <p:sldLayoutId id="2147483670" r:id="rId45"/>
    <p:sldLayoutId id="2147483689" r:id="rId46"/>
    <p:sldLayoutId id="2147483691" r:id="rId47"/>
    <p:sldLayoutId id="2147483692" r:id="rId48"/>
    <p:sldLayoutId id="2147483697" r:id="rId4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431" y="3225799"/>
            <a:ext cx="4406900" cy="1558926"/>
            <a:chOff x="6423" y="3966"/>
            <a:chExt cx="8105" cy="2455"/>
          </a:xfrm>
        </p:grpSpPr>
        <p:sp>
          <p:nvSpPr>
            <p:cNvPr id="40963" name="标题 1"/>
            <p:cNvSpPr txBox="1"/>
            <p:nvPr/>
          </p:nvSpPr>
          <p:spPr bwMode="auto">
            <a:xfrm>
              <a:off x="6423" y="3966"/>
              <a:ext cx="8105" cy="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dirty="0">
                  <a:latin typeface="微软雅黑" panose="020B0503020204020204" pitchFamily="34" charset="-122"/>
                  <a:ea typeface="微软雅黑" panose="020B0503020204020204" pitchFamily="34" charset="-122"/>
                </a:rPr>
                <a:t> </a:t>
              </a:r>
              <a:r>
                <a:rPr lang="zh-CN" altLang="en-US" sz="4400" b="1" dirty="0">
                  <a:latin typeface="微软雅黑" panose="020B0503020204020204" pitchFamily="34" charset="-122"/>
                  <a:ea typeface="微软雅黑" panose="020B0503020204020204" pitchFamily="34" charset="-122"/>
                </a:rPr>
                <a:t>回忆我的母亲</a:t>
              </a:r>
            </a:p>
          </p:txBody>
        </p:sp>
        <p:cxnSp>
          <p:nvCxnSpPr>
            <p:cNvPr id="8" name="直接连接符 7"/>
            <p:cNvCxnSpPr/>
            <p:nvPr/>
          </p:nvCxnSpPr>
          <p:spPr>
            <a:xfrm flipV="1">
              <a:off x="7318" y="5311"/>
              <a:ext cx="6666" cy="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879" y="5599"/>
              <a:ext cx="1977" cy="822"/>
            </a:xfrm>
            <a:prstGeom prst="rect">
              <a:avLst/>
            </a:prstGeom>
            <a:noFill/>
          </p:spPr>
          <p:txBody>
            <a:bodyPr wrap="square" rtlCol="0">
              <a:spAutoFit/>
            </a:bodyPr>
            <a:lstStyle/>
            <a:p>
              <a:r>
                <a:rPr lang="zh-CN" altLang="en-US" sz="2800" b="1">
                  <a:effectLst>
                    <a:outerShdw blurRad="38100" dist="38100" dir="2700000" algn="tl">
                      <a:srgbClr val="000000">
                        <a:alpha val="43137"/>
                      </a:srgbClr>
                    </a:outerShdw>
                  </a:effectLst>
                </a:rPr>
                <a:t>朱德</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p:cNvGrpSpPr/>
          <p:nvPr/>
        </p:nvGrpSpPr>
        <p:grpSpPr bwMode="auto">
          <a:xfrm>
            <a:off x="598170" y="1660525"/>
            <a:ext cx="8743950" cy="4739004"/>
            <a:chOff x="612774" y="1279320"/>
            <a:chExt cx="8383587" cy="3554271"/>
          </a:xfrm>
        </p:grpSpPr>
        <p:sp>
          <p:nvSpPr>
            <p:cNvPr id="5" name="Text Box 3"/>
            <p:cNvSpPr txBox="1">
              <a:spLocks noChangeArrowheads="1"/>
            </p:cNvSpPr>
            <p:nvPr/>
          </p:nvSpPr>
          <p:spPr bwMode="auto">
            <a:xfrm>
              <a:off x="612774" y="1279320"/>
              <a:ext cx="8383587" cy="3554271"/>
            </a:xfrm>
            <a:prstGeom prst="rect">
              <a:avLst/>
            </a:prstGeom>
            <a:solidFill>
              <a:schemeClr val="bg1">
                <a:alpha val="28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200"/>
                </a:spcBef>
                <a:defRPr/>
              </a:pP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溺</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死（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私</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塾</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劳</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碌</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spcBef>
                  <a:spcPts val="1200"/>
                </a:spcBef>
                <a:defRPr/>
              </a:pP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和</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蔼</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迁</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徙</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佃</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农（       ）</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spcBef>
                  <a:spcPts val="1200"/>
                </a:spcBef>
                <a:defRPr/>
              </a:pP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管</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束</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祖</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籍</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慰勉</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spcBef>
                  <a:spcPts val="1200"/>
                </a:spcBef>
                <a:defRPr/>
              </a:pP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韶</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关（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衙</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门（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外</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甥</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spcBef>
                  <a:spcPts val="1200"/>
                </a:spcBef>
                <a:defRPr/>
              </a:pP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妯娌</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周</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济</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不</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辍</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p>
            <a:p>
              <a:pPr eaLnBrk="1" hangingPunct="1">
                <a:lnSpc>
                  <a:spcPct val="150000"/>
                </a:lnSpc>
                <a:spcBef>
                  <a:spcPts val="1200"/>
                </a:spcBef>
                <a:defRPr/>
              </a:pP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为富不</a:t>
              </a:r>
              <a:r>
                <a:rPr lang="zh-CN" altLang="en-US" sz="2800" b="1" dirty="0">
                  <a:solidFill>
                    <a:srgbClr val="AB06F8"/>
                  </a:solidFill>
                  <a:latin typeface="黑体" panose="02010609060101010101" pitchFamily="49" charset="-122"/>
                  <a:ea typeface="黑体" panose="02010609060101010101" pitchFamily="49" charset="-122"/>
                  <a:cs typeface="黑体" panose="02010609060101010101" pitchFamily="49" charset="-122"/>
                </a:rPr>
                <a:t>仁</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7131" name="矩形 44"/>
            <p:cNvSpPr>
              <a:spLocks noChangeArrowheads="1"/>
            </p:cNvSpPr>
            <p:nvPr/>
          </p:nvSpPr>
          <p:spPr bwMode="auto">
            <a:xfrm>
              <a:off x="4765378" y="1809724"/>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2" name="矩形 45"/>
            <p:cNvSpPr>
              <a:spLocks noChangeArrowheads="1"/>
            </p:cNvSpPr>
            <p:nvPr/>
          </p:nvSpPr>
          <p:spPr bwMode="auto">
            <a:xfrm>
              <a:off x="2912251" y="2440108"/>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3" name="矩形 46"/>
            <p:cNvSpPr>
              <a:spLocks noChangeArrowheads="1"/>
            </p:cNvSpPr>
            <p:nvPr/>
          </p:nvSpPr>
          <p:spPr bwMode="auto">
            <a:xfrm>
              <a:off x="1111311" y="2975510"/>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4" name="矩形 48"/>
            <p:cNvSpPr>
              <a:spLocks noChangeArrowheads="1"/>
            </p:cNvSpPr>
            <p:nvPr/>
          </p:nvSpPr>
          <p:spPr bwMode="auto">
            <a:xfrm>
              <a:off x="4716487" y="2358202"/>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5" name="矩形 21"/>
            <p:cNvSpPr>
              <a:spLocks noChangeArrowheads="1"/>
            </p:cNvSpPr>
            <p:nvPr/>
          </p:nvSpPr>
          <p:spPr bwMode="auto">
            <a:xfrm>
              <a:off x="1111266" y="2387348"/>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6" name="矩形 28"/>
            <p:cNvSpPr>
              <a:spLocks noChangeArrowheads="1"/>
            </p:cNvSpPr>
            <p:nvPr/>
          </p:nvSpPr>
          <p:spPr bwMode="auto">
            <a:xfrm>
              <a:off x="5310369" y="2925333"/>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r>
                <a:rPr lang="zh-CN" altLang="en-US" sz="900">
                  <a:solidFill>
                    <a:srgbClr val="FF0000"/>
                  </a:solidFill>
                  <a:latin typeface="黑体" panose="02010609060101010101" pitchFamily="49" charset="-122"/>
                  <a:ea typeface="黑体" panose="02010609060101010101" pitchFamily="49" charset="-122"/>
                </a:rPr>
                <a:t>  </a:t>
              </a:r>
            </a:p>
          </p:txBody>
        </p:sp>
        <p:sp>
          <p:nvSpPr>
            <p:cNvPr id="47138" name="矩形 33"/>
            <p:cNvSpPr>
              <a:spLocks noChangeArrowheads="1"/>
            </p:cNvSpPr>
            <p:nvPr/>
          </p:nvSpPr>
          <p:spPr bwMode="auto">
            <a:xfrm>
              <a:off x="730292" y="3493758"/>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39" name="矩形 36"/>
            <p:cNvSpPr>
              <a:spLocks noChangeArrowheads="1"/>
            </p:cNvSpPr>
            <p:nvPr/>
          </p:nvSpPr>
          <p:spPr bwMode="auto">
            <a:xfrm>
              <a:off x="1840488" y="4611501"/>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40" name="矩形 51"/>
            <p:cNvSpPr>
              <a:spLocks noChangeArrowheads="1"/>
            </p:cNvSpPr>
            <p:nvPr/>
          </p:nvSpPr>
          <p:spPr bwMode="auto">
            <a:xfrm>
              <a:off x="5686998" y="4058222"/>
              <a:ext cx="339348"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900">
                  <a:solidFill>
                    <a:srgbClr val="FF0000"/>
                  </a:solidFill>
                  <a:latin typeface="黑体" panose="02010609060101010101" pitchFamily="49" charset="-122"/>
                  <a:ea typeface="黑体" panose="02010609060101010101" pitchFamily="49" charset="-122"/>
                </a:rPr>
                <a:t>     </a:t>
              </a:r>
            </a:p>
          </p:txBody>
        </p:sp>
        <p:sp>
          <p:nvSpPr>
            <p:cNvPr id="47142" name="矩形 28"/>
            <p:cNvSpPr>
              <a:spLocks noChangeArrowheads="1"/>
            </p:cNvSpPr>
            <p:nvPr/>
          </p:nvSpPr>
          <p:spPr bwMode="auto">
            <a:xfrm>
              <a:off x="5674571" y="2924795"/>
              <a:ext cx="309880" cy="19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r>
                <a:rPr lang="zh-CN" altLang="en-US" sz="900">
                  <a:solidFill>
                    <a:srgbClr val="FF0000"/>
                  </a:solidFill>
                  <a:latin typeface="黑体" panose="02010609060101010101" pitchFamily="49" charset="-122"/>
                  <a:ea typeface="黑体" panose="02010609060101010101" pitchFamily="49" charset="-122"/>
                </a:rPr>
                <a:t>  </a:t>
              </a:r>
            </a:p>
          </p:txBody>
        </p:sp>
        <p:sp>
          <p:nvSpPr>
            <p:cNvPr id="47143" name="矩形 36"/>
            <p:cNvSpPr>
              <a:spLocks noChangeArrowheads="1"/>
            </p:cNvSpPr>
            <p:nvPr/>
          </p:nvSpPr>
          <p:spPr bwMode="auto">
            <a:xfrm>
              <a:off x="3485302" y="3497839"/>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44" name="矩形 36"/>
            <p:cNvSpPr>
              <a:spLocks noChangeArrowheads="1"/>
            </p:cNvSpPr>
            <p:nvPr/>
          </p:nvSpPr>
          <p:spPr bwMode="auto">
            <a:xfrm>
              <a:off x="5653446" y="3466113"/>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45" name="矩形 36"/>
            <p:cNvSpPr>
              <a:spLocks noChangeArrowheads="1"/>
            </p:cNvSpPr>
            <p:nvPr/>
          </p:nvSpPr>
          <p:spPr bwMode="auto">
            <a:xfrm>
              <a:off x="741264" y="4072382"/>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sp>
          <p:nvSpPr>
            <p:cNvPr id="47146" name="矩形 36"/>
            <p:cNvSpPr>
              <a:spLocks noChangeArrowheads="1"/>
            </p:cNvSpPr>
            <p:nvPr/>
          </p:nvSpPr>
          <p:spPr bwMode="auto">
            <a:xfrm>
              <a:off x="1101762" y="4072382"/>
              <a:ext cx="309880" cy="17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endParaRPr lang="zh-CN" altLang="en-US" sz="900">
                <a:solidFill>
                  <a:srgbClr val="FF0000"/>
                </a:solidFill>
                <a:latin typeface="黑体" panose="02010609060101010101" pitchFamily="49" charset="-122"/>
                <a:ea typeface="黑体" panose="02010609060101010101" pitchFamily="49" charset="-122"/>
              </a:endParaRPr>
            </a:p>
          </p:txBody>
        </p:sp>
      </p:grpSp>
      <p:sp>
        <p:nvSpPr>
          <p:cNvPr id="14365" name="矩形 2"/>
          <p:cNvSpPr>
            <a:spLocks noChangeArrowheads="1"/>
          </p:cNvSpPr>
          <p:nvPr/>
        </p:nvSpPr>
        <p:spPr bwMode="auto">
          <a:xfrm>
            <a:off x="3546794" y="1077172"/>
            <a:ext cx="2330450" cy="583565"/>
          </a:xfrm>
          <a:prstGeom prst="rect">
            <a:avLst/>
          </a:prstGeom>
          <a:noFill/>
          <a:ln>
            <a:noFill/>
          </a:ln>
        </p:spPr>
        <p:txBody>
          <a:bodyPr wrap="none">
            <a:spAutoFit/>
          </a:bodyPr>
          <a:lstStyle/>
          <a:p>
            <a:pPr marL="514350" indent="-514350" algn="l" eaLnBrk="1" hangingPunct="1">
              <a:buFont typeface="Wingdings" panose="05000000000000000000" pitchFamily="2" charset="2"/>
              <a:buChar char="Ø"/>
              <a:defRPr/>
            </a:pPr>
            <a:r>
              <a:rPr lang="zh-CN" altLang="en-US" sz="3200" b="1" dirty="0">
                <a:solidFill>
                  <a:srgbClr val="0000FF"/>
                </a:solidFill>
                <a:latin typeface="黑体" panose="02010609060101010101" pitchFamily="49" charset="-122"/>
                <a:ea typeface="黑体" panose="02010609060101010101" pitchFamily="49" charset="-122"/>
                <a:sym typeface="+mn-ea"/>
              </a:rPr>
              <a:t>字词注音</a:t>
            </a:r>
          </a:p>
        </p:txBody>
      </p:sp>
      <p:sp>
        <p:nvSpPr>
          <p:cNvPr id="2" name="矩形 1"/>
          <p:cNvSpPr>
            <a:spLocks noChangeArrowheads="1"/>
          </p:cNvSpPr>
          <p:nvPr/>
        </p:nvSpPr>
        <p:spPr bwMode="auto">
          <a:xfrm>
            <a:off x="1736725" y="1801285"/>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nì</a:t>
            </a:r>
            <a:endParaRPr lang="zh-CN" altLang="en-US" sz="2800">
              <a:solidFill>
                <a:srgbClr val="FF0000"/>
              </a:solidFill>
              <a:latin typeface="宋体" panose="02010600030101010101" pitchFamily="2" charset="-122"/>
            </a:endParaRPr>
          </a:p>
        </p:txBody>
      </p:sp>
      <p:sp>
        <p:nvSpPr>
          <p:cNvPr id="3" name="矩形 2"/>
          <p:cNvSpPr>
            <a:spLocks noChangeArrowheads="1"/>
          </p:cNvSpPr>
          <p:nvPr/>
        </p:nvSpPr>
        <p:spPr bwMode="auto">
          <a:xfrm>
            <a:off x="4293871" y="1801285"/>
            <a:ext cx="7280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shú</a:t>
            </a:r>
            <a:endParaRPr lang="zh-CN" altLang="en-US" sz="2800">
              <a:solidFill>
                <a:srgbClr val="FF0000"/>
              </a:solidFill>
              <a:latin typeface="宋体" panose="02010600030101010101" pitchFamily="2" charset="-122"/>
            </a:endParaRPr>
          </a:p>
        </p:txBody>
      </p:sp>
      <p:sp>
        <p:nvSpPr>
          <p:cNvPr id="4" name="矩形 3"/>
          <p:cNvSpPr>
            <a:spLocks noChangeArrowheads="1"/>
          </p:cNvSpPr>
          <p:nvPr/>
        </p:nvSpPr>
        <p:spPr bwMode="auto">
          <a:xfrm>
            <a:off x="7254875" y="1845310"/>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lù</a:t>
            </a:r>
            <a:endParaRPr lang="zh-CN" altLang="en-US" sz="2800">
              <a:solidFill>
                <a:srgbClr val="FF0000"/>
              </a:solidFill>
              <a:latin typeface="宋体" panose="02010600030101010101" pitchFamily="2" charset="-122"/>
            </a:endParaRPr>
          </a:p>
        </p:txBody>
      </p:sp>
      <p:sp>
        <p:nvSpPr>
          <p:cNvPr id="6" name="矩形 5"/>
          <p:cNvSpPr>
            <a:spLocks noChangeArrowheads="1"/>
          </p:cNvSpPr>
          <p:nvPr/>
        </p:nvSpPr>
        <p:spPr bwMode="auto">
          <a:xfrm>
            <a:off x="1736725" y="2550585"/>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ǎi</a:t>
            </a:r>
            <a:endParaRPr lang="zh-CN" altLang="en-US" sz="2800">
              <a:solidFill>
                <a:srgbClr val="FF0000"/>
              </a:solidFill>
              <a:latin typeface="宋体" panose="02010600030101010101" pitchFamily="2" charset="-122"/>
            </a:endParaRPr>
          </a:p>
        </p:txBody>
      </p:sp>
      <p:sp>
        <p:nvSpPr>
          <p:cNvPr id="7" name="矩形 6"/>
          <p:cNvSpPr>
            <a:spLocks noChangeArrowheads="1"/>
          </p:cNvSpPr>
          <p:nvPr/>
        </p:nvSpPr>
        <p:spPr bwMode="auto">
          <a:xfrm>
            <a:off x="4455479" y="2615777"/>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xǐ</a:t>
            </a:r>
            <a:endParaRPr lang="zh-CN" altLang="en-US" sz="2800">
              <a:solidFill>
                <a:srgbClr val="FF0000"/>
              </a:solidFill>
              <a:latin typeface="宋体" panose="02010600030101010101" pitchFamily="2" charset="-122"/>
            </a:endParaRPr>
          </a:p>
        </p:txBody>
      </p:sp>
      <p:sp>
        <p:nvSpPr>
          <p:cNvPr id="8" name="矩形 7"/>
          <p:cNvSpPr>
            <a:spLocks noChangeArrowheads="1"/>
          </p:cNvSpPr>
          <p:nvPr/>
        </p:nvSpPr>
        <p:spPr bwMode="auto">
          <a:xfrm>
            <a:off x="7127876" y="2615777"/>
            <a:ext cx="9092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diàn</a:t>
            </a:r>
            <a:endParaRPr lang="zh-CN" altLang="en-US" sz="2800">
              <a:solidFill>
                <a:srgbClr val="FF0000"/>
              </a:solidFill>
              <a:latin typeface="宋体" panose="02010600030101010101" pitchFamily="2" charset="-122"/>
            </a:endParaRPr>
          </a:p>
        </p:txBody>
      </p:sp>
      <p:sp>
        <p:nvSpPr>
          <p:cNvPr id="10" name="矩形 9"/>
          <p:cNvSpPr>
            <a:spLocks noChangeArrowheads="1"/>
          </p:cNvSpPr>
          <p:nvPr/>
        </p:nvSpPr>
        <p:spPr bwMode="auto">
          <a:xfrm>
            <a:off x="4475164" y="3289300"/>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jí</a:t>
            </a:r>
            <a:endParaRPr lang="zh-CN" altLang="en-US" sz="2800">
              <a:solidFill>
                <a:srgbClr val="FF0000"/>
              </a:solidFill>
              <a:latin typeface="宋体" panose="02010600030101010101" pitchFamily="2" charset="-122"/>
            </a:endParaRPr>
          </a:p>
        </p:txBody>
      </p:sp>
      <p:sp>
        <p:nvSpPr>
          <p:cNvPr id="11" name="矩形 10"/>
          <p:cNvSpPr>
            <a:spLocks noChangeArrowheads="1"/>
          </p:cNvSpPr>
          <p:nvPr/>
        </p:nvSpPr>
        <p:spPr bwMode="auto">
          <a:xfrm>
            <a:off x="7127559" y="3466254"/>
            <a:ext cx="16337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wèi miǎn</a:t>
            </a:r>
            <a:endParaRPr lang="zh-CN" altLang="en-US" sz="2800">
              <a:solidFill>
                <a:srgbClr val="FF0000"/>
              </a:solidFill>
              <a:latin typeface="宋体" panose="02010600030101010101" pitchFamily="2" charset="-122"/>
            </a:endParaRPr>
          </a:p>
        </p:txBody>
      </p:sp>
      <p:sp>
        <p:nvSpPr>
          <p:cNvPr id="12" name="矩形 11"/>
          <p:cNvSpPr>
            <a:spLocks noChangeArrowheads="1"/>
          </p:cNvSpPr>
          <p:nvPr/>
        </p:nvSpPr>
        <p:spPr bwMode="auto">
          <a:xfrm>
            <a:off x="1630680" y="4152901"/>
            <a:ext cx="9092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sháo</a:t>
            </a:r>
            <a:endParaRPr lang="zh-CN" altLang="en-US" sz="2800">
              <a:solidFill>
                <a:srgbClr val="FF0000"/>
              </a:solidFill>
              <a:latin typeface="宋体" panose="02010600030101010101" pitchFamily="2" charset="-122"/>
            </a:endParaRPr>
          </a:p>
        </p:txBody>
      </p:sp>
      <p:sp>
        <p:nvSpPr>
          <p:cNvPr id="13" name="矩形 12"/>
          <p:cNvSpPr>
            <a:spLocks noChangeArrowheads="1"/>
          </p:cNvSpPr>
          <p:nvPr/>
        </p:nvSpPr>
        <p:spPr bwMode="auto">
          <a:xfrm>
            <a:off x="4456114" y="4054052"/>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yá</a:t>
            </a:r>
            <a:endParaRPr lang="zh-CN" altLang="en-US" sz="2800">
              <a:solidFill>
                <a:srgbClr val="FF0000"/>
              </a:solidFill>
              <a:latin typeface="宋体" panose="02010600030101010101" pitchFamily="2" charset="-122"/>
            </a:endParaRPr>
          </a:p>
        </p:txBody>
      </p:sp>
      <p:sp>
        <p:nvSpPr>
          <p:cNvPr id="14" name="矩形 13"/>
          <p:cNvSpPr>
            <a:spLocks noChangeArrowheads="1"/>
          </p:cNvSpPr>
          <p:nvPr/>
        </p:nvSpPr>
        <p:spPr bwMode="auto">
          <a:xfrm>
            <a:off x="7399338" y="4153536"/>
            <a:ext cx="10903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shēnɡ</a:t>
            </a:r>
            <a:endParaRPr lang="zh-CN" altLang="en-US" sz="2800">
              <a:solidFill>
                <a:srgbClr val="FF0000"/>
              </a:solidFill>
              <a:latin typeface="宋体" panose="02010600030101010101" pitchFamily="2" charset="-122"/>
            </a:endParaRPr>
          </a:p>
        </p:txBody>
      </p:sp>
      <p:sp>
        <p:nvSpPr>
          <p:cNvPr id="15" name="矩形 14"/>
          <p:cNvSpPr>
            <a:spLocks noChangeArrowheads="1"/>
          </p:cNvSpPr>
          <p:nvPr/>
        </p:nvSpPr>
        <p:spPr bwMode="auto">
          <a:xfrm>
            <a:off x="1736726" y="5005917"/>
            <a:ext cx="145264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Zhóu li</a:t>
            </a:r>
            <a:endParaRPr lang="zh-CN" altLang="en-US" sz="2800">
              <a:solidFill>
                <a:srgbClr val="FF0000"/>
              </a:solidFill>
              <a:latin typeface="宋体" panose="02010600030101010101" pitchFamily="2" charset="-122"/>
            </a:endParaRPr>
          </a:p>
        </p:txBody>
      </p:sp>
      <p:sp>
        <p:nvSpPr>
          <p:cNvPr id="16" name="矩形 15"/>
          <p:cNvSpPr>
            <a:spLocks noChangeArrowheads="1"/>
          </p:cNvSpPr>
          <p:nvPr/>
        </p:nvSpPr>
        <p:spPr bwMode="auto">
          <a:xfrm>
            <a:off x="4696144" y="5005706"/>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jì</a:t>
            </a:r>
            <a:endParaRPr lang="zh-CN" altLang="en-US" sz="2800">
              <a:solidFill>
                <a:srgbClr val="FF0000"/>
              </a:solidFill>
              <a:latin typeface="宋体" panose="02010600030101010101" pitchFamily="2" charset="-122"/>
            </a:endParaRPr>
          </a:p>
        </p:txBody>
      </p:sp>
      <p:sp>
        <p:nvSpPr>
          <p:cNvPr id="20" name="矩形 19"/>
          <p:cNvSpPr>
            <a:spLocks noChangeArrowheads="1"/>
          </p:cNvSpPr>
          <p:nvPr/>
        </p:nvSpPr>
        <p:spPr bwMode="auto">
          <a:xfrm>
            <a:off x="7321234" y="5005917"/>
            <a:ext cx="9092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chuò</a:t>
            </a:r>
            <a:endParaRPr lang="zh-CN" altLang="en-US" sz="2800">
              <a:solidFill>
                <a:srgbClr val="FF0000"/>
              </a:solidFill>
              <a:latin typeface="宋体" panose="02010600030101010101" pitchFamily="2" charset="-122"/>
            </a:endParaRPr>
          </a:p>
        </p:txBody>
      </p:sp>
      <p:sp>
        <p:nvSpPr>
          <p:cNvPr id="22" name="矩形 21"/>
          <p:cNvSpPr>
            <a:spLocks noChangeArrowheads="1"/>
          </p:cNvSpPr>
          <p:nvPr/>
        </p:nvSpPr>
        <p:spPr bwMode="auto">
          <a:xfrm>
            <a:off x="2355215" y="5721138"/>
            <a:ext cx="7280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rén</a:t>
            </a:r>
            <a:endParaRPr lang="zh-CN" altLang="en-US" sz="2800">
              <a:solidFill>
                <a:srgbClr val="FF0000"/>
              </a:solidFill>
              <a:latin typeface="宋体" panose="02010600030101010101" pitchFamily="2" charset="-122"/>
            </a:endParaRPr>
          </a:p>
        </p:txBody>
      </p:sp>
      <p:sp>
        <p:nvSpPr>
          <p:cNvPr id="58" name="矩形 57"/>
          <p:cNvSpPr>
            <a:spLocks noChangeArrowheads="1"/>
          </p:cNvSpPr>
          <p:nvPr/>
        </p:nvSpPr>
        <p:spPr bwMode="auto">
          <a:xfrm>
            <a:off x="1630363" y="3335867"/>
            <a:ext cx="7280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800" b="1">
                <a:solidFill>
                  <a:srgbClr val="FF0000"/>
                </a:solidFill>
                <a:latin typeface="宋体" panose="02010600030101010101" pitchFamily="2" charset="-122"/>
              </a:rPr>
              <a:t>shù</a:t>
            </a:r>
            <a:endParaRPr lang="zh-CN" altLang="en-US" sz="2800">
              <a:solidFill>
                <a:srgbClr val="FF0000"/>
              </a:solidFill>
              <a:latin typeface="宋体" panose="02010600030101010101" pitchFamily="2" charset="-122"/>
            </a:endParaRPr>
          </a:p>
        </p:txBody>
      </p:sp>
      <p:grpSp>
        <p:nvGrpSpPr>
          <p:cNvPr id="19" name="组合 18"/>
          <p:cNvGrpSpPr/>
          <p:nvPr/>
        </p:nvGrpSpPr>
        <p:grpSpPr>
          <a:xfrm>
            <a:off x="402590" y="454025"/>
            <a:ext cx="2346325" cy="684530"/>
            <a:chOff x="923" y="1552"/>
            <a:chExt cx="3695" cy="882"/>
          </a:xfrm>
        </p:grpSpPr>
        <p:pic>
          <p:nvPicPr>
            <p:cNvPr id="21" name="图片 20" descr="00 图标-04"/>
            <p:cNvPicPr>
              <a:picLocks noChangeAspect="1"/>
            </p:cNvPicPr>
            <p:nvPr/>
          </p:nvPicPr>
          <p:blipFill>
            <a:blip r:embed="rId2" cstate="print"/>
            <a:stretch>
              <a:fillRect/>
            </a:stretch>
          </p:blipFill>
          <p:spPr>
            <a:xfrm>
              <a:off x="923" y="1552"/>
              <a:ext cx="3695" cy="882"/>
            </a:xfrm>
            <a:prstGeom prst="rect">
              <a:avLst/>
            </a:prstGeom>
          </p:spPr>
        </p:pic>
        <p:sp>
          <p:nvSpPr>
            <p:cNvPr id="23" name="文本框 3"/>
            <p:cNvSpPr txBox="1"/>
            <p:nvPr/>
          </p:nvSpPr>
          <p:spPr>
            <a:xfrm>
              <a:off x="1216" y="1617"/>
              <a:ext cx="2848" cy="752"/>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识文辩词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65"/>
                                        </p:tgtEl>
                                        <p:attrNameLst>
                                          <p:attrName>style.visibility</p:attrName>
                                        </p:attrNameLst>
                                      </p:cBhvr>
                                      <p:to>
                                        <p:strVal val="visible"/>
                                      </p:to>
                                    </p:set>
                                    <p:animEffect transition="in" filter="fade">
                                      <p:cBhvr>
                                        <p:cTn id="12" dur="500"/>
                                        <p:tgtEl>
                                          <p:spTgt spid="1436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5" grpId="0"/>
      <p:bldP spid="2" grpId="0"/>
      <p:bldP spid="3" grpId="0"/>
      <p:bldP spid="4" grpId="0"/>
      <p:bldP spid="6" grpId="0"/>
      <p:bldP spid="7" grpId="0"/>
      <p:bldP spid="8" grpId="0"/>
      <p:bldP spid="10" grpId="0"/>
      <p:bldP spid="11" grpId="0"/>
      <p:bldP spid="12" grpId="0"/>
      <p:bldP spid="13" grpId="0"/>
      <p:bldP spid="14" grpId="0"/>
      <p:bldP spid="15" grpId="0"/>
      <p:bldP spid="16" grpId="0"/>
      <p:bldP spid="20" grpId="0"/>
      <p:bldP spid="22"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3511233" y="463975"/>
            <a:ext cx="2273300" cy="583565"/>
          </a:xfrm>
          <a:prstGeom prst="rect">
            <a:avLst/>
          </a:prstGeom>
          <a:noFill/>
          <a:ln>
            <a:noFill/>
          </a:ln>
        </p:spPr>
        <p:txBody>
          <a:bodyPr wrap="none">
            <a:spAutoFit/>
          </a:bodyPr>
          <a:lstStyle/>
          <a:p>
            <a:pPr marL="457200" indent="-457200" eaLnBrk="1" hangingPunct="1">
              <a:buFont typeface="Wingdings" panose="05000000000000000000" pitchFamily="2" charset="2"/>
              <a:buChar char="Ø"/>
              <a:defRPr/>
            </a:pPr>
            <a:r>
              <a:rPr lang="zh-CN" altLang="en-US" sz="3200" b="1" dirty="0">
                <a:solidFill>
                  <a:srgbClr val="0000FF"/>
                </a:solidFill>
                <a:latin typeface="黑体" panose="02010609060101010101" pitchFamily="49" charset="-122"/>
                <a:ea typeface="黑体" panose="02010609060101010101" pitchFamily="49" charset="-122"/>
              </a:rPr>
              <a:t>词语解释</a:t>
            </a:r>
          </a:p>
        </p:txBody>
      </p:sp>
      <p:sp>
        <p:nvSpPr>
          <p:cNvPr id="15363" name="矩形 2"/>
          <p:cNvSpPr>
            <a:spLocks noChangeArrowheads="1"/>
          </p:cNvSpPr>
          <p:nvPr/>
        </p:nvSpPr>
        <p:spPr bwMode="auto">
          <a:xfrm>
            <a:off x="1056958" y="1367156"/>
            <a:ext cx="7181850" cy="4887595"/>
          </a:xfrm>
          <a:prstGeom prst="rect">
            <a:avLst/>
          </a:prstGeom>
          <a:solidFill>
            <a:schemeClr val="bg1">
              <a:alpha val="2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客籍人：</a:t>
            </a:r>
            <a:r>
              <a:rPr lang="zh-CN" altLang="en-US" sz="2600" b="1" dirty="0">
                <a:latin typeface="黑体" panose="02010609060101010101" pitchFamily="49" charset="-122"/>
                <a:ea typeface="黑体" panose="02010609060101010101" pitchFamily="49" charset="-122"/>
              </a:rPr>
              <a:t>一般指整村整族从外地迁徙到某一地方定居的人。客籍，是相对于原籍说的。</a:t>
            </a:r>
          </a:p>
          <a:p>
            <a:pPr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好劳动：</a:t>
            </a:r>
            <a:r>
              <a:rPr lang="zh-CN" altLang="en-US" sz="2600" b="1" dirty="0">
                <a:latin typeface="黑体" panose="02010609060101010101" pitchFamily="49" charset="-122"/>
                <a:ea typeface="黑体" panose="02010609060101010101" pitchFamily="49" charset="-122"/>
              </a:rPr>
              <a:t>劳动好手。</a:t>
            </a:r>
          </a:p>
          <a:p>
            <a:pPr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任劳任怨：</a:t>
            </a:r>
            <a:r>
              <a:rPr lang="zh-CN" altLang="en-US" sz="2600" b="1" dirty="0">
                <a:latin typeface="黑体" panose="02010609060101010101" pitchFamily="49" charset="-122"/>
                <a:ea typeface="黑体" panose="02010609060101010101" pitchFamily="49" charset="-122"/>
              </a:rPr>
              <a:t>做事不辞辛苦，不怕别人埋怨。</a:t>
            </a:r>
          </a:p>
          <a:p>
            <a:pPr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周济：</a:t>
            </a:r>
            <a:r>
              <a:rPr lang="zh-CN" altLang="en-US" sz="2600" b="1" dirty="0">
                <a:latin typeface="黑体" panose="02010609060101010101" pitchFamily="49" charset="-122"/>
                <a:ea typeface="黑体" panose="02010609060101010101" pitchFamily="49" charset="-122"/>
              </a:rPr>
              <a:t>对穷困的人给予物质帮助。</a:t>
            </a:r>
          </a:p>
          <a:p>
            <a:pPr eaLnBrk="1" hangingPunct="1">
              <a:lnSpc>
                <a:spcPct val="120000"/>
              </a:lnSpc>
              <a:buFont typeface="Arial" panose="020B0604020202020204" pitchFamily="34" charset="0"/>
              <a:buNone/>
            </a:pPr>
            <a:r>
              <a:rPr lang="zh-CN" altLang="en-US" sz="2600" b="1" dirty="0">
                <a:solidFill>
                  <a:srgbClr val="FF0000"/>
                </a:solidFill>
                <a:latin typeface="黑体" panose="02010609060101010101" pitchFamily="49" charset="-122"/>
                <a:ea typeface="黑体" panose="02010609060101010101" pitchFamily="49" charset="-122"/>
                <a:sym typeface="+mn-ea"/>
              </a:rPr>
              <a:t>为富不仁：</a:t>
            </a:r>
            <a:r>
              <a:rPr lang="zh-CN" altLang="en-US" sz="2600" b="1" dirty="0">
                <a:latin typeface="黑体" panose="02010609060101010101" pitchFamily="49" charset="-122"/>
                <a:ea typeface="黑体" panose="02010609060101010101" pitchFamily="49" charset="-122"/>
                <a:sym typeface="+mn-ea"/>
              </a:rPr>
              <a:t>靠剥削发财致富的人没有好心肠。</a:t>
            </a:r>
            <a:endParaRPr lang="zh-CN" altLang="en-US" sz="2600" b="1" dirty="0">
              <a:latin typeface="黑体" panose="02010609060101010101" pitchFamily="49" charset="-122"/>
              <a:ea typeface="黑体" panose="02010609060101010101" pitchFamily="49" charset="-122"/>
            </a:endParaRPr>
          </a:p>
          <a:p>
            <a:pPr eaLnBrk="1" hangingPunct="1">
              <a:lnSpc>
                <a:spcPct val="120000"/>
              </a:lnSpc>
              <a:buFont typeface="Arial" panose="020B0604020202020204" pitchFamily="34" charset="0"/>
              <a:buNone/>
            </a:pPr>
            <a:r>
              <a:rPr lang="zh-CN" altLang="en-US" sz="2600" b="1" dirty="0">
                <a:solidFill>
                  <a:srgbClr val="FF0000"/>
                </a:solidFill>
                <a:latin typeface="黑体" panose="02010609060101010101" pitchFamily="49" charset="-122"/>
                <a:ea typeface="黑体" panose="02010609060101010101" pitchFamily="49" charset="-122"/>
                <a:sym typeface="+mn-ea"/>
              </a:rPr>
              <a:t>支撑门户：</a:t>
            </a:r>
            <a:r>
              <a:rPr lang="zh-CN" altLang="en-US" sz="2600" b="1" dirty="0">
                <a:latin typeface="黑体" panose="02010609060101010101" pitchFamily="49" charset="-122"/>
                <a:ea typeface="黑体" panose="02010609060101010101" pitchFamily="49" charset="-122"/>
                <a:sym typeface="+mn-ea"/>
              </a:rPr>
              <a:t>勉强维持家庭。</a:t>
            </a:r>
            <a:endParaRPr lang="zh-CN" altLang="en-US" sz="2600" b="1" dirty="0">
              <a:latin typeface="黑体" panose="02010609060101010101" pitchFamily="49" charset="-122"/>
              <a:ea typeface="黑体" panose="02010609060101010101" pitchFamily="49" charset="-122"/>
            </a:endParaRPr>
          </a:p>
          <a:p>
            <a:pPr eaLnBrk="1" hangingPunct="1">
              <a:lnSpc>
                <a:spcPct val="120000"/>
              </a:lnSpc>
              <a:buFont typeface="Arial" panose="020B0604020202020204" pitchFamily="34" charset="0"/>
              <a:buNone/>
            </a:pPr>
            <a:r>
              <a:rPr lang="zh-CN" altLang="en-US" sz="2600" b="1" dirty="0">
                <a:solidFill>
                  <a:srgbClr val="FF0000"/>
                </a:solidFill>
                <a:latin typeface="黑体" panose="02010609060101010101" pitchFamily="49" charset="-122"/>
                <a:ea typeface="黑体" panose="02010609060101010101" pitchFamily="49" charset="-122"/>
                <a:sym typeface="+mn-ea"/>
              </a:rPr>
              <a:t>慰勉：</a:t>
            </a:r>
            <a:r>
              <a:rPr lang="zh-CN" altLang="en-US" sz="2600" b="1" dirty="0">
                <a:latin typeface="黑体" panose="02010609060101010101" pitchFamily="49" charset="-122"/>
                <a:ea typeface="黑体" panose="02010609060101010101" pitchFamily="49" charset="-122"/>
                <a:sym typeface="+mn-ea"/>
              </a:rPr>
              <a:t>安慰勉励。</a:t>
            </a:r>
            <a:endParaRPr lang="zh-CN" altLang="en-US" sz="2600" b="1" dirty="0">
              <a:latin typeface="黑体" panose="02010609060101010101" pitchFamily="49" charset="-122"/>
              <a:ea typeface="黑体" panose="02010609060101010101" pitchFamily="49" charset="-122"/>
            </a:endParaRPr>
          </a:p>
          <a:p>
            <a:pPr eaLnBrk="1" hangingPunct="1">
              <a:lnSpc>
                <a:spcPct val="120000"/>
              </a:lnSpc>
              <a:buFont typeface="Arial" panose="020B0604020202020204" pitchFamily="34" charset="0"/>
              <a:buNone/>
            </a:pPr>
            <a:r>
              <a:rPr lang="zh-CN" altLang="en-US" sz="2600" b="1" dirty="0">
                <a:solidFill>
                  <a:srgbClr val="FF0000"/>
                </a:solidFill>
                <a:latin typeface="黑体" panose="02010609060101010101" pitchFamily="49" charset="-122"/>
                <a:ea typeface="黑体" panose="02010609060101010101" pitchFamily="49" charset="-122"/>
                <a:sym typeface="+mn-ea"/>
              </a:rPr>
              <a:t>聊叙：</a:t>
            </a:r>
            <a:r>
              <a:rPr lang="zh-CN" altLang="en-US" sz="2600" b="1" dirty="0">
                <a:latin typeface="黑体" panose="02010609060101010101" pitchFamily="49" charset="-122"/>
                <a:ea typeface="黑体" panose="02010609060101010101" pitchFamily="49" charset="-122"/>
                <a:sym typeface="+mn-ea"/>
              </a:rPr>
              <a:t>姑且谈谈。聊，姑且。</a:t>
            </a:r>
            <a:endParaRPr lang="zh-CN" altLang="en-US" sz="2600" b="1" dirty="0">
              <a:latin typeface="黑体" panose="02010609060101010101" pitchFamily="49" charset="-122"/>
              <a:ea typeface="黑体" panose="02010609060101010101" pitchFamily="49" charset="-122"/>
            </a:endParaRPr>
          </a:p>
          <a:p>
            <a:pPr eaLnBrk="1" hangingPunct="1">
              <a:lnSpc>
                <a:spcPct val="120000"/>
              </a:lnSpc>
              <a:buFont typeface="Arial" panose="020B0604020202020204" pitchFamily="34" charset="0"/>
              <a:buNone/>
            </a:pPr>
            <a:r>
              <a:rPr lang="zh-CN" altLang="en-US" sz="2600" b="1" dirty="0">
                <a:solidFill>
                  <a:srgbClr val="FF0000"/>
                </a:solidFill>
                <a:latin typeface="黑体" panose="02010609060101010101" pitchFamily="49" charset="-122"/>
                <a:ea typeface="黑体" panose="02010609060101010101" pitchFamily="49" charset="-122"/>
                <a:sym typeface="+mn-ea"/>
              </a:rPr>
              <a:t>不辍劳作：</a:t>
            </a:r>
            <a:r>
              <a:rPr lang="zh-CN" altLang="en-US" sz="2600" b="1" dirty="0">
                <a:latin typeface="黑体" panose="02010609060101010101" pitchFamily="49" charset="-122"/>
                <a:ea typeface="黑体" panose="02010609060101010101" pitchFamily="49" charset="-122"/>
                <a:sym typeface="+mn-ea"/>
              </a:rPr>
              <a:t>不停止劳动。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fade">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fade">
                                      <p:cBhvr>
                                        <p:cTn id="32" dur="500"/>
                                        <p:tgtEl>
                                          <p:spTgt spid="153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Effect transition="in" filter="fade">
                                      <p:cBhvr>
                                        <p:cTn id="37" dur="500"/>
                                        <p:tgtEl>
                                          <p:spTgt spid="1536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63">
                                            <p:txEl>
                                              <p:pRg st="6" end="6"/>
                                            </p:txEl>
                                          </p:spTgt>
                                        </p:tgtEl>
                                        <p:attrNameLst>
                                          <p:attrName>style.visibility</p:attrName>
                                        </p:attrNameLst>
                                      </p:cBhvr>
                                      <p:to>
                                        <p:strVal val="visible"/>
                                      </p:to>
                                    </p:set>
                                    <p:animEffect transition="in" filter="fade">
                                      <p:cBhvr>
                                        <p:cTn id="42" dur="500"/>
                                        <p:tgtEl>
                                          <p:spTgt spid="1536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63">
                                            <p:txEl>
                                              <p:pRg st="7" end="7"/>
                                            </p:txEl>
                                          </p:spTgt>
                                        </p:tgtEl>
                                        <p:attrNameLst>
                                          <p:attrName>style.visibility</p:attrName>
                                        </p:attrNameLst>
                                      </p:cBhvr>
                                      <p:to>
                                        <p:strVal val="visible"/>
                                      </p:to>
                                    </p:set>
                                    <p:animEffect transition="in" filter="fade">
                                      <p:cBhvr>
                                        <p:cTn id="47" dur="500"/>
                                        <p:tgtEl>
                                          <p:spTgt spid="1536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63">
                                            <p:txEl>
                                              <p:pRg st="8" end="8"/>
                                            </p:txEl>
                                          </p:spTgt>
                                        </p:tgtEl>
                                        <p:attrNameLst>
                                          <p:attrName>style.visibility</p:attrName>
                                        </p:attrNameLst>
                                      </p:cBhvr>
                                      <p:to>
                                        <p:strVal val="visible"/>
                                      </p:to>
                                    </p:set>
                                    <p:animEffect transition="in" filter="fade">
                                      <p:cBhvr>
                                        <p:cTn id="52"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4660" y="2129790"/>
            <a:ext cx="1626235" cy="953135"/>
          </a:xfrm>
          <a:prstGeom prst="rect">
            <a:avLst/>
          </a:prstGeom>
          <a:noFill/>
        </p:spPr>
        <p:txBody>
          <a:bodyPr wrap="square">
            <a:spAutoFit/>
          </a:body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第一部分（</a:t>
            </a:r>
            <a:r>
              <a:rPr lang="en-US" altLang="zh-CN"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p>
        </p:txBody>
      </p:sp>
      <p:sp>
        <p:nvSpPr>
          <p:cNvPr id="4" name="矩形 3"/>
          <p:cNvSpPr>
            <a:spLocks noChangeArrowheads="1"/>
          </p:cNvSpPr>
          <p:nvPr/>
        </p:nvSpPr>
        <p:spPr bwMode="auto">
          <a:xfrm>
            <a:off x="2675255" y="2129579"/>
            <a:ext cx="538607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sym typeface="+mn-ea"/>
              </a:rPr>
              <a:t>开篇点题。</a:t>
            </a:r>
            <a:r>
              <a:rPr lang="zh-CN" altLang="en-US" sz="2400" b="1" dirty="0">
                <a:latin typeface="黑体" panose="02010609060101010101" pitchFamily="49" charset="-122"/>
                <a:ea typeface="黑体" panose="02010609060101010101" pitchFamily="49" charset="-122"/>
              </a:rPr>
              <a:t>痛悼母亲逝世，引出回忆。</a:t>
            </a:r>
          </a:p>
        </p:txBody>
      </p:sp>
      <p:sp>
        <p:nvSpPr>
          <p:cNvPr id="7" name="左大括号 6"/>
          <p:cNvSpPr/>
          <p:nvPr/>
        </p:nvSpPr>
        <p:spPr>
          <a:xfrm>
            <a:off x="2171700" y="2980479"/>
            <a:ext cx="374650" cy="12573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8" name="矩形 7"/>
          <p:cNvSpPr>
            <a:spLocks noChangeArrowheads="1"/>
          </p:cNvSpPr>
          <p:nvPr/>
        </p:nvSpPr>
        <p:spPr bwMode="auto">
          <a:xfrm>
            <a:off x="2675256" y="2674621"/>
            <a:ext cx="6035675"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第一层（</a:t>
            </a:r>
            <a:r>
              <a:rPr lang="en-US" altLang="zh-CN" sz="2400" b="1" dirty="0">
                <a:latin typeface="黑体" panose="02010609060101010101" pitchFamily="49" charset="-122"/>
                <a:ea typeface="黑体" panose="02010609060101010101" pitchFamily="49" charset="-122"/>
                <a:cs typeface="黑体" panose="02010609060101010101" pitchFamily="49" charset="-122"/>
              </a:rPr>
              <a:t>2-8</a:t>
            </a:r>
            <a:r>
              <a:rPr lang="zh-CN" altLang="en-US" sz="2400" b="1" dirty="0">
                <a:latin typeface="黑体" panose="02010609060101010101" pitchFamily="49" charset="-122"/>
                <a:ea typeface="黑体" panose="02010609060101010101" pitchFamily="49" charset="-122"/>
                <a:cs typeface="黑体" panose="02010609060101010101" pitchFamily="49" charset="-122"/>
              </a:rPr>
              <a:t>）：写母亲的勤劳俭朴、宽厚仁慈的高贵品质和坚强不屈的性格。</a:t>
            </a:r>
          </a:p>
        </p:txBody>
      </p:sp>
      <p:sp>
        <p:nvSpPr>
          <p:cNvPr id="9" name="矩形 8"/>
          <p:cNvSpPr>
            <a:spLocks noChangeArrowheads="1"/>
          </p:cNvSpPr>
          <p:nvPr/>
        </p:nvSpPr>
        <p:spPr bwMode="auto">
          <a:xfrm>
            <a:off x="2675255" y="3676650"/>
            <a:ext cx="6362700"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第二层（</a:t>
            </a:r>
            <a:r>
              <a:rPr lang="en-US" altLang="zh-CN" sz="2400" b="1" dirty="0">
                <a:latin typeface="黑体" panose="02010609060101010101" pitchFamily="49" charset="-122"/>
                <a:ea typeface="黑体" panose="02010609060101010101" pitchFamily="49" charset="-122"/>
                <a:cs typeface="黑体" panose="02010609060101010101" pitchFamily="49" charset="-122"/>
              </a:rPr>
              <a:t>9-13</a:t>
            </a:r>
            <a:r>
              <a:rPr lang="zh-CN" altLang="en-US" sz="2400" b="1" dirty="0">
                <a:latin typeface="黑体" panose="02010609060101010101" pitchFamily="49" charset="-122"/>
                <a:ea typeface="黑体" panose="02010609060101010101" pitchFamily="49" charset="-122"/>
                <a:cs typeface="黑体" panose="02010609060101010101" pitchFamily="49" charset="-122"/>
              </a:rPr>
              <a:t>）：写母亲朴素的阶级觉悟，她仇恨为富不仁者，支持和慰勉作者参加革命。</a:t>
            </a:r>
          </a:p>
        </p:txBody>
      </p:sp>
      <p:sp>
        <p:nvSpPr>
          <p:cNvPr id="11" name="TextBox 10"/>
          <p:cNvSpPr txBox="1"/>
          <p:nvPr/>
        </p:nvSpPr>
        <p:spPr>
          <a:xfrm>
            <a:off x="356235" y="5035550"/>
            <a:ext cx="1612900" cy="953135"/>
          </a:xfrm>
          <a:prstGeom prst="rect">
            <a:avLst/>
          </a:prstGeom>
          <a:noFill/>
        </p:spPr>
        <p:txBody>
          <a:bodyPr wrap="square">
            <a:spAutoFit/>
          </a:body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第三部分（</a:t>
            </a:r>
            <a:r>
              <a:rPr lang="en-US" altLang="zh-CN"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14-17</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p>
        </p:txBody>
      </p:sp>
      <p:sp>
        <p:nvSpPr>
          <p:cNvPr id="12" name="左大括号 11"/>
          <p:cNvSpPr/>
          <p:nvPr/>
        </p:nvSpPr>
        <p:spPr>
          <a:xfrm>
            <a:off x="2171700" y="4821768"/>
            <a:ext cx="374650" cy="12573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3" name="矩形 12"/>
          <p:cNvSpPr>
            <a:spLocks noChangeArrowheads="1"/>
          </p:cNvSpPr>
          <p:nvPr/>
        </p:nvSpPr>
        <p:spPr bwMode="auto">
          <a:xfrm>
            <a:off x="2675255" y="4588087"/>
            <a:ext cx="6140450"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第一层（</a:t>
            </a:r>
            <a:r>
              <a:rPr lang="en-US" altLang="zh-CN" sz="2400" b="1" dirty="0">
                <a:latin typeface="黑体" panose="02010609060101010101" pitchFamily="49" charset="-122"/>
                <a:ea typeface="黑体" panose="02010609060101010101" pitchFamily="49" charset="-122"/>
                <a:cs typeface="黑体" panose="02010609060101010101" pitchFamily="49" charset="-122"/>
              </a:rPr>
              <a:t>14-15</a:t>
            </a:r>
            <a:r>
              <a:rPr lang="zh-CN" altLang="en-US" sz="2400" b="1" dirty="0">
                <a:latin typeface="黑体" panose="02010609060101010101" pitchFamily="49" charset="-122"/>
                <a:ea typeface="黑体" panose="02010609060101010101" pitchFamily="49" charset="-122"/>
                <a:cs typeface="黑体" panose="02010609060101010101" pitchFamily="49" charset="-122"/>
              </a:rPr>
              <a:t>）：概述母亲对自己的教育和深刻的影响。</a:t>
            </a:r>
          </a:p>
        </p:txBody>
      </p:sp>
      <p:sp>
        <p:nvSpPr>
          <p:cNvPr id="14" name="矩形 13"/>
          <p:cNvSpPr>
            <a:spLocks noChangeArrowheads="1"/>
          </p:cNvSpPr>
          <p:nvPr/>
        </p:nvSpPr>
        <p:spPr bwMode="auto">
          <a:xfrm>
            <a:off x="2675255" y="5419090"/>
            <a:ext cx="6140450" cy="119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第二层（</a:t>
            </a:r>
            <a:r>
              <a:rPr lang="en-US" altLang="zh-CN" sz="2400" b="1" dirty="0">
                <a:latin typeface="黑体" panose="02010609060101010101" pitchFamily="49" charset="-122"/>
                <a:ea typeface="黑体" panose="02010609060101010101" pitchFamily="49" charset="-122"/>
                <a:cs typeface="黑体" panose="02010609060101010101" pitchFamily="49" charset="-122"/>
              </a:rPr>
              <a:t>16-17</a:t>
            </a:r>
            <a:r>
              <a:rPr lang="zh-CN" altLang="en-US" sz="2400" b="1" dirty="0">
                <a:latin typeface="黑体" panose="02010609060101010101" pitchFamily="49" charset="-122"/>
                <a:ea typeface="黑体" panose="02010609060101010101" pitchFamily="49" charset="-122"/>
                <a:cs typeface="黑体" panose="02010609060101010101" pitchFamily="49" charset="-122"/>
              </a:rPr>
              <a:t>）：写对母亲的沉痛悼念，并表达了作者以尽忠于党和人民来报答母亲的深恩的决心。</a:t>
            </a:r>
          </a:p>
        </p:txBody>
      </p:sp>
      <p:sp>
        <p:nvSpPr>
          <p:cNvPr id="15" name="TextBox 5"/>
          <p:cNvSpPr txBox="1"/>
          <p:nvPr/>
        </p:nvSpPr>
        <p:spPr>
          <a:xfrm>
            <a:off x="356235" y="3266440"/>
            <a:ext cx="1668780" cy="953135"/>
          </a:xfrm>
          <a:prstGeom prst="rect">
            <a:avLst/>
          </a:prstGeom>
          <a:noFill/>
        </p:spPr>
        <p:txBody>
          <a:bodyPr wrap="square">
            <a:spAutoFit/>
          </a:body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第二部分（</a:t>
            </a:r>
            <a:r>
              <a:rPr lang="en-US" altLang="zh-CN"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2-13</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p>
        </p:txBody>
      </p:sp>
      <p:sp>
        <p:nvSpPr>
          <p:cNvPr id="19" name="文本框 5"/>
          <p:cNvSpPr txBox="1">
            <a:spLocks noChangeArrowheads="1"/>
          </p:cNvSpPr>
          <p:nvPr/>
        </p:nvSpPr>
        <p:spPr bwMode="auto">
          <a:xfrm>
            <a:off x="948690" y="1115695"/>
            <a:ext cx="7031990" cy="714375"/>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600"/>
              </a:spcBef>
              <a:buFont typeface="Wingdings" panose="05000000000000000000" pitchFamily="2" charset="2"/>
              <a:buChar char="u"/>
            </a:pPr>
            <a:r>
              <a:rPr lang="zh-CN" altLang="en-US" sz="2800" b="1" dirty="0">
                <a:solidFill>
                  <a:srgbClr val="0000FF"/>
                </a:solidFill>
                <a:latin typeface="黑体" panose="02010609060101010101" pitchFamily="49" charset="-122"/>
                <a:ea typeface="黑体" panose="02010609060101010101" pitchFamily="49" charset="-122"/>
                <a:sym typeface="+mn-ea"/>
              </a:rPr>
              <a:t>朗读课文，划分文章层次并概括大意。</a:t>
            </a:r>
            <a:endParaRPr lang="zh-CN" altLang="en-US" sz="2800" b="1" dirty="0">
              <a:latin typeface="+mj-ea"/>
              <a:ea typeface="+mj-ea"/>
            </a:endParaRPr>
          </a:p>
        </p:txBody>
      </p:sp>
      <p:grpSp>
        <p:nvGrpSpPr>
          <p:cNvPr id="20" name="组合 19"/>
          <p:cNvGrpSpPr/>
          <p:nvPr/>
        </p:nvGrpSpPr>
        <p:grpSpPr>
          <a:xfrm>
            <a:off x="262890" y="301214"/>
            <a:ext cx="2346325" cy="681957"/>
            <a:chOff x="923" y="1552"/>
            <a:chExt cx="3695" cy="882"/>
          </a:xfrm>
        </p:grpSpPr>
        <p:pic>
          <p:nvPicPr>
            <p:cNvPr id="21" name="图片 20"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感知文章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bldLvl="0" animBg="1"/>
      <p:bldP spid="8" grpId="0"/>
      <p:bldP spid="9" grpId="0"/>
      <p:bldP spid="11" grpId="0"/>
      <p:bldP spid="12" grpId="0" bldLvl="0" animBg="1"/>
      <p:bldP spid="13" grpId="0"/>
      <p:bldP spid="14" grpId="0"/>
      <p:bldP spid="15"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9385" name="Group 73"/>
          <p:cNvGraphicFramePr>
            <a:graphicFrameLocks noGrp="1"/>
          </p:cNvGraphicFramePr>
          <p:nvPr>
            <p:ph idx="4294967295"/>
          </p:nvPr>
        </p:nvGraphicFramePr>
        <p:xfrm>
          <a:off x="0" y="1065213"/>
          <a:ext cx="8353425" cy="5278437"/>
        </p:xfrm>
        <a:graphic>
          <a:graphicData uri="http://schemas.openxmlformats.org/drawingml/2006/table">
            <a:tbl>
              <a:tblPr/>
              <a:tblGrid>
                <a:gridCol w="1490345"/>
                <a:gridCol w="4119880"/>
                <a:gridCol w="2743200"/>
              </a:tblGrid>
              <a:tr h="47117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母亲所做（或经历）的事情</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母亲的个性品质</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作者小时候 </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（记忆时起）</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8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1885</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a:t>
                      </a: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1900</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年前后</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0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1905</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1908</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1919</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3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大革命时期</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1924-1927</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0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抗战以后</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8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1944</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年</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0" name="Text Box 103"/>
          <p:cNvSpPr txBox="1">
            <a:spLocks noChangeArrowheads="1"/>
          </p:cNvSpPr>
          <p:nvPr/>
        </p:nvSpPr>
        <p:spPr bwMode="auto">
          <a:xfrm>
            <a:off x="6567488" y="26416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Verdana" panose="020B0604030504040204" pitchFamily="34" charset="0"/>
            </a:endParaRPr>
          </a:p>
        </p:txBody>
      </p:sp>
      <p:sp>
        <p:nvSpPr>
          <p:cNvPr id="18537" name="Rectangle 105"/>
          <p:cNvSpPr>
            <a:spLocks noChangeArrowheads="1"/>
          </p:cNvSpPr>
          <p:nvPr/>
        </p:nvSpPr>
        <p:spPr bwMode="auto">
          <a:xfrm>
            <a:off x="1919288" y="1630363"/>
            <a:ext cx="3816350" cy="706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en-US" altLang="zh-CN" sz="2000" b="1">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000" b="1">
                <a:solidFill>
                  <a:srgbClr val="C00000"/>
                </a:solidFill>
                <a:latin typeface="黑体" panose="02010609060101010101" pitchFamily="49" charset="-122"/>
                <a:ea typeface="黑体" panose="02010609060101010101" pitchFamily="49" charset="-122"/>
                <a:cs typeface="黑体" panose="02010609060101010101" pitchFamily="49" charset="-122"/>
              </a:rPr>
              <a:t>整日劳碌着”，煮饭、种田、种菜、喂猪</a:t>
            </a:r>
            <a:r>
              <a:rPr lang="en-US" altLang="zh-CN" sz="2000" b="1">
                <a:solidFill>
                  <a:srgbClr val="C00000"/>
                </a:solidFill>
                <a:latin typeface="黑体" panose="02010609060101010101" pitchFamily="49" charset="-122"/>
                <a:ea typeface="黑体" panose="02010609060101010101" pitchFamily="49" charset="-122"/>
                <a:cs typeface="黑体" panose="02010609060101010101" pitchFamily="49" charset="-122"/>
              </a:rPr>
              <a:t>……</a:t>
            </a:r>
          </a:p>
        </p:txBody>
      </p:sp>
      <p:sp>
        <p:nvSpPr>
          <p:cNvPr id="18541" name="Rectangle 109"/>
          <p:cNvSpPr>
            <a:spLocks noChangeArrowheads="1"/>
          </p:cNvSpPr>
          <p:nvPr/>
        </p:nvSpPr>
        <p:spPr bwMode="auto">
          <a:xfrm>
            <a:off x="6012180" y="1630363"/>
            <a:ext cx="2592388" cy="706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聪明能干，勤劳俭朴，宽厚仁慈</a:t>
            </a:r>
          </a:p>
        </p:txBody>
      </p:sp>
      <p:sp>
        <p:nvSpPr>
          <p:cNvPr id="18542" name="Rectangle 110"/>
          <p:cNvSpPr>
            <a:spLocks noChangeArrowheads="1"/>
          </p:cNvSpPr>
          <p:nvPr/>
        </p:nvSpPr>
        <p:spPr bwMode="auto">
          <a:xfrm>
            <a:off x="1943100" y="2493963"/>
            <a:ext cx="324612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被逼退佃、搬家，遭遇天灾</a:t>
            </a:r>
          </a:p>
        </p:txBody>
      </p:sp>
      <p:sp>
        <p:nvSpPr>
          <p:cNvPr id="18543" name="Rectangle 111"/>
          <p:cNvSpPr>
            <a:spLocks noChangeArrowheads="1"/>
          </p:cNvSpPr>
          <p:nvPr/>
        </p:nvSpPr>
        <p:spPr bwMode="auto">
          <a:xfrm>
            <a:off x="6011863" y="2420938"/>
            <a:ext cx="252095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坚强不屈；爱憎分明</a:t>
            </a:r>
          </a:p>
        </p:txBody>
      </p:sp>
      <p:sp>
        <p:nvSpPr>
          <p:cNvPr id="18544" name="Rectangle 112"/>
          <p:cNvSpPr>
            <a:spLocks noChangeArrowheads="1"/>
          </p:cNvSpPr>
          <p:nvPr/>
        </p:nvSpPr>
        <p:spPr bwMode="auto">
          <a:xfrm>
            <a:off x="1919288" y="3070225"/>
            <a:ext cx="324612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000" b="1">
                <a:solidFill>
                  <a:srgbClr val="C00000"/>
                </a:solidFill>
                <a:latin typeface="黑体" panose="02010609060101010101" pitchFamily="49" charset="-122"/>
                <a:ea typeface="黑体" panose="02010609060101010101" pitchFamily="49" charset="-122"/>
              </a:rPr>
              <a:t>节衣缩食，借债供作者读书</a:t>
            </a:r>
          </a:p>
        </p:txBody>
      </p:sp>
      <p:sp>
        <p:nvSpPr>
          <p:cNvPr id="18545" name="Rectangle 113"/>
          <p:cNvSpPr>
            <a:spLocks noChangeArrowheads="1"/>
          </p:cNvSpPr>
          <p:nvPr/>
        </p:nvSpPr>
        <p:spPr bwMode="auto">
          <a:xfrm>
            <a:off x="1990408" y="3609658"/>
            <a:ext cx="299085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支持、慰勉作者参加革命</a:t>
            </a:r>
          </a:p>
        </p:txBody>
      </p:sp>
      <p:sp>
        <p:nvSpPr>
          <p:cNvPr id="18546" name="Rectangle 114"/>
          <p:cNvSpPr>
            <a:spLocks noChangeArrowheads="1"/>
          </p:cNvSpPr>
          <p:nvPr/>
        </p:nvSpPr>
        <p:spPr bwMode="auto">
          <a:xfrm>
            <a:off x="1919605" y="4283710"/>
            <a:ext cx="401193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000" b="1">
                <a:solidFill>
                  <a:srgbClr val="C00000"/>
                </a:solidFill>
                <a:latin typeface="黑体" panose="02010609060101010101" pitchFamily="49" charset="-122"/>
                <a:ea typeface="黑体" panose="02010609060101010101" pitchFamily="49" charset="-122"/>
              </a:rPr>
              <a:t>离开土地就不舒服，回家继续劳动</a:t>
            </a:r>
          </a:p>
        </p:txBody>
      </p:sp>
      <p:sp>
        <p:nvSpPr>
          <p:cNvPr id="18547" name="Rectangle 115"/>
          <p:cNvSpPr>
            <a:spLocks noChangeArrowheads="1"/>
          </p:cNvSpPr>
          <p:nvPr/>
        </p:nvSpPr>
        <p:spPr bwMode="auto">
          <a:xfrm>
            <a:off x="1990725" y="4864418"/>
            <a:ext cx="273558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独立支持一家人的生活</a:t>
            </a:r>
          </a:p>
        </p:txBody>
      </p:sp>
      <p:sp>
        <p:nvSpPr>
          <p:cNvPr id="18548" name="Rectangle 116"/>
          <p:cNvSpPr>
            <a:spLocks noChangeArrowheads="1"/>
          </p:cNvSpPr>
          <p:nvPr/>
        </p:nvSpPr>
        <p:spPr bwMode="auto">
          <a:xfrm>
            <a:off x="1979930" y="5438775"/>
            <a:ext cx="248031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000" b="1">
                <a:solidFill>
                  <a:srgbClr val="C00000"/>
                </a:solidFill>
                <a:latin typeface="黑体" panose="02010609060101010101" pitchFamily="49" charset="-122"/>
                <a:ea typeface="黑体" panose="02010609060101010101" pitchFamily="49" charset="-122"/>
              </a:rPr>
              <a:t>过着勤苦的农妇生活</a:t>
            </a:r>
          </a:p>
        </p:txBody>
      </p:sp>
      <p:sp>
        <p:nvSpPr>
          <p:cNvPr id="18549" name="Rectangle 117"/>
          <p:cNvSpPr>
            <a:spLocks noChangeArrowheads="1"/>
          </p:cNvSpPr>
          <p:nvPr/>
        </p:nvSpPr>
        <p:spPr bwMode="auto">
          <a:xfrm>
            <a:off x="2123758" y="6011863"/>
            <a:ext cx="120396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000" b="1">
                <a:solidFill>
                  <a:srgbClr val="C00000"/>
                </a:solidFill>
                <a:latin typeface="黑体" panose="02010609060101010101" pitchFamily="49" charset="-122"/>
                <a:ea typeface="黑体" panose="02010609060101010101" pitchFamily="49" charset="-122"/>
              </a:rPr>
              <a:t>不辍劳作</a:t>
            </a:r>
          </a:p>
        </p:txBody>
      </p:sp>
      <p:sp>
        <p:nvSpPr>
          <p:cNvPr id="18551" name="Rectangle 119"/>
          <p:cNvSpPr>
            <a:spLocks noChangeArrowheads="1"/>
          </p:cNvSpPr>
          <p:nvPr/>
        </p:nvSpPr>
        <p:spPr bwMode="auto">
          <a:xfrm>
            <a:off x="6095683" y="3101975"/>
            <a:ext cx="2408237"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识大体、明事理</a:t>
            </a:r>
          </a:p>
        </p:txBody>
      </p:sp>
      <p:sp>
        <p:nvSpPr>
          <p:cNvPr id="18552" name="Rectangle 120"/>
          <p:cNvSpPr>
            <a:spLocks noChangeArrowheads="1"/>
          </p:cNvSpPr>
          <p:nvPr/>
        </p:nvSpPr>
        <p:spPr bwMode="auto">
          <a:xfrm>
            <a:off x="6167755" y="3642043"/>
            <a:ext cx="120396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深明大义</a:t>
            </a:r>
          </a:p>
        </p:txBody>
      </p:sp>
      <p:sp>
        <p:nvSpPr>
          <p:cNvPr id="18553" name="Rectangle 121"/>
          <p:cNvSpPr>
            <a:spLocks noChangeArrowheads="1"/>
          </p:cNvSpPr>
          <p:nvPr/>
        </p:nvSpPr>
        <p:spPr bwMode="auto">
          <a:xfrm>
            <a:off x="6096000" y="4283710"/>
            <a:ext cx="120396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勤劳朴实</a:t>
            </a:r>
          </a:p>
        </p:txBody>
      </p:sp>
      <p:sp>
        <p:nvSpPr>
          <p:cNvPr id="18554" name="Rectangle 122"/>
          <p:cNvSpPr>
            <a:spLocks noChangeArrowheads="1"/>
          </p:cNvSpPr>
          <p:nvPr/>
        </p:nvSpPr>
        <p:spPr bwMode="auto">
          <a:xfrm>
            <a:off x="6096000" y="4864418"/>
            <a:ext cx="120396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勤俭持家</a:t>
            </a:r>
          </a:p>
        </p:txBody>
      </p:sp>
      <p:sp>
        <p:nvSpPr>
          <p:cNvPr id="18555" name="Rectangle 123"/>
          <p:cNvSpPr>
            <a:spLocks noChangeArrowheads="1"/>
          </p:cNvSpPr>
          <p:nvPr/>
        </p:nvSpPr>
        <p:spPr bwMode="auto">
          <a:xfrm>
            <a:off x="6167438" y="5454968"/>
            <a:ext cx="196977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理解、支持革命</a:t>
            </a:r>
          </a:p>
        </p:txBody>
      </p:sp>
      <p:sp>
        <p:nvSpPr>
          <p:cNvPr id="18556" name="Rectangle 124"/>
          <p:cNvSpPr>
            <a:spLocks noChangeArrowheads="1"/>
          </p:cNvSpPr>
          <p:nvPr/>
        </p:nvSpPr>
        <p:spPr bwMode="auto">
          <a:xfrm>
            <a:off x="6194743" y="6027738"/>
            <a:ext cx="120396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zh-CN" altLang="en-US" sz="2000" b="1">
                <a:solidFill>
                  <a:srgbClr val="C00000"/>
                </a:solidFill>
                <a:latin typeface="黑体" panose="02010609060101010101" pitchFamily="49" charset="-122"/>
                <a:ea typeface="黑体" panose="02010609060101010101" pitchFamily="49" charset="-122"/>
              </a:rPr>
              <a:t>热爱劳动</a:t>
            </a:r>
          </a:p>
        </p:txBody>
      </p:sp>
      <p:sp>
        <p:nvSpPr>
          <p:cNvPr id="3" name="文本框 2"/>
          <p:cNvSpPr txBox="1"/>
          <p:nvPr/>
        </p:nvSpPr>
        <p:spPr>
          <a:xfrm>
            <a:off x="3198495" y="324485"/>
            <a:ext cx="2996565" cy="645160"/>
          </a:xfrm>
          <a:prstGeom prst="rect">
            <a:avLst/>
          </a:prstGeom>
          <a:noFill/>
        </p:spPr>
        <p:txBody>
          <a:bodyPr wrap="square" rtlCol="0">
            <a:spAutoFit/>
          </a:bodyPr>
          <a:lstStyle/>
          <a:p>
            <a:r>
              <a:rPr lang="zh-CN" altLang="en-US" sz="3600" b="1">
                <a:solidFill>
                  <a:srgbClr val="C00000"/>
                </a:solidFill>
                <a:effectLst>
                  <a:outerShdw blurRad="38100" dist="38100" dir="2700000" algn="tl">
                    <a:srgbClr val="000000">
                      <a:alpha val="43137"/>
                    </a:srgbClr>
                  </a:outerShdw>
                </a:effectLst>
              </a:rPr>
              <a:t>母亲的事迹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9385"/>
                                        </p:tgtEl>
                                        <p:attrNameLst>
                                          <p:attrName>style.visibility</p:attrName>
                                        </p:attrNameLst>
                                      </p:cBhvr>
                                      <p:to>
                                        <p:strVal val="visible"/>
                                      </p:to>
                                    </p:set>
                                    <p:animEffect transition="in" filter="fade">
                                      <p:cBhvr>
                                        <p:cTn id="13" dur="500"/>
                                        <p:tgtEl>
                                          <p:spTgt spid="26938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537"/>
                                        </p:tgtEl>
                                        <p:attrNameLst>
                                          <p:attrName>style.visibility</p:attrName>
                                        </p:attrNameLst>
                                      </p:cBhvr>
                                      <p:to>
                                        <p:strVal val="visible"/>
                                      </p:to>
                                    </p:set>
                                    <p:animEffect transition="in" filter="blinds(horizontal)">
                                      <p:cBhvr>
                                        <p:cTn id="18" dur="500"/>
                                        <p:tgtEl>
                                          <p:spTgt spid="185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541"/>
                                        </p:tgtEl>
                                        <p:attrNameLst>
                                          <p:attrName>style.visibility</p:attrName>
                                        </p:attrNameLst>
                                      </p:cBhvr>
                                      <p:to>
                                        <p:strVal val="visible"/>
                                      </p:to>
                                    </p:set>
                                    <p:animEffect transition="in" filter="blinds(horizontal)">
                                      <p:cBhvr>
                                        <p:cTn id="23" dur="500"/>
                                        <p:tgtEl>
                                          <p:spTgt spid="1854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542"/>
                                        </p:tgtEl>
                                        <p:attrNameLst>
                                          <p:attrName>style.visibility</p:attrName>
                                        </p:attrNameLst>
                                      </p:cBhvr>
                                      <p:to>
                                        <p:strVal val="visible"/>
                                      </p:to>
                                    </p:set>
                                    <p:animEffect transition="in" filter="blinds(horizontal)">
                                      <p:cBhvr>
                                        <p:cTn id="28" dur="500"/>
                                        <p:tgtEl>
                                          <p:spTgt spid="1854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543"/>
                                        </p:tgtEl>
                                        <p:attrNameLst>
                                          <p:attrName>style.visibility</p:attrName>
                                        </p:attrNameLst>
                                      </p:cBhvr>
                                      <p:to>
                                        <p:strVal val="visible"/>
                                      </p:to>
                                    </p:set>
                                    <p:animEffect transition="in" filter="blinds(horizontal)">
                                      <p:cBhvr>
                                        <p:cTn id="33" dur="500"/>
                                        <p:tgtEl>
                                          <p:spTgt spid="1854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544"/>
                                        </p:tgtEl>
                                        <p:attrNameLst>
                                          <p:attrName>style.visibility</p:attrName>
                                        </p:attrNameLst>
                                      </p:cBhvr>
                                      <p:to>
                                        <p:strVal val="visible"/>
                                      </p:to>
                                    </p:set>
                                    <p:animEffect transition="in" filter="blinds(horizontal)">
                                      <p:cBhvr>
                                        <p:cTn id="38" dur="500"/>
                                        <p:tgtEl>
                                          <p:spTgt spid="1854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551"/>
                                        </p:tgtEl>
                                        <p:attrNameLst>
                                          <p:attrName>style.visibility</p:attrName>
                                        </p:attrNameLst>
                                      </p:cBhvr>
                                      <p:to>
                                        <p:strVal val="visible"/>
                                      </p:to>
                                    </p:set>
                                    <p:animEffect transition="in" filter="blinds(horizontal)">
                                      <p:cBhvr>
                                        <p:cTn id="43" dur="500"/>
                                        <p:tgtEl>
                                          <p:spTgt spid="1855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545"/>
                                        </p:tgtEl>
                                        <p:attrNameLst>
                                          <p:attrName>style.visibility</p:attrName>
                                        </p:attrNameLst>
                                      </p:cBhvr>
                                      <p:to>
                                        <p:strVal val="visible"/>
                                      </p:to>
                                    </p:set>
                                    <p:animEffect transition="in" filter="blinds(horizontal)">
                                      <p:cBhvr>
                                        <p:cTn id="48" dur="500"/>
                                        <p:tgtEl>
                                          <p:spTgt spid="1854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552"/>
                                        </p:tgtEl>
                                        <p:attrNameLst>
                                          <p:attrName>style.visibility</p:attrName>
                                        </p:attrNameLst>
                                      </p:cBhvr>
                                      <p:to>
                                        <p:strVal val="visible"/>
                                      </p:to>
                                    </p:set>
                                    <p:animEffect transition="in" filter="blinds(horizontal)">
                                      <p:cBhvr>
                                        <p:cTn id="53" dur="500"/>
                                        <p:tgtEl>
                                          <p:spTgt spid="1855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546"/>
                                        </p:tgtEl>
                                        <p:attrNameLst>
                                          <p:attrName>style.visibility</p:attrName>
                                        </p:attrNameLst>
                                      </p:cBhvr>
                                      <p:to>
                                        <p:strVal val="visible"/>
                                      </p:to>
                                    </p:set>
                                    <p:animEffect transition="in" filter="blinds(horizontal)">
                                      <p:cBhvr>
                                        <p:cTn id="58" dur="500"/>
                                        <p:tgtEl>
                                          <p:spTgt spid="185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553"/>
                                        </p:tgtEl>
                                        <p:attrNameLst>
                                          <p:attrName>style.visibility</p:attrName>
                                        </p:attrNameLst>
                                      </p:cBhvr>
                                      <p:to>
                                        <p:strVal val="visible"/>
                                      </p:to>
                                    </p:set>
                                    <p:animEffect transition="in" filter="blinds(horizontal)">
                                      <p:cBhvr>
                                        <p:cTn id="63" dur="500"/>
                                        <p:tgtEl>
                                          <p:spTgt spid="1855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547"/>
                                        </p:tgtEl>
                                        <p:attrNameLst>
                                          <p:attrName>style.visibility</p:attrName>
                                        </p:attrNameLst>
                                      </p:cBhvr>
                                      <p:to>
                                        <p:strVal val="visible"/>
                                      </p:to>
                                    </p:set>
                                    <p:animEffect transition="in" filter="blinds(horizontal)">
                                      <p:cBhvr>
                                        <p:cTn id="68" dur="500"/>
                                        <p:tgtEl>
                                          <p:spTgt spid="1854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8554"/>
                                        </p:tgtEl>
                                        <p:attrNameLst>
                                          <p:attrName>style.visibility</p:attrName>
                                        </p:attrNameLst>
                                      </p:cBhvr>
                                      <p:to>
                                        <p:strVal val="visible"/>
                                      </p:to>
                                    </p:set>
                                    <p:animEffect transition="in" filter="blinds(horizontal)">
                                      <p:cBhvr>
                                        <p:cTn id="73" dur="500"/>
                                        <p:tgtEl>
                                          <p:spTgt spid="1855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8548"/>
                                        </p:tgtEl>
                                        <p:attrNameLst>
                                          <p:attrName>style.visibility</p:attrName>
                                        </p:attrNameLst>
                                      </p:cBhvr>
                                      <p:to>
                                        <p:strVal val="visible"/>
                                      </p:to>
                                    </p:set>
                                    <p:animEffect transition="in" filter="blinds(horizontal)">
                                      <p:cBhvr>
                                        <p:cTn id="78" dur="500"/>
                                        <p:tgtEl>
                                          <p:spTgt spid="1854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8555"/>
                                        </p:tgtEl>
                                        <p:attrNameLst>
                                          <p:attrName>style.visibility</p:attrName>
                                        </p:attrNameLst>
                                      </p:cBhvr>
                                      <p:to>
                                        <p:strVal val="visible"/>
                                      </p:to>
                                    </p:set>
                                    <p:animEffect transition="in" filter="blinds(horizontal)">
                                      <p:cBhvr>
                                        <p:cTn id="83" dur="500"/>
                                        <p:tgtEl>
                                          <p:spTgt spid="1855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549"/>
                                        </p:tgtEl>
                                        <p:attrNameLst>
                                          <p:attrName>style.visibility</p:attrName>
                                        </p:attrNameLst>
                                      </p:cBhvr>
                                      <p:to>
                                        <p:strVal val="visible"/>
                                      </p:to>
                                    </p:set>
                                    <p:animEffect transition="in" filter="blinds(horizontal)">
                                      <p:cBhvr>
                                        <p:cTn id="88" dur="500"/>
                                        <p:tgtEl>
                                          <p:spTgt spid="1854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556"/>
                                        </p:tgtEl>
                                        <p:attrNameLst>
                                          <p:attrName>style.visibility</p:attrName>
                                        </p:attrNameLst>
                                      </p:cBhvr>
                                      <p:to>
                                        <p:strVal val="visible"/>
                                      </p:to>
                                    </p:set>
                                    <p:animEffect transition="in" filter="blinds(horizontal)">
                                      <p:cBhvr>
                                        <p:cTn id="93" dur="500"/>
                                        <p:tgtEl>
                                          <p:spTgt spid="18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7" grpId="0"/>
      <p:bldP spid="18541" grpId="0"/>
      <p:bldP spid="18542" grpId="0"/>
      <p:bldP spid="18543" grpId="0"/>
      <p:bldP spid="18544" grpId="0"/>
      <p:bldP spid="18545" grpId="0"/>
      <p:bldP spid="18546" grpId="0"/>
      <p:bldP spid="18547" grpId="0"/>
      <p:bldP spid="18548" grpId="0"/>
      <p:bldP spid="18549" grpId="0"/>
      <p:bldP spid="18551" grpId="0"/>
      <p:bldP spid="18552" grpId="0"/>
      <p:bldP spid="18553" grpId="0"/>
      <p:bldP spid="18554" grpId="0"/>
      <p:bldP spid="18555" grpId="0"/>
      <p:bldP spid="1855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58080" y="4490720"/>
            <a:ext cx="2552700" cy="1803400"/>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9458" name="矩形 1"/>
          <p:cNvSpPr>
            <a:spLocks noChangeArrowheads="1"/>
          </p:cNvSpPr>
          <p:nvPr/>
        </p:nvSpPr>
        <p:spPr bwMode="auto">
          <a:xfrm>
            <a:off x="763270" y="2497666"/>
            <a:ext cx="7448550" cy="186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rPr>
              <a:t>    得</a:t>
            </a:r>
            <a:r>
              <a:rPr lang="zh-CN" altLang="en-US" sz="3200" b="1">
                <a:latin typeface="黑体" panose="02010609060101010101" pitchFamily="49" charset="-122"/>
                <a:ea typeface="黑体" panose="02010609060101010101" pitchFamily="49" charset="-122"/>
              </a:rPr>
              <a:t>到母亲去世的消息，我很悲痛。我爱我母亲，特别是她</a:t>
            </a:r>
            <a:r>
              <a:rPr lang="zh-CN" altLang="en-US" sz="3200" b="1">
                <a:solidFill>
                  <a:srgbClr val="FF0000"/>
                </a:solidFill>
                <a:latin typeface="黑体" panose="02010609060101010101" pitchFamily="49" charset="-122"/>
                <a:ea typeface="黑体" panose="02010609060101010101" pitchFamily="49" charset="-122"/>
              </a:rPr>
              <a:t>勤劳</a:t>
            </a:r>
            <a:r>
              <a:rPr lang="zh-CN" altLang="en-US" sz="3200" b="1">
                <a:latin typeface="黑体" panose="02010609060101010101" pitchFamily="49" charset="-122"/>
                <a:ea typeface="黑体" panose="02010609060101010101" pitchFamily="49" charset="-122"/>
              </a:rPr>
              <a:t>一生，很多事情是值得我永远</a:t>
            </a:r>
            <a:r>
              <a:rPr lang="zh-CN" altLang="en-US" sz="3200" b="1">
                <a:solidFill>
                  <a:srgbClr val="FF0000"/>
                </a:solidFill>
                <a:latin typeface="黑体" panose="02010609060101010101" pitchFamily="49" charset="-122"/>
                <a:ea typeface="黑体" panose="02010609060101010101" pitchFamily="49" charset="-122"/>
              </a:rPr>
              <a:t>回忆</a:t>
            </a:r>
            <a:r>
              <a:rPr lang="zh-CN" altLang="en-US" sz="3200" b="1">
                <a:latin typeface="黑体" panose="02010609060101010101" pitchFamily="49" charset="-122"/>
                <a:ea typeface="黑体" panose="02010609060101010101" pitchFamily="49" charset="-122"/>
              </a:rPr>
              <a:t>的。</a:t>
            </a:r>
          </a:p>
        </p:txBody>
      </p:sp>
      <p:sp>
        <p:nvSpPr>
          <p:cNvPr id="10" name="矩形 9"/>
          <p:cNvSpPr>
            <a:spLocks noChangeArrowheads="1"/>
          </p:cNvSpPr>
          <p:nvPr/>
        </p:nvSpPr>
        <p:spPr bwMode="auto">
          <a:xfrm>
            <a:off x="5354320" y="4915747"/>
            <a:ext cx="1905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2800" b="1">
                <a:latin typeface="黑体" panose="02010609060101010101" pitchFamily="49" charset="-122"/>
                <a:ea typeface="黑体" panose="02010609060101010101" pitchFamily="49" charset="-122"/>
              </a:rPr>
              <a:t>点明题旨，引出下文。</a:t>
            </a:r>
            <a:endParaRPr lang="zh-CN" altLang="en-US" sz="2800" b="1">
              <a:solidFill>
                <a:srgbClr val="FF0000"/>
              </a:solidFill>
              <a:latin typeface="楷体_GB2312" pitchFamily="49" charset="-122"/>
              <a:ea typeface="楷体_GB2312" pitchFamily="49" charset="-122"/>
            </a:endParaRPr>
          </a:p>
        </p:txBody>
      </p:sp>
      <p:sp>
        <p:nvSpPr>
          <p:cNvPr id="2" name="线形标注 1 1"/>
          <p:cNvSpPr/>
          <p:nvPr/>
        </p:nvSpPr>
        <p:spPr>
          <a:xfrm>
            <a:off x="4946016" y="342901"/>
            <a:ext cx="4105275" cy="1424516"/>
          </a:xfrm>
          <a:prstGeom prst="borderCallout1">
            <a:avLst>
              <a:gd name="adj1" fmla="val 99939"/>
              <a:gd name="adj2" fmla="val 9840"/>
              <a:gd name="adj3" fmla="val 199043"/>
              <a:gd name="adj4" fmla="val 4820"/>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800" b="1" dirty="0">
                <a:solidFill>
                  <a:srgbClr val="FF0000"/>
                </a:solidFill>
                <a:latin typeface="楷体_GB2312" pitchFamily="49" charset="-122"/>
                <a:ea typeface="楷体_GB2312" pitchFamily="49" charset="-122"/>
              </a:rPr>
              <a:t> 线索：“勤劳”总领全文，是全文叙事的线索。</a:t>
            </a:r>
            <a:endParaRPr lang="zh-CN" altLang="en-US" sz="2800" dirty="0"/>
          </a:p>
        </p:txBody>
      </p:sp>
      <p:cxnSp>
        <p:nvCxnSpPr>
          <p:cNvPr id="11" name="直接连接符 10"/>
          <p:cNvCxnSpPr/>
          <p:nvPr/>
        </p:nvCxnSpPr>
        <p:spPr>
          <a:xfrm flipH="1" flipV="1">
            <a:off x="3966846" y="4237567"/>
            <a:ext cx="1209675" cy="67733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40360" y="278937"/>
            <a:ext cx="2346325" cy="711835"/>
            <a:chOff x="939" y="1553"/>
            <a:chExt cx="3695" cy="882"/>
          </a:xfrm>
        </p:grpSpPr>
        <p:pic>
          <p:nvPicPr>
            <p:cNvPr id="5" name="图片 4" descr="00 图标-04"/>
            <p:cNvPicPr>
              <a:picLocks noChangeAspect="1"/>
            </p:cNvPicPr>
            <p:nvPr/>
          </p:nvPicPr>
          <p:blipFill>
            <a:blip r:embed="rId2" cstate="print"/>
            <a:stretch>
              <a:fillRect/>
            </a:stretch>
          </p:blipFill>
          <p:spPr>
            <a:xfrm>
              <a:off x="939" y="1553"/>
              <a:ext cx="3695" cy="882"/>
            </a:xfrm>
            <a:prstGeom prst="rect">
              <a:avLst/>
            </a:prstGeom>
          </p:spPr>
        </p:pic>
        <p:sp>
          <p:nvSpPr>
            <p:cNvPr id="22"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文段赏析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wipe(up)">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1656715" y="3149600"/>
            <a:ext cx="5830570" cy="1894205"/>
          </a:xfrm>
          <a:prstGeom prst="wedgeEllipseCallout">
            <a:avLst>
              <a:gd name="adj1" fmla="val -200"/>
              <a:gd name="adj2" fmla="val -11500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pitchFamily="49" charset="-122"/>
              <a:ea typeface="黑体" panose="02010609060101010101" pitchFamily="49" charset="-122"/>
            </a:endParaRPr>
          </a:p>
        </p:txBody>
      </p:sp>
      <p:sp>
        <p:nvSpPr>
          <p:cNvPr id="65539" name="矩形 1"/>
          <p:cNvSpPr>
            <a:spLocks noChangeArrowheads="1"/>
          </p:cNvSpPr>
          <p:nvPr/>
        </p:nvSpPr>
        <p:spPr bwMode="auto">
          <a:xfrm>
            <a:off x="1009650" y="711201"/>
            <a:ext cx="6686550"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latin typeface="黑体" panose="02010609060101010101" pitchFamily="49" charset="-122"/>
                <a:ea typeface="黑体" panose="02010609060101010101" pitchFamily="49" charset="-122"/>
              </a:rPr>
              <a:t>    母亲年老了，但她永远想念着我，如同我永远想念着她一样。</a:t>
            </a:r>
          </a:p>
        </p:txBody>
      </p:sp>
      <p:sp>
        <p:nvSpPr>
          <p:cNvPr id="37892" name="矩形 2"/>
          <p:cNvSpPr>
            <a:spLocks noChangeArrowheads="1"/>
          </p:cNvSpPr>
          <p:nvPr/>
        </p:nvSpPr>
        <p:spPr bwMode="auto">
          <a:xfrm>
            <a:off x="1962150" y="3404024"/>
            <a:ext cx="5219700" cy="1383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2800" b="1">
                <a:solidFill>
                  <a:srgbClr val="FF0000"/>
                </a:solidFill>
                <a:latin typeface="楷体_GB2312" pitchFamily="49" charset="-122"/>
                <a:ea typeface="楷体_GB2312" pitchFamily="49" charset="-122"/>
              </a:rPr>
              <a:t>    </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直抒胸臆：两个“永远”，语言平实，感情浓烈，写出了母子之间不言而喻的一片深情。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randombar(horizontal)">
                                      <p:cBhvr>
                                        <p:cTn id="12" dur="500"/>
                                        <p:tgtEl>
                                          <p:spTgt spid="3789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5539" grpId="0"/>
      <p:bldP spid="378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995681" y="1327786"/>
            <a:ext cx="7153275" cy="681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1.</a:t>
            </a:r>
            <a:r>
              <a:rPr lang="zh-CN" altLang="en-US" sz="3200" b="1">
                <a:solidFill>
                  <a:srgbClr val="0000FF"/>
                </a:solidFill>
                <a:latin typeface="黑体" panose="02010609060101010101" pitchFamily="49" charset="-122"/>
                <a:ea typeface="黑体" panose="02010609060101010101" pitchFamily="49" charset="-122"/>
              </a:rPr>
              <a:t>第</a:t>
            </a:r>
            <a:r>
              <a:rPr lang="en-US" altLang="zh-CN" sz="3200" b="1">
                <a:solidFill>
                  <a:srgbClr val="0000FF"/>
                </a:solidFill>
                <a:latin typeface="黑体" panose="02010609060101010101" pitchFamily="49" charset="-122"/>
                <a:ea typeface="黑体" panose="02010609060101010101" pitchFamily="49" charset="-122"/>
              </a:rPr>
              <a:t>1</a:t>
            </a:r>
            <a:r>
              <a:rPr lang="zh-CN" altLang="en-US" sz="3200" b="1">
                <a:solidFill>
                  <a:srgbClr val="0000FF"/>
                </a:solidFill>
                <a:latin typeface="黑体" panose="02010609060101010101" pitchFamily="49" charset="-122"/>
                <a:ea typeface="黑体" panose="02010609060101010101" pitchFamily="49" charset="-122"/>
              </a:rPr>
              <a:t>段在全文中起到了什么作用？</a:t>
            </a:r>
          </a:p>
        </p:txBody>
      </p:sp>
      <p:sp>
        <p:nvSpPr>
          <p:cNvPr id="3" name="矩形 2"/>
          <p:cNvSpPr>
            <a:spLocks noChangeArrowheads="1"/>
          </p:cNvSpPr>
          <p:nvPr/>
        </p:nvSpPr>
        <p:spPr bwMode="auto">
          <a:xfrm>
            <a:off x="3885565" y="2297430"/>
            <a:ext cx="4744720" cy="4030980"/>
          </a:xfrm>
          <a:prstGeom prst="rect">
            <a:avLst/>
          </a:prstGeom>
          <a:solidFill>
            <a:schemeClr val="bg1">
              <a:alpha val="28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eaLnBrk="1" hangingPunct="1">
              <a:buFont typeface="Arial" panose="020B0604020202020204" pitchFamily="34" charset="0"/>
              <a:buNone/>
            </a:pPr>
            <a:r>
              <a:rPr lang="zh-CN" altLang="en-US" sz="3200" b="1">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a:solidFill>
                  <a:srgbClr val="FFC000"/>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u="sng">
                <a:solidFill>
                  <a:srgbClr val="AB06F8"/>
                </a:solidFill>
                <a:latin typeface="黑体" panose="02010609060101010101" pitchFamily="49" charset="-122"/>
                <a:ea typeface="黑体" panose="02010609060101010101" pitchFamily="49" charset="-122"/>
                <a:cs typeface="黑体" panose="02010609060101010101" pitchFamily="49" charset="-122"/>
              </a:rPr>
              <a:t>开篇点题，运用倒叙写法</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，怀着对母亲深沉的爱，开始回忆母亲勤劳的一生。</a:t>
            </a: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“我爱我母亲”奠定了全文的感情基调。</a:t>
            </a:r>
            <a:endPar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buFont typeface="Arial" panose="020B0604020202020204" pitchFamily="34" charset="0"/>
              <a:buNone/>
            </a:pP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“永远回忆”既呼应题目，又自然地引出下文。</a:t>
            </a:r>
          </a:p>
        </p:txBody>
      </p:sp>
      <p:grpSp>
        <p:nvGrpSpPr>
          <p:cNvPr id="4" name="组合 3"/>
          <p:cNvGrpSpPr/>
          <p:nvPr/>
        </p:nvGrpSpPr>
        <p:grpSpPr>
          <a:xfrm>
            <a:off x="340360" y="278937"/>
            <a:ext cx="2346325" cy="711835"/>
            <a:chOff x="939" y="1553"/>
            <a:chExt cx="3695" cy="882"/>
          </a:xfrm>
        </p:grpSpPr>
        <p:pic>
          <p:nvPicPr>
            <p:cNvPr id="5" name="图片 4" descr="00 图标-04"/>
            <p:cNvPicPr>
              <a:picLocks noChangeAspect="1"/>
            </p:cNvPicPr>
            <p:nvPr/>
          </p:nvPicPr>
          <p:blipFill>
            <a:blip r:embed="rId2" cstate="print"/>
            <a:stretch>
              <a:fillRect/>
            </a:stretch>
          </p:blipFill>
          <p:spPr>
            <a:xfrm>
              <a:off x="939" y="1553"/>
              <a:ext cx="3695" cy="882"/>
            </a:xfrm>
            <a:prstGeom prst="rect">
              <a:avLst/>
            </a:prstGeom>
          </p:spPr>
        </p:pic>
        <p:sp>
          <p:nvSpPr>
            <p:cNvPr id="22"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课文解读</a:t>
              </a:r>
              <a:endParaRPr lang="en-US" altLang="zh-CN" sz="3200" dirty="0" smtClean="0">
                <a:solidFill>
                  <a:schemeClr val="bg1"/>
                </a:solidFill>
                <a:latin typeface="华文新魏" panose="02010800040101010101" pitchFamily="2" charset="-122"/>
                <a:ea typeface="华文新魏" panose="02010800040101010101" pitchFamily="2" charset="-122"/>
                <a:sym typeface="+mn-ea"/>
              </a:endParaRPr>
            </a:p>
          </p:txBody>
        </p:sp>
      </p:grpSp>
      <p:pic>
        <p:nvPicPr>
          <p:cNvPr id="7" name="图片 6"/>
          <p:cNvPicPr>
            <a:picLocks noChangeAspect="1"/>
          </p:cNvPicPr>
          <p:nvPr/>
        </p:nvPicPr>
        <p:blipFill>
          <a:blip r:embed="rId3" cstate="print"/>
          <a:srcRect l="12473" t="19983" r="11299" b="30435"/>
          <a:stretch>
            <a:fillRect/>
          </a:stretch>
        </p:blipFill>
        <p:spPr>
          <a:xfrm>
            <a:off x="780415" y="2346325"/>
            <a:ext cx="2948940" cy="2881630"/>
          </a:xfrm>
          <a:prstGeom prst="round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500"/>
                                        <p:tgtEl>
                                          <p:spTgt spid="542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158750" y="589915"/>
            <a:ext cx="8827135" cy="681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spcBef>
                <a:spcPts val="600"/>
              </a:spcBef>
              <a:buFont typeface="Arial" panose="020B0604020202020204" pitchFamily="34" charset="0"/>
              <a:buNone/>
            </a:pPr>
            <a:r>
              <a:rPr lang="zh-CN" altLang="en-US" sz="3200" b="1">
                <a:solidFill>
                  <a:srgbClr val="0000FF"/>
                </a:solidFill>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2.</a:t>
            </a:r>
            <a:r>
              <a:rPr lang="zh-CN" altLang="en-US" sz="3200" b="1">
                <a:solidFill>
                  <a:srgbClr val="0000FF"/>
                </a:solidFill>
                <a:latin typeface="黑体" panose="02010609060101010101" pitchFamily="49" charset="-122"/>
                <a:ea typeface="黑体" panose="02010609060101010101" pitchFamily="49" charset="-122"/>
              </a:rPr>
              <a:t>你如何理解母亲溺婴的行为？是否太残忍？</a:t>
            </a:r>
          </a:p>
        </p:txBody>
      </p:sp>
      <p:sp>
        <p:nvSpPr>
          <p:cNvPr id="3" name="矩形 2"/>
          <p:cNvSpPr>
            <a:spLocks noChangeArrowheads="1"/>
          </p:cNvSpPr>
          <p:nvPr/>
        </p:nvSpPr>
        <p:spPr bwMode="auto">
          <a:xfrm>
            <a:off x="715963" y="1539240"/>
            <a:ext cx="7370762" cy="1272540"/>
          </a:xfrm>
          <a:prstGeom prst="rect">
            <a:avLst/>
          </a:prstGeom>
          <a:solidFill>
            <a:schemeClr val="bg1">
              <a:alpha val="28000"/>
            </a:schemeClr>
          </a:solidFill>
          <a:ln w="28575">
            <a:solidFill>
              <a:srgbClr val="0CDE70"/>
            </a:solidFill>
            <a:prstDash val="lgDashDotDot"/>
            <a:miter lim="800000"/>
          </a:ln>
        </p:spPr>
        <p:txBody>
          <a:bodyPr>
            <a:spAutoFit/>
          </a:bodyPr>
          <a:lstStyle/>
          <a:p>
            <a:pPr eaLnBrk="1" hangingPunct="1">
              <a:lnSpc>
                <a:spcPct val="120000"/>
              </a:lnSpc>
              <a:spcBef>
                <a:spcPts val="600"/>
              </a:spcBef>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被迫溺婴，实属无奈之举，母亲的心里一定充满了</a:t>
            </a:r>
            <a:r>
              <a:rPr lang="zh-CN" altLang="en-US" sz="3200" b="1">
                <a:solidFill>
                  <a:srgbClr val="AB06F8"/>
                </a:solidFill>
                <a:latin typeface="黑体" panose="02010609060101010101" pitchFamily="49" charset="-122"/>
                <a:ea typeface="黑体" panose="02010609060101010101" pitchFamily="49" charset="-122"/>
                <a:cs typeface="黑体" panose="02010609060101010101" pitchFamily="49" charset="-122"/>
              </a:rPr>
              <a:t>矛盾与哀伤</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，惨痛至极。</a:t>
            </a:r>
          </a:p>
        </p:txBody>
      </p:sp>
      <p:sp>
        <p:nvSpPr>
          <p:cNvPr id="4" name="矩形 1"/>
          <p:cNvSpPr>
            <a:spLocks noChangeArrowheads="1"/>
          </p:cNvSpPr>
          <p:nvPr/>
        </p:nvSpPr>
        <p:spPr bwMode="auto">
          <a:xfrm>
            <a:off x="630555" y="3234055"/>
            <a:ext cx="7759065"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spcBef>
                <a:spcPts val="600"/>
              </a:spcBef>
              <a:buFont typeface="Arial" panose="020B0604020202020204" pitchFamily="34" charset="0"/>
              <a:buNone/>
            </a:pPr>
            <a:r>
              <a:rPr lang="en-US" altLang="zh-CN" sz="3200" b="1">
                <a:solidFill>
                  <a:srgbClr val="0000FF"/>
                </a:solidFill>
                <a:latin typeface="黑体" panose="02010609060101010101" pitchFamily="49" charset="-122"/>
                <a:ea typeface="黑体" panose="02010609060101010101" pitchFamily="49" charset="-122"/>
              </a:rPr>
              <a:t>3.</a:t>
            </a:r>
            <a:r>
              <a:rPr lang="zh-CN" altLang="en-US" sz="3200" b="1">
                <a:solidFill>
                  <a:srgbClr val="0000FF"/>
                </a:solidFill>
                <a:latin typeface="黑体" panose="02010609060101010101" pitchFamily="49" charset="-122"/>
                <a:ea typeface="黑体" panose="02010609060101010101" pitchFamily="49" charset="-122"/>
              </a:rPr>
              <a:t>第</a:t>
            </a:r>
            <a:r>
              <a:rPr lang="en-US" altLang="zh-CN" sz="3200" b="1">
                <a:solidFill>
                  <a:srgbClr val="0000FF"/>
                </a:solidFill>
                <a:latin typeface="黑体" panose="02010609060101010101" pitchFamily="49" charset="-122"/>
                <a:ea typeface="黑体" panose="02010609060101010101" pitchFamily="49" charset="-122"/>
              </a:rPr>
              <a:t>4</a:t>
            </a:r>
            <a:r>
              <a:rPr lang="zh-CN" altLang="en-US" sz="3200" b="1">
                <a:solidFill>
                  <a:srgbClr val="0000FF"/>
                </a:solidFill>
                <a:latin typeface="黑体" panose="02010609060101010101" pitchFamily="49" charset="-122"/>
                <a:ea typeface="黑体" panose="02010609060101010101" pitchFamily="49" charset="-122"/>
              </a:rPr>
              <a:t>段“总是天不亮就起床”中的“总是”一词说明了什么？</a:t>
            </a:r>
          </a:p>
        </p:txBody>
      </p:sp>
      <p:sp>
        <p:nvSpPr>
          <p:cNvPr id="5" name="矩形 4"/>
          <p:cNvSpPr>
            <a:spLocks noChangeArrowheads="1"/>
          </p:cNvSpPr>
          <p:nvPr/>
        </p:nvSpPr>
        <p:spPr bwMode="auto">
          <a:xfrm>
            <a:off x="715963" y="4787901"/>
            <a:ext cx="7370762" cy="1272540"/>
          </a:xfrm>
          <a:prstGeom prst="rect">
            <a:avLst/>
          </a:prstGeom>
          <a:solidFill>
            <a:schemeClr val="bg1">
              <a:alpha val="28000"/>
            </a:schemeClr>
          </a:solidFill>
          <a:ln w="28575">
            <a:solidFill>
              <a:srgbClr val="0CDE70"/>
            </a:solidFill>
            <a:prstDash val="lgDashDotDot"/>
            <a:miter lim="800000"/>
          </a:ln>
        </p:spPr>
        <p:txBody>
          <a:bodyPr>
            <a:spAutoFit/>
          </a:bodyPr>
          <a:lstStyle/>
          <a:p>
            <a:pPr eaLnBrk="1" hangingPunct="1">
              <a:lnSpc>
                <a:spcPct val="120000"/>
              </a:lnSpc>
              <a:spcBef>
                <a:spcPts val="600"/>
              </a:spcBef>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“总是”说明天天如此，没有例外的时候，表现了母亲的</a:t>
            </a:r>
            <a:r>
              <a:rPr lang="zh-CN" altLang="en-US" sz="3200" b="1">
                <a:solidFill>
                  <a:srgbClr val="AB06F8"/>
                </a:solidFill>
                <a:latin typeface="黑体" panose="02010609060101010101" pitchFamily="49" charset="-122"/>
                <a:ea typeface="黑体" panose="02010609060101010101" pitchFamily="49" charset="-122"/>
                <a:cs typeface="黑体" panose="02010609060101010101" pitchFamily="49" charset="-122"/>
              </a:rPr>
              <a:t>勤劳能干</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bldLvl="0" animBg="1"/>
      <p:bldP spid="4" grpId="0"/>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8664" y="880534"/>
            <a:ext cx="7286625" cy="1272540"/>
          </a:xfrm>
          <a:prstGeom prst="rect">
            <a:avLst/>
          </a:prstGeom>
        </p:spPr>
        <p:txBody>
          <a:bodyPr>
            <a:spAutoFit/>
          </a:bodyPr>
          <a:lstStyle/>
          <a:p>
            <a:pPr eaLnBrk="1" hangingPunct="1">
              <a:lnSpc>
                <a:spcPct val="120000"/>
              </a:lnSpc>
              <a:defRPr/>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4.</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5</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段中“到八九岁时就不但能挑能背，还会种地了”，你有什么体会？</a:t>
            </a:r>
          </a:p>
        </p:txBody>
      </p:sp>
      <p:sp>
        <p:nvSpPr>
          <p:cNvPr id="3" name="矩形 2"/>
          <p:cNvSpPr>
            <a:spLocks noChangeArrowheads="1"/>
          </p:cNvSpPr>
          <p:nvPr/>
        </p:nvSpPr>
        <p:spPr bwMode="auto">
          <a:xfrm>
            <a:off x="785176" y="2700619"/>
            <a:ext cx="4014788" cy="3634740"/>
          </a:xfrm>
          <a:prstGeom prst="rect">
            <a:avLst/>
          </a:prstGeom>
          <a:solidFill>
            <a:schemeClr val="bg1">
              <a:alpha val="28000"/>
            </a:schemeClr>
          </a:solidFill>
          <a:ln>
            <a:noFill/>
          </a:ln>
          <a:effectLst/>
          <a:scene3d>
            <a:camera prst="orthographicFront">
              <a:rot lat="0" lon="0" rev="0"/>
            </a:camera>
            <a:lightRig rig="glow" dir="t">
              <a:rot lat="0" lon="0" rev="14100000"/>
            </a:lightRig>
          </a:scene3d>
          <a:sp3d prstMaterial="softEdge">
            <a:bevelT w="127000" prst="artDeco"/>
          </a:sp3d>
        </p:spPr>
        <p:txBody>
          <a:bodyPr>
            <a:spAutoFit/>
          </a:bodyPr>
          <a:lstStyle/>
          <a:p>
            <a:pPr eaLnBrk="1" hangingPunct="1">
              <a:lnSpc>
                <a:spcPct val="12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“不但</a:t>
            </a: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还</a:t>
            </a: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表明“我”掌握了劳动的技能，学到了生产的知识，这些都源于母亲的</a:t>
            </a:r>
            <a:r>
              <a:rPr lang="zh-CN" altLang="en-US" sz="3200" b="1" u="sng" dirty="0">
                <a:solidFill>
                  <a:srgbClr val="AB06F8"/>
                </a:solidFill>
                <a:latin typeface="黑体" panose="02010609060101010101" pitchFamily="49" charset="-122"/>
                <a:ea typeface="黑体" panose="02010609060101010101" pitchFamily="49" charset="-122"/>
                <a:cs typeface="黑体" panose="02010609060101010101" pitchFamily="49" charset="-122"/>
              </a:rPr>
              <a:t>言传身教</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pic>
        <p:nvPicPr>
          <p:cNvPr id="20486" name="Picture 6" descr="E:\罗梦\语七语上\语文版七年级语文大课堂\P41.tif"/>
          <p:cNvPicPr>
            <a:picLocks noChangeAspect="1" noChangeArrowheads="1"/>
          </p:cNvPicPr>
          <p:nvPr/>
        </p:nvPicPr>
        <p:blipFill>
          <a:blip r:embed="rId2" cstate="email"/>
          <a:srcRect/>
          <a:stretch>
            <a:fillRect/>
          </a:stretch>
        </p:blipFill>
        <p:spPr bwMode="auto">
          <a:xfrm>
            <a:off x="5090796" y="3070225"/>
            <a:ext cx="32924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a:spLocks noChangeArrowheads="1"/>
          </p:cNvSpPr>
          <p:nvPr/>
        </p:nvSpPr>
        <p:spPr bwMode="auto">
          <a:xfrm>
            <a:off x="769939" y="787400"/>
            <a:ext cx="7450137" cy="2453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solidFill>
                  <a:srgbClr val="0000FF"/>
                </a:solidFill>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5.</a:t>
            </a:r>
            <a:r>
              <a:rPr lang="zh-CN" altLang="en-US" sz="3200" b="1">
                <a:solidFill>
                  <a:srgbClr val="0000FF"/>
                </a:solidFill>
                <a:latin typeface="黑体" panose="02010609060101010101" pitchFamily="49" charset="-122"/>
                <a:ea typeface="黑体" panose="02010609060101010101" pitchFamily="49" charset="-122"/>
              </a:rPr>
              <a:t>如何理解第</a:t>
            </a:r>
            <a:r>
              <a:rPr lang="en-US" altLang="zh-CN" sz="3200" b="1">
                <a:solidFill>
                  <a:srgbClr val="0000FF"/>
                </a:solidFill>
                <a:latin typeface="黑体" panose="02010609060101010101" pitchFamily="49" charset="-122"/>
                <a:ea typeface="黑体" panose="02010609060101010101" pitchFamily="49" charset="-122"/>
              </a:rPr>
              <a:t>5</a:t>
            </a:r>
            <a:r>
              <a:rPr lang="zh-CN" altLang="en-US" sz="3200" b="1">
                <a:solidFill>
                  <a:srgbClr val="0000FF"/>
                </a:solidFill>
                <a:latin typeface="黑体" panose="02010609060101010101" pitchFamily="49" charset="-122"/>
                <a:ea typeface="黑体" panose="02010609060101010101" pitchFamily="49" charset="-122"/>
              </a:rPr>
              <a:t>段中的“自然地在旁边帮她的忙”“悄悄把书一放，挑水或放牛去了”“整日在地里跟着母亲劳动”等句子？</a:t>
            </a:r>
          </a:p>
        </p:txBody>
      </p:sp>
      <p:sp>
        <p:nvSpPr>
          <p:cNvPr id="2" name="矩形 1"/>
          <p:cNvSpPr/>
          <p:nvPr/>
        </p:nvSpPr>
        <p:spPr>
          <a:xfrm>
            <a:off x="846774" y="3526228"/>
            <a:ext cx="7450137" cy="2453640"/>
          </a:xfrm>
          <a:prstGeom prst="rect">
            <a:avLst/>
          </a:prstGeom>
          <a:solidFill>
            <a:schemeClr val="bg1">
              <a:alpha val="28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eaLnBrk="1" hangingPunct="1">
              <a:lnSpc>
                <a:spcPct val="12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“自然地”“悄悄”“整日在地里跟着”等词语，说明母亲身教的巨大力量，</a:t>
            </a:r>
            <a:r>
              <a:rPr lang="zh-CN" altLang="en-US" sz="3200" b="1" u="sng" dirty="0">
                <a:solidFill>
                  <a:srgbClr val="AB06F8"/>
                </a:solidFill>
                <a:latin typeface="黑体" panose="02010609060101010101" pitchFamily="49" charset="-122"/>
                <a:ea typeface="黑体" panose="02010609060101010101" pitchFamily="49" charset="-122"/>
                <a:cs typeface="黑体" panose="02010609060101010101" pitchFamily="49" charset="-122"/>
              </a:rPr>
              <a:t>使作者从小养成了热爱劳动的好习惯</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标题 243713"/>
          <p:cNvSpPr>
            <a:spLocks noGrp="1"/>
          </p:cNvSpPr>
          <p:nvPr>
            <p:ph type="title"/>
          </p:nvPr>
        </p:nvSpPr>
        <p:spPr>
          <a:xfrm>
            <a:off x="727710" y="1434465"/>
            <a:ext cx="7688580" cy="1139825"/>
          </a:xfrm>
        </p:spPr>
        <p:txBody>
          <a:bodyPr>
            <a:normAutofit fontScale="90000"/>
          </a:bodyPr>
          <a:lstStyle/>
          <a:p>
            <a:pPr>
              <a:lnSpc>
                <a:spcPct val="100000"/>
              </a:lnSpc>
            </a:pPr>
            <a:r>
              <a:rPr lang="en-US" altLang="zh-CN" sz="3800" b="1">
                <a:solidFill>
                  <a:srgbClr val="0033CC"/>
                </a:solidFill>
              </a:rPr>
              <a:t>         </a:t>
            </a:r>
            <a:r>
              <a:rPr lang="zh-CN" altLang="en-US" sz="3800" b="1" dirty="0">
                <a:solidFill>
                  <a:srgbClr val="0033CC"/>
                </a:solidFill>
                <a:latin typeface="黑体" panose="02010609060101010101" pitchFamily="49" charset="-122"/>
                <a:ea typeface="黑体" panose="02010609060101010101" pitchFamily="49" charset="-122"/>
                <a:cs typeface="黑体" panose="02010609060101010101" pitchFamily="49" charset="-122"/>
              </a:rPr>
              <a:t>大家知道</a:t>
            </a:r>
            <a:r>
              <a:rPr lang="en-US" altLang="zh-CN" sz="3800" b="1">
                <a:solidFill>
                  <a:srgbClr val="0033CC"/>
                </a:solidFill>
                <a:latin typeface="黑体" panose="02010609060101010101" pitchFamily="49" charset="-122"/>
                <a:ea typeface="黑体" panose="02010609060101010101" pitchFamily="49" charset="-122"/>
                <a:cs typeface="黑体" panose="02010609060101010101" pitchFamily="49" charset="-122"/>
              </a:rPr>
              <a:t>《</a:t>
            </a:r>
            <a:r>
              <a:rPr lang="zh-CN" altLang="en-US" sz="3800" b="1" dirty="0">
                <a:solidFill>
                  <a:srgbClr val="0033CC"/>
                </a:solidFill>
                <a:latin typeface="黑体" panose="02010609060101010101" pitchFamily="49" charset="-122"/>
                <a:ea typeface="黑体" panose="02010609060101010101" pitchFamily="49" charset="-122"/>
                <a:cs typeface="黑体" panose="02010609060101010101" pitchFamily="49" charset="-122"/>
              </a:rPr>
              <a:t>朝花夕拾</a:t>
            </a:r>
            <a:r>
              <a:rPr lang="en-US" altLang="zh-CN" sz="3800" b="1">
                <a:solidFill>
                  <a:srgbClr val="0033CC"/>
                </a:solidFill>
                <a:latin typeface="黑体" panose="02010609060101010101" pitchFamily="49" charset="-122"/>
                <a:ea typeface="黑体" panose="02010609060101010101" pitchFamily="49" charset="-122"/>
                <a:cs typeface="黑体" panose="02010609060101010101" pitchFamily="49" charset="-122"/>
              </a:rPr>
              <a:t>》</a:t>
            </a:r>
            <a:r>
              <a:rPr lang="zh-CN" altLang="en-US" sz="3800" b="1" dirty="0">
                <a:solidFill>
                  <a:srgbClr val="0033CC"/>
                </a:solidFill>
                <a:latin typeface="黑体" panose="02010609060101010101" pitchFamily="49" charset="-122"/>
                <a:ea typeface="黑体" panose="02010609060101010101" pitchFamily="49" charset="-122"/>
                <a:cs typeface="黑体" panose="02010609060101010101" pitchFamily="49" charset="-122"/>
              </a:rPr>
              <a:t>中提到“</a:t>
            </a:r>
            <a:r>
              <a:rPr lang="zh-CN" altLang="en-US" sz="3800" b="1" dirty="0">
                <a:solidFill>
                  <a:srgbClr val="FF0000"/>
                </a:solidFill>
                <a:latin typeface="黑体" panose="02010609060101010101" pitchFamily="49" charset="-122"/>
                <a:ea typeface="黑体" panose="02010609060101010101" pitchFamily="49" charset="-122"/>
                <a:cs typeface="黑体" panose="02010609060101010101" pitchFamily="49" charset="-122"/>
              </a:rPr>
              <a:t>二十四孝图</a:t>
            </a:r>
            <a:r>
              <a:rPr lang="zh-CN" altLang="en-US" sz="3800" b="1" dirty="0">
                <a:solidFill>
                  <a:srgbClr val="0033CC"/>
                </a:solidFill>
                <a:latin typeface="黑体" panose="02010609060101010101" pitchFamily="49" charset="-122"/>
                <a:ea typeface="黑体" panose="02010609060101010101" pitchFamily="49" charset="-122"/>
                <a:cs typeface="黑体" panose="02010609060101010101" pitchFamily="49" charset="-122"/>
              </a:rPr>
              <a:t>”中有哪几个故事？</a:t>
            </a:r>
            <a:endParaRPr lang="zh-CN" altLang="en-US" sz="3800" dirty="0">
              <a:latin typeface="黑体" panose="02010609060101010101" pitchFamily="49" charset="-122"/>
              <a:ea typeface="黑体" panose="02010609060101010101" pitchFamily="49" charset="-122"/>
              <a:cs typeface="黑体" panose="02010609060101010101" pitchFamily="49" charset="-122"/>
            </a:endParaRPr>
          </a:p>
        </p:txBody>
      </p:sp>
      <p:sp>
        <p:nvSpPr>
          <p:cNvPr id="243715" name="文本占位符 243714"/>
          <p:cNvSpPr>
            <a:spLocks noGrp="1"/>
          </p:cNvSpPr>
          <p:nvPr>
            <p:ph idx="1"/>
          </p:nvPr>
        </p:nvSpPr>
        <p:spPr>
          <a:xfrm>
            <a:off x="1394460" y="2999105"/>
            <a:ext cx="2810510" cy="2399030"/>
          </a:xfrm>
        </p:spPr>
        <p:txBody>
          <a:bodyPr>
            <a:normAutofit lnSpcReduction="10000"/>
          </a:bodyPr>
          <a:lstStyle/>
          <a:p>
            <a:pPr>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老莱娱亲</a:t>
            </a:r>
          </a:p>
          <a:p>
            <a:pPr>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郭巨埋儿 </a:t>
            </a:r>
          </a:p>
          <a:p>
            <a:pPr>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哭竹生笋 </a:t>
            </a:r>
          </a:p>
          <a:p>
            <a:pPr>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子路负米 </a:t>
            </a:r>
          </a:p>
        </p:txBody>
      </p:sp>
      <p:sp>
        <p:nvSpPr>
          <p:cNvPr id="243716" name="文本框 243715"/>
          <p:cNvSpPr txBox="1"/>
          <p:nvPr/>
        </p:nvSpPr>
        <p:spPr>
          <a:xfrm>
            <a:off x="1430973" y="5592763"/>
            <a:ext cx="6985000" cy="583565"/>
          </a:xfrm>
          <a:prstGeom prst="rect">
            <a:avLst/>
          </a:prstGeom>
          <a:noFill/>
          <a:ln w="9525">
            <a:noFill/>
          </a:ln>
        </p:spPr>
        <p:txBody>
          <a:bodyPr>
            <a:spAutoFit/>
          </a:bodyPr>
          <a:lstStyle/>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那你怎样看待中国古代的孝道？</a:t>
            </a:r>
          </a:p>
        </p:txBody>
      </p:sp>
      <p:grpSp>
        <p:nvGrpSpPr>
          <p:cNvPr id="14" name="组合 13"/>
          <p:cNvGrpSpPr/>
          <p:nvPr/>
        </p:nvGrpSpPr>
        <p:grpSpPr>
          <a:xfrm>
            <a:off x="245110" y="380365"/>
            <a:ext cx="2555875" cy="628650"/>
            <a:chOff x="923" y="1552"/>
            <a:chExt cx="3695" cy="891"/>
          </a:xfrm>
        </p:grpSpPr>
        <p:pic>
          <p:nvPicPr>
            <p:cNvPr id="15" name="图片 14" descr="00 图标-04"/>
            <p:cNvPicPr>
              <a:picLocks noChangeAspect="1"/>
            </p:cNvPicPr>
            <p:nvPr/>
          </p:nvPicPr>
          <p:blipFill>
            <a:blip r:embed="rId2" cstate="print"/>
            <a:stretch>
              <a:fillRect/>
            </a:stretch>
          </p:blipFill>
          <p:spPr>
            <a:xfrm>
              <a:off x="923" y="1552"/>
              <a:ext cx="3695" cy="882"/>
            </a:xfrm>
            <a:prstGeom prst="rect">
              <a:avLst/>
            </a:prstGeom>
          </p:spPr>
        </p:pic>
        <p:sp>
          <p:nvSpPr>
            <p:cNvPr id="2" name="文本框 3"/>
            <p:cNvSpPr txBox="1"/>
            <p:nvPr/>
          </p:nvSpPr>
          <p:spPr>
            <a:xfrm>
              <a:off x="1209" y="1616"/>
              <a:ext cx="2848" cy="827"/>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情境导入</a:t>
              </a:r>
            </a:p>
          </p:txBody>
        </p:sp>
      </p:grpSp>
      <p:sp>
        <p:nvSpPr>
          <p:cNvPr id="3" name="文本框 2"/>
          <p:cNvSpPr txBox="1"/>
          <p:nvPr/>
        </p:nvSpPr>
        <p:spPr>
          <a:xfrm>
            <a:off x="4953635" y="2999105"/>
            <a:ext cx="2459990" cy="2306955"/>
          </a:xfrm>
          <a:prstGeom prst="rect">
            <a:avLst/>
          </a:prstGeom>
          <a:noFill/>
        </p:spPr>
        <p:txBody>
          <a:bodyPr wrap="square" rtlCol="0">
            <a:spAutoFit/>
          </a:bodyPr>
          <a:lstStyle/>
          <a:p>
            <a:pPr marL="285750" indent="-285750">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sym typeface="+mn-ea"/>
              </a:rPr>
              <a:t>黄香扇枕 </a:t>
            </a:r>
            <a:endParaRPr lang="zh-CN" altLang="en-US" sz="3600" b="1" dirty="0">
              <a:latin typeface="华文新魏" panose="02010800040101010101" pitchFamily="2" charset="-122"/>
              <a:ea typeface="华文新魏" panose="02010800040101010101" pitchFamily="2" charset="-122"/>
              <a:cs typeface="华文新魏" panose="02010800040101010101" pitchFamily="2" charset="-122"/>
            </a:endParaRPr>
          </a:p>
          <a:p>
            <a:pPr marL="285750" indent="-285750">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sym typeface="+mn-ea"/>
              </a:rPr>
              <a:t>陆绩怀橘</a:t>
            </a:r>
            <a:endParaRPr lang="zh-CN" altLang="en-US" sz="3600" b="1" dirty="0">
              <a:latin typeface="华文新魏" panose="02010800040101010101" pitchFamily="2" charset="-122"/>
              <a:ea typeface="华文新魏" panose="02010800040101010101" pitchFamily="2" charset="-122"/>
              <a:cs typeface="华文新魏" panose="02010800040101010101" pitchFamily="2" charset="-122"/>
            </a:endParaRPr>
          </a:p>
          <a:p>
            <a:pPr marL="285750" indent="-285750">
              <a:buFont typeface="Wingdings" panose="05000000000000000000" charset="0"/>
              <a:buChar char="l"/>
            </a:pP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sym typeface="+mn-ea"/>
              </a:rPr>
              <a:t>卧冰求鲤</a:t>
            </a:r>
          </a:p>
          <a:p>
            <a:pPr marL="0" indent="0">
              <a:buFont typeface="Wingdings" panose="05000000000000000000" charset="0"/>
              <a:buNone/>
            </a:pPr>
            <a:r>
              <a:rPr lang="en-US" altLang="zh-CN" sz="3600" b="1" dirty="0">
                <a:latin typeface="华文新魏" panose="02010800040101010101" pitchFamily="2" charset="-122"/>
                <a:ea typeface="华文新魏" panose="02010800040101010101" pitchFamily="2" charset="-122"/>
                <a:cs typeface="华文新魏" panose="02010800040101010101" pitchFamily="2" charset="-122"/>
                <a:sym typeface="+mn-ea"/>
              </a:rPr>
              <a:t>......</a:t>
            </a: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3714"/>
                                        </p:tgtEl>
                                        <p:attrNameLst>
                                          <p:attrName>style.visibility</p:attrName>
                                        </p:attrNameLst>
                                      </p:cBhvr>
                                      <p:to>
                                        <p:strVal val="visible"/>
                                      </p:to>
                                    </p:set>
                                    <p:animEffect transition="in" filter="fade">
                                      <p:cBhvr>
                                        <p:cTn id="13" dur="500"/>
                                        <p:tgtEl>
                                          <p:spTgt spid="2437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3715">
                                            <p:txEl>
                                              <p:pRg st="0" end="0"/>
                                            </p:txEl>
                                          </p:spTgt>
                                        </p:tgtEl>
                                        <p:attrNameLst>
                                          <p:attrName>style.visibility</p:attrName>
                                        </p:attrNameLst>
                                      </p:cBhvr>
                                      <p:to>
                                        <p:strVal val="visible"/>
                                      </p:to>
                                    </p:set>
                                    <p:anim calcmode="lin" valueType="num">
                                      <p:cBhvr additive="base">
                                        <p:cTn id="18" dur="500" fill="hold"/>
                                        <p:tgtEl>
                                          <p:spTgt spid="2437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3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3715">
                                            <p:txEl>
                                              <p:pRg st="1" end="1"/>
                                            </p:txEl>
                                          </p:spTgt>
                                        </p:tgtEl>
                                        <p:attrNameLst>
                                          <p:attrName>style.visibility</p:attrName>
                                        </p:attrNameLst>
                                      </p:cBhvr>
                                      <p:to>
                                        <p:strVal val="visible"/>
                                      </p:to>
                                    </p:set>
                                    <p:anim calcmode="lin" valueType="num">
                                      <p:cBhvr additive="base">
                                        <p:cTn id="24" dur="500" fill="hold"/>
                                        <p:tgtEl>
                                          <p:spTgt spid="2437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3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3715">
                                            <p:txEl>
                                              <p:pRg st="2" end="2"/>
                                            </p:txEl>
                                          </p:spTgt>
                                        </p:tgtEl>
                                        <p:attrNameLst>
                                          <p:attrName>style.visibility</p:attrName>
                                        </p:attrNameLst>
                                      </p:cBhvr>
                                      <p:to>
                                        <p:strVal val="visible"/>
                                      </p:to>
                                    </p:set>
                                    <p:anim calcmode="lin" valueType="num">
                                      <p:cBhvr additive="base">
                                        <p:cTn id="30" dur="500" fill="hold"/>
                                        <p:tgtEl>
                                          <p:spTgt spid="24371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3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3715">
                                            <p:txEl>
                                              <p:pRg st="3" end="3"/>
                                            </p:txEl>
                                          </p:spTgt>
                                        </p:tgtEl>
                                        <p:attrNameLst>
                                          <p:attrName>style.visibility</p:attrName>
                                        </p:attrNameLst>
                                      </p:cBhvr>
                                      <p:to>
                                        <p:strVal val="visible"/>
                                      </p:to>
                                    </p:set>
                                    <p:anim calcmode="lin" valueType="num">
                                      <p:cBhvr additive="base">
                                        <p:cTn id="36" dur="500" fill="hold"/>
                                        <p:tgtEl>
                                          <p:spTgt spid="24371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3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43716"/>
                                        </p:tgtEl>
                                        <p:attrNameLst>
                                          <p:attrName>style.visibility</p:attrName>
                                        </p:attrNameLst>
                                      </p:cBhvr>
                                      <p:to>
                                        <p:strVal val="visible"/>
                                      </p:to>
                                    </p:set>
                                    <p:animEffect transition="in" filter="blinds(horizontal)">
                                      <p:cBhvr>
                                        <p:cTn id="48"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P spid="243715" grpId="0" build="p"/>
      <p:bldP spid="2437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1" y="874184"/>
            <a:ext cx="6900863" cy="1863090"/>
          </a:xfrm>
          <a:prstGeom prst="rect">
            <a:avLst/>
          </a:prstGeom>
        </p:spPr>
        <p:txBody>
          <a:bodyPr>
            <a:spAutoFit/>
          </a:bodyPr>
          <a:lstStyle/>
          <a:p>
            <a:pPr eaLnBrk="1" hangingPunct="1">
              <a:lnSpc>
                <a:spcPct val="120000"/>
              </a:lnSpc>
              <a:defRPr/>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6.</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6</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段中“这类地主富人家看也不看的饭食，母亲却能做得使一家人吃起来有滋味。”一句写出了什么？</a:t>
            </a:r>
          </a:p>
        </p:txBody>
      </p:sp>
      <p:sp>
        <p:nvSpPr>
          <p:cNvPr id="3" name="文本框 2"/>
          <p:cNvSpPr txBox="1"/>
          <p:nvPr/>
        </p:nvSpPr>
        <p:spPr>
          <a:xfrm>
            <a:off x="1483995" y="3333750"/>
            <a:ext cx="6503035" cy="1863090"/>
          </a:xfrm>
          <a:prstGeom prst="rect">
            <a:avLst/>
          </a:prstGeom>
          <a:noFill/>
        </p:spPr>
        <p:txBody>
          <a:bodyPr wrap="square" rtlCol="0" anchor="t">
            <a:spAutoFit/>
          </a:bodyPr>
          <a:lstStyle/>
          <a:p>
            <a:pPr eaLnBrk="1" hangingPunct="1">
              <a:lnSpc>
                <a:spcPct val="120000"/>
              </a:lnSpc>
              <a:defRPr/>
            </a:pP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“看也不看”表明饭食质量差，“吃起来有滋味”更体现了母亲的</a:t>
            </a:r>
            <a:r>
              <a:rPr lang="zh-CN" altLang="en-US" sz="3200" b="1" u="sng" dirty="0">
                <a:solidFill>
                  <a:srgbClr val="AB06F8"/>
                </a:solidFill>
                <a:latin typeface="黑体" panose="02010609060101010101" pitchFamily="49" charset="-122"/>
                <a:ea typeface="黑体" panose="02010609060101010101" pitchFamily="49" charset="-122"/>
                <a:cs typeface="黑体" panose="02010609060101010101" pitchFamily="49" charset="-122"/>
                <a:sym typeface="+mn-ea"/>
              </a:rPr>
              <a:t>聪明能干</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4744086" y="1242273"/>
            <a:ext cx="3667125" cy="3634740"/>
          </a:xfrm>
          <a:prstGeom prst="rect">
            <a:avLst/>
          </a:prstGeom>
          <a:solidFill>
            <a:schemeClr val="bg1">
              <a:alpha val="28000"/>
            </a:schemeClr>
          </a:solidFill>
          <a:ln w="28575">
            <a:noFill/>
            <a:prstDash val="lgDashDotDot"/>
            <a:miter lim="800000"/>
          </a:ln>
        </p:spPr>
        <p:txBody>
          <a:bodyPr>
            <a:spAutoFit/>
          </a:bodyPr>
          <a:lstStyle/>
          <a:p>
            <a:pPr eaLnBrk="1" hangingPunct="1">
              <a:lnSpc>
                <a:spcPct val="120000"/>
              </a:lnSpc>
              <a:spcBef>
                <a:spcPts val="600"/>
              </a:spcBef>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这句话总结了前文所记叙的内容，导出了后文的主线，即母亲朴素的阶级意识及其在生活中的不断发展、提高。</a:t>
            </a:r>
          </a:p>
        </p:txBody>
      </p:sp>
      <p:sp>
        <p:nvSpPr>
          <p:cNvPr id="2" name="矩形 1"/>
          <p:cNvSpPr/>
          <p:nvPr/>
        </p:nvSpPr>
        <p:spPr>
          <a:xfrm>
            <a:off x="534671" y="1242061"/>
            <a:ext cx="3870325" cy="3634740"/>
          </a:xfrm>
          <a:prstGeom prst="rect">
            <a:avLst/>
          </a:prstGeom>
        </p:spPr>
        <p:txBody>
          <a:bodyPr>
            <a:spAutoFit/>
          </a:bodyPr>
          <a:lstStyle/>
          <a:p>
            <a:pPr eaLnBrk="1" hangingPunct="1">
              <a:lnSpc>
                <a:spcPct val="120000"/>
              </a:lnSpc>
              <a:defRPr/>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7.</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“母亲那种勤劳俭朴的习惯，母亲那种宽厚仁慈的态度，至今还在我心中留有深刻的印象。”这句话在文中有什么作用？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wipe(left)">
                                      <p:cBhvr>
                                        <p:cTn id="11"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670" y="1056005"/>
            <a:ext cx="8513445" cy="1272540"/>
          </a:xfrm>
          <a:prstGeom prst="rect">
            <a:avLst/>
          </a:prstGeom>
        </p:spPr>
        <p:txBody>
          <a:bodyPr wrap="square">
            <a:spAutoFit/>
          </a:bodyPr>
          <a:lstStyle/>
          <a:p>
            <a:pPr eaLnBrk="1" hangingPunct="1">
              <a:lnSpc>
                <a:spcPct val="120000"/>
              </a:lnSpc>
              <a:defRPr/>
            </a:pP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8.</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8</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段中对</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1900</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年旱灾时的场面描写反映了什么？</a:t>
            </a:r>
          </a:p>
        </p:txBody>
      </p:sp>
      <p:sp>
        <p:nvSpPr>
          <p:cNvPr id="3" name="文本框 2"/>
          <p:cNvSpPr txBox="1"/>
          <p:nvPr/>
        </p:nvSpPr>
        <p:spPr>
          <a:xfrm>
            <a:off x="828675" y="2524760"/>
            <a:ext cx="7399655" cy="2453640"/>
          </a:xfrm>
          <a:prstGeom prst="rect">
            <a:avLst/>
          </a:prstGeom>
          <a:noFill/>
        </p:spPr>
        <p:txBody>
          <a:bodyPr wrap="square" rtlCol="0" anchor="t">
            <a:spAutoFit/>
          </a:bodyPr>
          <a:lstStyle/>
          <a:p>
            <a:pPr eaLnBrk="1" hangingPunct="1">
              <a:lnSpc>
                <a:spcPct val="12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“穿得破破烂烂”“凶杀毒打”“血溅四五十里”“哭声动天”，语言朴素平实，叙事有声有色，</a:t>
            </a:r>
            <a:r>
              <a:rPr lang="zh-CN" altLang="en-US" sz="3200" b="1" u="sng"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写出了</a:t>
            </a:r>
            <a:r>
              <a:rPr lang="zh-CN" altLang="en-US" sz="3200" b="1" u="sng" dirty="0">
                <a:solidFill>
                  <a:srgbClr val="AB06F8"/>
                </a:solidFill>
                <a:latin typeface="黑体" panose="02010609060101010101" pitchFamily="49" charset="-122"/>
                <a:ea typeface="黑体" panose="02010609060101010101" pitchFamily="49" charset="-122"/>
                <a:cs typeface="黑体" panose="02010609060101010101" pitchFamily="49" charset="-122"/>
                <a:sym typeface="+mn-ea"/>
              </a:rPr>
              <a:t>农民的疾苦和社会的黑暗</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625475" y="1174751"/>
            <a:ext cx="7556500"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solidFill>
                  <a:srgbClr val="0000FF"/>
                </a:solidFill>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9.</a:t>
            </a:r>
            <a:r>
              <a:rPr lang="zh-CN" altLang="en-US" sz="3200" b="1">
                <a:solidFill>
                  <a:srgbClr val="0000FF"/>
                </a:solidFill>
                <a:latin typeface="黑体" panose="02010609060101010101" pitchFamily="49" charset="-122"/>
                <a:ea typeface="黑体" panose="02010609060101010101" pitchFamily="49" charset="-122"/>
              </a:rPr>
              <a:t>如何理解“威胁着我家要退佃，逼着我们搬家”这一事件？</a:t>
            </a:r>
          </a:p>
        </p:txBody>
      </p:sp>
      <p:sp>
        <p:nvSpPr>
          <p:cNvPr id="3" name="矩形 2"/>
          <p:cNvSpPr>
            <a:spLocks noChangeArrowheads="1"/>
          </p:cNvSpPr>
          <p:nvPr/>
        </p:nvSpPr>
        <p:spPr bwMode="auto">
          <a:xfrm>
            <a:off x="665480" y="2934970"/>
            <a:ext cx="7477125" cy="1863090"/>
          </a:xfrm>
          <a:prstGeom prst="rect">
            <a:avLst/>
          </a:prstGeom>
          <a:noFill/>
          <a:ln w="28575">
            <a:noFill/>
            <a:prstDash val="lgDash"/>
          </a:ln>
          <a:effectLst>
            <a:glow rad="63500">
              <a:schemeClr val="accent1">
                <a:satMod val="175000"/>
                <a:alpha val="40000"/>
              </a:schemeClr>
            </a:glow>
          </a:effectLst>
        </p:spPr>
        <p:txBody>
          <a:bodyPr wrap="square">
            <a:spAutoFit/>
          </a:bodyPr>
          <a:lstStyle/>
          <a:p>
            <a:pPr eaLnBrk="1" hangingPunct="1">
              <a:lnSpc>
                <a:spcPct val="12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写退佃搬家，用了“威胁”“逼”等寥寥数语写出了</a:t>
            </a:r>
            <a:r>
              <a:rPr lang="zh-CN" altLang="en-US" sz="3200" b="1" u="sng" dirty="0">
                <a:solidFill>
                  <a:srgbClr val="AB06F8"/>
                </a:solidFill>
                <a:latin typeface="黑体" panose="02010609060101010101" pitchFamily="49" charset="-122"/>
                <a:ea typeface="黑体" panose="02010609060101010101" pitchFamily="49" charset="-122"/>
                <a:cs typeface="黑体" panose="02010609060101010101" pitchFamily="49" charset="-122"/>
              </a:rPr>
              <a:t>地主阶级的残忍和冷酷</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，这是作者家最悲惨的一次遭遇。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7556" y="1041189"/>
            <a:ext cx="7286625" cy="1863090"/>
          </a:xfrm>
          <a:prstGeom prst="rect">
            <a:avLst/>
          </a:prstGeom>
        </p:spPr>
        <p:txBody>
          <a:bodyPr>
            <a:spAutoFit/>
          </a:bodyPr>
          <a:lstStyle/>
          <a:p>
            <a:pPr eaLnBrk="1" hangingPunct="1">
              <a:lnSpc>
                <a:spcPct val="120000"/>
              </a:lnSpc>
              <a:defRPr/>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10.</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9</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段，怎样理解“逼得母亲和父亲决心节衣缩食培养出一个读书人来‘支撑门户’”这句话？</a:t>
            </a:r>
          </a:p>
        </p:txBody>
      </p:sp>
      <p:sp>
        <p:nvSpPr>
          <p:cNvPr id="3" name="矩形 2"/>
          <p:cNvSpPr>
            <a:spLocks noChangeArrowheads="1"/>
          </p:cNvSpPr>
          <p:nvPr/>
        </p:nvSpPr>
        <p:spPr bwMode="auto">
          <a:xfrm>
            <a:off x="1033464" y="3257339"/>
            <a:ext cx="7081837" cy="2453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“支撑门户”</a:t>
            </a:r>
            <a:r>
              <a:rPr lang="zh-CN" altLang="en-US" sz="3200" b="1" u="sng">
                <a:solidFill>
                  <a:srgbClr val="FF0000"/>
                </a:solidFill>
                <a:latin typeface="黑体" panose="02010609060101010101" pitchFamily="49" charset="-122"/>
                <a:ea typeface="黑体" panose="02010609060101010101" pitchFamily="49" charset="-122"/>
                <a:cs typeface="黑体" panose="02010609060101010101" pitchFamily="49" charset="-122"/>
              </a:rPr>
              <a:t>表明母亲和父亲寄希望于作者，表现了他们的反抗意识，反映了劳动人民想摆脱剥削阶级压迫的合理愿望</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
        <p:nvSpPr>
          <p:cNvPr id="12" name="图文框 11"/>
          <p:cNvSpPr/>
          <p:nvPr/>
        </p:nvSpPr>
        <p:spPr>
          <a:xfrm>
            <a:off x="828676" y="2865085"/>
            <a:ext cx="7491413" cy="2875316"/>
          </a:xfrm>
          <a:prstGeom prst="frame">
            <a:avLst>
              <a:gd name="adj1" fmla="val 6963"/>
            </a:avLst>
          </a:prstGeom>
          <a:noFill/>
          <a:ln w="28575">
            <a:noFill/>
            <a:prstDash val="lg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783" y="867623"/>
            <a:ext cx="7289800" cy="1863090"/>
          </a:xfrm>
          <a:prstGeom prst="rect">
            <a:avLst/>
          </a:prstGeom>
        </p:spPr>
        <p:txBody>
          <a:bodyPr>
            <a:spAutoFit/>
          </a:bodyPr>
          <a:lstStyle/>
          <a:p>
            <a:pPr eaLnBrk="1" hangingPunct="1">
              <a:lnSpc>
                <a:spcPct val="120000"/>
              </a:lnSpc>
              <a:defRPr/>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11.</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“离开土地就不舒服”“回家继续劳动，一直到最后”，如何理解这两句话的含义？</a:t>
            </a:r>
          </a:p>
        </p:txBody>
      </p:sp>
      <p:sp>
        <p:nvSpPr>
          <p:cNvPr id="3" name="矩形 2"/>
          <p:cNvSpPr>
            <a:spLocks noChangeArrowheads="1"/>
          </p:cNvSpPr>
          <p:nvPr/>
        </p:nvSpPr>
        <p:spPr bwMode="auto">
          <a:xfrm>
            <a:off x="689928" y="3090334"/>
            <a:ext cx="7289800" cy="186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表明母亲已经养成了劳动的习惯，劳动已经成为她生活的必需，这是劳动人民所共有的</a:t>
            </a:r>
            <a:r>
              <a:rPr lang="zh-CN" altLang="en-US" sz="3200" b="1" u="sng">
                <a:solidFill>
                  <a:srgbClr val="FF0000"/>
                </a:solidFill>
                <a:latin typeface="黑体" panose="02010609060101010101" pitchFamily="49" charset="-122"/>
                <a:ea typeface="黑体" panose="02010609060101010101" pitchFamily="49" charset="-122"/>
                <a:cs typeface="黑体" panose="02010609060101010101" pitchFamily="49" charset="-122"/>
              </a:rPr>
              <a:t>勤劳的美德</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1504950" y="3569971"/>
            <a:ext cx="5905500" cy="2038349"/>
          </a:xfrm>
          <a:prstGeom prst="cloud">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4515" name="矩形 1"/>
          <p:cNvSpPr>
            <a:spLocks noChangeArrowheads="1"/>
          </p:cNvSpPr>
          <p:nvPr/>
        </p:nvSpPr>
        <p:spPr bwMode="auto">
          <a:xfrm>
            <a:off x="796925" y="630767"/>
            <a:ext cx="7594600" cy="3044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solidFill>
                  <a:srgbClr val="0000FF"/>
                </a:solidFill>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12.</a:t>
            </a:r>
            <a:r>
              <a:rPr lang="zh-CN" altLang="en-US" sz="3200" b="1">
                <a:solidFill>
                  <a:srgbClr val="0000FF"/>
                </a:solidFill>
                <a:latin typeface="黑体" panose="02010609060101010101" pitchFamily="49" charset="-122"/>
                <a:ea typeface="黑体" panose="02010609060101010101" pitchFamily="49" charset="-122"/>
              </a:rPr>
              <a:t> 第</a:t>
            </a:r>
            <a:r>
              <a:rPr lang="en-US" altLang="zh-CN" sz="3200" b="1">
                <a:solidFill>
                  <a:srgbClr val="0000FF"/>
                </a:solidFill>
                <a:latin typeface="黑体" panose="02010609060101010101" pitchFamily="49" charset="-122"/>
                <a:ea typeface="黑体" panose="02010609060101010101" pitchFamily="49" charset="-122"/>
              </a:rPr>
              <a:t>12</a:t>
            </a:r>
            <a:r>
              <a:rPr lang="zh-CN" altLang="en-US" sz="3200" b="1">
                <a:solidFill>
                  <a:srgbClr val="0000FF"/>
                </a:solidFill>
                <a:latin typeface="黑体" panose="02010609060101010101" pitchFamily="49" charset="-122"/>
                <a:ea typeface="黑体" panose="02010609060101010101" pitchFamily="49" charset="-122"/>
              </a:rPr>
              <a:t>段中“母亲知道我所做的事业，她期望着中国民族解放的成功。她知道我们党的困难，依然在家里过着勤苦的农妇生活。”这句话表明了母亲什么样的性格特点？</a:t>
            </a:r>
          </a:p>
        </p:txBody>
      </p:sp>
      <p:sp>
        <p:nvSpPr>
          <p:cNvPr id="34820" name="矩形 2"/>
          <p:cNvSpPr>
            <a:spLocks noChangeArrowheads="1"/>
          </p:cNvSpPr>
          <p:nvPr/>
        </p:nvSpPr>
        <p:spPr bwMode="auto">
          <a:xfrm>
            <a:off x="2025650" y="3876675"/>
            <a:ext cx="5092065"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两个“知道”表明母亲</a:t>
            </a:r>
            <a:r>
              <a:rPr lang="zh-CN" altLang="en-US" sz="3200" b="1" u="sng">
                <a:solidFill>
                  <a:srgbClr val="AB06F8"/>
                </a:solidFill>
                <a:latin typeface="黑体" panose="02010609060101010101" pitchFamily="49" charset="-122"/>
                <a:ea typeface="黑体" panose="02010609060101010101" pitchFamily="49" charset="-122"/>
                <a:cs typeface="黑体" panose="02010609060101010101" pitchFamily="49" charset="-122"/>
              </a:rPr>
              <a:t>深明大义</a:t>
            </a:r>
            <a:r>
              <a:rPr lang="zh-CN" altLang="en-US" sz="3200" b="1">
                <a:solidFill>
                  <a:srgbClr val="AB06F8"/>
                </a:solidFill>
                <a:latin typeface="黑体" panose="02010609060101010101" pitchFamily="49" charset="-122"/>
                <a:ea typeface="黑体" panose="02010609060101010101" pitchFamily="49" charset="-122"/>
                <a:cs typeface="黑体" panose="02010609060101010101" pitchFamily="49" charset="-122"/>
              </a:rPr>
              <a:t>，盼望革命能够成功</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circle(in)">
                                      <p:cBhvr>
                                        <p:cTn id="12" dur="2000"/>
                                        <p:tgtEl>
                                          <p:spTgt spid="34820"/>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348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927101"/>
            <a:ext cx="7391400" cy="1272540"/>
          </a:xfrm>
          <a:prstGeom prst="rect">
            <a:avLst/>
          </a:prstGeom>
        </p:spPr>
        <p:txBody>
          <a:bodyPr>
            <a:spAutoFit/>
          </a:bodyPr>
          <a:lstStyle/>
          <a:p>
            <a:pPr eaLnBrk="1" hangingPunct="1">
              <a:lnSpc>
                <a:spcPct val="120000"/>
              </a:lnSpc>
              <a:defRPr/>
            </a:pPr>
            <a:r>
              <a:rPr lang="zh-CN" altLang="en-US" sz="3200" b="1" dirty="0">
                <a:solidFill>
                  <a:srgbClr val="0000FF"/>
                </a:solidFill>
                <a:latin typeface="+mj-ea"/>
                <a:ea typeface="+mj-ea"/>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13.</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12</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段中“竟未能报答母亲的希望”一句中的“竟”字有何作用？</a:t>
            </a:r>
          </a:p>
        </p:txBody>
      </p:sp>
      <p:sp>
        <p:nvSpPr>
          <p:cNvPr id="3" name="矩形 2"/>
          <p:cNvSpPr>
            <a:spLocks noChangeArrowheads="1"/>
          </p:cNvSpPr>
          <p:nvPr/>
        </p:nvSpPr>
        <p:spPr bwMode="auto">
          <a:xfrm>
            <a:off x="968375" y="2665095"/>
            <a:ext cx="6329045" cy="1863090"/>
          </a:xfrm>
          <a:prstGeom prst="rect">
            <a:avLst/>
          </a:prstGeom>
          <a:noFill/>
          <a:ln w="38100">
            <a:noFill/>
            <a:prstDash val="lgDashDotDot"/>
            <a:miter lim="800000"/>
          </a:ln>
          <a:extLst>
            <a:ext uri="{909E8E84-426E-40DD-AFC4-6F175D3DCCD1}">
              <a14:hiddenFill xmlns:a14="http://schemas.microsoft.com/office/drawing/2010/main" xmlns="">
                <a:solidFill>
                  <a:srgbClr val="FFFFFF"/>
                </a:solidFill>
              </a14:hiddenFill>
            </a:ext>
          </a:extLst>
        </p:spPr>
        <p:txBody>
          <a:bodyPr wrap="square">
            <a:spAutoFit/>
          </a:bodyPr>
          <a:lstStyle/>
          <a:p>
            <a:pPr eaLnBrk="1" hangingPunct="1">
              <a:lnSpc>
                <a:spcPct val="120000"/>
              </a:lnSpc>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“竟”字表达了作者因为没有报答勤劳、坚强、可亲可敬的母亲，而内心感到非常</a:t>
            </a:r>
            <a:r>
              <a:rPr lang="zh-CN" altLang="en-US" sz="3200" b="1">
                <a:solidFill>
                  <a:srgbClr val="AB06F8"/>
                </a:solidFill>
                <a:latin typeface="黑体" panose="02010609060101010101" pitchFamily="49" charset="-122"/>
                <a:ea typeface="黑体" panose="02010609060101010101" pitchFamily="49" charset="-122"/>
                <a:cs typeface="黑体" panose="02010609060101010101" pitchFamily="49" charset="-122"/>
              </a:rPr>
              <a:t>愧疚和遗憾</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1039" y="635424"/>
            <a:ext cx="7229475" cy="681990"/>
          </a:xfrm>
          <a:prstGeom prst="rect">
            <a:avLst/>
          </a:prstGeom>
        </p:spPr>
        <p:txBody>
          <a:bodyPr>
            <a:spAutoFit/>
          </a:bodyPr>
          <a:lstStyle/>
          <a:p>
            <a:pPr eaLnBrk="1" hangingPunct="1">
              <a:lnSpc>
                <a:spcPct val="120000"/>
              </a:lnSpc>
              <a:defRPr/>
            </a:pPr>
            <a:r>
              <a:rPr lang="zh-CN" altLang="en-US" sz="3200" b="1" dirty="0">
                <a:solidFill>
                  <a:srgbClr val="0000FF"/>
                </a:solidFill>
                <a:latin typeface="+mj-ea"/>
                <a:ea typeface="+mj-ea"/>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14.</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作者感谢母亲的原因有哪些？</a:t>
            </a:r>
          </a:p>
        </p:txBody>
      </p:sp>
      <p:sp>
        <p:nvSpPr>
          <p:cNvPr id="3" name="矩形 2"/>
          <p:cNvSpPr>
            <a:spLocks noChangeArrowheads="1"/>
          </p:cNvSpPr>
          <p:nvPr/>
        </p:nvSpPr>
        <p:spPr bwMode="auto">
          <a:xfrm>
            <a:off x="361951" y="1911351"/>
            <a:ext cx="5114925" cy="4030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一是“给教我与困难作斗争的经验”。</a:t>
            </a: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二是“给我一个强健的身体，一个勤劳的习惯”。</a:t>
            </a: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三是“教给我生产的知识和革命的意志”。</a:t>
            </a: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这些都是作者回忆母亲的根本原因。</a:t>
            </a:r>
          </a:p>
        </p:txBody>
      </p:sp>
      <p:pic>
        <p:nvPicPr>
          <p:cNvPr id="31750" name="Picture 6" descr="E:\罗梦\语七语上\语文版七年级语文大课堂\P44.tif"/>
          <p:cNvPicPr>
            <a:picLocks noChangeAspect="1" noChangeArrowheads="1"/>
          </p:cNvPicPr>
          <p:nvPr/>
        </p:nvPicPr>
        <p:blipFill>
          <a:blip r:embed="rId2" cstate="email"/>
          <a:srcRect/>
          <a:stretch>
            <a:fillRect/>
          </a:stretch>
        </p:blipFill>
        <p:spPr bwMode="auto">
          <a:xfrm>
            <a:off x="5673090" y="2540213"/>
            <a:ext cx="3100388" cy="277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201" y="848361"/>
            <a:ext cx="7229475" cy="1076325"/>
          </a:xfrm>
          <a:prstGeom prst="rect">
            <a:avLst/>
          </a:prstGeom>
        </p:spPr>
        <p:txBody>
          <a:bodyPr>
            <a:spAutoFit/>
          </a:bodyPr>
          <a:lstStyle/>
          <a:p>
            <a:pPr eaLnBrk="1" hangingPunct="1">
              <a:defRPr/>
            </a:pP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15.</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文章饱含了作者对母亲的哪些丰富的感情？</a:t>
            </a:r>
          </a:p>
        </p:txBody>
      </p:sp>
      <p:sp>
        <p:nvSpPr>
          <p:cNvPr id="3" name="矩形 2"/>
          <p:cNvSpPr>
            <a:spLocks noChangeArrowheads="1"/>
          </p:cNvSpPr>
          <p:nvPr/>
        </p:nvSpPr>
        <p:spPr bwMode="auto">
          <a:xfrm>
            <a:off x="600075" y="2090421"/>
            <a:ext cx="7943850" cy="304419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    有爱、敬、哀、思念、怀念、歌颂、赞扬、感谢等等。其中爱是基本感情，是贯穿全文的感情。作者怀着对母亲深深的爱而哀思母亲、敬重母亲、歌颂母亲、感谢母亲，唱出一支对母亲的深情赞歌。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6" name="图片 8193" descr="200422535075"/>
          <p:cNvPicPr>
            <a:picLocks noChangeAspect="1"/>
          </p:cNvPicPr>
          <p:nvPr/>
        </p:nvPicPr>
        <p:blipFill>
          <a:blip r:embed="rId2" cstate="print"/>
          <a:stretch>
            <a:fillRect/>
          </a:stretch>
        </p:blipFill>
        <p:spPr>
          <a:xfrm>
            <a:off x="79375" y="544195"/>
            <a:ext cx="8985250" cy="60648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文本框 99"/>
          <p:cNvSpPr txBox="1"/>
          <p:nvPr/>
        </p:nvSpPr>
        <p:spPr>
          <a:xfrm>
            <a:off x="3179445" y="5173980"/>
            <a:ext cx="2753995" cy="768350"/>
          </a:xfrm>
          <a:prstGeom prst="rect">
            <a:avLst/>
          </a:prstGeom>
          <a:noFill/>
          <a:ln w="9525">
            <a:noFill/>
          </a:ln>
        </p:spPr>
        <p:txBody>
          <a:bodyPr wrap="square">
            <a:spAutoFit/>
          </a:bodyPr>
          <a:lstStyle/>
          <a:p>
            <a:r>
              <a:rPr lang="zh-CN" altLang="en-US" sz="4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勤劳聪慧</a:t>
            </a:r>
          </a:p>
        </p:txBody>
      </p:sp>
      <p:grpSp>
        <p:nvGrpSpPr>
          <p:cNvPr id="4" name="组合 3"/>
          <p:cNvGrpSpPr/>
          <p:nvPr/>
        </p:nvGrpSpPr>
        <p:grpSpPr>
          <a:xfrm>
            <a:off x="340360" y="268777"/>
            <a:ext cx="2346325" cy="711835"/>
            <a:chOff x="939" y="1553"/>
            <a:chExt cx="3695" cy="882"/>
          </a:xfrm>
        </p:grpSpPr>
        <p:pic>
          <p:nvPicPr>
            <p:cNvPr id="5" name="图片 4" descr="00 图标-04"/>
            <p:cNvPicPr>
              <a:picLocks noChangeAspect="1"/>
            </p:cNvPicPr>
            <p:nvPr/>
          </p:nvPicPr>
          <p:blipFill>
            <a:blip r:embed="rId2" cstate="print"/>
            <a:stretch>
              <a:fillRect/>
            </a:stretch>
          </p:blipFill>
          <p:spPr>
            <a:xfrm>
              <a:off x="939" y="1553"/>
              <a:ext cx="3695" cy="882"/>
            </a:xfrm>
            <a:prstGeom prst="rect">
              <a:avLst/>
            </a:prstGeom>
          </p:spPr>
        </p:pic>
        <p:sp>
          <p:nvSpPr>
            <p:cNvPr id="8"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人物分析</a:t>
              </a:r>
            </a:p>
          </p:txBody>
        </p:sp>
      </p:grpSp>
      <p:sp>
        <p:nvSpPr>
          <p:cNvPr id="6" name="文本框 5"/>
          <p:cNvSpPr txBox="1"/>
          <p:nvPr/>
        </p:nvSpPr>
        <p:spPr>
          <a:xfrm>
            <a:off x="800735" y="1330325"/>
            <a:ext cx="7542530" cy="3538220"/>
          </a:xfrm>
          <a:prstGeom prst="rect">
            <a:avLst/>
          </a:prstGeom>
          <a:solidFill>
            <a:schemeClr val="bg1">
              <a:alpha val="33000"/>
            </a:schemeClr>
          </a:solidFill>
        </p:spPr>
        <p:txBody>
          <a:bodyPr wrap="square" rtlCol="0" anchor="t">
            <a:spAutoFit/>
          </a:bodyPr>
          <a:lstStyle/>
          <a:p>
            <a:pPr marL="285750" indent="-285750">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“她身体高大结实”，除了煮饭，还要种田，种菜，喂猪，养蚕，纺棉花。</a:t>
            </a:r>
          </a:p>
          <a:p>
            <a:pPr marL="285750" indent="-285750">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母亲亲手纺出线，请人织成了“有铜钱那样厚”的“家织布”，一套衣服可以有两三个孩子“接着穿还穿不烂”。</a:t>
            </a:r>
          </a:p>
          <a:p>
            <a:pPr marL="285750" indent="-285750">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一生未曾脱离过劳动，以劳动为生命，离开土地就不舒服，虽至晚年，“仍不辍劳作，尤喜纺棉”。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wipe(down)">
                                      <p:cBhvr>
                                        <p:cTn id="13" dur="580">
                                          <p:stCondLst>
                                            <p:cond delay="0"/>
                                          </p:stCondLst>
                                        </p:cTn>
                                        <p:tgtEl>
                                          <p:spTgt spid="12294"/>
                                        </p:tgtEl>
                                      </p:cBhvr>
                                    </p:animEffect>
                                    <p:anim calcmode="lin" valueType="num">
                                      <p:cBhvr>
                                        <p:cTn id="14"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19" dur="26">
                                          <p:stCondLst>
                                            <p:cond delay="650"/>
                                          </p:stCondLst>
                                        </p:cTn>
                                        <p:tgtEl>
                                          <p:spTgt spid="12294"/>
                                        </p:tgtEl>
                                      </p:cBhvr>
                                      <p:to x="100000" y="60000"/>
                                    </p:animScale>
                                    <p:animScale>
                                      <p:cBhvr>
                                        <p:cTn id="20" dur="166" decel="50000">
                                          <p:stCondLst>
                                            <p:cond delay="676"/>
                                          </p:stCondLst>
                                        </p:cTn>
                                        <p:tgtEl>
                                          <p:spTgt spid="12294"/>
                                        </p:tgtEl>
                                      </p:cBhvr>
                                      <p:to x="100000" y="100000"/>
                                    </p:animScale>
                                    <p:animScale>
                                      <p:cBhvr>
                                        <p:cTn id="21" dur="26">
                                          <p:stCondLst>
                                            <p:cond delay="1312"/>
                                          </p:stCondLst>
                                        </p:cTn>
                                        <p:tgtEl>
                                          <p:spTgt spid="12294"/>
                                        </p:tgtEl>
                                      </p:cBhvr>
                                      <p:to x="100000" y="80000"/>
                                    </p:animScale>
                                    <p:animScale>
                                      <p:cBhvr>
                                        <p:cTn id="22" dur="166" decel="50000">
                                          <p:stCondLst>
                                            <p:cond delay="1338"/>
                                          </p:stCondLst>
                                        </p:cTn>
                                        <p:tgtEl>
                                          <p:spTgt spid="12294"/>
                                        </p:tgtEl>
                                      </p:cBhvr>
                                      <p:to x="100000" y="100000"/>
                                    </p:animScale>
                                    <p:animScale>
                                      <p:cBhvr>
                                        <p:cTn id="23" dur="26">
                                          <p:stCondLst>
                                            <p:cond delay="1642"/>
                                          </p:stCondLst>
                                        </p:cTn>
                                        <p:tgtEl>
                                          <p:spTgt spid="12294"/>
                                        </p:tgtEl>
                                      </p:cBhvr>
                                      <p:to x="100000" y="90000"/>
                                    </p:animScale>
                                    <p:animScale>
                                      <p:cBhvr>
                                        <p:cTn id="24" dur="166" decel="50000">
                                          <p:stCondLst>
                                            <p:cond delay="1668"/>
                                          </p:stCondLst>
                                        </p:cTn>
                                        <p:tgtEl>
                                          <p:spTgt spid="12294"/>
                                        </p:tgtEl>
                                      </p:cBhvr>
                                      <p:to x="100000" y="100000"/>
                                    </p:animScale>
                                    <p:animScale>
                                      <p:cBhvr>
                                        <p:cTn id="25" dur="26">
                                          <p:stCondLst>
                                            <p:cond delay="1808"/>
                                          </p:stCondLst>
                                        </p:cTn>
                                        <p:tgtEl>
                                          <p:spTgt spid="12294"/>
                                        </p:tgtEl>
                                      </p:cBhvr>
                                      <p:to x="100000" y="95000"/>
                                    </p:animScale>
                                    <p:animScale>
                                      <p:cBhvr>
                                        <p:cTn id="26" dur="166" decel="50000">
                                          <p:stCondLst>
                                            <p:cond delay="1834"/>
                                          </p:stCondLst>
                                        </p:cTn>
                                        <p:tgtEl>
                                          <p:spTgt spid="122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4"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sz="2800" dirty="0">
              <a:latin typeface="Arial" panose="020B0604020202020204" pitchFamily="34" charset="0"/>
            </a:endParaRPr>
          </a:p>
        </p:txBody>
      </p:sp>
      <p:sp>
        <p:nvSpPr>
          <p:cNvPr id="33795" name="AutoShape 16"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sz="2800" dirty="0">
              <a:latin typeface="Arial" panose="020B0604020202020204" pitchFamily="34" charset="0"/>
            </a:endParaRPr>
          </a:p>
        </p:txBody>
      </p:sp>
      <p:sp>
        <p:nvSpPr>
          <p:cNvPr id="13319" name="文本框 2"/>
          <p:cNvSpPr txBox="1"/>
          <p:nvPr/>
        </p:nvSpPr>
        <p:spPr>
          <a:xfrm>
            <a:off x="3395980" y="4565333"/>
            <a:ext cx="2428240" cy="768350"/>
          </a:xfrm>
          <a:prstGeom prst="rect">
            <a:avLst/>
          </a:prstGeom>
          <a:noFill/>
          <a:ln w="9525">
            <a:noFill/>
          </a:ln>
        </p:spPr>
        <p:txBody>
          <a:bodyPr wrap="none">
            <a:spAutoFit/>
          </a:bodyPr>
          <a:lstStyle/>
          <a:p>
            <a:r>
              <a:rPr lang="zh-CN" altLang="en-US" sz="4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坚强不屈</a:t>
            </a:r>
          </a:p>
        </p:txBody>
      </p:sp>
      <p:sp>
        <p:nvSpPr>
          <p:cNvPr id="6" name="文本框 5"/>
          <p:cNvSpPr txBox="1"/>
          <p:nvPr/>
        </p:nvSpPr>
        <p:spPr>
          <a:xfrm>
            <a:off x="906145" y="762000"/>
            <a:ext cx="7383780" cy="3449955"/>
          </a:xfrm>
          <a:prstGeom prst="rect">
            <a:avLst/>
          </a:prstGeom>
          <a:solidFill>
            <a:schemeClr val="bg1">
              <a:alpha val="33000"/>
            </a:schemeClr>
          </a:solidFill>
        </p:spPr>
        <p:txBody>
          <a:bodyPr wrap="square" rtlCol="0" anchor="t">
            <a:spAutoFit/>
          </a:bodyPr>
          <a:lstStyle/>
          <a:p>
            <a:pPr marL="285750" indent="-285750">
              <a:lnSpc>
                <a:spcPct val="130000"/>
              </a:lnSpc>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在剥削阶级的侵害面前，“母亲没有灰心，她对穷苦农民的同情和对为富不仁者的反感却更强烈了”。</a:t>
            </a:r>
          </a:p>
          <a:p>
            <a:pPr marL="285750" indent="-285750">
              <a:lnSpc>
                <a:spcPct val="130000"/>
              </a:lnSpc>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母亲鼓励作者去寻找新的生活。在作者幼年以沉痛的三言两语启发了他幼年时期反抗压迫追求光明的思想。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Effect transition="in" filter="wipe(down)">
                                      <p:cBhvr>
                                        <p:cTn id="13" dur="580">
                                          <p:stCondLst>
                                            <p:cond delay="0"/>
                                          </p:stCondLst>
                                        </p:cTn>
                                        <p:tgtEl>
                                          <p:spTgt spid="13319"/>
                                        </p:tgtEl>
                                      </p:cBhvr>
                                    </p:animEffect>
                                    <p:anim calcmode="lin" valueType="num">
                                      <p:cBhvr>
                                        <p:cTn id="14" dur="1822" tmFilter="0,0; 0.14,0.36; 0.43,0.73; 0.71,0.91; 1.0,1.0">
                                          <p:stCondLst>
                                            <p:cond delay="0"/>
                                          </p:stCondLst>
                                        </p:cTn>
                                        <p:tgtEl>
                                          <p:spTgt spid="1331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31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31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31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31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319"/>
                                        </p:tgtEl>
                                      </p:cBhvr>
                                      <p:to x="100000" y="60000"/>
                                    </p:animScale>
                                    <p:animScale>
                                      <p:cBhvr>
                                        <p:cTn id="20" dur="166" decel="50000">
                                          <p:stCondLst>
                                            <p:cond delay="676"/>
                                          </p:stCondLst>
                                        </p:cTn>
                                        <p:tgtEl>
                                          <p:spTgt spid="13319"/>
                                        </p:tgtEl>
                                      </p:cBhvr>
                                      <p:to x="100000" y="100000"/>
                                    </p:animScale>
                                    <p:animScale>
                                      <p:cBhvr>
                                        <p:cTn id="21" dur="26">
                                          <p:stCondLst>
                                            <p:cond delay="1312"/>
                                          </p:stCondLst>
                                        </p:cTn>
                                        <p:tgtEl>
                                          <p:spTgt spid="13319"/>
                                        </p:tgtEl>
                                      </p:cBhvr>
                                      <p:to x="100000" y="80000"/>
                                    </p:animScale>
                                    <p:animScale>
                                      <p:cBhvr>
                                        <p:cTn id="22" dur="166" decel="50000">
                                          <p:stCondLst>
                                            <p:cond delay="1338"/>
                                          </p:stCondLst>
                                        </p:cTn>
                                        <p:tgtEl>
                                          <p:spTgt spid="13319"/>
                                        </p:tgtEl>
                                      </p:cBhvr>
                                      <p:to x="100000" y="100000"/>
                                    </p:animScale>
                                    <p:animScale>
                                      <p:cBhvr>
                                        <p:cTn id="23" dur="26">
                                          <p:stCondLst>
                                            <p:cond delay="1642"/>
                                          </p:stCondLst>
                                        </p:cTn>
                                        <p:tgtEl>
                                          <p:spTgt spid="13319"/>
                                        </p:tgtEl>
                                      </p:cBhvr>
                                      <p:to x="100000" y="90000"/>
                                    </p:animScale>
                                    <p:animScale>
                                      <p:cBhvr>
                                        <p:cTn id="24" dur="166" decel="50000">
                                          <p:stCondLst>
                                            <p:cond delay="1668"/>
                                          </p:stCondLst>
                                        </p:cTn>
                                        <p:tgtEl>
                                          <p:spTgt spid="13319"/>
                                        </p:tgtEl>
                                      </p:cBhvr>
                                      <p:to x="100000" y="100000"/>
                                    </p:animScale>
                                    <p:animScale>
                                      <p:cBhvr>
                                        <p:cTn id="25" dur="26">
                                          <p:stCondLst>
                                            <p:cond delay="1808"/>
                                          </p:stCondLst>
                                        </p:cTn>
                                        <p:tgtEl>
                                          <p:spTgt spid="13319"/>
                                        </p:tgtEl>
                                      </p:cBhvr>
                                      <p:to x="100000" y="95000"/>
                                    </p:animScale>
                                    <p:animScale>
                                      <p:cBhvr>
                                        <p:cTn id="26" dur="166" decel="50000">
                                          <p:stCondLst>
                                            <p:cond delay="1834"/>
                                          </p:stCondLst>
                                        </p:cTn>
                                        <p:tgtEl>
                                          <p:spTgt spid="133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4"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sz="2400" dirty="0">
              <a:latin typeface="Arial" panose="020B0604020202020204" pitchFamily="34" charset="0"/>
            </a:endParaRPr>
          </a:p>
        </p:txBody>
      </p:sp>
      <p:sp>
        <p:nvSpPr>
          <p:cNvPr id="34819" name="AutoShape 16"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sz="2400" dirty="0">
              <a:latin typeface="Arial" panose="020B0604020202020204" pitchFamily="34" charset="0"/>
            </a:endParaRPr>
          </a:p>
        </p:txBody>
      </p:sp>
      <p:sp>
        <p:nvSpPr>
          <p:cNvPr id="34820" name="文本框 1"/>
          <p:cNvSpPr txBox="1"/>
          <p:nvPr/>
        </p:nvSpPr>
        <p:spPr>
          <a:xfrm>
            <a:off x="1371600" y="4011613"/>
            <a:ext cx="5824538" cy="830262"/>
          </a:xfrm>
          <a:prstGeom prst="rect">
            <a:avLst/>
          </a:prstGeom>
          <a:noFill/>
          <a:ln w="9525">
            <a:noFill/>
          </a:ln>
        </p:spPr>
        <p:txBody>
          <a:bodyPr>
            <a:spAutoFit/>
          </a:bodyPr>
          <a:lstStyle/>
          <a:p>
            <a:endParaRPr lang="zh-CN" altLang="en-US" sz="2400" dirty="0">
              <a:latin typeface="Arial" panose="020B0604020202020204" pitchFamily="34" charset="0"/>
            </a:endParaRPr>
          </a:p>
          <a:p>
            <a:endParaRPr lang="zh-CN" altLang="en-US" sz="2400" b="1" dirty="0">
              <a:latin typeface="Arial" panose="020B0604020202020204" pitchFamily="34" charset="0"/>
            </a:endParaRPr>
          </a:p>
        </p:txBody>
      </p:sp>
      <p:sp>
        <p:nvSpPr>
          <p:cNvPr id="14343" name="文本框 2"/>
          <p:cNvSpPr txBox="1"/>
          <p:nvPr/>
        </p:nvSpPr>
        <p:spPr>
          <a:xfrm>
            <a:off x="2515870" y="4841875"/>
            <a:ext cx="4112260" cy="768350"/>
          </a:xfrm>
          <a:prstGeom prst="rect">
            <a:avLst/>
          </a:prstGeom>
          <a:noFill/>
          <a:ln w="9525">
            <a:noFill/>
          </a:ln>
        </p:spPr>
        <p:txBody>
          <a:bodyPr wrap="none">
            <a:spAutoFit/>
          </a:bodyPr>
          <a:lstStyle/>
          <a:p>
            <a:r>
              <a:rPr lang="zh-CN" altLang="en-US" sz="4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识大体、顾大局</a:t>
            </a:r>
          </a:p>
        </p:txBody>
      </p:sp>
      <p:sp>
        <p:nvSpPr>
          <p:cNvPr id="6" name="文本框 5"/>
          <p:cNvSpPr txBox="1"/>
          <p:nvPr/>
        </p:nvSpPr>
        <p:spPr>
          <a:xfrm>
            <a:off x="626110" y="556260"/>
            <a:ext cx="7644765" cy="4009390"/>
          </a:xfrm>
          <a:prstGeom prst="rect">
            <a:avLst/>
          </a:prstGeom>
          <a:solidFill>
            <a:schemeClr val="bg1">
              <a:alpha val="33000"/>
            </a:schemeClr>
          </a:solidFill>
        </p:spPr>
        <p:txBody>
          <a:bodyPr wrap="square" rtlCol="0" anchor="t">
            <a:spAutoFit/>
          </a:bodyPr>
          <a:lstStyle/>
          <a:p>
            <a:pPr marL="285750" indent="-285750">
              <a:lnSpc>
                <a:spcPct val="130000"/>
              </a:lnSpc>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节衣缩食供养作者去读书，想着靠他作为读书人来“支撑门户”，不受或少受“乡间豪绅地主的欺压”。</a:t>
            </a:r>
          </a:p>
          <a:p>
            <a:pPr marL="285750" indent="-285750">
              <a:lnSpc>
                <a:spcPct val="130000"/>
              </a:lnSpc>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作者远走云南，参加新军和同盟会，母亲毅然支持作者走上了革命征途。作者接受了马克思主义，并加入了中国共产党，母亲更加积极地支持他。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Effect transition="in" filter="wipe(down)">
                                      <p:cBhvr>
                                        <p:cTn id="13" dur="580">
                                          <p:stCondLst>
                                            <p:cond delay="0"/>
                                          </p:stCondLst>
                                        </p:cTn>
                                        <p:tgtEl>
                                          <p:spTgt spid="14343"/>
                                        </p:tgtEl>
                                      </p:cBhvr>
                                    </p:animEffect>
                                    <p:anim calcmode="lin" valueType="num">
                                      <p:cBhvr>
                                        <p:cTn id="14"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19" dur="26">
                                          <p:stCondLst>
                                            <p:cond delay="650"/>
                                          </p:stCondLst>
                                        </p:cTn>
                                        <p:tgtEl>
                                          <p:spTgt spid="14343"/>
                                        </p:tgtEl>
                                      </p:cBhvr>
                                      <p:to x="100000" y="60000"/>
                                    </p:animScale>
                                    <p:animScale>
                                      <p:cBhvr>
                                        <p:cTn id="20" dur="166" decel="50000">
                                          <p:stCondLst>
                                            <p:cond delay="676"/>
                                          </p:stCondLst>
                                        </p:cTn>
                                        <p:tgtEl>
                                          <p:spTgt spid="14343"/>
                                        </p:tgtEl>
                                      </p:cBhvr>
                                      <p:to x="100000" y="100000"/>
                                    </p:animScale>
                                    <p:animScale>
                                      <p:cBhvr>
                                        <p:cTn id="21" dur="26">
                                          <p:stCondLst>
                                            <p:cond delay="1312"/>
                                          </p:stCondLst>
                                        </p:cTn>
                                        <p:tgtEl>
                                          <p:spTgt spid="14343"/>
                                        </p:tgtEl>
                                      </p:cBhvr>
                                      <p:to x="100000" y="80000"/>
                                    </p:animScale>
                                    <p:animScale>
                                      <p:cBhvr>
                                        <p:cTn id="22" dur="166" decel="50000">
                                          <p:stCondLst>
                                            <p:cond delay="1338"/>
                                          </p:stCondLst>
                                        </p:cTn>
                                        <p:tgtEl>
                                          <p:spTgt spid="14343"/>
                                        </p:tgtEl>
                                      </p:cBhvr>
                                      <p:to x="100000" y="100000"/>
                                    </p:animScale>
                                    <p:animScale>
                                      <p:cBhvr>
                                        <p:cTn id="23" dur="26">
                                          <p:stCondLst>
                                            <p:cond delay="1642"/>
                                          </p:stCondLst>
                                        </p:cTn>
                                        <p:tgtEl>
                                          <p:spTgt spid="14343"/>
                                        </p:tgtEl>
                                      </p:cBhvr>
                                      <p:to x="100000" y="90000"/>
                                    </p:animScale>
                                    <p:animScale>
                                      <p:cBhvr>
                                        <p:cTn id="24" dur="166" decel="50000">
                                          <p:stCondLst>
                                            <p:cond delay="1668"/>
                                          </p:stCondLst>
                                        </p:cTn>
                                        <p:tgtEl>
                                          <p:spTgt spid="14343"/>
                                        </p:tgtEl>
                                      </p:cBhvr>
                                      <p:to x="100000" y="100000"/>
                                    </p:animScale>
                                    <p:animScale>
                                      <p:cBhvr>
                                        <p:cTn id="25" dur="26">
                                          <p:stCondLst>
                                            <p:cond delay="1808"/>
                                          </p:stCondLst>
                                        </p:cTn>
                                        <p:tgtEl>
                                          <p:spTgt spid="14343"/>
                                        </p:tgtEl>
                                      </p:cBhvr>
                                      <p:to x="100000" y="95000"/>
                                    </p:animScale>
                                    <p:animScale>
                                      <p:cBhvr>
                                        <p:cTn id="26" dur="166" decel="50000">
                                          <p:stCondLst>
                                            <p:cond delay="1834"/>
                                          </p:stCondLst>
                                        </p:cTn>
                                        <p:tgtEl>
                                          <p:spTgt spid="143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p:nvPr/>
        </p:nvSpPr>
        <p:spPr>
          <a:xfrm>
            <a:off x="561975" y="1112203"/>
            <a:ext cx="7967663" cy="1568450"/>
          </a:xfrm>
          <a:prstGeom prst="rect">
            <a:avLst/>
          </a:prstGeom>
          <a:noFill/>
          <a:ln w="9525">
            <a:noFill/>
          </a:ln>
        </p:spPr>
        <p:txBody>
          <a:bodyPr>
            <a:spAutoFit/>
          </a:bodyPr>
          <a:lstStyle/>
          <a:p>
            <a:pPr>
              <a:lnSpc>
                <a:spcPct val="150000"/>
              </a:lnSpc>
            </a:pPr>
            <a:r>
              <a:rPr lang="en-US"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    </a:t>
            </a: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通过上述分析，可以看出</a:t>
            </a:r>
            <a:r>
              <a:rPr lang="en-US"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母亲</a:t>
            </a:r>
            <a:r>
              <a:rPr lang="en-US"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具有哪些美德？贯穿其一生的优秀品质是什么？</a:t>
            </a:r>
          </a:p>
        </p:txBody>
      </p:sp>
      <p:sp>
        <p:nvSpPr>
          <p:cNvPr id="3" name="文本框 2"/>
          <p:cNvSpPr txBox="1"/>
          <p:nvPr/>
        </p:nvSpPr>
        <p:spPr>
          <a:xfrm>
            <a:off x="1516698" y="3390900"/>
            <a:ext cx="5796280" cy="1445260"/>
          </a:xfrm>
          <a:prstGeom prst="rect">
            <a:avLst/>
          </a:prstGeom>
          <a:solidFill>
            <a:srgbClr val="FFC000">
              <a:alpha val="33000"/>
            </a:srgbClr>
          </a:solidFill>
          <a:ln w="34925" cmpd="sng">
            <a:solidFill>
              <a:schemeClr val="accent1">
                <a:shade val="50000"/>
              </a:schemeClr>
            </a:solidFill>
            <a:prstDash val="dashDot"/>
          </a:ln>
        </p:spPr>
        <p:txBody>
          <a:bodyPr wrap="none">
            <a:spAutoFit/>
          </a:bodyPr>
          <a:lstStyle/>
          <a:p>
            <a:r>
              <a:rPr lang="zh-CN" altLang="en-US" sz="4400" b="1" dirty="0">
                <a:latin typeface="黑体" panose="02010609060101010101" pitchFamily="49" charset="-122"/>
                <a:ea typeface="黑体" panose="02010609060101010101" pitchFamily="49" charset="-122"/>
              </a:rPr>
              <a:t>勤劳朴实、聪明能干、</a:t>
            </a:r>
          </a:p>
          <a:p>
            <a:r>
              <a:rPr lang="zh-CN" altLang="en-US" sz="4400" b="1" dirty="0">
                <a:latin typeface="黑体" panose="02010609060101010101" pitchFamily="49" charset="-122"/>
                <a:ea typeface="黑体" panose="02010609060101010101" pitchFamily="49" charset="-122"/>
              </a:rPr>
              <a:t>宽厚仁慈、坚忍顽强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19075" y="1195495"/>
            <a:ext cx="8820150" cy="1124585"/>
          </a:xfrm>
          <a:prstGeom prst="rect">
            <a:avLst/>
          </a:prstGeom>
          <a:noFill/>
          <a:ln>
            <a:noFill/>
          </a:ln>
        </p:spPr>
        <p:txBody>
          <a:bodyPr>
            <a:spAutoFit/>
          </a:bodyPr>
          <a:lstStyle/>
          <a:p>
            <a:pPr eaLnBrk="1" hangingPunct="1">
              <a:lnSpc>
                <a:spcPct val="120000"/>
              </a:lnSpc>
              <a:spcBef>
                <a:spcPts val="600"/>
              </a:spcBef>
              <a:defRPr/>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作者是怎样把对母亲的热爱和对劳动人民的热爱、对革命事业的忠诚结合起来的？谈谈你在这方面的体会。</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a:spLocks noChangeArrowheads="1"/>
          </p:cNvSpPr>
          <p:nvPr/>
        </p:nvSpPr>
        <p:spPr bwMode="auto">
          <a:xfrm>
            <a:off x="257175" y="2321984"/>
            <a:ext cx="8743950" cy="4215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作者是革命领袖，他心里装着人民，还装着党和国家。作者深知母亲逝世的哀痛是“无法补救的”，因此就要寻找补救之法，以报答母恩于万一。于是，从母亲的平凡，想到劳动人民的平凡，想到“她只是千百万劳动人民中的一员”；</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再进一步想到“正是这千百万人创造了和创造着中国的历史”。再通过一个设问句，使报答母亲深恩的感情上升为更博大的感情：“尽忠于我们的民族和人民的希望</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国共产党，使和母亲同样生活着的人能够过快乐的生活”。文章倒数第二段表达了作者宽广的胸怀、崇高的精神。作者把爱母亲的感情与爱党、爱人民、爱民族的感情紧紧地结合在一起，大大地深化了文章的主题。</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grpSp>
        <p:nvGrpSpPr>
          <p:cNvPr id="4" name="组合 3"/>
          <p:cNvGrpSpPr/>
          <p:nvPr/>
        </p:nvGrpSpPr>
        <p:grpSpPr>
          <a:xfrm>
            <a:off x="340360" y="268777"/>
            <a:ext cx="2346325" cy="711835"/>
            <a:chOff x="939" y="1553"/>
            <a:chExt cx="3695" cy="882"/>
          </a:xfrm>
        </p:grpSpPr>
        <p:pic>
          <p:nvPicPr>
            <p:cNvPr id="5" name="图片 4" descr="00 图标-04"/>
            <p:cNvPicPr>
              <a:picLocks noChangeAspect="1"/>
            </p:cNvPicPr>
            <p:nvPr/>
          </p:nvPicPr>
          <p:blipFill>
            <a:blip r:embed="rId2" cstate="print"/>
            <a:stretch>
              <a:fillRect/>
            </a:stretch>
          </p:blipFill>
          <p:spPr>
            <a:xfrm>
              <a:off x="939" y="1553"/>
              <a:ext cx="3695" cy="882"/>
            </a:xfrm>
            <a:prstGeom prst="rect">
              <a:avLst/>
            </a:prstGeom>
          </p:spPr>
        </p:pic>
        <p:sp>
          <p:nvSpPr>
            <p:cNvPr id="8"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深入探究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77216" y="565363"/>
            <a:ext cx="8124825" cy="2158365"/>
          </a:xfrm>
          <a:prstGeom prst="rect">
            <a:avLst/>
          </a:prstGeom>
          <a:noFill/>
          <a:ln>
            <a:noFill/>
          </a:ln>
        </p:spPr>
        <p:txBody>
          <a:bodyPr>
            <a:spAutoFit/>
          </a:bodyPr>
          <a:lstStyle/>
          <a:p>
            <a:pPr eaLnBrk="1" hangingPunct="1">
              <a:lnSpc>
                <a:spcPct val="120000"/>
              </a:lnSpc>
              <a:spcBef>
                <a:spcPts val="600"/>
              </a:spcBef>
              <a:defRPr/>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文如其人，朱总司令朴实、谦逊、忠厚诚恳，写出的文章也没有华丽的辞藻，没有激情澎湃的语言，没有运用很多的修辞手法。有的同学因此认为本文不是一篇好文章，请结合具体语句说说你的看法。</a:t>
            </a:r>
          </a:p>
        </p:txBody>
      </p:sp>
      <p:sp>
        <p:nvSpPr>
          <p:cNvPr id="3" name="文本框 2"/>
          <p:cNvSpPr txBox="1"/>
          <p:nvPr/>
        </p:nvSpPr>
        <p:spPr>
          <a:xfrm>
            <a:off x="577215" y="2855595"/>
            <a:ext cx="7988935" cy="2748280"/>
          </a:xfrm>
          <a:prstGeom prst="rect">
            <a:avLst/>
          </a:prstGeom>
          <a:noFill/>
        </p:spPr>
        <p:txBody>
          <a:bodyPr wrap="square" rtlCol="0">
            <a:spAutoFit/>
          </a:bodyPr>
          <a:lstStyle/>
          <a:p>
            <a:pPr>
              <a:lnSpc>
                <a:spcPct val="90000"/>
              </a:lnSpc>
            </a:pP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文中没有用华丽的词藻和慷慨激昂的词句去续写、赞颂母亲。但是，在那平实的续写中，在那简洁、朴素的字里行间，却充满了对母亲真挚深沉的爱。这些都是肺腑之言，情真意切，感人至深。</a:t>
            </a:r>
          </a:p>
          <a:p>
            <a:pPr>
              <a:lnSpc>
                <a:spcPct val="90000"/>
              </a:lnSpc>
            </a:pP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总司令回忆的都是自己亲历亲见亲闻的母亲的生活经历，读来亲切而感人。这些亲身经历，切身感受都是最朴实不过的文字，使我们感受到母亲身教的巨大力量，也使总司令从小养成了劳动的习惯，学会了许多生产知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55600" y="1087966"/>
            <a:ext cx="8154988" cy="5336119"/>
            <a:chOff x="47141" y="714949"/>
            <a:chExt cx="8156165" cy="4001361"/>
          </a:xfrm>
        </p:grpSpPr>
        <p:sp>
          <p:nvSpPr>
            <p:cNvPr id="2" name="左大括号 1"/>
            <p:cNvSpPr/>
            <p:nvPr/>
          </p:nvSpPr>
          <p:spPr bwMode="auto">
            <a:xfrm>
              <a:off x="2636728" y="1600613"/>
              <a:ext cx="254037" cy="19395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400"/>
            </a:p>
          </p:txBody>
        </p:sp>
        <p:sp>
          <p:nvSpPr>
            <p:cNvPr id="19" name="左大括号 18"/>
            <p:cNvSpPr/>
            <p:nvPr/>
          </p:nvSpPr>
          <p:spPr bwMode="auto">
            <a:xfrm>
              <a:off x="1091867" y="1000647"/>
              <a:ext cx="441389" cy="337917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400"/>
            </a:p>
          </p:txBody>
        </p:sp>
        <p:sp>
          <p:nvSpPr>
            <p:cNvPr id="74762" name="Text Box 12"/>
            <p:cNvSpPr txBox="1">
              <a:spLocks noChangeArrowheads="1"/>
            </p:cNvSpPr>
            <p:nvPr/>
          </p:nvSpPr>
          <p:spPr bwMode="auto">
            <a:xfrm>
              <a:off x="47141" y="2163324"/>
              <a:ext cx="1346091" cy="1037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FF0000"/>
                  </a:solidFill>
                  <a:latin typeface="黑体" panose="02010609060101010101" pitchFamily="49" charset="-122"/>
                  <a:ea typeface="黑体" panose="02010609060101010101" pitchFamily="49" charset="-122"/>
                </a:rPr>
                <a:t>回忆</a:t>
              </a:r>
            </a:p>
            <a:p>
              <a:pPr eaLnBrk="1" hangingPunct="1">
                <a:buFont typeface="Arial" panose="020B0604020202020204" pitchFamily="34" charset="0"/>
                <a:buNone/>
              </a:pPr>
              <a:r>
                <a:rPr lang="zh-CN" altLang="en-US" sz="2800" b="1">
                  <a:solidFill>
                    <a:srgbClr val="FF0000"/>
                  </a:solidFill>
                  <a:latin typeface="黑体" panose="02010609060101010101" pitchFamily="49" charset="-122"/>
                  <a:ea typeface="黑体" panose="02010609060101010101" pitchFamily="49" charset="-122"/>
                </a:rPr>
                <a:t>我的</a:t>
              </a:r>
            </a:p>
            <a:p>
              <a:pPr eaLnBrk="1" hangingPunct="1">
                <a:buFont typeface="Arial" panose="020B0604020202020204" pitchFamily="34" charset="0"/>
                <a:buNone/>
              </a:pPr>
              <a:r>
                <a:rPr lang="zh-CN" altLang="en-US" sz="2800" b="1">
                  <a:solidFill>
                    <a:srgbClr val="FF0000"/>
                  </a:solidFill>
                  <a:latin typeface="黑体" panose="02010609060101010101" pitchFamily="49" charset="-122"/>
                  <a:ea typeface="黑体" panose="02010609060101010101" pitchFamily="49" charset="-122"/>
                </a:rPr>
                <a:t>母亲</a:t>
              </a:r>
            </a:p>
          </p:txBody>
        </p:sp>
        <p:sp>
          <p:nvSpPr>
            <p:cNvPr id="74763" name="Text Box 12"/>
            <p:cNvSpPr txBox="1">
              <a:spLocks noChangeArrowheads="1"/>
            </p:cNvSpPr>
            <p:nvPr/>
          </p:nvSpPr>
          <p:spPr bwMode="auto">
            <a:xfrm>
              <a:off x="1525148" y="723548"/>
              <a:ext cx="3726954"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痛悼母亲，引出回忆</a:t>
              </a:r>
            </a:p>
          </p:txBody>
        </p:sp>
        <p:sp>
          <p:nvSpPr>
            <p:cNvPr id="74764" name="Text Box 12"/>
            <p:cNvSpPr txBox="1">
              <a:spLocks noChangeArrowheads="1"/>
            </p:cNvSpPr>
            <p:nvPr/>
          </p:nvSpPr>
          <p:spPr bwMode="auto">
            <a:xfrm>
              <a:off x="1317969" y="2163360"/>
              <a:ext cx="1495658" cy="623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回忆母亲的一生</a:t>
              </a:r>
            </a:p>
          </p:txBody>
        </p:sp>
        <p:sp>
          <p:nvSpPr>
            <p:cNvPr id="74765" name="Text Box 12"/>
            <p:cNvSpPr txBox="1">
              <a:spLocks noChangeArrowheads="1"/>
            </p:cNvSpPr>
            <p:nvPr/>
          </p:nvSpPr>
          <p:spPr bwMode="auto">
            <a:xfrm>
              <a:off x="1466496" y="3993316"/>
              <a:ext cx="2156445" cy="623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母亲对“我”的教育和影响</a:t>
              </a:r>
              <a:endParaRPr lang="en-US" altLang="zh-CN" sz="2400" b="1">
                <a:latin typeface="黑体" panose="02010609060101010101" pitchFamily="49" charset="-122"/>
                <a:ea typeface="黑体" panose="02010609060101010101" pitchFamily="49" charset="-122"/>
              </a:endParaRPr>
            </a:p>
          </p:txBody>
        </p:sp>
        <p:sp>
          <p:nvSpPr>
            <p:cNvPr id="74766" name="TextBox 4"/>
            <p:cNvSpPr txBox="1">
              <a:spLocks noChangeArrowheads="1"/>
            </p:cNvSpPr>
            <p:nvPr/>
          </p:nvSpPr>
          <p:spPr bwMode="auto">
            <a:xfrm>
              <a:off x="6782288" y="1129211"/>
              <a:ext cx="776717" cy="39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7" name="左大括号 16"/>
            <p:cNvSpPr/>
            <p:nvPr/>
          </p:nvSpPr>
          <p:spPr bwMode="auto">
            <a:xfrm>
              <a:off x="3338504" y="4078251"/>
              <a:ext cx="284203" cy="63805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400"/>
            </a:p>
          </p:txBody>
        </p:sp>
        <p:sp>
          <p:nvSpPr>
            <p:cNvPr id="74768" name="Text Box 12"/>
            <p:cNvSpPr txBox="1">
              <a:spLocks noChangeArrowheads="1"/>
            </p:cNvSpPr>
            <p:nvPr/>
          </p:nvSpPr>
          <p:spPr bwMode="auto">
            <a:xfrm>
              <a:off x="4918375" y="714949"/>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整日劳碌</a:t>
              </a:r>
            </a:p>
          </p:txBody>
        </p:sp>
        <p:sp>
          <p:nvSpPr>
            <p:cNvPr id="74769" name="Text Box 12"/>
            <p:cNvSpPr txBox="1">
              <a:spLocks noChangeArrowheads="1"/>
            </p:cNvSpPr>
            <p:nvPr/>
          </p:nvSpPr>
          <p:spPr bwMode="auto">
            <a:xfrm>
              <a:off x="4952988" y="1094021"/>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聪明能干</a:t>
              </a:r>
            </a:p>
          </p:txBody>
        </p:sp>
        <p:sp>
          <p:nvSpPr>
            <p:cNvPr id="74770" name="Text Box 12"/>
            <p:cNvSpPr txBox="1">
              <a:spLocks noChangeArrowheads="1"/>
            </p:cNvSpPr>
            <p:nvPr/>
          </p:nvSpPr>
          <p:spPr bwMode="auto">
            <a:xfrm>
              <a:off x="4928842" y="1514201"/>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任劳任怨</a:t>
              </a:r>
            </a:p>
          </p:txBody>
        </p:sp>
        <p:sp>
          <p:nvSpPr>
            <p:cNvPr id="74771" name="Text Box 12"/>
            <p:cNvSpPr txBox="1">
              <a:spLocks noChangeArrowheads="1"/>
            </p:cNvSpPr>
            <p:nvPr/>
          </p:nvSpPr>
          <p:spPr bwMode="auto">
            <a:xfrm>
              <a:off x="4968108" y="1927525"/>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坚强刚毅</a:t>
              </a:r>
            </a:p>
          </p:txBody>
        </p:sp>
        <p:sp>
          <p:nvSpPr>
            <p:cNvPr id="74772" name="Text Box 12"/>
            <p:cNvSpPr txBox="1">
              <a:spLocks noChangeArrowheads="1"/>
            </p:cNvSpPr>
            <p:nvPr/>
          </p:nvSpPr>
          <p:spPr bwMode="auto">
            <a:xfrm>
              <a:off x="2891134" y="1409997"/>
              <a:ext cx="2269274"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勤劳的母亲</a:t>
              </a:r>
            </a:p>
          </p:txBody>
        </p:sp>
        <p:sp>
          <p:nvSpPr>
            <p:cNvPr id="24" name="左大括号 23"/>
            <p:cNvSpPr/>
            <p:nvPr/>
          </p:nvSpPr>
          <p:spPr bwMode="auto">
            <a:xfrm>
              <a:off x="4576933" y="1005409"/>
              <a:ext cx="396932" cy="125865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400"/>
            </a:p>
          </p:txBody>
        </p:sp>
        <p:sp>
          <p:nvSpPr>
            <p:cNvPr id="74774" name="Text Box 12"/>
            <p:cNvSpPr txBox="1">
              <a:spLocks noChangeArrowheads="1"/>
            </p:cNvSpPr>
            <p:nvPr/>
          </p:nvSpPr>
          <p:spPr bwMode="auto">
            <a:xfrm>
              <a:off x="2879174" y="2918526"/>
              <a:ext cx="1206252" cy="623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革命的母亲</a:t>
              </a:r>
            </a:p>
          </p:txBody>
        </p:sp>
        <p:sp>
          <p:nvSpPr>
            <p:cNvPr id="26" name="左大括号 25"/>
            <p:cNvSpPr/>
            <p:nvPr/>
          </p:nvSpPr>
          <p:spPr bwMode="auto">
            <a:xfrm>
              <a:off x="3943428" y="2503737"/>
              <a:ext cx="223870" cy="1303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400"/>
            </a:p>
          </p:txBody>
        </p:sp>
        <p:sp>
          <p:nvSpPr>
            <p:cNvPr id="74776" name="Text Box 12"/>
            <p:cNvSpPr txBox="1">
              <a:spLocks noChangeArrowheads="1"/>
            </p:cNvSpPr>
            <p:nvPr/>
          </p:nvSpPr>
          <p:spPr bwMode="auto">
            <a:xfrm>
              <a:off x="4217849" y="2317596"/>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送子读书</a:t>
              </a:r>
            </a:p>
          </p:txBody>
        </p:sp>
        <p:sp>
          <p:nvSpPr>
            <p:cNvPr id="74777" name="Text Box 12"/>
            <p:cNvSpPr txBox="1">
              <a:spLocks noChangeArrowheads="1"/>
            </p:cNvSpPr>
            <p:nvPr/>
          </p:nvSpPr>
          <p:spPr bwMode="auto">
            <a:xfrm>
              <a:off x="4217849" y="2691407"/>
              <a:ext cx="2143248"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给“我”慰勉</a:t>
              </a:r>
            </a:p>
          </p:txBody>
        </p:sp>
        <p:sp>
          <p:nvSpPr>
            <p:cNvPr id="74778" name="Text Box 12"/>
            <p:cNvSpPr txBox="1">
              <a:spLocks noChangeArrowheads="1"/>
            </p:cNvSpPr>
            <p:nvPr/>
          </p:nvSpPr>
          <p:spPr bwMode="auto">
            <a:xfrm>
              <a:off x="4217849" y="3060345"/>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期望成功</a:t>
              </a:r>
            </a:p>
          </p:txBody>
        </p:sp>
        <p:sp>
          <p:nvSpPr>
            <p:cNvPr id="74779" name="Text Box 12"/>
            <p:cNvSpPr txBox="1">
              <a:spLocks noChangeArrowheads="1"/>
            </p:cNvSpPr>
            <p:nvPr/>
          </p:nvSpPr>
          <p:spPr bwMode="auto">
            <a:xfrm>
              <a:off x="4219118" y="3422899"/>
              <a:ext cx="1863477"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支持革命</a:t>
              </a:r>
            </a:p>
          </p:txBody>
        </p:sp>
        <p:sp>
          <p:nvSpPr>
            <p:cNvPr id="74780" name="Text Box 12"/>
            <p:cNvSpPr txBox="1">
              <a:spLocks noChangeArrowheads="1"/>
            </p:cNvSpPr>
            <p:nvPr/>
          </p:nvSpPr>
          <p:spPr bwMode="auto">
            <a:xfrm>
              <a:off x="3567878" y="3880881"/>
              <a:ext cx="4635428"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教给“我”与困难作斗争的经验</a:t>
              </a:r>
            </a:p>
          </p:txBody>
        </p:sp>
        <p:sp>
          <p:nvSpPr>
            <p:cNvPr id="74781" name="Text Box 12"/>
            <p:cNvSpPr txBox="1">
              <a:spLocks noChangeArrowheads="1"/>
            </p:cNvSpPr>
            <p:nvPr/>
          </p:nvSpPr>
          <p:spPr bwMode="auto">
            <a:xfrm>
              <a:off x="3567878" y="4340240"/>
              <a:ext cx="4635428" cy="34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黑体" panose="02010609060101010101" pitchFamily="49" charset="-122"/>
                  <a:ea typeface="黑体" panose="02010609060101010101" pitchFamily="49" charset="-122"/>
                </a:rPr>
                <a:t>教给“我”生产知识和革命意志</a:t>
              </a:r>
            </a:p>
          </p:txBody>
        </p:sp>
      </p:grpSp>
      <p:sp>
        <p:nvSpPr>
          <p:cNvPr id="4" name="文本框 3"/>
          <p:cNvSpPr txBox="1"/>
          <p:nvPr/>
        </p:nvSpPr>
        <p:spPr>
          <a:xfrm>
            <a:off x="7058660" y="2014855"/>
            <a:ext cx="1659890" cy="2545715"/>
          </a:xfrm>
          <a:prstGeom prst="rect">
            <a:avLst/>
          </a:prstGeom>
          <a:noFill/>
        </p:spPr>
        <p:txBody>
          <a:bodyPr vert="eaVert" wrap="square" rtlCol="0">
            <a:spAutoFit/>
          </a:bodyPr>
          <a:lstStyle/>
          <a:p>
            <a:r>
              <a:rPr lang="zh-CN" altLang="en-US" sz="3200" b="1">
                <a:solidFill>
                  <a:srgbClr val="FF0000"/>
                </a:solidFill>
                <a:latin typeface="黑体" panose="02010609060101010101" pitchFamily="49" charset="-122"/>
                <a:ea typeface="黑体" panose="02010609060101010101" pitchFamily="49" charset="-122"/>
                <a:sym typeface="+mn-ea"/>
              </a:rPr>
              <a:t>尽忠于党</a:t>
            </a:r>
          </a:p>
          <a:p>
            <a:r>
              <a:rPr lang="zh-CN" altLang="en-US" sz="3200" b="1">
                <a:solidFill>
                  <a:srgbClr val="FF0000"/>
                </a:solidFill>
                <a:latin typeface="黑体" panose="02010609060101010101" pitchFamily="49" charset="-122"/>
                <a:ea typeface="黑体" panose="02010609060101010101" pitchFamily="49" charset="-122"/>
                <a:sym typeface="+mn-ea"/>
              </a:rPr>
              <a:t>尽忠于人民</a:t>
            </a: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sym typeface="+mn-ea"/>
              </a:rPr>
              <a:t>尽忠于民族</a:t>
            </a:r>
          </a:p>
        </p:txBody>
      </p:sp>
      <p:grpSp>
        <p:nvGrpSpPr>
          <p:cNvPr id="6" name="组合 5"/>
          <p:cNvGrpSpPr/>
          <p:nvPr/>
        </p:nvGrpSpPr>
        <p:grpSpPr>
          <a:xfrm>
            <a:off x="210820" y="364490"/>
            <a:ext cx="2261235" cy="583669"/>
            <a:chOff x="923" y="1584"/>
            <a:chExt cx="3561" cy="929"/>
          </a:xfrm>
        </p:grpSpPr>
        <p:pic>
          <p:nvPicPr>
            <p:cNvPr id="7" name="图片 6" descr="00 图标-04"/>
            <p:cNvPicPr>
              <a:picLocks noChangeAspect="1"/>
            </p:cNvPicPr>
            <p:nvPr/>
          </p:nvPicPr>
          <p:blipFill>
            <a:blip r:embed="rId3" cstate="print"/>
            <a:stretch>
              <a:fillRect/>
            </a:stretch>
          </p:blipFill>
          <p:spPr>
            <a:xfrm>
              <a:off x="923" y="1584"/>
              <a:ext cx="3561" cy="850"/>
            </a:xfrm>
            <a:prstGeom prst="rect">
              <a:avLst/>
            </a:prstGeom>
          </p:spPr>
        </p:pic>
        <p:sp>
          <p:nvSpPr>
            <p:cNvPr id="8" name="文本框 3"/>
            <p:cNvSpPr txBox="1"/>
            <p:nvPr/>
          </p:nvSpPr>
          <p:spPr>
            <a:xfrm>
              <a:off x="1151" y="1584"/>
              <a:ext cx="2848" cy="92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板书设计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Administrator\Documents\小插图\文本框2.png"/>
          <p:cNvPicPr>
            <a:picLocks noChangeAspect="1" noChangeArrowheads="1"/>
          </p:cNvPicPr>
          <p:nvPr/>
        </p:nvPicPr>
        <p:blipFill>
          <a:blip r:embed="rId2" cstate="email"/>
          <a:srcRect/>
          <a:stretch>
            <a:fillRect/>
          </a:stretch>
        </p:blipFill>
        <p:spPr bwMode="auto">
          <a:xfrm>
            <a:off x="833755" y="1380490"/>
            <a:ext cx="760031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65" name="Text Box 5"/>
          <p:cNvSpPr txBox="1">
            <a:spLocks noChangeArrowheads="1"/>
          </p:cNvSpPr>
          <p:nvPr/>
        </p:nvSpPr>
        <p:spPr bwMode="auto">
          <a:xfrm>
            <a:off x="1045845" y="2459355"/>
            <a:ext cx="7176770" cy="3538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课文围绕母亲“勤劳一生”这一线索选材、组材。以</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时间为纵向顺序</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，以母亲的</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优秀品质为横向顺序</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纵横交叉、点面结合。</a:t>
            </a:r>
            <a:r>
              <a:rPr kumimoji="1"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叙述了母亲对自己的教育和影响，抒发了对母亲的深深怀念和无比崇敬的表达了自己尽忠于民族和人民，尽忠于党来报答母亲的决心。</a:t>
            </a:r>
          </a:p>
        </p:txBody>
      </p:sp>
      <p:grpSp>
        <p:nvGrpSpPr>
          <p:cNvPr id="10" name="组合 9"/>
          <p:cNvGrpSpPr/>
          <p:nvPr/>
        </p:nvGrpSpPr>
        <p:grpSpPr>
          <a:xfrm>
            <a:off x="227965" y="360045"/>
            <a:ext cx="2346325" cy="801370"/>
            <a:chOff x="923" y="1552"/>
            <a:chExt cx="3695" cy="882"/>
          </a:xfrm>
        </p:grpSpPr>
        <p:pic>
          <p:nvPicPr>
            <p:cNvPr id="2" name="图片 1" descr="00 图标-04"/>
            <p:cNvPicPr>
              <a:picLocks noChangeAspect="1"/>
            </p:cNvPicPr>
            <p:nvPr/>
          </p:nvPicPr>
          <p:blipFill>
            <a:blip r:embed="rId3" cstate="print"/>
            <a:stretch>
              <a:fillRect/>
            </a:stretch>
          </p:blipFill>
          <p:spPr>
            <a:xfrm>
              <a:off x="923" y="1552"/>
              <a:ext cx="3695" cy="882"/>
            </a:xfrm>
            <a:prstGeom prst="rect">
              <a:avLst/>
            </a:prstGeom>
          </p:spPr>
        </p:pic>
        <p:sp>
          <p:nvSpPr>
            <p:cNvPr id="22" name="文本框 3"/>
            <p:cNvSpPr txBox="1"/>
            <p:nvPr/>
          </p:nvSpPr>
          <p:spPr>
            <a:xfrm>
              <a:off x="1222" y="1672"/>
              <a:ext cx="2848" cy="642"/>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课文总结</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45765"/>
                                        </p:tgtEl>
                                        <p:attrNameLst>
                                          <p:attrName>style.visibility</p:attrName>
                                        </p:attrNameLst>
                                      </p:cBhvr>
                                      <p:to>
                                        <p:strVal val="visible"/>
                                      </p:to>
                                    </p:set>
                                    <p:anim calcmode="lin" valueType="num">
                                      <p:cBhvr additive="base">
                                        <p:cTn id="17" dur="500" fill="hold"/>
                                        <p:tgtEl>
                                          <p:spTgt spid="245765"/>
                                        </p:tgtEl>
                                        <p:attrNameLst>
                                          <p:attrName>ppt_x</p:attrName>
                                        </p:attrNameLst>
                                      </p:cBhvr>
                                      <p:tavLst>
                                        <p:tav tm="0">
                                          <p:val>
                                            <p:strVal val="0-#ppt_w/2"/>
                                          </p:val>
                                        </p:tav>
                                        <p:tav tm="100000">
                                          <p:val>
                                            <p:strVal val="#ppt_x"/>
                                          </p:val>
                                        </p:tav>
                                      </p:tavLst>
                                    </p:anim>
                                    <p:anim calcmode="lin" valueType="num">
                                      <p:cBhvr additive="base">
                                        <p:cTn id="18" dur="500" fill="hold"/>
                                        <p:tgtEl>
                                          <p:spTgt spid="2457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55601" y="1236769"/>
            <a:ext cx="8467725" cy="4453255"/>
          </a:xfrm>
          <a:prstGeom prst="rect">
            <a:avLst/>
          </a:prstGeom>
          <a:solidFill>
            <a:schemeClr val="bg1">
              <a:alpha val="33000"/>
            </a:schemeClr>
          </a:solidFill>
          <a:ln>
            <a:noFill/>
          </a:ln>
        </p:spPr>
        <p:txBody>
          <a:bodyPr>
            <a:spAutoFit/>
          </a:bodyPr>
          <a:lstStyle/>
          <a:p>
            <a:pPr algn="ctr" eaLnBrk="1" hangingPunct="1">
              <a:lnSpc>
                <a:spcPct val="120000"/>
              </a:lnSpc>
              <a:spcBef>
                <a:spcPts val="1200"/>
              </a:spcBef>
              <a:defRPr/>
            </a:pP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语言朴素、感情强烈。</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spcBef>
                <a:spcPts val="1200"/>
              </a:spcBef>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文章没有华丽的辞藻和过分的渲染，但却深深地打动了读者，正所谓“朴实见真情”。作者把对母亲深深的敬爱和怀念之情渗透在对母亲的回忆之中，在字里行间的叙述中流露出一种真挚深沉的爱。如“母亲现在离我而去了</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我用什么方法来报答母亲的深恩呢？”平白如话的语言，把一个儿子在失去母亲后的悲痛表达得十分真切。</a:t>
            </a:r>
          </a:p>
        </p:txBody>
      </p:sp>
      <p:grpSp>
        <p:nvGrpSpPr>
          <p:cNvPr id="6" name="组合 5"/>
          <p:cNvGrpSpPr/>
          <p:nvPr/>
        </p:nvGrpSpPr>
        <p:grpSpPr>
          <a:xfrm>
            <a:off x="210820" y="364490"/>
            <a:ext cx="2261235" cy="583669"/>
            <a:chOff x="923" y="1584"/>
            <a:chExt cx="3561" cy="929"/>
          </a:xfrm>
        </p:grpSpPr>
        <p:pic>
          <p:nvPicPr>
            <p:cNvPr id="3" name="图片 2" descr="00 图标-04"/>
            <p:cNvPicPr>
              <a:picLocks noChangeAspect="1"/>
            </p:cNvPicPr>
            <p:nvPr/>
          </p:nvPicPr>
          <p:blipFill>
            <a:blip r:embed="rId2" cstate="print"/>
            <a:stretch>
              <a:fillRect/>
            </a:stretch>
          </p:blipFill>
          <p:spPr>
            <a:xfrm>
              <a:off x="923" y="1584"/>
              <a:ext cx="3561" cy="850"/>
            </a:xfrm>
            <a:prstGeom prst="rect">
              <a:avLst/>
            </a:prstGeom>
          </p:spPr>
        </p:pic>
        <p:sp>
          <p:nvSpPr>
            <p:cNvPr id="4" name="文本框 3"/>
            <p:cNvSpPr txBox="1"/>
            <p:nvPr/>
          </p:nvSpPr>
          <p:spPr>
            <a:xfrm>
              <a:off x="1151" y="1584"/>
              <a:ext cx="2848" cy="92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艺术特色</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37504" y="683896"/>
            <a:ext cx="8467725" cy="5487035"/>
          </a:xfrm>
          <a:prstGeom prst="rect">
            <a:avLst/>
          </a:prstGeom>
          <a:solidFill>
            <a:schemeClr val="bg1">
              <a:alpha val="33000"/>
            </a:schemeClr>
          </a:solidFill>
          <a:ln>
            <a:noFill/>
          </a:ln>
        </p:spPr>
        <p:txBody>
          <a:bodyPr>
            <a:spAutoFit/>
          </a:bodyPr>
          <a:lstStyle/>
          <a:p>
            <a:pPr algn="ctr" eaLnBrk="1" hangingPunct="1">
              <a:lnSpc>
                <a:spcPct val="120000"/>
              </a:lnSpc>
              <a:spcBef>
                <a:spcPts val="1200"/>
              </a:spcBef>
              <a:defRPr/>
            </a:pP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夹叙夹议，情真意切。</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spcBef>
                <a:spcPts val="1200"/>
              </a:spcBef>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作者在叙述母亲的事迹时，适当地穿插了精要的议论，起到了画龙点睛的作用。这些议论以记叙的内容为基础，阐述的是自己的切身感受，写得精当、有力。例如在结尾作者议论道：“母亲是个平凡的人，她只是中国千百万劳动人民中的一员，但是，正是这千百万人创造了和创造着中国的历史。”这句是在全文记叙母亲的基础上的总结性议论，不仅赞颂了母亲，而且由母亲推广到赞颂劳动人民，使作者的感情得以升华，使文章主题得以深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210820" y="221615"/>
            <a:ext cx="8722995" cy="6414135"/>
          </a:xfrm>
          <a:prstGeom prst="rect">
            <a:avLst/>
          </a:prstGeom>
        </p:spPr>
      </p:pic>
      <p:sp>
        <p:nvSpPr>
          <p:cNvPr id="8195" name="矩形 1"/>
          <p:cNvSpPr>
            <a:spLocks noChangeArrowheads="1"/>
          </p:cNvSpPr>
          <p:nvPr/>
        </p:nvSpPr>
        <p:spPr bwMode="auto">
          <a:xfrm>
            <a:off x="5184140" y="1351915"/>
            <a:ext cx="3611880" cy="4596765"/>
          </a:xfrm>
          <a:prstGeom prst="rect">
            <a:avLst/>
          </a:prstGeom>
          <a:solidFill>
            <a:schemeClr val="bg1">
              <a:alpha val="47000"/>
            </a:schemeClr>
          </a:solidFill>
          <a:ln>
            <a:noFill/>
          </a:ln>
        </p:spPr>
        <p:txBody>
          <a:bodyPr wrap="square">
            <a:spAutoFit/>
          </a:bodyPr>
          <a:lstStyle/>
          <a:p>
            <a:pPr algn="ctr" eaLnBrk="1" hangingPunct="1">
              <a:lnSpc>
                <a:spcPct val="120000"/>
              </a:lnSpc>
              <a:defRPr/>
            </a:pPr>
            <a:r>
              <a:rPr lang="zh-CN" altLang="en-US" sz="4000" b="1" dirty="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游子吟</a:t>
            </a:r>
            <a:endParaRPr lang="en-US" altLang="zh-CN" sz="4000" b="1" dirty="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ctr" eaLnBrk="1" hangingPunct="1">
              <a:lnSpc>
                <a:spcPct val="120000"/>
              </a:lnSpc>
              <a:defRPr/>
            </a:pPr>
            <a:r>
              <a:rPr lang="zh-CN" altLang="en-US" sz="2400" b="1" dirty="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孟郊</a:t>
            </a:r>
            <a:endParaRPr lang="en-US" altLang="zh-CN" sz="2400" b="1" dirty="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慈母手中线，</a:t>
            </a: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游子身上衣。</a:t>
            </a:r>
            <a:endParaRPr lang="en-US" altLang="zh-CN"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临行密密缝，</a:t>
            </a: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意恐迟迟归。</a:t>
            </a: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谁言寸草心，</a:t>
            </a:r>
          </a:p>
          <a:p>
            <a:pPr algn="ctr" eaLnBrk="1" hangingPunct="1">
              <a:lnSpc>
                <a:spcPct val="100000"/>
              </a:lnSpc>
              <a:defRPr/>
            </a:pPr>
            <a:r>
              <a:rPr lang="zh-CN" altLang="en-US" sz="36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报得三春晖</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
          <p:cNvSpPr txBox="1">
            <a:spLocks noChangeArrowheads="1"/>
          </p:cNvSpPr>
          <p:nvPr/>
        </p:nvSpPr>
        <p:spPr bwMode="auto">
          <a:xfrm>
            <a:off x="136525" y="56594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CN" altLang="zh-CN" sz="2400">
              <a:latin typeface="Times New Roman" panose="02020603050405020304" pitchFamily="18" charset="0"/>
            </a:endParaRPr>
          </a:p>
        </p:txBody>
      </p:sp>
      <p:sp>
        <p:nvSpPr>
          <p:cNvPr id="271365" name="Rectangle 5"/>
          <p:cNvSpPr>
            <a:spLocks noChangeArrowheads="1"/>
          </p:cNvSpPr>
          <p:nvPr/>
        </p:nvSpPr>
        <p:spPr bwMode="auto">
          <a:xfrm>
            <a:off x="539750" y="1297940"/>
            <a:ext cx="8281670" cy="1079500"/>
          </a:xfrm>
          <a:prstGeom prst="rect">
            <a:avLst/>
          </a:prstGeom>
          <a:noFill/>
          <a:ln>
            <a:noFill/>
          </a:ln>
          <a:effectLst/>
        </p:spPr>
        <p:txBody>
          <a:bodyPr/>
          <a:lstStyle/>
          <a:p>
            <a:pPr>
              <a:defRPr/>
            </a:pPr>
            <a:r>
              <a:rPr lang="en-US" altLang="zh-CN"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、课文通过回忆母亲的往事，表现了母亲具有哪些美德？贯穿母亲一生的优秀品质是什么？</a:t>
            </a:r>
            <a: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r>
            <a:b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br>
            <a: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t>
            </a:r>
            <a:b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br>
            <a: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r>
            <a:b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br>
            <a:endPar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71367" name="Rectangle 7"/>
          <p:cNvSpPr>
            <a:spLocks noChangeArrowheads="1"/>
          </p:cNvSpPr>
          <p:nvPr/>
        </p:nvSpPr>
        <p:spPr bwMode="auto">
          <a:xfrm>
            <a:off x="502603" y="3176112"/>
            <a:ext cx="5229225" cy="583565"/>
          </a:xfrm>
          <a:prstGeom prst="rect">
            <a:avLst/>
          </a:prstGeom>
          <a:noFill/>
          <a:ln>
            <a:noFill/>
          </a:ln>
          <a:effectLst/>
        </p:spPr>
        <p:txBody>
          <a:bodyPr wrap="square" anchor="ctr">
            <a:spAutoFit/>
          </a:bodyPr>
          <a:lstStyle/>
          <a:p>
            <a:pPr>
              <a:defRPr/>
            </a:pPr>
            <a:r>
              <a:rPr lang="zh-CN" altLang="en-US" sz="2800" b="1" dirty="0">
                <a:effectLst>
                  <a:outerShdw blurRad="38100" dist="38100" dir="2700000" algn="tl">
                    <a:srgbClr val="C0C0C0"/>
                  </a:outerShdw>
                </a:effectLst>
                <a:latin typeface="Arial" panose="020B0604020202020204" pitchFamily="34" charset="0"/>
              </a:rPr>
              <a:t>2、</a:t>
            </a:r>
            <a: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本文叙事的线索是什么？</a:t>
            </a:r>
            <a:r>
              <a:rPr lang="zh-CN" altLang="en-US" sz="3200" b="1"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t>
            </a:r>
          </a:p>
        </p:txBody>
      </p:sp>
      <p:sp>
        <p:nvSpPr>
          <p:cNvPr id="271368" name="Rectangle 8"/>
          <p:cNvSpPr>
            <a:spLocks noChangeArrowheads="1"/>
          </p:cNvSpPr>
          <p:nvPr/>
        </p:nvSpPr>
        <p:spPr bwMode="auto">
          <a:xfrm>
            <a:off x="1037273" y="3759677"/>
            <a:ext cx="5490845" cy="583565"/>
          </a:xfrm>
          <a:prstGeom prst="rect">
            <a:avLst/>
          </a:prstGeom>
          <a:noFill/>
          <a:ln>
            <a:noFill/>
          </a:ln>
          <a:effectLst/>
        </p:spPr>
        <p:txBody>
          <a:bodyPr wrap="none" anchor="ctr">
            <a:spAutoFit/>
          </a:bodyPr>
          <a:lstStyle/>
          <a:p>
            <a:pPr>
              <a:defRPr/>
            </a:pPr>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以母亲“勤劳一生”为线索。 </a:t>
            </a:r>
            <a:r>
              <a:rPr lang="zh-CN" altLang="en-US" sz="3200" b="1"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t>
            </a:r>
          </a:p>
        </p:txBody>
      </p:sp>
      <p:sp>
        <p:nvSpPr>
          <p:cNvPr id="271369" name="Rectangle 9"/>
          <p:cNvSpPr>
            <a:spLocks noChangeArrowheads="1"/>
          </p:cNvSpPr>
          <p:nvPr/>
        </p:nvSpPr>
        <p:spPr bwMode="auto">
          <a:xfrm>
            <a:off x="441008" y="4476751"/>
            <a:ext cx="8137525" cy="1568450"/>
          </a:xfrm>
          <a:prstGeom prst="rect">
            <a:avLst/>
          </a:prstGeom>
          <a:noFill/>
          <a:ln>
            <a:noFill/>
          </a:ln>
          <a:effectLst/>
        </p:spPr>
        <p:txBody>
          <a:bodyPr anchor="ctr">
            <a:spAutoFit/>
          </a:bodyPr>
          <a:lstStyle/>
          <a:p>
            <a:pPr>
              <a:defRPr/>
            </a:pPr>
            <a:r>
              <a:rPr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3、“特别是她勤劳一生，很多事情是值得我永远回忆的。”这个句子在文中起什么作用？ </a:t>
            </a:r>
          </a:p>
        </p:txBody>
      </p:sp>
      <p:sp>
        <p:nvSpPr>
          <p:cNvPr id="271370" name="Rectangle 10"/>
          <p:cNvSpPr>
            <a:spLocks noChangeArrowheads="1"/>
          </p:cNvSpPr>
          <p:nvPr/>
        </p:nvSpPr>
        <p:spPr bwMode="auto">
          <a:xfrm>
            <a:off x="1241425" y="5772627"/>
            <a:ext cx="5082540" cy="583565"/>
          </a:xfrm>
          <a:prstGeom prst="rect">
            <a:avLst/>
          </a:prstGeom>
          <a:noFill/>
          <a:ln>
            <a:noFill/>
          </a:ln>
          <a:effectLst/>
        </p:spPr>
        <p:txBody>
          <a:bodyPr wrap="none" anchor="ctr">
            <a:spAutoFit/>
          </a:bodyPr>
          <a:lstStyle/>
          <a:p>
            <a:pPr>
              <a:defRPr/>
            </a:pPr>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点明文章中心并引起下文。</a:t>
            </a:r>
            <a:r>
              <a:rPr lang="zh-CN" altLang="en-US" sz="3200" b="1"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 </a:t>
            </a:r>
          </a:p>
        </p:txBody>
      </p:sp>
      <p:sp>
        <p:nvSpPr>
          <p:cNvPr id="271371" name="Rectangle 11"/>
          <p:cNvSpPr>
            <a:spLocks noChangeArrowheads="1"/>
          </p:cNvSpPr>
          <p:nvPr/>
        </p:nvSpPr>
        <p:spPr bwMode="auto">
          <a:xfrm>
            <a:off x="646430" y="2469515"/>
            <a:ext cx="806831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勤劳朴实、聪明能干、宽厚仁慈、坚忍顽强 </a:t>
            </a:r>
          </a:p>
        </p:txBody>
      </p:sp>
      <p:grpSp>
        <p:nvGrpSpPr>
          <p:cNvPr id="2" name="组合 1"/>
          <p:cNvGrpSpPr/>
          <p:nvPr/>
        </p:nvGrpSpPr>
        <p:grpSpPr>
          <a:xfrm>
            <a:off x="320675" y="260985"/>
            <a:ext cx="2346325" cy="861060"/>
            <a:chOff x="923" y="1552"/>
            <a:chExt cx="3695" cy="882"/>
          </a:xfrm>
        </p:grpSpPr>
        <p:pic>
          <p:nvPicPr>
            <p:cNvPr id="3" name="图片 2"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22" y="1694"/>
              <a:ext cx="2848" cy="598"/>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课后练习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fade">
                                      <p:cBhvr>
                                        <p:cTn id="12" dur="500"/>
                                        <p:tgtEl>
                                          <p:spTgt spid="27136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1371">
                                            <p:txEl>
                                              <p:pRg st="0" end="0"/>
                                            </p:txEl>
                                          </p:spTgt>
                                        </p:tgtEl>
                                        <p:attrNameLst>
                                          <p:attrName>style.visibility</p:attrName>
                                        </p:attrNameLst>
                                      </p:cBhvr>
                                      <p:to>
                                        <p:strVal val="visible"/>
                                      </p:to>
                                    </p:set>
                                    <p:animEffect transition="in" filter="circle(in)">
                                      <p:cBhvr>
                                        <p:cTn id="17" dur="500"/>
                                        <p:tgtEl>
                                          <p:spTgt spid="2713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1367"/>
                                        </p:tgtEl>
                                        <p:attrNameLst>
                                          <p:attrName>style.visibility</p:attrName>
                                        </p:attrNameLst>
                                      </p:cBhvr>
                                      <p:to>
                                        <p:strVal val="visible"/>
                                      </p:to>
                                    </p:set>
                                    <p:animEffect transition="in" filter="fade">
                                      <p:cBhvr>
                                        <p:cTn id="22" dur="500"/>
                                        <p:tgtEl>
                                          <p:spTgt spid="27136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71368"/>
                                        </p:tgtEl>
                                        <p:attrNameLst>
                                          <p:attrName>style.visibility</p:attrName>
                                        </p:attrNameLst>
                                      </p:cBhvr>
                                      <p:to>
                                        <p:strVal val="visible"/>
                                      </p:to>
                                    </p:set>
                                    <p:animEffect transition="in" filter="wedge">
                                      <p:cBhvr>
                                        <p:cTn id="27" dur="2000"/>
                                        <p:tgtEl>
                                          <p:spTgt spid="2713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1369"/>
                                        </p:tgtEl>
                                        <p:attrNameLst>
                                          <p:attrName>style.visibility</p:attrName>
                                        </p:attrNameLst>
                                      </p:cBhvr>
                                      <p:to>
                                        <p:strVal val="visible"/>
                                      </p:to>
                                    </p:set>
                                    <p:animEffect transition="in" filter="fade">
                                      <p:cBhvr>
                                        <p:cTn id="32" dur="500"/>
                                        <p:tgtEl>
                                          <p:spTgt spid="27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1370"/>
                                        </p:tgtEl>
                                        <p:attrNameLst>
                                          <p:attrName>style.visibility</p:attrName>
                                        </p:attrNameLst>
                                      </p:cBhvr>
                                      <p:to>
                                        <p:strVal val="visible"/>
                                      </p:to>
                                    </p:set>
                                    <p:animEffect transition="in" filter="dissolve">
                                      <p:cBhvr>
                                        <p:cTn id="37" dur="500"/>
                                        <p:tgtEl>
                                          <p:spTgt spid="27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bldLvl="0" animBg="1"/>
      <p:bldP spid="271367" grpId="0" bldLvl="0" animBg="1"/>
      <p:bldP spid="271368" grpId="0" bldLvl="0" animBg="1"/>
      <p:bldP spid="271369" grpId="0" bldLvl="0" animBg="1"/>
      <p:bldP spid="271370" grpId="0" bldLvl="0" animBg="1"/>
      <p:bldP spid="2713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357158" y="1142984"/>
            <a:ext cx="8429684" cy="4572032"/>
          </a:xfrm>
          <a:prstGeom prst="rect">
            <a:avLst/>
          </a:prstGeom>
          <a:noFill/>
          <a:ln w="57150" cap="rnd">
            <a:noFill/>
            <a:prstDash val="sysDot"/>
            <a:miter lim="800000"/>
          </a:ln>
          <a:effectLst/>
        </p:spPr>
        <p:txBody>
          <a:bodyPr/>
          <a:lstStyle/>
          <a:p>
            <a:pPr marR="0" defTabSz="914400">
              <a:lnSpc>
                <a:spcPct val="150000"/>
              </a:lnSpc>
              <a:buClrTx/>
              <a:buSzTx/>
              <a:buFont typeface="Arial" panose="020B0604020202020204" pitchFamily="34" charset="0"/>
              <a:defRPr/>
            </a:pPr>
            <a:endParaRPr kumimoji="0" lang="zh-CN" altLang="zh-CN" b="1" kern="1200" cap="none" spc="0" normalizeH="0" baseline="0" noProof="0">
              <a:latin typeface="楷体_GB2312" pitchFamily="49" charset="-122"/>
              <a:ea typeface="楷体_GB2312" pitchFamily="49" charset="-122"/>
              <a:cs typeface="+mn-cs"/>
            </a:endParaRPr>
          </a:p>
        </p:txBody>
      </p:sp>
      <p:sp>
        <p:nvSpPr>
          <p:cNvPr id="23554" name="Text Box 2"/>
          <p:cNvSpPr txBox="1"/>
          <p:nvPr/>
        </p:nvSpPr>
        <p:spPr>
          <a:xfrm>
            <a:off x="883603" y="4899343"/>
            <a:ext cx="7429500" cy="583565"/>
          </a:xfrm>
          <a:prstGeom prst="rect">
            <a:avLst/>
          </a:prstGeom>
          <a:noFill/>
          <a:ln w="9525">
            <a:noFill/>
          </a:ln>
        </p:spPr>
        <p:txBody>
          <a:bodyPr>
            <a:spAutoFit/>
          </a:bodyPr>
          <a:lstStyle/>
          <a:p>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“我很悲痛。”“我爱我母亲。”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p>
        </p:txBody>
      </p:sp>
      <p:sp>
        <p:nvSpPr>
          <p:cNvPr id="22534" name="Rectangle 3"/>
          <p:cNvSpPr/>
          <p:nvPr/>
        </p:nvSpPr>
        <p:spPr>
          <a:xfrm>
            <a:off x="500063" y="2549525"/>
            <a:ext cx="4970145" cy="553085"/>
          </a:xfrm>
          <a:prstGeom prst="rect">
            <a:avLst/>
          </a:prstGeom>
          <a:noFill/>
          <a:ln w="9525">
            <a:noFill/>
          </a:ln>
        </p:spPr>
        <p:txBody>
          <a:bodyPr wrap="none">
            <a:spAutoFit/>
          </a:bodyPr>
          <a:lstStyle/>
          <a:p>
            <a:pPr algn="l">
              <a:buClrTx/>
              <a:buSzTx/>
              <a:buFontTx/>
            </a:pPr>
            <a:r>
              <a:rPr lang="en-US" altLang="zh-CN"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表明叙事线索的句子是：</a:t>
            </a:r>
          </a:p>
        </p:txBody>
      </p:sp>
      <p:sp>
        <p:nvSpPr>
          <p:cNvPr id="23556" name="Rectangle 4"/>
          <p:cNvSpPr/>
          <p:nvPr/>
        </p:nvSpPr>
        <p:spPr>
          <a:xfrm>
            <a:off x="883920" y="3193098"/>
            <a:ext cx="8105775" cy="521970"/>
          </a:xfrm>
          <a:prstGeom prst="rect">
            <a:avLst/>
          </a:prstGeom>
          <a:noFill/>
          <a:ln w="9525">
            <a:noFill/>
          </a:ln>
        </p:spPr>
        <p:txBody>
          <a:bodyPr>
            <a:spAutoFit/>
          </a:bodyPr>
          <a:lstStyle/>
          <a:p>
            <a:pPr algn="l">
              <a:buClrTx/>
              <a:buSzTx/>
              <a:buFontTx/>
            </a:pPr>
            <a:r>
              <a:rPr lang="zh-CN" altLang="en-US" sz="2800" b="1" dirty="0">
                <a:solidFill>
                  <a:srgbClr val="000099"/>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特别是她勤劳的一生。</a:t>
            </a:r>
          </a:p>
        </p:txBody>
      </p:sp>
      <p:sp>
        <p:nvSpPr>
          <p:cNvPr id="22536" name="Rectangle 5"/>
          <p:cNvSpPr/>
          <p:nvPr/>
        </p:nvSpPr>
        <p:spPr>
          <a:xfrm>
            <a:off x="500380" y="4053840"/>
            <a:ext cx="5353050" cy="553085"/>
          </a:xfrm>
          <a:prstGeom prst="rect">
            <a:avLst/>
          </a:prstGeom>
          <a:noFill/>
          <a:ln w="9525">
            <a:noFill/>
          </a:ln>
        </p:spPr>
        <p:txBody>
          <a:bodyPr wrap="none">
            <a:spAutoFit/>
          </a:bodyPr>
          <a:lstStyle/>
          <a:p>
            <a:pPr algn="l"/>
            <a:r>
              <a:rPr lang="en-US" altLang="zh-CN"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表明全文感情基调的句子：</a:t>
            </a:r>
          </a:p>
        </p:txBody>
      </p:sp>
      <p:sp>
        <p:nvSpPr>
          <p:cNvPr id="22537" name="Rectangle 4"/>
          <p:cNvSpPr/>
          <p:nvPr/>
        </p:nvSpPr>
        <p:spPr>
          <a:xfrm>
            <a:off x="500380" y="884873"/>
            <a:ext cx="8248650" cy="553085"/>
          </a:xfrm>
          <a:prstGeom prst="rect">
            <a:avLst/>
          </a:prstGeom>
          <a:noFill/>
          <a:ln w="9525">
            <a:noFill/>
          </a:ln>
        </p:spPr>
        <p:txBody>
          <a:bodyPr>
            <a:spAutoFit/>
          </a:bodyPr>
          <a:lstStyle/>
          <a:p>
            <a:r>
              <a:rPr lang="en-US" altLang="zh-CN"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rPr>
              <a:t>本段点明主旨的句子是哪一句？</a:t>
            </a:r>
          </a:p>
        </p:txBody>
      </p:sp>
      <p:sp>
        <p:nvSpPr>
          <p:cNvPr id="9" name="Rectangle 5"/>
          <p:cNvSpPr/>
          <p:nvPr/>
        </p:nvSpPr>
        <p:spPr>
          <a:xfrm>
            <a:off x="883603" y="1639570"/>
            <a:ext cx="8177212" cy="583565"/>
          </a:xfrm>
          <a:prstGeom prst="rect">
            <a:avLst/>
          </a:prstGeom>
          <a:noFill/>
          <a:ln w="9525">
            <a:noFill/>
          </a:ln>
        </p:spPr>
        <p:txBody>
          <a:bodyPr>
            <a:spAutoFit/>
          </a:bodyPr>
          <a:lstStyle/>
          <a:p>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“得到母亲去世的消息，我很悲痛。”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fade">
                                      <p:cBhvr>
                                        <p:cTn id="7" dur="500"/>
                                        <p:tgtEl>
                                          <p:spTgt spid="225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4">
                                            <p:txEl>
                                              <p:pRg st="0" end="0"/>
                                            </p:txEl>
                                          </p:spTgt>
                                        </p:tgtEl>
                                        <p:attrNameLst>
                                          <p:attrName>style.visibility</p:attrName>
                                        </p:attrNameLst>
                                      </p:cBhvr>
                                      <p:to>
                                        <p:strVal val="visible"/>
                                      </p:to>
                                    </p:set>
                                    <p:animEffect transition="in" filter="fade">
                                      <p:cBhvr>
                                        <p:cTn id="18" dur="500"/>
                                        <p:tgtEl>
                                          <p:spTgt spid="2253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556"/>
                                        </p:tgtEl>
                                        <p:attrNameLst>
                                          <p:attrName>style.visibility</p:attrName>
                                        </p:attrNameLst>
                                      </p:cBhvr>
                                      <p:to>
                                        <p:strVal val="visible"/>
                                      </p:to>
                                    </p:set>
                                    <p:anim calcmode="lin" valueType="num">
                                      <p:cBhvr additive="base">
                                        <p:cTn id="23" dur="500" fill="hold"/>
                                        <p:tgtEl>
                                          <p:spTgt spid="23556"/>
                                        </p:tgtEl>
                                        <p:attrNameLst>
                                          <p:attrName>ppt_x</p:attrName>
                                        </p:attrNameLst>
                                      </p:cBhvr>
                                      <p:tavLst>
                                        <p:tav tm="0">
                                          <p:val>
                                            <p:strVal val="#ppt_x"/>
                                          </p:val>
                                        </p:tav>
                                        <p:tav tm="100000">
                                          <p:val>
                                            <p:strVal val="#ppt_x"/>
                                          </p:val>
                                        </p:tav>
                                      </p:tavLst>
                                    </p:anim>
                                    <p:anim calcmode="lin" valueType="num">
                                      <p:cBhvr additive="base">
                                        <p:cTn id="2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536"/>
                                        </p:tgtEl>
                                        <p:attrNameLst>
                                          <p:attrName>style.visibility</p:attrName>
                                        </p:attrNameLst>
                                      </p:cBhvr>
                                      <p:to>
                                        <p:strVal val="visible"/>
                                      </p:to>
                                    </p:set>
                                    <p:animEffect transition="in" filter="fade">
                                      <p:cBhvr>
                                        <p:cTn id="29" dur="500"/>
                                        <p:tgtEl>
                                          <p:spTgt spid="2253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554"/>
                                        </p:tgtEl>
                                        <p:attrNameLst>
                                          <p:attrName>style.visibility</p:attrName>
                                        </p:attrNameLst>
                                      </p:cBhvr>
                                      <p:to>
                                        <p:strVal val="visible"/>
                                      </p:to>
                                    </p:set>
                                    <p:anim calcmode="lin" valueType="num">
                                      <p:cBhvr additive="base">
                                        <p:cTn id="34" dur="500" fill="hold"/>
                                        <p:tgtEl>
                                          <p:spTgt spid="23554"/>
                                        </p:tgtEl>
                                        <p:attrNameLst>
                                          <p:attrName>ppt_x</p:attrName>
                                        </p:attrNameLst>
                                      </p:cBhvr>
                                      <p:tavLst>
                                        <p:tav tm="0">
                                          <p:val>
                                            <p:strVal val="#ppt_x"/>
                                          </p:val>
                                        </p:tav>
                                        <p:tav tm="100000">
                                          <p:val>
                                            <p:strVal val="#ppt_x"/>
                                          </p:val>
                                        </p:tav>
                                      </p:tavLst>
                                    </p:anim>
                                    <p:anim calcmode="lin" valueType="num">
                                      <p:cBhvr additive="base">
                                        <p:cTn id="35"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p:bldP spid="22536" grpId="0"/>
      <p:bldP spid="2253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39445" y="1992843"/>
            <a:ext cx="8096250" cy="407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    </a:t>
            </a:r>
            <a:r>
              <a:rPr lang="en-US" altLang="zh-CN" sz="2400" b="1" dirty="0">
                <a:latin typeface="黑体" panose="02010609060101010101" pitchFamily="49" charset="-122"/>
                <a:ea typeface="黑体" panose="02010609060101010101" pitchFamily="49" charset="-122"/>
                <a:cs typeface="黑体" panose="02010609060101010101" pitchFamily="49" charset="-122"/>
              </a:rPr>
              <a:t>1928</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r>
              <a:rPr lang="en-US" altLang="zh-CN" sz="2400" b="1" dirty="0">
                <a:latin typeface="黑体" panose="02010609060101010101" pitchFamily="49" charset="-122"/>
                <a:ea typeface="黑体" panose="02010609060101010101" pitchFamily="49" charset="-122"/>
                <a:cs typeface="黑体" panose="02010609060101010101" pitchFamily="49" charset="-122"/>
              </a:rPr>
              <a:t>12</a:t>
            </a:r>
            <a:r>
              <a:rPr lang="zh-CN" altLang="en-US" sz="2400" b="1" dirty="0">
                <a:latin typeface="黑体" panose="02010609060101010101" pitchFamily="49" charset="-122"/>
                <a:ea typeface="黑体" panose="02010609060101010101" pitchFamily="49" charset="-122"/>
                <a:cs typeface="黑体" panose="02010609060101010101" pitchFamily="49" charset="-122"/>
              </a:rPr>
              <a:t>月，朱德率领部队在资兴驻扎，敌人闻讯来抓朱德。在这万分危急的情况下，朱德见逃不脱敌人的包围，便走进一家祠堂的厨房，随手拉了一条围裙系在腰上。敌人冲进来就问：“你们的总司令在哪里。”朱德指指身后：“在后面。”敌人又问：“你是干什么的？”朱德干脆地回答：“我是伙夫。”但几个敌人仍有些不放心，把这“伙夫”拉到灯下上下打量了一番，见他穿得破破烂烂，胡子老长，真是一副伙夫样。于是信以为真，便急忙到后面搜索。朱德趁机打开窗子，逃之夭夭</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78851" name="矩形 1"/>
          <p:cNvSpPr>
            <a:spLocks noChangeArrowheads="1"/>
          </p:cNvSpPr>
          <p:nvPr/>
        </p:nvSpPr>
        <p:spPr bwMode="auto">
          <a:xfrm>
            <a:off x="2828926" y="1397212"/>
            <a:ext cx="4674235"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rPr>
              <a:t>朱德巧扮“伙夫”脱险记</a:t>
            </a:r>
          </a:p>
        </p:txBody>
      </p:sp>
      <p:grpSp>
        <p:nvGrpSpPr>
          <p:cNvPr id="4" name="组合 3"/>
          <p:cNvGrpSpPr/>
          <p:nvPr/>
        </p:nvGrpSpPr>
        <p:grpSpPr>
          <a:xfrm>
            <a:off x="354965" y="372745"/>
            <a:ext cx="2346325" cy="861060"/>
            <a:chOff x="923" y="1552"/>
            <a:chExt cx="3695" cy="882"/>
          </a:xfrm>
        </p:grpSpPr>
        <p:pic>
          <p:nvPicPr>
            <p:cNvPr id="2" name="图片 1" descr="00 图标-04"/>
            <p:cNvPicPr>
              <a:picLocks noChangeAspect="1"/>
            </p:cNvPicPr>
            <p:nvPr/>
          </p:nvPicPr>
          <p:blipFill>
            <a:blip r:embed="rId2" cstate="print"/>
            <a:stretch>
              <a:fillRect/>
            </a:stretch>
          </p:blipFill>
          <p:spPr>
            <a:xfrm>
              <a:off x="923" y="1552"/>
              <a:ext cx="3695" cy="882"/>
            </a:xfrm>
            <a:prstGeom prst="rect">
              <a:avLst/>
            </a:prstGeom>
          </p:spPr>
        </p:pic>
        <p:sp>
          <p:nvSpPr>
            <p:cNvPr id="12" name="文本框 3"/>
            <p:cNvSpPr txBox="1"/>
            <p:nvPr/>
          </p:nvSpPr>
          <p:spPr>
            <a:xfrm>
              <a:off x="1222" y="1694"/>
              <a:ext cx="2848" cy="598"/>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拓展提升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797050" y="2263775"/>
            <a:ext cx="5837555"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AutoShape 14"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dirty="0">
              <a:latin typeface="Arial" panose="020B0604020202020204" pitchFamily="34" charset="0"/>
            </a:endParaRPr>
          </a:p>
        </p:txBody>
      </p:sp>
      <p:sp>
        <p:nvSpPr>
          <p:cNvPr id="22532" name="AutoShape 16"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dirty="0">
              <a:latin typeface="Arial" panose="020B0604020202020204" pitchFamily="34" charset="0"/>
            </a:endParaRPr>
          </a:p>
        </p:txBody>
      </p:sp>
      <p:pic>
        <p:nvPicPr>
          <p:cNvPr id="6150" name="图片 2" descr="W020110804344397779591"/>
          <p:cNvPicPr>
            <a:picLocks noChangeAspect="1"/>
          </p:cNvPicPr>
          <p:nvPr/>
        </p:nvPicPr>
        <p:blipFill>
          <a:blip r:embed="rId2" cstate="print"/>
          <a:stretch>
            <a:fillRect/>
          </a:stretch>
        </p:blipFill>
        <p:spPr>
          <a:xfrm>
            <a:off x="2054860" y="602615"/>
            <a:ext cx="5033645" cy="3066415"/>
          </a:xfrm>
          <a:prstGeom prst="rect">
            <a:avLst/>
          </a:prstGeom>
          <a:noFill/>
          <a:ln w="9525">
            <a:noFill/>
          </a:ln>
        </p:spPr>
      </p:pic>
      <p:sp>
        <p:nvSpPr>
          <p:cNvPr id="4" name="文本框 3"/>
          <p:cNvSpPr txBox="1"/>
          <p:nvPr/>
        </p:nvSpPr>
        <p:spPr>
          <a:xfrm>
            <a:off x="542925" y="3825875"/>
            <a:ext cx="8058150" cy="2011045"/>
          </a:xfrm>
          <a:prstGeom prst="rect">
            <a:avLst/>
          </a:prstGeom>
          <a:solidFill>
            <a:schemeClr val="bg1">
              <a:alpha val="28000"/>
            </a:schemeClr>
          </a:solidFill>
          <a:ln w="9525">
            <a:noFill/>
          </a:ln>
        </p:spPr>
        <p:txBody>
          <a:bodyPr>
            <a:spAutoFit/>
          </a:bodyPr>
          <a:lstStyle/>
          <a:p>
            <a:pPr>
              <a:lnSpc>
                <a:spcPct val="130000"/>
              </a:lnSpc>
            </a:pPr>
            <a:r>
              <a:rPr lang="en-US" altLang="zh-CN" sz="3200" b="1" dirty="0">
                <a:latin typeface="黑体" panose="02010609060101010101" pitchFamily="49" charset="-122"/>
                <a:ea typeface="黑体" panose="02010609060101010101" pitchFamily="49" charset="-122"/>
              </a:rPr>
              <a:t>   </a:t>
            </a:r>
            <a:r>
              <a:rPr lang="en-US" altLang="zh-CN" sz="3200" b="1" dirty="0">
                <a:solidFill>
                  <a:schemeClr val="tx1"/>
                </a:solidFill>
                <a:latin typeface="黑体" panose="02010609060101010101" pitchFamily="49" charset="-122"/>
                <a:ea typeface="黑体" panose="02010609060101010101" pitchFamily="49" charset="-122"/>
              </a:rPr>
              <a:t> </a:t>
            </a:r>
            <a:r>
              <a:rPr lang="zh-CN" altLang="en-US" sz="3200" b="1" dirty="0">
                <a:solidFill>
                  <a:schemeClr val="tx1"/>
                </a:solidFill>
                <a:latin typeface="黑体" panose="02010609060101010101" pitchFamily="49" charset="-122"/>
                <a:ea typeface="黑体" panose="02010609060101010101" pitchFamily="49" charset="-122"/>
              </a:rPr>
              <a:t>得到母亲去世的消息，我很悲痛。我爱我母亲，特别是她勤劳一生，很多事情是值得我永远回忆的。 </a:t>
            </a:r>
            <a:r>
              <a:rPr lang="zh-CN" altLang="en-US" sz="3200" b="1" dirty="0">
                <a:solidFill>
                  <a:srgbClr val="0000FF"/>
                </a:solidFill>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——朱德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down)">
                                      <p:cBhvr>
                                        <p:cTn id="7" dur="500"/>
                                        <p:tgtEl>
                                          <p:spTgt spid="615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156585" y="1153160"/>
            <a:ext cx="5678170" cy="5210810"/>
          </a:xfrm>
          <a:prstGeom prst="rect">
            <a:avLst/>
          </a:prstGeom>
          <a:solidFill>
            <a:schemeClr val="bg1">
              <a:alpha val="28000"/>
            </a:schemeClr>
          </a:solidFill>
          <a:ln>
            <a:noFill/>
          </a:ln>
        </p:spPr>
        <p:txBody>
          <a:bodyPr wrap="square">
            <a:spAutoFit/>
          </a:bodyPr>
          <a:lstStyle/>
          <a:p>
            <a:pPr eaLnBrk="1" hangingPunct="1">
              <a:lnSpc>
                <a:spcPct val="130000"/>
              </a:lnSpc>
              <a:spcBef>
                <a:spcPts val="0"/>
              </a:spcBef>
              <a:defRPr/>
            </a:pPr>
            <a:r>
              <a:rPr lang="zh-CN" altLang="en-US" sz="2800" b="1" dirty="0">
                <a:latin typeface="+mj-ea"/>
                <a:ea typeface="+mj-ea"/>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【朱德】</a:t>
            </a:r>
            <a:r>
              <a:rPr lang="zh-CN" altLang="en-US" sz="3200" b="1" dirty="0">
                <a:latin typeface="黑体" panose="02010609060101010101" pitchFamily="49" charset="-122"/>
                <a:ea typeface="黑体" panose="02010609060101010101" pitchFamily="49" charset="-122"/>
                <a:cs typeface="黑体" panose="02010609060101010101" pitchFamily="49" charset="-122"/>
              </a:rPr>
              <a:t>（</a:t>
            </a:r>
            <a:r>
              <a:rPr lang="en-US" altLang="zh-CN" sz="3200" b="1" dirty="0">
                <a:latin typeface="黑体" panose="02010609060101010101" pitchFamily="49" charset="-122"/>
                <a:ea typeface="黑体" panose="02010609060101010101" pitchFamily="49" charset="-122"/>
                <a:cs typeface="黑体" panose="02010609060101010101" pitchFamily="49" charset="-122"/>
              </a:rPr>
              <a:t>1886—1976</a:t>
            </a:r>
            <a:r>
              <a:rPr lang="zh-CN" altLang="en-US" sz="3200" b="1" dirty="0">
                <a:latin typeface="黑体" panose="02010609060101010101" pitchFamily="49" charset="-122"/>
                <a:ea typeface="黑体" panose="02010609060101010101" pitchFamily="49" charset="-122"/>
                <a:cs typeface="黑体" panose="02010609060101010101" pitchFamily="49" charset="-122"/>
              </a:rPr>
              <a:t>），字玉阶，四川仪陇人。伟大的马克思主义者和无产阶级革命家、军事家，中国人民军队和中华人民共和国的卓越领导人。</a:t>
            </a:r>
            <a:r>
              <a:rPr lang="en-US" altLang="zh-CN" sz="3200" b="1" dirty="0">
                <a:latin typeface="黑体" panose="02010609060101010101" pitchFamily="49" charset="-122"/>
                <a:ea typeface="黑体" panose="02010609060101010101" pitchFamily="49" charset="-122"/>
                <a:cs typeface="黑体" panose="02010609060101010101" pitchFamily="49" charset="-122"/>
              </a:rPr>
              <a:t>1955</a:t>
            </a:r>
            <a:r>
              <a:rPr lang="zh-CN" altLang="en-US" sz="3200" b="1" dirty="0">
                <a:latin typeface="黑体" panose="02010609060101010101" pitchFamily="49" charset="-122"/>
                <a:ea typeface="黑体" panose="02010609060101010101" pitchFamily="49" charset="-122"/>
                <a:cs typeface="黑体" panose="02010609060101010101" pitchFamily="49" charset="-122"/>
              </a:rPr>
              <a:t>年被授予中华人民共和国元帅军衔。其主要著作收入</a:t>
            </a:r>
            <a:r>
              <a:rPr lang="en-US" altLang="zh-CN" sz="3200" b="1" dirty="0">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朱德选集</a:t>
            </a:r>
            <a:r>
              <a:rPr lang="en-US" altLang="zh-CN" sz="3200" b="1" dirty="0">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3" name="组合 2"/>
          <p:cNvGrpSpPr/>
          <p:nvPr/>
        </p:nvGrpSpPr>
        <p:grpSpPr>
          <a:xfrm>
            <a:off x="186690" y="572994"/>
            <a:ext cx="2346325" cy="681957"/>
            <a:chOff x="923" y="1552"/>
            <a:chExt cx="3695" cy="882"/>
          </a:xfrm>
        </p:grpSpPr>
        <p:pic>
          <p:nvPicPr>
            <p:cNvPr id="4" name="图片 3" descr="00 图标-04"/>
            <p:cNvPicPr>
              <a:picLocks noChangeAspect="1"/>
            </p:cNvPicPr>
            <p:nvPr/>
          </p:nvPicPr>
          <p:blipFill>
            <a:blip r:embed="rId2" cstate="print"/>
            <a:stretch>
              <a:fillRect/>
            </a:stretch>
          </p:blipFill>
          <p:spPr>
            <a:xfrm>
              <a:off x="923" y="1552"/>
              <a:ext cx="3695" cy="882"/>
            </a:xfrm>
            <a:prstGeom prst="rect">
              <a:avLst/>
            </a:prstGeom>
          </p:spPr>
        </p:pic>
        <p:sp>
          <p:nvSpPr>
            <p:cNvPr id="7"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pic>
        <p:nvPicPr>
          <p:cNvPr id="5123" name="Picture 7" descr="33295"/>
          <p:cNvPicPr>
            <a:picLocks noChangeAspect="1" noChangeArrowheads="1"/>
          </p:cNvPicPr>
          <p:nvPr/>
        </p:nvPicPr>
        <p:blipFill>
          <a:blip r:embed="rId3" cstate="email"/>
          <a:srcRect/>
          <a:stretch>
            <a:fillRect/>
          </a:stretch>
        </p:blipFill>
        <p:spPr bwMode="auto">
          <a:xfrm>
            <a:off x="252095" y="1957070"/>
            <a:ext cx="2602230" cy="3602990"/>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heel(1)">
                                      <p:cBhvr>
                                        <p:cTn id="13" dur="2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342901" y="1105959"/>
            <a:ext cx="8582025" cy="5050155"/>
          </a:xfrm>
          <a:prstGeom prst="rect">
            <a:avLst/>
          </a:prstGeom>
          <a:solidFill>
            <a:schemeClr val="bg1">
              <a:alpha val="28000"/>
            </a:schemeClr>
          </a:solidFill>
          <a:ln>
            <a:noFill/>
          </a:ln>
        </p:spPr>
        <p:txBody>
          <a:bodyPr>
            <a:spAutoFit/>
          </a:bodyPr>
          <a:lstStyle/>
          <a:p>
            <a:pPr eaLnBrk="1" hangingPunct="1">
              <a:lnSpc>
                <a:spcPct val="120000"/>
              </a:lnSpc>
              <a:spcBef>
                <a:spcPts val="1200"/>
              </a:spcBef>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本文选自</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朱德选集</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（人民出版社</a:t>
            </a:r>
            <a:r>
              <a:rPr lang="en-US" altLang="zh-CN" sz="2800" b="1" dirty="0">
                <a:latin typeface="黑体" panose="02010609060101010101" pitchFamily="49" charset="-122"/>
                <a:ea typeface="黑体" panose="02010609060101010101" pitchFamily="49" charset="-122"/>
                <a:cs typeface="黑体" panose="02010609060101010101" pitchFamily="49" charset="-122"/>
              </a:rPr>
              <a:t>1983</a:t>
            </a:r>
            <a:r>
              <a:rPr lang="zh-CN" altLang="en-US" sz="2800" b="1" dirty="0">
                <a:latin typeface="黑体" panose="02010609060101010101" pitchFamily="49" charset="-122"/>
                <a:ea typeface="黑体" panose="02010609060101010101" pitchFamily="49" charset="-122"/>
                <a:cs typeface="黑体" panose="02010609060101010101" pitchFamily="49" charset="-122"/>
              </a:rPr>
              <a:t>年版）。这是朱德同志在得到母亲去世的消息后写的一篇回忆母亲的文章，是</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一篇感情真挚、文笔朴素的散文</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p>
          <a:p>
            <a:pPr eaLnBrk="1" hangingPunct="1">
              <a:lnSpc>
                <a:spcPct val="120000"/>
              </a:lnSpc>
              <a:spcBef>
                <a:spcPts val="1200"/>
              </a:spcBef>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朱德同志的母亲钟太夫人，是</a:t>
            </a:r>
            <a:r>
              <a:rPr lang="en-US" altLang="zh-CN" sz="2800" b="1" dirty="0">
                <a:latin typeface="黑体" panose="02010609060101010101" pitchFamily="49" charset="-122"/>
                <a:ea typeface="黑体" panose="02010609060101010101" pitchFamily="49" charset="-122"/>
                <a:cs typeface="黑体" panose="02010609060101010101" pitchFamily="49" charset="-122"/>
              </a:rPr>
              <a:t>1944</a:t>
            </a:r>
            <a:r>
              <a:rPr lang="zh-CN" altLang="en-US" sz="2800" b="1" dirty="0">
                <a:latin typeface="黑体" panose="02010609060101010101" pitchFamily="49" charset="-122"/>
                <a:ea typeface="黑体" panose="02010609060101010101" pitchFamily="49" charset="-122"/>
                <a:cs typeface="黑体" panose="02010609060101010101" pitchFamily="49" charset="-122"/>
              </a:rPr>
              <a:t>年去世的，享年</a:t>
            </a:r>
            <a:r>
              <a:rPr lang="en-US" altLang="zh-CN" sz="2800" b="1" dirty="0">
                <a:latin typeface="黑体" panose="02010609060101010101" pitchFamily="49" charset="-122"/>
                <a:ea typeface="黑体" panose="02010609060101010101" pitchFamily="49" charset="-122"/>
                <a:cs typeface="黑体" panose="02010609060101010101" pitchFamily="49" charset="-122"/>
              </a:rPr>
              <a:t>86</a:t>
            </a:r>
            <a:r>
              <a:rPr lang="zh-CN" altLang="en-US" sz="2800" b="1" dirty="0">
                <a:latin typeface="黑体" panose="02010609060101010101" pitchFamily="49" charset="-122"/>
                <a:ea typeface="黑体" panose="02010609060101010101" pitchFamily="49" charset="-122"/>
                <a:cs typeface="黑体" panose="02010609060101010101" pitchFamily="49" charset="-122"/>
              </a:rPr>
              <a:t>岁。</a:t>
            </a:r>
            <a:r>
              <a:rPr lang="en-US" altLang="zh-CN" sz="2800" b="1" dirty="0">
                <a:latin typeface="黑体" panose="02010609060101010101" pitchFamily="49" charset="-122"/>
                <a:ea typeface="黑体" panose="02010609060101010101" pitchFamily="49" charset="-122"/>
                <a:cs typeface="黑体" panose="02010609060101010101" pitchFamily="49" charset="-122"/>
              </a:rPr>
              <a:t>1944</a:t>
            </a:r>
            <a:r>
              <a:rPr lang="zh-CN" altLang="en-US" sz="2800" b="1" dirty="0">
                <a:latin typeface="黑体" panose="02010609060101010101" pitchFamily="49" charset="-122"/>
                <a:ea typeface="黑体" panose="02010609060101010101" pitchFamily="49" charset="-122"/>
                <a:cs typeface="黑体" panose="02010609060101010101" pitchFamily="49" charset="-122"/>
              </a:rPr>
              <a:t>年</a:t>
            </a:r>
            <a:r>
              <a:rPr lang="en-US" altLang="zh-CN" sz="2800" b="1" dirty="0">
                <a:latin typeface="黑体" panose="02010609060101010101" pitchFamily="49" charset="-122"/>
                <a:ea typeface="黑体" panose="02010609060101010101" pitchFamily="49" charset="-122"/>
                <a:cs typeface="黑体" panose="02010609060101010101" pitchFamily="49" charset="-122"/>
              </a:rPr>
              <a:t>3</a:t>
            </a:r>
            <a:r>
              <a:rPr lang="zh-CN" altLang="en-US" sz="2800" b="1" dirty="0">
                <a:latin typeface="黑体" panose="02010609060101010101" pitchFamily="49" charset="-122"/>
                <a:ea typeface="黑体" panose="02010609060101010101" pitchFamily="49" charset="-122"/>
                <a:cs typeface="黑体" panose="02010609060101010101" pitchFamily="49" charset="-122"/>
              </a:rPr>
              <a:t>月</a:t>
            </a:r>
            <a:r>
              <a:rPr lang="en-US" altLang="zh-CN" sz="2800" b="1" dirty="0">
                <a:latin typeface="黑体" panose="02010609060101010101" pitchFamily="49" charset="-122"/>
                <a:ea typeface="黑体" panose="02010609060101010101" pitchFamily="49" charset="-122"/>
                <a:cs typeface="黑体" panose="02010609060101010101" pitchFamily="49" charset="-122"/>
              </a:rPr>
              <a:t>25</a:t>
            </a:r>
            <a:r>
              <a:rPr lang="zh-CN" altLang="en-US" sz="2800" b="1" dirty="0">
                <a:latin typeface="黑体" panose="02010609060101010101" pitchFamily="49" charset="-122"/>
                <a:ea typeface="黑体" panose="02010609060101010101" pitchFamily="49" charset="-122"/>
                <a:cs typeface="黑体" panose="02010609060101010101" pitchFamily="49" charset="-122"/>
              </a:rPr>
              <a:t>日的</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解放日报</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上，曾刊载过这位英雄母亲的传略。</a:t>
            </a:r>
          </a:p>
          <a:p>
            <a:pPr eaLnBrk="1" hangingPunct="1">
              <a:lnSpc>
                <a:spcPct val="120000"/>
              </a:lnSpc>
              <a:spcBef>
                <a:spcPts val="1200"/>
              </a:spcBef>
              <a:defRPr/>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    1944年4月10日，延安各界隆重举行追悼八路军总司令朱德的母亲钟太夫人大会，</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这是中国共产党历史上仅有的一次为党的领导人的母亲举行的公祭仪式。</a:t>
            </a:r>
          </a:p>
        </p:txBody>
      </p:sp>
      <p:grpSp>
        <p:nvGrpSpPr>
          <p:cNvPr id="2" name="组合 1"/>
          <p:cNvGrpSpPr/>
          <p:nvPr/>
        </p:nvGrpSpPr>
        <p:grpSpPr>
          <a:xfrm>
            <a:off x="342900" y="200884"/>
            <a:ext cx="2346325" cy="681957"/>
            <a:chOff x="923" y="1552"/>
            <a:chExt cx="3695" cy="882"/>
          </a:xfrm>
        </p:grpSpPr>
        <p:pic>
          <p:nvPicPr>
            <p:cNvPr id="3" name="图片 2"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背景介绍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4"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dirty="0">
              <a:latin typeface="Arial" panose="020B0604020202020204" pitchFamily="34" charset="0"/>
            </a:endParaRPr>
          </a:p>
        </p:txBody>
      </p:sp>
      <p:sp>
        <p:nvSpPr>
          <p:cNvPr id="26627" name="AutoShape 16" descr="u=659003504,3790867401&amp;fm=214&amp;gp=0"/>
          <p:cNvSpPr>
            <a:spLocks noChangeAspect="1"/>
          </p:cNvSpPr>
          <p:nvPr/>
        </p:nvSpPr>
        <p:spPr>
          <a:xfrm>
            <a:off x="4419600" y="3276600"/>
            <a:ext cx="304800" cy="304800"/>
          </a:xfrm>
          <a:prstGeom prst="rect">
            <a:avLst/>
          </a:prstGeom>
          <a:noFill/>
          <a:ln w="9525">
            <a:noFill/>
          </a:ln>
        </p:spPr>
        <p:txBody>
          <a:bodyPr/>
          <a:lstStyle/>
          <a:p>
            <a:endParaRPr lang="zh-CN" altLang="en-US" dirty="0">
              <a:latin typeface="Arial" panose="020B0604020202020204" pitchFamily="34" charset="0"/>
            </a:endParaRPr>
          </a:p>
        </p:txBody>
      </p:sp>
      <p:sp>
        <p:nvSpPr>
          <p:cNvPr id="26628" name="文本框 1"/>
          <p:cNvSpPr txBox="1"/>
          <p:nvPr/>
        </p:nvSpPr>
        <p:spPr>
          <a:xfrm>
            <a:off x="513080" y="378460"/>
            <a:ext cx="4011930" cy="1198880"/>
          </a:xfrm>
          <a:prstGeom prst="rect">
            <a:avLst/>
          </a:prstGeom>
          <a:solidFill>
            <a:schemeClr val="bg1">
              <a:alpha val="28000"/>
            </a:schemeClr>
          </a:solidFill>
          <a:ln w="47625" cmpd="dbl">
            <a:solidFill>
              <a:schemeClr val="bg2">
                <a:lumMod val="25000"/>
                <a:alpha val="79000"/>
              </a:schemeClr>
            </a:solidFill>
            <a:prstDash val="dash"/>
          </a:ln>
        </p:spPr>
        <p:txBody>
          <a:bodyPr wrap="square">
            <a:spAutoFit/>
          </a:bodyPr>
          <a:lstStyle/>
          <a:p>
            <a:pPr algn="ct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中共中央的挽联</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rPr>
              <a:t>“八路功勋大孝为国，</a:t>
            </a: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rPr>
              <a:t>一生劳动吾党之光”。</a:t>
            </a:r>
          </a:p>
        </p:txBody>
      </p:sp>
      <p:pic>
        <p:nvPicPr>
          <p:cNvPr id="26629" name="图片 2" descr="2f738bd4b31c8701cca92185277f9e2f0708ffb2"/>
          <p:cNvPicPr>
            <a:picLocks noChangeAspect="1"/>
          </p:cNvPicPr>
          <p:nvPr/>
        </p:nvPicPr>
        <p:blipFill>
          <a:blip r:embed="rId2" cstate="print"/>
          <a:srcRect l="-1154" b="17807"/>
          <a:stretch>
            <a:fillRect/>
          </a:stretch>
        </p:blipFill>
        <p:spPr>
          <a:xfrm>
            <a:off x="637540" y="3347720"/>
            <a:ext cx="7869555" cy="2965450"/>
          </a:xfrm>
          <a:prstGeom prst="rect">
            <a:avLst/>
          </a:prstGeom>
          <a:noFill/>
          <a:ln w="9525">
            <a:noFill/>
          </a:ln>
        </p:spPr>
      </p:pic>
      <p:sp>
        <p:nvSpPr>
          <p:cNvPr id="4" name="文本框 1"/>
          <p:cNvSpPr txBox="1"/>
          <p:nvPr/>
        </p:nvSpPr>
        <p:spPr>
          <a:xfrm>
            <a:off x="513080" y="1859915"/>
            <a:ext cx="4044315" cy="1198880"/>
          </a:xfrm>
          <a:prstGeom prst="rect">
            <a:avLst/>
          </a:prstGeom>
          <a:solidFill>
            <a:schemeClr val="bg1">
              <a:alpha val="28000"/>
            </a:schemeClr>
          </a:solidFill>
          <a:ln w="47625" cmpd="dbl">
            <a:solidFill>
              <a:schemeClr val="bg2">
                <a:lumMod val="25000"/>
                <a:alpha val="79000"/>
              </a:schemeClr>
            </a:solidFill>
            <a:prstDash val="dash"/>
          </a:ln>
        </p:spPr>
        <p:txBody>
          <a:bodyPr wrap="square">
            <a:spAutoFit/>
          </a:bodyPr>
          <a:lstStyle/>
          <a:p>
            <a:pPr algn="ct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毛泽东的挽联</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“为母当学民族英雄贤母，</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斯人无愧劳动阶级完人”。</a:t>
            </a:r>
          </a:p>
        </p:txBody>
      </p:sp>
      <p:sp>
        <p:nvSpPr>
          <p:cNvPr id="5" name="文本框 1"/>
          <p:cNvSpPr txBox="1"/>
          <p:nvPr/>
        </p:nvSpPr>
        <p:spPr>
          <a:xfrm>
            <a:off x="4789805" y="533400"/>
            <a:ext cx="3872230" cy="2306955"/>
          </a:xfrm>
          <a:prstGeom prst="rect">
            <a:avLst/>
          </a:prstGeom>
          <a:solidFill>
            <a:schemeClr val="bg1">
              <a:alpha val="28000"/>
            </a:schemeClr>
          </a:solidFill>
          <a:ln w="47625" cmpd="dbl">
            <a:solidFill>
              <a:schemeClr val="bg2">
                <a:lumMod val="25000"/>
                <a:alpha val="79000"/>
              </a:schemeClr>
            </a:solidFill>
            <a:prstDash val="dash"/>
          </a:ln>
        </p:spPr>
        <p:txBody>
          <a:bodyPr wrap="square">
            <a:spAutoFit/>
          </a:bodyPr>
          <a:lstStyle/>
          <a:p>
            <a:pPr algn="ct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刘少奇、周恩来等</a:t>
            </a:r>
          </a:p>
          <a:p>
            <a:pPr algn="ct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同志的挽联</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“教子成民族英雄，</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举世共钦贤母范；</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毕生为劳动妇女，</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故乡永保好家风”。</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9"/>
                                        </p:tgtEl>
                                        <p:attrNameLst>
                                          <p:attrName>style.visibility</p:attrName>
                                        </p:attrNameLst>
                                      </p:cBhvr>
                                      <p:to>
                                        <p:strVal val="visible"/>
                                      </p:to>
                                    </p:set>
                                    <p:animEffect transition="in" filter="blinds(horizontal)">
                                      <p:cBhvr>
                                        <p:cTn id="2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4325" y="341219"/>
            <a:ext cx="2346325" cy="681957"/>
            <a:chOff x="923" y="1552"/>
            <a:chExt cx="3695" cy="882"/>
          </a:xfrm>
        </p:grpSpPr>
        <p:pic>
          <p:nvPicPr>
            <p:cNvPr id="4" name="图片 3"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文体知识</a:t>
              </a:r>
            </a:p>
          </p:txBody>
        </p:sp>
      </p:grpSp>
      <p:graphicFrame>
        <p:nvGraphicFramePr>
          <p:cNvPr id="2" name="表格 1"/>
          <p:cNvGraphicFramePr/>
          <p:nvPr/>
        </p:nvGraphicFramePr>
        <p:xfrm>
          <a:off x="495618" y="1433195"/>
          <a:ext cx="8325485" cy="5984240"/>
        </p:xfrm>
        <a:graphic>
          <a:graphicData uri="http://schemas.openxmlformats.org/drawingml/2006/table">
            <a:tbl>
              <a:tblPr firstRow="1" bandRow="1">
                <a:tableStyleId>{5940675A-B579-460E-94D1-54222C63F5DA}</a:tableStyleId>
              </a:tblPr>
              <a:tblGrid>
                <a:gridCol w="844233"/>
                <a:gridCol w="902335"/>
                <a:gridCol w="6578600"/>
              </a:tblGrid>
              <a:tr h="1457960">
                <a:tc rowSpan="2">
                  <a:txBody>
                    <a:bodyPr/>
                    <a:lstStyle/>
                    <a:p>
                      <a:pPr indent="0" algn="ctr">
                        <a:lnSpc>
                          <a:spcPct val="280000"/>
                        </a:lnSpc>
                        <a:buNone/>
                      </a:pP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回 忆 录</a:t>
                      </a:r>
                      <a:endParaRPr lang="en-US" altLang="en-US" sz="3200" b="0">
                        <a:latin typeface="黑体" panose="02010609060101010101" pitchFamily="49" charset="-122"/>
                        <a:ea typeface="黑体" panose="02010609060101010101" pitchFamily="49" charset="-122"/>
                        <a:cs typeface="黑体" panose="02010609060101010101" pitchFamily="49" charset="-122"/>
                      </a:endParaRPr>
                    </a:p>
                  </a:txBody>
                  <a:tcPr marL="0" marR="0" marT="0" marB="0">
                    <a:lnL>
                      <a:noFill/>
                    </a:lnL>
                    <a:lnR w="25400" cap="flat" cmpd="sng">
                      <a:solidFill>
                        <a:srgbClr val="FFFFFF"/>
                      </a:solidFill>
                      <a:prstDash val="solid"/>
                      <a:headEnd type="none" w="med" len="med"/>
                      <a:tailEnd type="none" w="med" len="med"/>
                    </a:lnR>
                    <a:lnT cap="flat">
                      <a:noFill/>
                    </a:lnT>
                    <a:lnB cap="flat">
                      <a:noFill/>
                    </a:lnB>
                    <a:lnTlToBr>
                      <a:noFill/>
                    </a:lnTlToBr>
                    <a:lnBlToTr>
                      <a:noFill/>
                    </a:lnBlToTr>
                    <a:solidFill>
                      <a:srgbClr val="ABE1FA"/>
                    </a:solidFill>
                  </a:tcPr>
                </a:tc>
                <a:tc>
                  <a:txBody>
                    <a:bodyPr/>
                    <a:lstStyle/>
                    <a:p>
                      <a:pPr indent="0" algn="ctr">
                        <a:lnSpc>
                          <a:spcPct val="140000"/>
                        </a:lnSpc>
                        <a:buNone/>
                      </a:pPr>
                      <a:r>
                        <a:rPr lang="en-US" sz="3200" b="0">
                          <a:solidFill>
                            <a:srgbClr val="231F20"/>
                          </a:solidFill>
                          <a:latin typeface="黑体" panose="02010609060101010101" pitchFamily="49" charset="-122"/>
                          <a:ea typeface="黑体" panose="02010609060101010101" pitchFamily="49" charset="-122"/>
                          <a:cs typeface="Arial Unicode MS" panose="020B0604020202020204" charset="-122"/>
                        </a:rPr>
                        <a:t>概</a:t>
                      </a:r>
                    </a:p>
                    <a:p>
                      <a:pPr indent="0" algn="ctr">
                        <a:lnSpc>
                          <a:spcPct val="140000"/>
                        </a:lnSpc>
                        <a:buNone/>
                      </a:pPr>
                      <a:r>
                        <a:rPr lang="en-US" sz="3200" b="0">
                          <a:solidFill>
                            <a:srgbClr val="231F20"/>
                          </a:solidFill>
                          <a:latin typeface="黑体" panose="02010609060101010101" pitchFamily="49" charset="-122"/>
                          <a:ea typeface="黑体" panose="02010609060101010101" pitchFamily="49" charset="-122"/>
                          <a:cs typeface="Arial Unicode MS" panose="020B0604020202020204" charset="-122"/>
                        </a:rPr>
                        <a:t>念</a:t>
                      </a:r>
                      <a:endParaRPr lang="en-US" altLang="en-US" sz="3200" b="0">
                        <a:solidFill>
                          <a:srgbClr val="231F20"/>
                        </a:solidFill>
                        <a:latin typeface="黑体" panose="02010609060101010101" pitchFamily="49" charset="-122"/>
                        <a:ea typeface="黑体" panose="02010609060101010101" pitchFamily="49" charset="-122"/>
                        <a:cs typeface="Arial Unicode MS" panose="020B0604020202020204" charset="-122"/>
                      </a:endParaRPr>
                    </a:p>
                  </a:txBody>
                  <a:tcPr marL="0" marR="0" marT="0" marB="0">
                    <a:lnL w="25400" cap="flat" cmpd="sng">
                      <a:solidFill>
                        <a:srgbClr val="FFFFFF"/>
                      </a:solidFill>
                      <a:prstDash val="solid"/>
                      <a:headEnd type="none" w="med" len="med"/>
                      <a:tailEnd type="none" w="med" len="med"/>
                    </a:lnL>
                    <a:lnR w="25400" cap="flat" cmpd="sng">
                      <a:solidFill>
                        <a:srgbClr val="FFFFFF"/>
                      </a:solidFill>
                      <a:prstDash val="solid"/>
                      <a:headEnd type="none" w="med" len="med"/>
                      <a:tailEnd type="none" w="med" len="med"/>
                    </a:lnR>
                    <a:lnT cap="flat">
                      <a:noFill/>
                    </a:lnT>
                    <a:lnB w="25400" cap="flat" cmpd="sng">
                      <a:solidFill>
                        <a:srgbClr val="FFFFFF"/>
                      </a:solidFill>
                      <a:prstDash val="solid"/>
                      <a:headEnd type="none" w="med" len="med"/>
                      <a:tailEnd type="none" w="med" len="med"/>
                    </a:lnB>
                    <a:lnTlToBr>
                      <a:noFill/>
                    </a:lnTlToBr>
                    <a:lnBlToTr>
                      <a:noFill/>
                    </a:lnBlToTr>
                    <a:solidFill>
                      <a:srgbClr val="B0DFDB"/>
                    </a:solidFill>
                  </a:tcPr>
                </a:tc>
                <a:tc>
                  <a:txBody>
                    <a:bodyPr/>
                    <a:lstStyle/>
                    <a:p>
                      <a:pPr indent="0">
                        <a:lnSpc>
                          <a:spcPct val="40000"/>
                        </a:lnSpc>
                        <a:buNone/>
                      </a:pPr>
                      <a:endParaRPr lang="en-US" sz="3000" b="0">
                        <a:solidFill>
                          <a:srgbClr val="231F20"/>
                        </a:solidFill>
                        <a:latin typeface="黑体" panose="02010609060101010101" pitchFamily="49" charset="-122"/>
                        <a:ea typeface="黑体" panose="02010609060101010101" pitchFamily="49" charset="-122"/>
                        <a:cs typeface="PMingLiU" panose="02020500000000000000" charset="-120"/>
                      </a:endParaRPr>
                    </a:p>
                    <a:p>
                      <a:pPr indent="0">
                        <a:lnSpc>
                          <a:spcPct val="120000"/>
                        </a:lnSpc>
                        <a:buNone/>
                      </a:pPr>
                      <a:r>
                        <a:rPr lang="en-US" sz="3000" b="0">
                          <a:solidFill>
                            <a:srgbClr val="231F20"/>
                          </a:solidFill>
                          <a:latin typeface="黑体" panose="02010609060101010101" pitchFamily="49" charset="-122"/>
                          <a:ea typeface="黑体" panose="02010609060101010101" pitchFamily="49" charset="-122"/>
                          <a:cs typeface="PMingLiU" panose="02020500000000000000" charset="-120"/>
                        </a:rPr>
                        <a:t>    是追记本人或他人过去的生活经历</a:t>
                      </a:r>
                    </a:p>
                    <a:p>
                      <a:pPr indent="0">
                        <a:lnSpc>
                          <a:spcPct val="120000"/>
                        </a:lnSpc>
                        <a:buNone/>
                      </a:pPr>
                      <a:r>
                        <a:rPr lang="en-US" sz="3000" b="0">
                          <a:solidFill>
                            <a:srgbClr val="231F20"/>
                          </a:solidFill>
                          <a:latin typeface="黑体" panose="02010609060101010101" pitchFamily="49" charset="-122"/>
                          <a:ea typeface="黑体" panose="02010609060101010101" pitchFamily="49" charset="-122"/>
                          <a:cs typeface="PMingLiU" panose="02020500000000000000" charset="-120"/>
                        </a:rPr>
                        <a:t> 和社会活动的一种文体。</a:t>
                      </a:r>
                      <a:endParaRPr lang="en-US" altLang="en-US" sz="3000" b="0">
                        <a:solidFill>
                          <a:srgbClr val="231F20"/>
                        </a:solidFill>
                        <a:latin typeface="黑体" panose="02010609060101010101" pitchFamily="49" charset="-122"/>
                        <a:ea typeface="黑体" panose="02010609060101010101" pitchFamily="49" charset="-122"/>
                        <a:cs typeface="PMingLiU" panose="02020500000000000000" charset="-120"/>
                      </a:endParaRPr>
                    </a:p>
                  </a:txBody>
                  <a:tcPr marL="0" marR="0" marT="0" marB="0">
                    <a:lnL w="25400" cap="flat" cmpd="sng">
                      <a:solidFill>
                        <a:srgbClr val="FFFFFF"/>
                      </a:solidFill>
                      <a:prstDash val="solid"/>
                      <a:headEnd type="none" w="med" len="med"/>
                      <a:tailEnd type="none" w="med" len="med"/>
                    </a:lnL>
                    <a:lnR cap="flat">
                      <a:noFill/>
                    </a:lnR>
                    <a:lnT cap="flat">
                      <a:noFill/>
                    </a:lnT>
                    <a:lnB w="25400" cap="flat" cmpd="sng">
                      <a:solidFill>
                        <a:srgbClr val="FFFFFF"/>
                      </a:solidFill>
                      <a:prstDash val="solid"/>
                      <a:headEnd type="none" w="med" len="med"/>
                      <a:tailEnd type="none" w="med" len="med"/>
                    </a:lnB>
                    <a:lnTlToBr>
                      <a:noFill/>
                    </a:lnTlToBr>
                    <a:lnBlToTr>
                      <a:noFill/>
                    </a:lnBlToTr>
                    <a:solidFill>
                      <a:srgbClr val="FFE6CA"/>
                    </a:solidFill>
                  </a:tcPr>
                </a:tc>
              </a:tr>
              <a:tr h="571500">
                <a:tc vMerge="1">
                  <a:txBody>
                    <a:bodyPr/>
                    <a:lstStyle/>
                    <a:p>
                      <a:endParaRPr lang="zh-CN"/>
                    </a:p>
                  </a:txBody>
                  <a:tcPr>
                    <a:lnR w="25400" cap="flat" cmpd="sng">
                      <a:solidFill>
                        <a:srgbClr val="FFFFFF"/>
                      </a:solidFill>
                      <a:prstDash val="solid"/>
                      <a:headEnd type="none" w="med" len="med"/>
                      <a:tailEnd type="none" w="med" len="med"/>
                    </a:lnR>
                    <a:lnB cap="flat">
                      <a:noFill/>
                    </a:lnB>
                  </a:tcPr>
                </a:tc>
                <a:tc>
                  <a:txBody>
                    <a:bodyPr/>
                    <a:lstStyle/>
                    <a:p>
                      <a:pPr indent="0" algn="ctr">
                        <a:lnSpc>
                          <a:spcPct val="250000"/>
                        </a:lnSpc>
                        <a:buNone/>
                      </a:pP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特</a:t>
                      </a:r>
                    </a:p>
                    <a:p>
                      <a:pPr indent="0" algn="ctr">
                        <a:lnSpc>
                          <a:spcPct val="250000"/>
                        </a:lnSpc>
                        <a:buNone/>
                      </a:pP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点</a:t>
                      </a:r>
                      <a:endParaRPr lang="en-US" altLang="en-US" sz="3200" b="0">
                        <a:latin typeface="黑体" panose="02010609060101010101" pitchFamily="49" charset="-122"/>
                        <a:ea typeface="黑体" panose="02010609060101010101" pitchFamily="49" charset="-122"/>
                        <a:cs typeface="黑体" panose="02010609060101010101" pitchFamily="49" charset="-122"/>
                      </a:endParaRPr>
                    </a:p>
                  </a:txBody>
                  <a:tcPr marL="0" marR="0" marT="0" marB="0">
                    <a:lnL w="25400" cap="flat" cmpd="sng">
                      <a:solidFill>
                        <a:srgbClr val="FFFFFF"/>
                      </a:solidFill>
                      <a:prstDash val="solid"/>
                      <a:headEnd type="none" w="med" len="med"/>
                      <a:tailEnd type="none" w="med" len="med"/>
                    </a:lnL>
                    <a:lnR w="25400" cap="flat" cmpd="sng">
                      <a:solidFill>
                        <a:srgbClr val="FFFFFF"/>
                      </a:solidFill>
                      <a:prstDash val="solid"/>
                      <a:headEnd type="none" w="med" len="med"/>
                      <a:tailEnd type="none" w="med" len="med"/>
                    </a:lnR>
                    <a:lnT w="25400" cap="flat" cmpd="sng">
                      <a:solidFill>
                        <a:srgbClr val="FFFFFF"/>
                      </a:solidFill>
                      <a:prstDash val="solid"/>
                      <a:headEnd type="none" w="med" len="med"/>
                      <a:tailEnd type="none" w="med" len="med"/>
                    </a:lnT>
                    <a:lnB cap="flat">
                      <a:noFill/>
                    </a:lnB>
                    <a:lnTlToBr>
                      <a:noFill/>
                    </a:lnTlToBr>
                    <a:lnBlToTr>
                      <a:noFill/>
                    </a:lnBlToTr>
                    <a:solidFill>
                      <a:srgbClr val="B0DFDB"/>
                    </a:solidFill>
                  </a:tcPr>
                </a:tc>
                <a:tc>
                  <a:txBody>
                    <a:bodyPr/>
                    <a:lstStyle/>
                    <a:p>
                      <a:pPr indent="0">
                        <a:lnSpc>
                          <a:spcPct val="110000"/>
                        </a:lnSpc>
                        <a:buNone/>
                      </a:pPr>
                      <a:r>
                        <a:rPr lang="en-US" sz="3000" b="0">
                          <a:solidFill>
                            <a:srgbClr val="231F20"/>
                          </a:solidFill>
                          <a:latin typeface="黑体" panose="02010609060101010101" pitchFamily="49" charset="-122"/>
                          <a:ea typeface="黑体" panose="02010609060101010101" pitchFamily="49" charset="-122"/>
                          <a:cs typeface="黑体" panose="02010609060101010101" pitchFamily="49" charset="-122"/>
                        </a:rPr>
                        <a:t>    内容真实可靠，不能虚构；一般采</a:t>
                      </a:r>
                    </a:p>
                    <a:p>
                      <a:pPr indent="0">
                        <a:lnSpc>
                          <a:spcPct val="110000"/>
                        </a:lnSpc>
                        <a:buNone/>
                      </a:pPr>
                      <a:r>
                        <a:rPr lang="en-US" sz="3000" b="0">
                          <a:solidFill>
                            <a:srgbClr val="231F20"/>
                          </a:solidFill>
                          <a:latin typeface="黑体" panose="02010609060101010101" pitchFamily="49" charset="-122"/>
                          <a:ea typeface="黑体" panose="02010609060101010101" pitchFamily="49" charset="-122"/>
                          <a:cs typeface="黑体" panose="02010609060101010101" pitchFamily="49" charset="-122"/>
                        </a:rPr>
                        <a:t>用第一人称的叙述方式，可以写一件事的全过程，也可以记录某些生活片段；以叙述为主，可以兼有描写、抒情和议论；语言表达上追求朴素自然，不求华丽。</a:t>
                      </a:r>
                      <a:endParaRPr lang="en-US" altLang="en-US" sz="3000" b="0">
                        <a:solidFill>
                          <a:srgbClr val="231F2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lnL w="25400" cap="flat" cmpd="sng">
                      <a:solidFill>
                        <a:srgbClr val="FFFFFF"/>
                      </a:solidFill>
                      <a:prstDash val="solid"/>
                      <a:headEnd type="none" w="med" len="med"/>
                      <a:tailEnd type="none" w="med" len="med"/>
                    </a:lnL>
                    <a:lnR cap="flat">
                      <a:noFill/>
                    </a:lnR>
                    <a:lnT w="25400" cap="flat" cmpd="sng">
                      <a:solidFill>
                        <a:srgbClr val="FFFFFF"/>
                      </a:solidFill>
                      <a:prstDash val="solid"/>
                      <a:headEnd type="none" w="med" len="med"/>
                      <a:tailEnd type="none" w="med" len="med"/>
                    </a:lnT>
                    <a:lnB cap="flat">
                      <a:noFill/>
                    </a:lnB>
                    <a:lnTlToBr>
                      <a:noFill/>
                    </a:lnTlToBr>
                    <a:lnBlToTr>
                      <a:noFill/>
                    </a:lnBlToTr>
                    <a:solidFill>
                      <a:srgbClr val="FFE6C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e1fd7e1-2d51-474d-9d59-dfca9e1429b9}"/>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4700</Words>
  <Application>Microsoft Office PowerPoint</Application>
  <PresentationFormat>全屏显示(4:3)</PresentationFormat>
  <Paragraphs>240</Paragraphs>
  <Slides>43</Slides>
  <Notes>3</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自定义设计方案</vt:lpstr>
      <vt:lpstr>幻灯片 1</vt:lpstr>
      <vt:lpstr>         大家知道《朝花夕拾》中提到“二十四孝图”中有哪几个故事？</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11</cp:revision>
  <dcterms:created xsi:type="dcterms:W3CDTF">2019-04-12T04:01:00Z</dcterms:created>
  <dcterms:modified xsi:type="dcterms:W3CDTF">2019-08-27T10:00:21Z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