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3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</p:sldMasterIdLst>
  <p:notesMasterIdLst>
    <p:notesMasterId r:id="rId29"/>
  </p:notesMasterIdLst>
  <p:sldIdLst>
    <p:sldId id="256" r:id="rId2"/>
    <p:sldId id="257" r:id="rId3"/>
    <p:sldId id="259" r:id="rId4"/>
    <p:sldId id="279" r:id="rId5"/>
    <p:sldId id="280" r:id="rId6"/>
    <p:sldId id="292" r:id="rId7"/>
    <p:sldId id="293" r:id="rId8"/>
    <p:sldId id="295" r:id="rId9"/>
    <p:sldId id="315" r:id="rId10"/>
    <p:sldId id="294" r:id="rId11"/>
    <p:sldId id="299" r:id="rId12"/>
    <p:sldId id="300" r:id="rId13"/>
    <p:sldId id="301" r:id="rId14"/>
    <p:sldId id="302" r:id="rId15"/>
    <p:sldId id="296" r:id="rId16"/>
    <p:sldId id="281" r:id="rId17"/>
    <p:sldId id="282" r:id="rId18"/>
    <p:sldId id="283" r:id="rId19"/>
    <p:sldId id="286" r:id="rId20"/>
    <p:sldId id="284" r:id="rId21"/>
    <p:sldId id="287" r:id="rId22"/>
    <p:sldId id="288" r:id="rId23"/>
    <p:sldId id="290" r:id="rId24"/>
    <p:sldId id="285" r:id="rId25"/>
    <p:sldId id="291" r:id="rId26"/>
    <p:sldId id="298" r:id="rId27"/>
    <p:sldId id="333" r:id="rId28"/>
  </p:sldIdLst>
  <p:sldSz cx="9144000" cy="6858000" type="screen4x3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默认节" id="{11309a2b-fa7b-408a-a125-c6c35e26e453}">
          <p14:sldIdLst>
            <p14:sldId id="256"/>
            <p14:sldId id="257"/>
            <p14:sldId id="279"/>
            <p14:sldId id="280"/>
            <p14:sldId id="292"/>
            <p14:sldId id="293"/>
            <p14:sldId id="295"/>
            <p14:sldId id="315"/>
            <p14:sldId id="294"/>
            <p14:sldId id="299"/>
            <p14:sldId id="300"/>
            <p14:sldId id="301"/>
            <p14:sldId id="302"/>
            <p14:sldId id="296"/>
            <p14:sldId id="281"/>
            <p14:sldId id="282"/>
            <p14:sldId id="283"/>
            <p14:sldId id="286"/>
            <p14:sldId id="284"/>
            <p14:sldId id="287"/>
            <p14:sldId id="288"/>
            <p14:sldId id="290"/>
            <p14:sldId id="285"/>
            <p14:sldId id="291"/>
            <p14:sldId id="298"/>
            <p14:sldId id="259"/>
            <p14:sldId id="333"/>
          </p14:sldIdLst>
        </p14:section>
        <p14:section name="无标题节" id="{ae67dd73-8fc9-4a0d-a34d-72c5c013a77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99"/>
    <a:srgbClr val="0066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554" y="-78"/>
      </p:cViewPr>
      <p:guideLst>
        <p:guide orient="horz" pos="2115"/>
        <p:guide pos="29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8" d="100"/>
        <a:sy n="68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pPr lvl="0" algn="r" eaLnBrk="1" hangingPunct="1"/>
              <a:t>‹#›</a:t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n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19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fanwen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ziliao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14A6C-BAC9-4B70-B55F-4EAFA537AD67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ABA8-9DDB-484A-B69A-5ED8D66D2B55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10A5-E786-4163-9A6B-970BFAFECF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ABA8-9DDB-484A-B69A-5ED8D66D2B55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10A5-E786-4163-9A6B-970BFAFECF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ABA8-9DDB-484A-B69A-5ED8D66D2B55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10A5-E786-4163-9A6B-970BFAFECF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E604C-083F-42E3-B5C4-2AAFB87315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ABA8-9DDB-484A-B69A-5ED8D66D2B55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10A5-E786-4163-9A6B-970BFAFECF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ABA8-9DDB-484A-B69A-5ED8D66D2B55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10A5-E786-4163-9A6B-970BFAFECF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ABA8-9DDB-484A-B69A-5ED8D66D2B55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10A5-E786-4163-9A6B-970BFAFECF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ABA8-9DDB-484A-B69A-5ED8D66D2B55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10A5-E786-4163-9A6B-970BFAFECF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ABA8-9DDB-484A-B69A-5ED8D66D2B55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10A5-E786-4163-9A6B-970BFAFECF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ABA8-9DDB-484A-B69A-5ED8D66D2B55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10A5-E786-4163-9A6B-970BFAFECF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ABA8-9DDB-484A-B69A-5ED8D66D2B55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10A5-E786-4163-9A6B-970BFAFECF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ABA8-9DDB-484A-B69A-5ED8D66D2B55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10A5-E786-4163-9A6B-970BFAFECF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BABA8-9DDB-484A-B69A-5ED8D66D2B55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B10A5-E786-4163-9A6B-970BFAFECF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hyperlink" Target="http://service.huaxia.com/disport/imagecats.php?cat_id=10&amp;page=1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228600" y="1692910"/>
            <a:ext cx="7772400" cy="1470025"/>
          </a:xfrm>
        </p:spPr>
        <p:txBody>
          <a:bodyPr/>
          <a:lstStyle/>
          <a:p>
            <a:r>
              <a:rPr lang="en-US" altLang="zh-CN" sz="6600" b="1" kern="1200" dirty="0" smtClean="0">
                <a:solidFill>
                  <a:srgbClr val="E7E6E6">
                    <a:lumMod val="25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en-US" sz="6600" b="1" kern="1200" dirty="0" smtClean="0">
                <a:solidFill>
                  <a:srgbClr val="E7E6E6">
                    <a:lumMod val="25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沁园春·雪</a:t>
            </a:r>
          </a:p>
        </p:txBody>
      </p:sp>
      <p:sp>
        <p:nvSpPr>
          <p:cNvPr id="14343" name="Rectangle 25"/>
          <p:cNvSpPr>
            <a:spLocks noGrp="1"/>
          </p:cNvSpPr>
          <p:nvPr>
            <p:ph type="subTitle" idx="1"/>
          </p:nvPr>
        </p:nvSpPr>
        <p:spPr>
          <a:xfrm>
            <a:off x="1533525" y="3298825"/>
            <a:ext cx="6400800" cy="790575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ClrTx/>
              <a:buSzTx/>
              <a:buFontTx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作者：毛泽东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434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5" name="Picture 3" descr="图片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-27940"/>
            <a:ext cx="9157335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7200" y="457200"/>
            <a:ext cx="4572000" cy="279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 i="0">
                <a:solidFill>
                  <a:srgbClr val="3333CC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kumimoji="1" lang="zh-CN" altLang="en-US" sz="3600" b="1" i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</a:t>
            </a:r>
            <a:r>
              <a:rPr kumimoji="1" lang="zh-CN" altLang="en-US" sz="4400" b="1" i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kumimoji="1" lang="zh-CN" altLang="en-US" sz="4400" b="1" i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须晴日，</a:t>
            </a:r>
          </a:p>
          <a:p>
            <a:pPr>
              <a:spcBef>
                <a:spcPct val="50000"/>
              </a:spcBef>
            </a:pPr>
            <a:r>
              <a:rPr kumimoji="1" lang="zh-CN" altLang="en-US" sz="4400" b="1" i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看红妆素裹，</a:t>
            </a:r>
          </a:p>
          <a:p>
            <a:pPr>
              <a:spcBef>
                <a:spcPct val="50000"/>
              </a:spcBef>
            </a:pPr>
            <a:r>
              <a:rPr kumimoji="1" lang="zh-CN" altLang="en-US" sz="4400" b="1" i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分外妖娆。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rcRect b="9329"/>
          <a:stretch>
            <a:fillRect/>
          </a:stretch>
        </p:blipFill>
        <p:spPr>
          <a:xfrm>
            <a:off x="-34290" y="0"/>
            <a:ext cx="9549765" cy="685800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982595" y="798830"/>
            <a:ext cx="5692140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4800" b="1" i="0">
                <a:solidFill>
                  <a:srgbClr val="FF0000"/>
                </a:solidFill>
              </a:rPr>
              <a:t>江山如此多娇，</a:t>
            </a:r>
          </a:p>
          <a:p>
            <a:pPr>
              <a:lnSpc>
                <a:spcPct val="120000"/>
              </a:lnSpc>
            </a:pPr>
            <a:r>
              <a:rPr kumimoji="1" lang="zh-CN" altLang="en-US" sz="4800" b="1" i="0">
                <a:solidFill>
                  <a:srgbClr val="FF0000"/>
                </a:solidFill>
              </a:rPr>
              <a:t>引无数英雄竞折腰。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秦始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228600"/>
            <a:ext cx="3479800" cy="525780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419600" y="381000"/>
            <a:ext cx="762000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5400" b="1" i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惜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581650" y="1235075"/>
            <a:ext cx="25511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400" b="1" i="0">
                <a:solidFill>
                  <a:srgbClr val="FF0000"/>
                </a:solidFill>
                <a:latin typeface="宋体" panose="02010600030101010101" pitchFamily="2" charset="-122"/>
              </a:rPr>
              <a:t>秦皇汉武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30250" y="5791200"/>
            <a:ext cx="354520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400" b="1" i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略 输 文 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1720" y="2153920"/>
            <a:ext cx="3476625" cy="4278630"/>
          </a:xfrm>
          <a:prstGeom prst="rect">
            <a:avLst/>
          </a:prstGeom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585269" y="2446922"/>
            <a:ext cx="459740" cy="992605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b="1" i="0">
                <a:solidFill>
                  <a:srgbClr val="FFFF00"/>
                </a:solidFill>
              </a:rPr>
              <a:t>汉武帝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2450" y="291465"/>
            <a:ext cx="459740" cy="1100455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b="1" i="0">
                <a:solidFill>
                  <a:srgbClr val="FFFF00"/>
                </a:solidFill>
              </a:rPr>
              <a:t>秦始皇</a:t>
            </a:r>
          </a:p>
        </p:txBody>
      </p:sp>
    </p:spTree>
  </p:cSld>
  <p:clrMapOvr>
    <a:masterClrMapping/>
  </p:clrMapOvr>
  <p:transition advTm="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ldLvl="0" animBg="1"/>
      <p:bldP spid="18436" grpId="0" bldLvl="0" animBg="1"/>
      <p:bldP spid="1843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899660" y="621665"/>
            <a:ext cx="3695065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4800" b="1" i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唐 宗 宋 祖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20345" y="5638800"/>
            <a:ext cx="4065905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800" b="1" i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稍 逊 风 骚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295" y="314325"/>
            <a:ext cx="3394075" cy="4876800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85687" y="513473"/>
            <a:ext cx="459900" cy="992605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b="1" i="0">
                <a:solidFill>
                  <a:srgbClr val="FFFF00"/>
                </a:solidFill>
              </a:rPr>
              <a:t>唐太宗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4450" y="1757045"/>
            <a:ext cx="3469640" cy="441960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908997" y="1897773"/>
            <a:ext cx="459740" cy="992605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b="1" i="0">
                <a:solidFill>
                  <a:srgbClr val="FFFF00"/>
                </a:solidFill>
              </a:rPr>
              <a:t>宋太祖</a:t>
            </a:r>
          </a:p>
        </p:txBody>
      </p:sp>
    </p:spTree>
  </p:cSld>
  <p:clrMapOvr>
    <a:masterClrMapping/>
  </p:clrMapOvr>
  <p:transition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bldLvl="0" animBg="1"/>
      <p:bldP spid="1946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96080" y="1659890"/>
            <a:ext cx="4941570" cy="3147060"/>
            <a:chOff x="7285" y="3240"/>
            <a:chExt cx="7782" cy="4956"/>
          </a:xfrm>
        </p:grpSpPr>
        <p:sp>
          <p:nvSpPr>
            <p:cNvPr id="20483" name="Text Box 3"/>
            <p:cNvSpPr txBox="1">
              <a:spLocks noChangeArrowheads="1"/>
            </p:cNvSpPr>
            <p:nvPr/>
          </p:nvSpPr>
          <p:spPr bwMode="auto">
            <a:xfrm>
              <a:off x="7440" y="3240"/>
              <a:ext cx="7626" cy="3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4800" b="1" i="0">
                  <a:solidFill>
                    <a:srgbClr val="FF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一代天骄，</a:t>
              </a:r>
            </a:p>
            <a:p>
              <a:pPr>
                <a:spcBef>
                  <a:spcPct val="50000"/>
                </a:spcBef>
              </a:pPr>
              <a:r>
                <a:rPr kumimoji="1" lang="zh-CN" altLang="en-US" sz="4800" b="1" i="0">
                  <a:solidFill>
                    <a:srgbClr val="FF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		成吉思汗，</a:t>
              </a:r>
            </a:p>
          </p:txBody>
        </p:sp>
        <p:sp>
          <p:nvSpPr>
            <p:cNvPr id="20484" name="Text Box 4"/>
            <p:cNvSpPr txBox="1">
              <a:spLocks noChangeArrowheads="1"/>
            </p:cNvSpPr>
            <p:nvPr/>
          </p:nvSpPr>
          <p:spPr bwMode="auto">
            <a:xfrm>
              <a:off x="7285" y="6889"/>
              <a:ext cx="7782" cy="1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4800" b="1" i="0">
                  <a:solidFill>
                    <a:srgbClr val="FF0000"/>
                  </a:solidFill>
                  <a:latin typeface="宋体" panose="02010600030101010101" pitchFamily="2" charset="-122"/>
                </a:rPr>
                <a:t>只识弯弓射大雕。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870" y="1218565"/>
            <a:ext cx="3514725" cy="43065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2385"/>
            <a:ext cx="9181465" cy="6927215"/>
          </a:xfrm>
          <a:prstGeom prst="rect">
            <a:avLst/>
          </a:prstGeom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137410" y="544195"/>
            <a:ext cx="6180455" cy="304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800" b="1" i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俱往矣，</a:t>
            </a:r>
          </a:p>
          <a:p>
            <a:pPr>
              <a:spcBef>
                <a:spcPct val="50000"/>
              </a:spcBef>
            </a:pPr>
            <a:r>
              <a:rPr kumimoji="1" lang="zh-CN" altLang="en-US" sz="4800" b="1" i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	数风流人物，</a:t>
            </a:r>
          </a:p>
          <a:p>
            <a:pPr>
              <a:spcBef>
                <a:spcPct val="50000"/>
              </a:spcBef>
            </a:pPr>
            <a:r>
              <a:rPr kumimoji="1" lang="zh-CN" altLang="en-US" sz="4800" b="1" i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			还看今朝。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02055" y="1447800"/>
            <a:ext cx="6477000" cy="4470400"/>
            <a:chOff x="1560" y="2280"/>
            <a:chExt cx="10200" cy="7040"/>
          </a:xfrm>
        </p:grpSpPr>
        <p:sp>
          <p:nvSpPr>
            <p:cNvPr id="21506" name="Text Box 2"/>
            <p:cNvSpPr txBox="1"/>
            <p:nvPr/>
          </p:nvSpPr>
          <p:spPr>
            <a:xfrm>
              <a:off x="1800" y="3120"/>
              <a:ext cx="9960" cy="6200"/>
            </a:xfrm>
            <a:prstGeom prst="rect">
              <a:avLst/>
            </a:prstGeom>
            <a:noFill/>
            <a:ln w="12700">
              <a:noFill/>
            </a:ln>
            <a:effectLst>
              <a:outerShdw dist="35921" dir="2699999" sy="50000" kx="2003315" algn="bl" rotWithShape="0">
                <a:srgbClr val="C0C0C0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沁</a:t>
              </a:r>
              <a:r>
                <a:rPr lang="zh-CN" altLang="en-US" sz="3600" b="1" dirty="0">
                  <a:solidFill>
                    <a:srgbClr val="CC99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园春           </a:t>
              </a:r>
              <a:r>
                <a:rPr lang="zh-CN" altLang="en-US" sz="36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莽</a:t>
              </a:r>
              <a:r>
                <a:rPr lang="zh-CN" altLang="en-US" sz="3600" b="1" dirty="0">
                  <a:solidFill>
                    <a:srgbClr val="CC99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莽          素</a:t>
              </a:r>
              <a:r>
                <a:rPr lang="zh-CN" altLang="en-US" sz="36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裹</a:t>
              </a:r>
              <a:r>
                <a:rPr lang="zh-CN" altLang="en-US" sz="3600" b="1" dirty="0">
                  <a:solidFill>
                    <a:srgbClr val="CC99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   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3600" b="1" dirty="0">
                  <a:solidFill>
                    <a:srgbClr val="CC99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   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3600" b="1" dirty="0">
                  <a:solidFill>
                    <a:srgbClr val="CC99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妖</a:t>
              </a:r>
              <a:r>
                <a:rPr lang="zh-CN" altLang="en-US" sz="36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娆</a:t>
              </a:r>
              <a:r>
                <a:rPr lang="zh-CN" altLang="en-US" sz="3600" b="1" dirty="0">
                  <a:solidFill>
                    <a:srgbClr val="CC99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               稍</a:t>
              </a:r>
              <a:r>
                <a:rPr lang="zh-CN" altLang="en-US" sz="36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逊</a:t>
              </a:r>
              <a:r>
                <a:rPr lang="zh-CN" altLang="en-US" sz="3600" b="1" dirty="0">
                  <a:solidFill>
                    <a:srgbClr val="CC99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          </a:t>
              </a:r>
              <a:r>
                <a:rPr lang="zh-CN" altLang="en-US" sz="36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分</a:t>
              </a:r>
              <a:r>
                <a:rPr lang="zh-CN" altLang="en-US" sz="3600" b="1" dirty="0">
                  <a:solidFill>
                    <a:srgbClr val="CC99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外</a:t>
              </a:r>
            </a:p>
            <a:p>
              <a:pPr>
                <a:spcBef>
                  <a:spcPct val="50000"/>
                </a:spcBef>
              </a:pPr>
              <a:endParaRPr lang="zh-CN" altLang="en-US" sz="3600" b="1" dirty="0">
                <a:solidFill>
                  <a:srgbClr val="CC9900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3600" b="1" dirty="0">
                  <a:solidFill>
                    <a:srgbClr val="CC99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成吉思</a:t>
              </a:r>
              <a:r>
                <a:rPr lang="zh-CN" altLang="en-US" sz="36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汗</a:t>
              </a:r>
              <a:r>
                <a:rPr lang="zh-CN" altLang="en-US" sz="3600" b="1" dirty="0">
                  <a:solidFill>
                    <a:srgbClr val="CC99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         </a:t>
              </a:r>
              <a:r>
                <a:rPr lang="zh-CN" altLang="en-US" sz="36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数</a:t>
              </a:r>
              <a:r>
                <a:rPr lang="zh-CN" altLang="en-US" sz="3600" b="1" dirty="0">
                  <a:solidFill>
                    <a:srgbClr val="CC99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风流人物</a:t>
              </a:r>
            </a:p>
          </p:txBody>
        </p:sp>
        <p:sp>
          <p:nvSpPr>
            <p:cNvPr id="35843" name="Text Box 3"/>
            <p:cNvSpPr txBox="1"/>
            <p:nvPr/>
          </p:nvSpPr>
          <p:spPr>
            <a:xfrm>
              <a:off x="1680" y="2280"/>
              <a:ext cx="1440" cy="1105"/>
            </a:xfrm>
            <a:prstGeom prst="rect">
              <a:avLst/>
            </a:prstGeom>
            <a:noFill/>
            <a:ln w="12700">
              <a:noFill/>
            </a:ln>
            <a:effectLst>
              <a:outerShdw dist="35921" dir="2699999" sy="50000" kx="2003315" algn="bl" rotWithShape="0">
                <a:srgbClr val="C0C0C0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000" dirty="0">
                  <a:solidFill>
                    <a:srgbClr val="0066FF"/>
                  </a:solidFill>
                  <a:latin typeface="Times New Roman" panose="02020603050405020304" pitchFamily="18" charset="0"/>
                </a:rPr>
                <a:t>qìn</a:t>
              </a:r>
            </a:p>
          </p:txBody>
        </p:sp>
        <p:sp>
          <p:nvSpPr>
            <p:cNvPr id="35844" name="Text Box 4"/>
            <p:cNvSpPr txBox="1"/>
            <p:nvPr/>
          </p:nvSpPr>
          <p:spPr>
            <a:xfrm>
              <a:off x="1560" y="5040"/>
              <a:ext cx="2280" cy="1010"/>
            </a:xfrm>
            <a:prstGeom prst="rect">
              <a:avLst/>
            </a:prstGeom>
            <a:noFill/>
            <a:ln w="12700">
              <a:noFill/>
            </a:ln>
            <a:effectLst>
              <a:outerShdw dist="35921" dir="2699999" sy="50000" kx="2003315" algn="bl" rotWithShape="0">
                <a:srgbClr val="C0C0C0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dirty="0">
                  <a:solidFill>
                    <a:srgbClr val="0066FF"/>
                  </a:solidFill>
                  <a:latin typeface="Times New Roman" panose="02020603050405020304" pitchFamily="18" charset="0"/>
                </a:rPr>
                <a:t>     </a:t>
              </a:r>
              <a:r>
                <a:rPr lang="en-US" altLang="zh-CN" sz="3600" dirty="0">
                  <a:solidFill>
                    <a:srgbClr val="0066FF"/>
                  </a:solidFill>
                  <a:latin typeface="Times New Roman" panose="02020603050405020304" pitchFamily="18" charset="0"/>
                </a:rPr>
                <a:t>ráo</a:t>
              </a:r>
            </a:p>
          </p:txBody>
        </p:sp>
        <p:sp>
          <p:nvSpPr>
            <p:cNvPr id="35845" name="Text Box 5"/>
            <p:cNvSpPr txBox="1"/>
            <p:nvPr/>
          </p:nvSpPr>
          <p:spPr>
            <a:xfrm>
              <a:off x="1560" y="7680"/>
              <a:ext cx="4200" cy="1010"/>
            </a:xfrm>
            <a:prstGeom prst="rect">
              <a:avLst/>
            </a:prstGeom>
            <a:noFill/>
            <a:ln w="12700">
              <a:noFill/>
            </a:ln>
            <a:effectLst>
              <a:outerShdw dist="35921" dir="2699999" sy="50000" kx="2003315" algn="bl" rotWithShape="0">
                <a:srgbClr val="C0C0C0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dirty="0">
                  <a:solidFill>
                    <a:srgbClr val="0066FF"/>
                  </a:solidFill>
                  <a:latin typeface="Times New Roman" panose="02020603050405020304" pitchFamily="18" charset="0"/>
                </a:rPr>
                <a:t>            </a:t>
              </a:r>
              <a:r>
                <a:rPr lang="en-US" altLang="zh-CN" sz="3600" dirty="0">
                  <a:solidFill>
                    <a:srgbClr val="0066FF"/>
                  </a:solidFill>
                  <a:latin typeface="Times New Roman" panose="02020603050405020304" pitchFamily="18" charset="0"/>
                </a:rPr>
                <a:t>hán</a:t>
              </a:r>
            </a:p>
          </p:txBody>
        </p:sp>
        <p:sp>
          <p:nvSpPr>
            <p:cNvPr id="35848" name="Text Box 8"/>
            <p:cNvSpPr txBox="1"/>
            <p:nvPr/>
          </p:nvSpPr>
          <p:spPr>
            <a:xfrm>
              <a:off x="4920" y="2280"/>
              <a:ext cx="3240" cy="1105"/>
            </a:xfrm>
            <a:prstGeom prst="rect">
              <a:avLst/>
            </a:prstGeom>
            <a:noFill/>
            <a:ln w="12700">
              <a:noFill/>
            </a:ln>
            <a:effectLst>
              <a:outerShdw dist="35921" dir="2699999" sy="50000" kx="2003315" algn="bl" rotWithShape="0">
                <a:srgbClr val="C0C0C0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000" dirty="0">
                  <a:solidFill>
                    <a:srgbClr val="0066FF"/>
                  </a:solidFill>
                  <a:latin typeface="Times New Roman" panose="02020603050405020304" pitchFamily="18" charset="0"/>
                </a:rPr>
                <a:t>mǎng</a:t>
              </a:r>
            </a:p>
          </p:txBody>
        </p:sp>
        <p:sp>
          <p:nvSpPr>
            <p:cNvPr id="35849" name="Text Box 9"/>
            <p:cNvSpPr txBox="1"/>
            <p:nvPr/>
          </p:nvSpPr>
          <p:spPr>
            <a:xfrm>
              <a:off x="9120" y="2280"/>
              <a:ext cx="2520" cy="1105"/>
            </a:xfrm>
            <a:prstGeom prst="rect">
              <a:avLst/>
            </a:prstGeom>
            <a:noFill/>
            <a:ln w="12700">
              <a:noFill/>
            </a:ln>
            <a:effectLst>
              <a:outerShdw dist="35921" dir="2699999" sy="50000" kx="2003315" algn="bl" rotWithShape="0">
                <a:srgbClr val="C0C0C0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000" dirty="0">
                  <a:solidFill>
                    <a:srgbClr val="0066FF"/>
                  </a:solidFill>
                  <a:latin typeface="Times New Roman" panose="02020603050405020304" pitchFamily="18" charset="0"/>
                </a:rPr>
                <a:t>guǒ</a:t>
              </a:r>
            </a:p>
          </p:txBody>
        </p:sp>
        <p:sp>
          <p:nvSpPr>
            <p:cNvPr id="35850" name="Text Box 10"/>
            <p:cNvSpPr txBox="1"/>
            <p:nvPr/>
          </p:nvSpPr>
          <p:spPr>
            <a:xfrm>
              <a:off x="6360" y="5040"/>
              <a:ext cx="2280" cy="1873"/>
            </a:xfrm>
            <a:prstGeom prst="rect">
              <a:avLst/>
            </a:prstGeom>
            <a:noFill/>
            <a:ln w="12700">
              <a:noFill/>
            </a:ln>
            <a:effectLst>
              <a:outerShdw dist="35921" dir="2699999" sy="50000" kx="2003315" algn="bl" rotWithShape="0">
                <a:srgbClr val="C0C0C0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dirty="0">
                  <a:solidFill>
                    <a:srgbClr val="0066FF"/>
                  </a:solidFill>
                  <a:latin typeface="Times New Roman" panose="02020603050405020304" pitchFamily="18" charset="0"/>
                </a:rPr>
                <a:t>xùn</a:t>
              </a:r>
            </a:p>
            <a:p>
              <a:pPr algn="ctr">
                <a:spcBef>
                  <a:spcPct val="50000"/>
                </a:spcBef>
              </a:pP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35851" name="Text Box 11"/>
            <p:cNvSpPr txBox="1"/>
            <p:nvPr/>
          </p:nvSpPr>
          <p:spPr>
            <a:xfrm>
              <a:off x="8760" y="4920"/>
              <a:ext cx="1680" cy="1010"/>
            </a:xfrm>
            <a:prstGeom prst="rect">
              <a:avLst/>
            </a:prstGeom>
            <a:noFill/>
            <a:ln w="12700">
              <a:noFill/>
            </a:ln>
            <a:effectLst>
              <a:outerShdw dist="35921" dir="2699999" sy="50000" kx="2003315" algn="bl" rotWithShape="0">
                <a:srgbClr val="C0C0C0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600" dirty="0">
                  <a:solidFill>
                    <a:srgbClr val="0066FF"/>
                  </a:solidFill>
                  <a:latin typeface="Times New Roman" panose="02020603050405020304" pitchFamily="18" charset="0"/>
                </a:rPr>
                <a:t>fèn</a:t>
              </a:r>
            </a:p>
          </p:txBody>
        </p:sp>
        <p:sp>
          <p:nvSpPr>
            <p:cNvPr id="35852" name="Text Box 12"/>
            <p:cNvSpPr txBox="1"/>
            <p:nvPr/>
          </p:nvSpPr>
          <p:spPr>
            <a:xfrm>
              <a:off x="5400" y="7680"/>
              <a:ext cx="2640" cy="1010"/>
            </a:xfrm>
            <a:prstGeom prst="rect">
              <a:avLst/>
            </a:prstGeom>
            <a:noFill/>
            <a:ln w="12700">
              <a:noFill/>
            </a:ln>
            <a:effectLst>
              <a:outerShdw dist="35921" dir="2699999" sy="50000" kx="2003315" algn="bl" rotWithShape="0">
                <a:srgbClr val="C0C0C0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600" dirty="0">
                  <a:solidFill>
                    <a:srgbClr val="0066FF"/>
                  </a:solidFill>
                  <a:latin typeface="Times New Roman" panose="02020603050405020304" pitchFamily="18" charset="0"/>
                </a:rPr>
                <a:t>shǔ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82270" y="392430"/>
            <a:ext cx="2346325" cy="826135"/>
            <a:chOff x="923" y="1552"/>
            <a:chExt cx="3695" cy="882"/>
          </a:xfrm>
        </p:grpSpPr>
        <p:pic>
          <p:nvPicPr>
            <p:cNvPr id="9" name="图片 8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2" name="文本框 3"/>
            <p:cNvSpPr txBox="1"/>
            <p:nvPr/>
          </p:nvSpPr>
          <p:spPr>
            <a:xfrm>
              <a:off x="1182" y="1681"/>
              <a:ext cx="2848" cy="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识文读字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95325" y="2758440"/>
            <a:ext cx="8229600" cy="327025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kumimoji="1" lang="zh-CN" altLang="en-US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词</a:t>
            </a:r>
            <a:r>
              <a:rPr kumimoji="1" lang="zh-CN" altLang="en-US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牌</a:t>
            </a:r>
            <a:r>
              <a:rPr kumimoji="1" lang="zh-CN" altLang="en-US" b="1" dirty="0">
                <a:solidFill>
                  <a:srgbClr val="000066"/>
                </a:solidFill>
                <a:latin typeface="+mn-ea"/>
                <a:cs typeface="+mn-ea"/>
                <a:sym typeface="+mn-ea"/>
              </a:rPr>
              <a:t>：</a:t>
            </a:r>
            <a:r>
              <a:rPr kumimoji="1" lang="zh-CN" altLang="en-US" b="1" dirty="0">
                <a:solidFill>
                  <a:srgbClr val="0000FF"/>
                </a:solidFill>
                <a:latin typeface="+mn-ea"/>
                <a:cs typeface="+mn-ea"/>
                <a:sym typeface="+mn-ea"/>
              </a:rPr>
              <a:t>就是词的格式的名称。不同的词牌，其段数、句数、韵律，每句的字数、句式、声律，均有各自不同的规格。</a:t>
            </a:r>
            <a:endParaRPr kumimoji="1" lang="zh-CN" altLang="en-US" b="1" i="0" dirty="0">
              <a:solidFill>
                <a:srgbClr val="0000FF"/>
              </a:solidFill>
              <a:latin typeface="+mn-ea"/>
              <a:cs typeface="+mn-ea"/>
            </a:endParaRPr>
          </a:p>
          <a:p>
            <a:pPr>
              <a:spcBef>
                <a:spcPct val="20000"/>
              </a:spcBef>
            </a:pPr>
            <a:r>
              <a:rPr kumimoji="1" lang="zh-CN" altLang="en-US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沁园春</a:t>
            </a:r>
            <a:r>
              <a:rPr kumimoji="1" lang="zh-CN" altLang="en-US" b="1" dirty="0">
                <a:solidFill>
                  <a:srgbClr val="000066"/>
                </a:solidFill>
                <a:latin typeface="+mn-ea"/>
                <a:cs typeface="+mn-ea"/>
                <a:sym typeface="+mn-ea"/>
              </a:rPr>
              <a:t>：</a:t>
            </a:r>
            <a:r>
              <a:rPr kumimoji="1" lang="zh-CN" altLang="en-US" b="1" dirty="0">
                <a:solidFill>
                  <a:srgbClr val="0000FF"/>
                </a:solidFill>
                <a:latin typeface="+mn-ea"/>
                <a:cs typeface="+mn-ea"/>
                <a:sym typeface="+mn-ea"/>
              </a:rPr>
              <a:t>相传东汉明帝女儿沁水公主园，后来被外威窦宪仗势夺取，有人作诗咏其事，此词牌由此而得名。 </a:t>
            </a:r>
            <a:endParaRPr lang="zh-CN" altLang="en-US">
              <a:latin typeface="+mn-ea"/>
              <a:cs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51050" y="788670"/>
            <a:ext cx="6096000" cy="1788795"/>
            <a:chOff x="2641" y="335"/>
            <a:chExt cx="9600" cy="2817"/>
          </a:xfrm>
        </p:grpSpPr>
        <p:grpSp>
          <p:nvGrpSpPr>
            <p:cNvPr id="4" name="组合 3"/>
            <p:cNvGrpSpPr/>
            <p:nvPr/>
          </p:nvGrpSpPr>
          <p:grpSpPr>
            <a:xfrm>
              <a:off x="2641" y="335"/>
              <a:ext cx="9600" cy="2817"/>
              <a:chOff x="2251" y="2225"/>
              <a:chExt cx="9600" cy="2817"/>
            </a:xfrm>
          </p:grpSpPr>
          <p:sp>
            <p:nvSpPr>
              <p:cNvPr id="25606" name="AutoShape 6"/>
              <p:cNvSpPr>
                <a:spLocks noChangeArrowheads="1"/>
              </p:cNvSpPr>
              <p:nvPr/>
            </p:nvSpPr>
            <p:spPr bwMode="auto">
              <a:xfrm>
                <a:off x="5554" y="3636"/>
                <a:ext cx="160" cy="584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000066"/>
              </a:solidFill>
              <a:ln w="9525">
                <a:solidFill>
                  <a:srgbClr val="000066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zh-CN" alt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25609" name="Text Box 9"/>
              <p:cNvSpPr txBox="1">
                <a:spLocks noChangeArrowheads="1"/>
              </p:cNvSpPr>
              <p:nvPr/>
            </p:nvSpPr>
            <p:spPr bwMode="auto">
              <a:xfrm>
                <a:off x="4526" y="4220"/>
                <a:ext cx="1977" cy="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800" b="1" i="0">
                    <a:solidFill>
                      <a:srgbClr val="FF000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词牌名</a:t>
                </a:r>
              </a:p>
            </p:txBody>
          </p:sp>
          <p:sp>
            <p:nvSpPr>
              <p:cNvPr id="25611" name="Text Box 11"/>
              <p:cNvSpPr txBox="1">
                <a:spLocks noChangeArrowheads="1"/>
              </p:cNvSpPr>
              <p:nvPr/>
            </p:nvSpPr>
            <p:spPr bwMode="auto">
              <a:xfrm>
                <a:off x="7199" y="4220"/>
                <a:ext cx="2392" cy="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kumimoji="1" lang="zh-CN" altLang="en-US" sz="2800" b="1" i="0">
                    <a:solidFill>
                      <a:srgbClr val="FF000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题目</a:t>
                </a:r>
              </a:p>
            </p:txBody>
          </p:sp>
          <p:sp>
            <p:nvSpPr>
              <p:cNvPr id="25612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51" y="2225"/>
                <a:ext cx="9600" cy="1995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endParaRPr lang="zh-CN" altLang="en-US" sz="7200" kern="10"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华文彩云" panose="02010800040101010101" charset="-122"/>
                  <a:ea typeface="华文彩云" panose="02010800040101010101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564" y="565"/>
              <a:ext cx="5754" cy="1765"/>
              <a:chOff x="4564" y="565"/>
              <a:chExt cx="5754" cy="1765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4564" y="565"/>
                <a:ext cx="5754" cy="121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4400" b="1" dirty="0" smtClean="0">
                    <a:solidFill>
                      <a:srgbClr val="CC33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+mn-lt"/>
                    <a:ea typeface="+mn-ea"/>
                    <a:sym typeface="+mn-ea"/>
                  </a:rPr>
                  <a:t>沁园春  雪</a:t>
                </a:r>
                <a:endParaRPr lang="zh-CN" altLang="en-US" sz="4400" b="1" kern="10" dirty="0" smtClean="0">
                  <a:solidFill>
                    <a:srgbClr val="CC33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  <a:ea typeface="+mn-ea"/>
                  <a:sym typeface="+mn-ea"/>
                </a:endParaRPr>
              </a:p>
            </p:txBody>
          </p:sp>
          <p:sp>
            <p:nvSpPr>
              <p:cNvPr id="7" name="AutoShape 6"/>
              <p:cNvSpPr>
                <a:spLocks noChangeArrowheads="1"/>
              </p:cNvSpPr>
              <p:nvPr/>
            </p:nvSpPr>
            <p:spPr bwMode="auto">
              <a:xfrm>
                <a:off x="8242" y="1746"/>
                <a:ext cx="160" cy="584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000066"/>
              </a:solidFill>
              <a:ln w="9525">
                <a:solidFill>
                  <a:srgbClr val="000066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zh-CN" altLang="en-US">
                  <a:solidFill>
                    <a:srgbClr val="000066"/>
                  </a:solidFill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30200" y="247650"/>
            <a:ext cx="2346325" cy="954405"/>
            <a:chOff x="923" y="1552"/>
            <a:chExt cx="3695" cy="882"/>
          </a:xfrm>
        </p:grpSpPr>
        <p:pic>
          <p:nvPicPr>
            <p:cNvPr id="3" name="图片 2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2" name="文本框 3"/>
            <p:cNvSpPr txBox="1"/>
            <p:nvPr/>
          </p:nvSpPr>
          <p:spPr>
            <a:xfrm>
              <a:off x="1195" y="1737"/>
              <a:ext cx="284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课文解析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400050" y="740728"/>
            <a:ext cx="33845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4800" b="1" dirty="0" smtClean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</a:rPr>
              <a:t>北国风光，</a:t>
            </a:r>
          </a:p>
          <a:p>
            <a:pPr algn="l" eaLnBrk="1" hangingPunct="1"/>
            <a:endParaRPr lang="zh-CN" altLang="en-US" sz="4800" b="1" dirty="0" smtClean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</a:endParaRPr>
          </a:p>
          <a:p>
            <a:pPr algn="l" eaLnBrk="1" hangingPunct="1"/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</a:rPr>
              <a:t>千里</a:t>
            </a:r>
            <a:r>
              <a:rPr lang="zh-CN" altLang="en-US" sz="4800" b="1" dirty="0" smtClean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</a:rPr>
              <a:t>冰</a:t>
            </a:r>
            <a:r>
              <a:rPr lang="zh-CN" altLang="en-US" sz="4800" b="1" u="sng" dirty="0" smtClean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</a:rPr>
              <a:t>封</a:t>
            </a:r>
            <a:r>
              <a:rPr lang="zh-CN" altLang="en-US" sz="4800" b="1" dirty="0" smtClean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</a:rPr>
              <a:t>，</a:t>
            </a:r>
          </a:p>
          <a:p>
            <a:pPr algn="l" eaLnBrk="1" hangingPunct="1"/>
            <a:endParaRPr lang="zh-CN" altLang="en-US" sz="4800" b="1" dirty="0" smtClean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</a:endParaRPr>
          </a:p>
          <a:p>
            <a:pPr algn="l" eaLnBrk="1" hangingPunct="1"/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</a:rPr>
              <a:t>万里</a:t>
            </a:r>
            <a:r>
              <a:rPr lang="zh-CN" altLang="en-US" sz="4800" b="1" dirty="0" smtClean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</a:rPr>
              <a:t>雪</a:t>
            </a:r>
            <a:r>
              <a:rPr lang="zh-CN" altLang="en-US" sz="4800" b="1" u="sng" dirty="0" smtClean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</a:rPr>
              <a:t>飘</a:t>
            </a:r>
            <a:r>
              <a:rPr lang="zh-CN" altLang="en-US" sz="4800" b="1" dirty="0" smtClean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</a:rPr>
              <a:t>。</a:t>
            </a:r>
            <a:endParaRPr lang="zh-CN" altLang="en-US" sz="4800" b="1">
              <a:solidFill>
                <a:srgbClr val="0070C0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209925" y="799465"/>
            <a:ext cx="5543550" cy="3918585"/>
            <a:chOff x="5160" y="3360"/>
            <a:chExt cx="8730" cy="6171"/>
          </a:xfrm>
        </p:grpSpPr>
        <p:sp>
          <p:nvSpPr>
            <p:cNvPr id="60423" name="AutoShape 7"/>
            <p:cNvSpPr/>
            <p:nvPr/>
          </p:nvSpPr>
          <p:spPr bwMode="auto">
            <a:xfrm>
              <a:off x="5160" y="3360"/>
              <a:ext cx="453" cy="5600"/>
            </a:xfrm>
            <a:prstGeom prst="rightBrace">
              <a:avLst>
                <a:gd name="adj1" fmla="val 9608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24" name="Text Box 8"/>
            <p:cNvSpPr txBox="1">
              <a:spLocks noChangeArrowheads="1"/>
            </p:cNvSpPr>
            <p:nvPr/>
          </p:nvSpPr>
          <p:spPr bwMode="auto">
            <a:xfrm>
              <a:off x="5840" y="3360"/>
              <a:ext cx="3100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en-US" sz="2800" b="1" dirty="0"/>
                <a:t>总写雪景</a:t>
              </a:r>
              <a:r>
                <a:rPr lang="zh-CN" altLang="en-US" sz="2800" dirty="0"/>
                <a:t>：</a:t>
              </a:r>
            </a:p>
          </p:txBody>
        </p:sp>
        <p:sp>
          <p:nvSpPr>
            <p:cNvPr id="60425" name="Text Box 9"/>
            <p:cNvSpPr txBox="1">
              <a:spLocks noChangeArrowheads="1"/>
            </p:cNvSpPr>
            <p:nvPr/>
          </p:nvSpPr>
          <p:spPr bwMode="auto">
            <a:xfrm>
              <a:off x="6065" y="4153"/>
              <a:ext cx="7825" cy="5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en-US" b="1" dirty="0">
                  <a:solidFill>
                    <a:srgbClr val="FF0000"/>
                  </a:solidFill>
                </a:rPr>
                <a:t>把读者带入了一个冰天雪地、广袤无垠的银色世界。创造了一个广阔博大的意境，体现了诗人雪中赏雪的豪迈情怀。</a:t>
              </a:r>
              <a:endParaRPr lang="en-US" altLang="zh-CN" dirty="0">
                <a:solidFill>
                  <a:srgbClr val="FF0000"/>
                </a:solidFill>
              </a:endParaRPr>
            </a:p>
            <a:p>
              <a:pPr algn="l" eaLnBrk="1" hangingPunct="1"/>
              <a:r>
                <a:rPr lang="zh-CN" altLang="en-US" b="1" dirty="0"/>
                <a:t>“封”写地面，凝然安静。“飘”字写天空，雪姿轻盈。从地面到空中，一静一动，动静结合，相映成趣。（</a:t>
              </a:r>
              <a:r>
                <a:rPr lang="zh-CN" altLang="en-US" b="1" dirty="0">
                  <a:solidFill>
                    <a:srgbClr val="FF0000"/>
                  </a:solidFill>
                </a:rPr>
                <a:t>写法上动静结合</a:t>
              </a:r>
              <a:r>
                <a:rPr lang="zh-CN" altLang="en-US" b="1" dirty="0"/>
                <a:t>）</a:t>
              </a:r>
            </a:p>
            <a:p>
              <a:pPr algn="l" eaLnBrk="1" hangingPunct="1"/>
              <a:endParaRPr lang="en-US" altLang="zh-CN" b="1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775460" y="4665345"/>
            <a:ext cx="7025640" cy="892175"/>
            <a:chOff x="1538" y="9030"/>
            <a:chExt cx="11064" cy="1405"/>
          </a:xfrm>
        </p:grpSpPr>
        <p:sp>
          <p:nvSpPr>
            <p:cNvPr id="60426" name="Text Box 10"/>
            <p:cNvSpPr txBox="1">
              <a:spLocks noChangeArrowheads="1"/>
            </p:cNvSpPr>
            <p:nvPr/>
          </p:nvSpPr>
          <p:spPr bwMode="auto">
            <a:xfrm>
              <a:off x="1538" y="9237"/>
              <a:ext cx="1699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kumimoji="1" lang="zh-CN" altLang="en-US" b="1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作用</a:t>
              </a:r>
              <a:r>
                <a:rPr kumimoji="1" lang="zh-CN" altLang="en-US" sz="2400" b="1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：</a:t>
              </a:r>
              <a:endParaRPr lang="zh-CN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60427" name="Text Box 11"/>
            <p:cNvSpPr txBox="1">
              <a:spLocks noChangeArrowheads="1"/>
            </p:cNvSpPr>
            <p:nvPr/>
          </p:nvSpPr>
          <p:spPr bwMode="auto">
            <a:xfrm>
              <a:off x="3118" y="9030"/>
              <a:ext cx="8044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kumimoji="1" lang="zh-CN" altLang="en-US" sz="2400" b="1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内容上——北方壮观雪景的概貌图；</a:t>
              </a:r>
              <a:endParaRPr lang="zh-CN" altLang="en-US" sz="1800" b="1" dirty="0">
                <a:solidFill>
                  <a:srgbClr val="0066FF"/>
                </a:solidFill>
              </a:endParaRPr>
            </a:p>
          </p:txBody>
        </p:sp>
        <p:sp>
          <p:nvSpPr>
            <p:cNvPr id="60428" name="Text Box 12"/>
            <p:cNvSpPr txBox="1">
              <a:spLocks noChangeArrowheads="1"/>
            </p:cNvSpPr>
            <p:nvPr/>
          </p:nvSpPr>
          <p:spPr bwMode="auto">
            <a:xfrm>
              <a:off x="3118" y="9710"/>
              <a:ext cx="9484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kumimoji="1" lang="zh-CN" altLang="en-US" sz="2400" b="1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结构上——总领下文，为分写雪景作铺垫。</a:t>
              </a:r>
            </a:p>
          </p:txBody>
        </p:sp>
      </p:grp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25450" y="5803265"/>
            <a:ext cx="8401050" cy="431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zh-CN" altLang="en-US" b="1" dirty="0" smtClean="0">
                <a:solidFill>
                  <a:srgbClr val="C00000"/>
                </a:solidFill>
              </a:rPr>
              <a:t>上阕：描绘北国雪景，展现祖国山河的壮丽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330" y="219710"/>
            <a:ext cx="1080135" cy="1337945"/>
          </a:xfrm>
        </p:spPr>
        <p:txBody>
          <a:bodyPr/>
          <a:lstStyle/>
          <a:p>
            <a:pPr eaLnBrk="1" hangingPunct="1"/>
            <a:r>
              <a:rPr lang="zh-CN" altLang="en-US" sz="4800" b="1" kern="1200" dirty="0" smtClean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望</a:t>
            </a:r>
            <a:endParaRPr lang="zh-CN" altLang="en-US" sz="6000" dirty="0" smtClean="0">
              <a:solidFill>
                <a:schemeClr val="tx1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875"/>
            <a:ext cx="4175125" cy="46815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3200" smtClean="0"/>
              <a:t>      </a:t>
            </a:r>
            <a:r>
              <a:rPr lang="zh-CN" altLang="en-US" sz="3200" b="1" smtClean="0">
                <a:solidFill>
                  <a:srgbClr val="FF0000"/>
                </a:solidFill>
              </a:rPr>
              <a:t>长城</a:t>
            </a:r>
            <a:r>
              <a:rPr lang="zh-CN" altLang="en-US" sz="3200" b="1" smtClean="0">
                <a:solidFill>
                  <a:srgbClr val="0070C0"/>
                </a:solidFill>
              </a:rPr>
              <a:t>内外，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3200" b="1" smtClean="0">
                <a:solidFill>
                  <a:srgbClr val="0070C0"/>
                </a:solidFill>
              </a:rPr>
              <a:t>      惟余莽莽；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3200" b="1" smtClean="0">
                <a:solidFill>
                  <a:srgbClr val="0070C0"/>
                </a:solidFill>
              </a:rPr>
              <a:t>    </a:t>
            </a:r>
            <a:r>
              <a:rPr lang="zh-CN" altLang="en-US" sz="3200" b="1" smtClean="0">
                <a:solidFill>
                  <a:srgbClr val="FF0000"/>
                </a:solidFill>
              </a:rPr>
              <a:t>  大河</a:t>
            </a:r>
            <a:r>
              <a:rPr lang="zh-CN" altLang="en-US" sz="3200" b="1" smtClean="0">
                <a:solidFill>
                  <a:srgbClr val="0070C0"/>
                </a:solidFill>
              </a:rPr>
              <a:t>上下，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3200" b="1" smtClean="0">
                <a:solidFill>
                  <a:srgbClr val="0070C0"/>
                </a:solidFill>
              </a:rPr>
              <a:t>      顿失滔滔。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3200" b="1" smtClean="0">
                <a:solidFill>
                  <a:srgbClr val="0070C0"/>
                </a:solidFill>
              </a:rPr>
              <a:t>      </a:t>
            </a:r>
            <a:r>
              <a:rPr lang="zh-CN" altLang="en-US" sz="3200" b="1" smtClean="0">
                <a:solidFill>
                  <a:srgbClr val="FF0000"/>
                </a:solidFill>
              </a:rPr>
              <a:t>山</a:t>
            </a:r>
            <a:r>
              <a:rPr lang="zh-CN" altLang="en-US" sz="3200" b="1" u="sng" smtClean="0">
                <a:solidFill>
                  <a:srgbClr val="0070C0"/>
                </a:solidFill>
              </a:rPr>
              <a:t>舞</a:t>
            </a:r>
            <a:r>
              <a:rPr lang="zh-CN" altLang="en-US" sz="3200" b="1" smtClean="0">
                <a:solidFill>
                  <a:srgbClr val="0070C0"/>
                </a:solidFill>
              </a:rPr>
              <a:t>银蛇，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3200" b="1" smtClean="0">
                <a:solidFill>
                  <a:srgbClr val="0070C0"/>
                </a:solidFill>
              </a:rPr>
              <a:t>      </a:t>
            </a:r>
            <a:r>
              <a:rPr lang="zh-CN" altLang="en-US" sz="3200" b="1" smtClean="0">
                <a:solidFill>
                  <a:srgbClr val="FF0000"/>
                </a:solidFill>
              </a:rPr>
              <a:t>原</a:t>
            </a:r>
            <a:r>
              <a:rPr lang="zh-CN" altLang="en-US" sz="3200" b="1" u="sng" smtClean="0">
                <a:solidFill>
                  <a:srgbClr val="0070C0"/>
                </a:solidFill>
              </a:rPr>
              <a:t>驰</a:t>
            </a:r>
            <a:r>
              <a:rPr lang="zh-CN" altLang="en-US" sz="3200" b="1" smtClean="0">
                <a:solidFill>
                  <a:srgbClr val="0070C0"/>
                </a:solidFill>
              </a:rPr>
              <a:t>蜡象。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3200" b="1" smtClean="0">
                <a:solidFill>
                  <a:srgbClr val="0070C0"/>
                </a:solidFill>
              </a:rPr>
              <a:t>      欲与天公试比高。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3200" smtClean="0"/>
              <a:t>      </a:t>
            </a:r>
          </a:p>
        </p:txBody>
      </p:sp>
      <p:sp>
        <p:nvSpPr>
          <p:cNvPr id="61455" name="AutoShape 15"/>
          <p:cNvSpPr>
            <a:spLocks noChangeArrowheads="1"/>
          </p:cNvSpPr>
          <p:nvPr/>
        </p:nvSpPr>
        <p:spPr bwMode="auto">
          <a:xfrm>
            <a:off x="1908175" y="405130"/>
            <a:ext cx="7182485" cy="936625"/>
          </a:xfrm>
          <a:prstGeom prst="wedgeRoundRectCallout">
            <a:avLst>
              <a:gd name="adj1" fmla="val -57255"/>
              <a:gd name="adj2" fmla="val -59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altLang="zh-CN" sz="2000" b="1" dirty="0"/>
              <a:t>“</a:t>
            </a:r>
            <a:r>
              <a:rPr lang="zh-CN" altLang="en-US" sz="2000" b="1" dirty="0"/>
              <a:t>望”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领起下文，直至“欲与天公试比高”。</a:t>
            </a:r>
          </a:p>
          <a:p>
            <a:pPr algn="l">
              <a:lnSpc>
                <a:spcPct val="90000"/>
              </a:lnSpc>
            </a:pPr>
            <a:r>
              <a:rPr lang="zh-CN" altLang="en-US" sz="2000" b="1" dirty="0"/>
              <a:t>望中所见，既有实在的的视觉观感，又带有很大的想象成分，显示了诗人的豪迈之情。</a:t>
            </a:r>
          </a:p>
        </p:txBody>
      </p:sp>
      <p:sp>
        <p:nvSpPr>
          <p:cNvPr id="61457" name="AutoShape 17"/>
          <p:cNvSpPr/>
          <p:nvPr/>
        </p:nvSpPr>
        <p:spPr bwMode="auto">
          <a:xfrm>
            <a:off x="3132138" y="1557338"/>
            <a:ext cx="287337" cy="1800225"/>
          </a:xfrm>
          <a:prstGeom prst="rightBrace">
            <a:avLst>
              <a:gd name="adj1" fmla="val 46960"/>
              <a:gd name="adj2" fmla="val 44356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3383598" y="1482408"/>
            <a:ext cx="5545137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b="1" dirty="0"/>
              <a:t>“唯余”体现白雪覆盖的范围之广；</a:t>
            </a:r>
          </a:p>
          <a:p>
            <a:pPr algn="l" eaLnBrk="1" hangingPunct="1"/>
            <a:r>
              <a:rPr lang="zh-CN" altLang="en-US" b="1" dirty="0"/>
              <a:t>“顿失”表现冰封速度之快，用了夸张的修辞。</a:t>
            </a: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5200650" y="3579495"/>
            <a:ext cx="19812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b="1">
                <a:solidFill>
                  <a:srgbClr val="FF0000"/>
                </a:solidFill>
              </a:rPr>
              <a:t>比喻，拟人</a:t>
            </a:r>
            <a:endParaRPr lang="zh-CN" altLang="en-US" sz="2800" b="1"/>
          </a:p>
          <a:p>
            <a:pPr algn="l" eaLnBrk="1" hangingPunct="1"/>
            <a:r>
              <a:rPr lang="zh-CN" altLang="en-US" sz="2800" b="1">
                <a:solidFill>
                  <a:srgbClr val="FF0000"/>
                </a:solidFill>
              </a:rPr>
              <a:t>化静为动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143352" y="4955262"/>
            <a:ext cx="8640762" cy="1565910"/>
          </a:xfrm>
          <a:prstGeom prst="rect">
            <a:avLst/>
          </a:prstGeom>
          <a:noFill/>
          <a:ln w="28575" cmpd="dbl">
            <a:solidFill>
              <a:srgbClr val="7030A0"/>
            </a:solidFill>
            <a:prstDash val="sysDot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kumimoji="1"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舞——起舞、飞舞。形容披雪的群山似“银蛇”逶迤曲折。</a:t>
            </a:r>
          </a:p>
          <a:p>
            <a:pPr algn="l" eaLnBrk="1" hangingPunct="1">
              <a:lnSpc>
                <a:spcPct val="80000"/>
              </a:lnSpc>
            </a:pPr>
            <a:r>
              <a:rPr kumimoji="1"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驰——奔驰、奔跑。形容白雪覆盖的丘陵如巨象奔驰  。</a:t>
            </a:r>
            <a:r>
              <a:rPr lang="zh-CN" altLang="en-US" b="1" dirty="0"/>
              <a:t>极为传神地把冰雪覆盖的群山高原写活了，写它们“舞”、“驰”是化静为动的浪漫想象，诗人情感的跃动，使他眼前的大自然也显得生机勃勃生动活跃。</a:t>
            </a:r>
            <a:endParaRPr lang="zh-CN" altLang="en-US" b="1" dirty="0">
              <a:solidFill>
                <a:srgbClr val="990000"/>
              </a:solidFill>
            </a:endParaRPr>
          </a:p>
        </p:txBody>
      </p:sp>
      <p:sp>
        <p:nvSpPr>
          <p:cNvPr id="13" name="AutoShape 17"/>
          <p:cNvSpPr/>
          <p:nvPr/>
        </p:nvSpPr>
        <p:spPr bwMode="auto">
          <a:xfrm>
            <a:off x="4283393" y="3472815"/>
            <a:ext cx="360362" cy="1296988"/>
          </a:xfrm>
          <a:prstGeom prst="rightBrace">
            <a:avLst>
              <a:gd name="adj1" fmla="val 46955"/>
              <a:gd name="adj2" fmla="val 44356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6" name="矩形 11"/>
          <p:cNvSpPr>
            <a:spLocks noChangeArrowheads="1"/>
          </p:cNvSpPr>
          <p:nvPr/>
        </p:nvSpPr>
        <p:spPr bwMode="auto">
          <a:xfrm>
            <a:off x="3453765" y="2608580"/>
            <a:ext cx="547497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z="2400" b="1" dirty="0"/>
              <a:t>描绘了白雪覆盖范围之广，黄河结冰的壮观景象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uiExpand="1" build="p"/>
      <p:bldP spid="61455" grpId="0" bldLvl="0" animBg="1"/>
      <p:bldP spid="61457" grpId="0" bldLvl="0" animBg="1"/>
      <p:bldP spid="61458" grpId="0"/>
      <p:bldP spid="61460" grpId="0"/>
      <p:bldP spid="61461" grpId="0" bldLvl="0" animBg="1"/>
      <p:bldP spid="13" grpId="0" bldLvl="0" animBg="1"/>
      <p:bldP spid="112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/>
          </p:cNvSpPr>
          <p:nvPr>
            <p:ph type="title"/>
          </p:nvPr>
        </p:nvSpPr>
        <p:spPr>
          <a:xfrm>
            <a:off x="589280" y="5500688"/>
            <a:ext cx="8229600" cy="1143000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毛泽东亲笔手书的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沁园春  雪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4380" y="1357630"/>
            <a:ext cx="5095875" cy="414337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pSp>
        <p:nvGrpSpPr>
          <p:cNvPr id="10" name="组合 9"/>
          <p:cNvGrpSpPr/>
          <p:nvPr/>
        </p:nvGrpSpPr>
        <p:grpSpPr>
          <a:xfrm>
            <a:off x="407670" y="383129"/>
            <a:ext cx="2346325" cy="681957"/>
            <a:chOff x="923" y="1552"/>
            <a:chExt cx="3695" cy="882"/>
          </a:xfrm>
        </p:grpSpPr>
        <p:pic>
          <p:nvPicPr>
            <p:cNvPr id="9" name="图片 8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2" name="文本框 3"/>
            <p:cNvSpPr txBox="1"/>
            <p:nvPr/>
          </p:nvSpPr>
          <p:spPr>
            <a:xfrm>
              <a:off x="1209" y="1616"/>
              <a:ext cx="2848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情境导入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/>
        </p:nvSpPr>
        <p:spPr>
          <a:xfrm>
            <a:off x="909638" y="1504950"/>
            <a:ext cx="3313112" cy="3168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须</a:t>
            </a:r>
            <a:r>
              <a:rPr lang="zh-CN" altLang="en-US" sz="4800" b="1" dirty="0" smtClean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晴日，</a:t>
            </a:r>
            <a:br>
              <a:rPr lang="zh-CN" altLang="en-US" sz="4800" b="1" dirty="0" smtClean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zh-CN" altLang="en-US" sz="4800" b="1" dirty="0" smtClean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zh-CN" altLang="en-US" sz="4800" b="1" dirty="0" smtClean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zh-CN" altLang="en-US" sz="4800" b="1" dirty="0" smtClean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看红妆素裹，</a:t>
            </a:r>
            <a:br>
              <a:rPr lang="zh-CN" altLang="en-US" sz="4800" b="1" dirty="0" smtClean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zh-CN" altLang="en-US" sz="4800" b="1" dirty="0" smtClean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zh-CN" altLang="en-US" sz="4800" b="1" dirty="0" smtClean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zh-CN" altLang="en-US" sz="4800" b="1" dirty="0" smtClean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分外妖娆。</a:t>
            </a:r>
            <a:endParaRPr lang="zh-CN" altLang="en-US" sz="4000" b="0" smtClean="0">
              <a:solidFill>
                <a:schemeClr val="tx1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2276475"/>
            <a:ext cx="3683000" cy="17287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b="1" dirty="0" smtClean="0"/>
              <a:t>虚景：“须”字表明雪后初晴之景出自作者的想象。</a:t>
            </a:r>
          </a:p>
        </p:txBody>
      </p:sp>
      <p:sp>
        <p:nvSpPr>
          <p:cNvPr id="12292" name="AutoShape 4"/>
          <p:cNvSpPr/>
          <p:nvPr/>
        </p:nvSpPr>
        <p:spPr bwMode="auto">
          <a:xfrm>
            <a:off x="3924300" y="1249680"/>
            <a:ext cx="433705" cy="3607435"/>
          </a:xfrm>
          <a:prstGeom prst="rightBrace">
            <a:avLst>
              <a:gd name="adj1" fmla="val 56746"/>
              <a:gd name="adj2" fmla="val 43407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zh-CN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  <p:bldP spid="1229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160020" y="1136650"/>
            <a:ext cx="4627880" cy="2376805"/>
          </a:xfrm>
        </p:spPr>
        <p:txBody>
          <a:bodyPr/>
          <a:lstStyle/>
          <a:p>
            <a:pPr eaLnBrk="1" hangingPunct="1"/>
            <a:r>
              <a:rPr lang="zh-CN" altLang="en-US" sz="4000" b="1" smtClean="0">
                <a:solidFill>
                  <a:srgbClr val="0070C0"/>
                </a:solidFill>
              </a:rPr>
              <a:t>江山如此多娇，</a:t>
            </a:r>
            <a:br>
              <a:rPr lang="zh-CN" altLang="en-US" sz="4000" b="1" smtClean="0">
                <a:solidFill>
                  <a:srgbClr val="0070C0"/>
                </a:solidFill>
              </a:rPr>
            </a:br>
            <a:r>
              <a:rPr lang="zh-CN" altLang="en-US" sz="4000" b="1" smtClean="0">
                <a:solidFill>
                  <a:srgbClr val="0070C0"/>
                </a:solidFill>
              </a:rPr>
              <a:t/>
            </a:r>
            <a:br>
              <a:rPr lang="zh-CN" altLang="en-US" sz="4000" b="1" smtClean="0">
                <a:solidFill>
                  <a:srgbClr val="0070C0"/>
                </a:solidFill>
              </a:rPr>
            </a:br>
            <a:r>
              <a:rPr lang="zh-CN" altLang="en-US" sz="4000" b="1" smtClean="0">
                <a:solidFill>
                  <a:srgbClr val="0070C0"/>
                </a:solidFill>
              </a:rPr>
              <a:t>引无数英雄竞折腰。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80060" y="5211445"/>
            <a:ext cx="8183245" cy="863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zh-CN" altLang="en-US" b="1" smtClean="0">
                <a:solidFill>
                  <a:srgbClr val="990000"/>
                </a:solidFill>
              </a:rPr>
              <a:t>下阕：纵论历代英雄，抒发坚定的自信和伟大的抱负。</a:t>
            </a:r>
          </a:p>
        </p:txBody>
      </p:sp>
      <p:sp>
        <p:nvSpPr>
          <p:cNvPr id="88069" name="AutoShape 5"/>
          <p:cNvSpPr/>
          <p:nvPr/>
        </p:nvSpPr>
        <p:spPr bwMode="auto">
          <a:xfrm>
            <a:off x="4625975" y="1280478"/>
            <a:ext cx="431800" cy="2089150"/>
          </a:xfrm>
          <a:prstGeom prst="rightBrace">
            <a:avLst>
              <a:gd name="adj1" fmla="val 40319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5316538" y="1703070"/>
            <a:ext cx="352901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3200" b="1">
                <a:solidFill>
                  <a:srgbClr val="FF0000"/>
                </a:solidFill>
              </a:rPr>
              <a:t>作用</a:t>
            </a:r>
            <a:r>
              <a:rPr lang="en-US" altLang="zh-CN" sz="3200" b="1"/>
              <a:t>——</a:t>
            </a:r>
            <a:r>
              <a:rPr lang="zh-CN" altLang="en-US" sz="3200" b="1" u="sng">
                <a:solidFill>
                  <a:srgbClr val="FF0000"/>
                </a:solidFill>
              </a:rPr>
              <a:t>承上启下</a:t>
            </a:r>
            <a:r>
              <a:rPr lang="zh-CN" altLang="en-US" sz="3200" b="1"/>
              <a:t>。由描绘自然过渡到评点历史帝王。</a:t>
            </a:r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 rot="18840000">
            <a:off x="2809240" y="3361055"/>
            <a:ext cx="501015" cy="516890"/>
          </a:xfrm>
          <a:prstGeom prst="downArrow">
            <a:avLst>
              <a:gd name="adj1" fmla="val 39944"/>
              <a:gd name="adj2" fmla="val 44901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2435225" y="4055745"/>
            <a:ext cx="64649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b="1"/>
              <a:t>体现无数英雄为祖国的壮丽山河而倾倒。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  <p:bldP spid="88068" grpId="1"/>
      <p:bldP spid="13314" grpId="0" build="p"/>
      <p:bldP spid="88069" grpId="0" bldLvl="0" animBg="1"/>
      <p:bldP spid="88070" grpId="1"/>
      <p:bldP spid="88071" grpId="0" bldLvl="0" animBg="1"/>
      <p:bldP spid="880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530225"/>
            <a:ext cx="1666875" cy="941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z="6000" b="1" dirty="0" smtClean="0">
                <a:solidFill>
                  <a:srgbClr val="0070C0"/>
                </a:solidFill>
              </a:rPr>
              <a:t>惜</a:t>
            </a:r>
            <a:endParaRPr lang="zh-CN" alt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b="1" smtClean="0">
                <a:solidFill>
                  <a:srgbClr val="0070C0"/>
                </a:solidFill>
              </a:rPr>
              <a:t>秦皇汉武，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b="1" smtClean="0">
                <a:solidFill>
                  <a:srgbClr val="FF0000"/>
                </a:solidFill>
              </a:rPr>
              <a:t>略输</a:t>
            </a:r>
            <a:r>
              <a:rPr lang="zh-CN" altLang="en-US" b="1" smtClean="0">
                <a:solidFill>
                  <a:srgbClr val="0070C0"/>
                </a:solidFill>
              </a:rPr>
              <a:t>文采；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b="1" smtClean="0">
                <a:solidFill>
                  <a:srgbClr val="0070C0"/>
                </a:solidFill>
              </a:rPr>
              <a:t>唐宗宋祖，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b="1" smtClean="0">
                <a:solidFill>
                  <a:srgbClr val="FF0000"/>
                </a:solidFill>
              </a:rPr>
              <a:t>稍逊</a:t>
            </a:r>
            <a:r>
              <a:rPr lang="zh-CN" altLang="en-US" b="1" smtClean="0">
                <a:solidFill>
                  <a:srgbClr val="0070C0"/>
                </a:solidFill>
              </a:rPr>
              <a:t>风骚。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b="1" smtClean="0">
                <a:solidFill>
                  <a:srgbClr val="0070C0"/>
                </a:solidFill>
              </a:rPr>
              <a:t>一代天骄，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b="1" smtClean="0">
                <a:solidFill>
                  <a:srgbClr val="0070C0"/>
                </a:solidFill>
              </a:rPr>
              <a:t>成吉思汗，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b="1" smtClean="0">
                <a:solidFill>
                  <a:srgbClr val="0070C0"/>
                </a:solidFill>
              </a:rPr>
              <a:t>只识弯弓射大雕。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zh-CN" altLang="en-US" b="1" smtClean="0">
              <a:solidFill>
                <a:srgbClr val="0070C0"/>
              </a:solidFill>
            </a:endParaRPr>
          </a:p>
        </p:txBody>
      </p:sp>
      <p:sp>
        <p:nvSpPr>
          <p:cNvPr id="89092" name="AutoShape 4"/>
          <p:cNvSpPr>
            <a:spLocks noChangeArrowheads="1"/>
          </p:cNvSpPr>
          <p:nvPr/>
        </p:nvSpPr>
        <p:spPr bwMode="auto">
          <a:xfrm>
            <a:off x="1945005" y="304800"/>
            <a:ext cx="6121400" cy="719138"/>
          </a:xfrm>
          <a:prstGeom prst="wedgeRoundRectCallout">
            <a:avLst>
              <a:gd name="adj1" fmla="val -48676"/>
              <a:gd name="adj2" fmla="val 72074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 anchor="ctr"/>
          <a:lstStyle/>
          <a:p>
            <a:r>
              <a:rPr lang="en-US" altLang="zh-CN" dirty="0"/>
              <a:t>“</a:t>
            </a:r>
            <a:r>
              <a:rPr lang="zh-CN" altLang="en-US" dirty="0"/>
              <a:t>惜”</a:t>
            </a:r>
            <a:r>
              <a:rPr lang="en-US" altLang="zh-CN" dirty="0"/>
              <a:t>——</a:t>
            </a:r>
            <a:r>
              <a:rPr lang="zh-CN" altLang="en-US" dirty="0"/>
              <a:t>惋惜、感叹。是对历史人物的评价，领起到“只识弯弓射大雕”。</a:t>
            </a:r>
          </a:p>
        </p:txBody>
      </p:sp>
      <p:sp>
        <p:nvSpPr>
          <p:cNvPr id="89093" name="AutoShape 5"/>
          <p:cNvSpPr/>
          <p:nvPr/>
        </p:nvSpPr>
        <p:spPr bwMode="auto">
          <a:xfrm>
            <a:off x="3648075" y="1599565"/>
            <a:ext cx="431800" cy="4003040"/>
          </a:xfrm>
          <a:prstGeom prst="rightBrace">
            <a:avLst>
              <a:gd name="adj1" fmla="val 68107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4157980" y="1804035"/>
            <a:ext cx="4876800" cy="353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rgbClr val="FF0000"/>
                </a:solidFill>
              </a:rPr>
              <a:t>“惜”中含褒</a:t>
            </a:r>
            <a:r>
              <a:rPr lang="zh-CN" altLang="en-US" sz="2800" b="1" dirty="0"/>
              <a:t>，肯定历代君王是英雄，</a:t>
            </a:r>
            <a:endParaRPr lang="en-US" altLang="zh-CN" sz="2800" b="1" dirty="0"/>
          </a:p>
          <a:p>
            <a:pPr algn="l" eaLnBrk="1" hangingPunct="1"/>
            <a:r>
              <a:rPr lang="zh-CN" altLang="en-US" sz="2800" b="1" dirty="0">
                <a:solidFill>
                  <a:srgbClr val="FF0000"/>
                </a:solidFill>
              </a:rPr>
              <a:t>“惜”中含贬</a:t>
            </a:r>
            <a:r>
              <a:rPr lang="zh-CN" altLang="en-US" sz="2800" b="1" dirty="0"/>
              <a:t>，委婉批评他们长于武功、短于文治。（略输、稍逊、只识）</a:t>
            </a:r>
          </a:p>
          <a:p>
            <a:pPr algn="l" eaLnBrk="1" hangingPunct="1"/>
            <a:r>
              <a:rPr lang="zh-CN" altLang="en-US" sz="2800" b="1" dirty="0">
                <a:solidFill>
                  <a:srgbClr val="FF0000"/>
                </a:solidFill>
              </a:rPr>
              <a:t>“惜”中寓志</a:t>
            </a:r>
            <a:r>
              <a:rPr lang="zh-CN" altLang="en-US" sz="2800" b="1" dirty="0"/>
              <a:t>，蕴含无产阶级后来者居上的豪迈气概，以及超越历代英雄人物的自信。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89092" grpId="0" bldLvl="0" animBg="1"/>
      <p:bldP spid="89093" grpId="0" bldLvl="0" animBg="1"/>
      <p:bldP spid="890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55308" y="919163"/>
            <a:ext cx="3095625" cy="2663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z="3500" b="1" smtClean="0">
                <a:solidFill>
                  <a:srgbClr val="0070C0"/>
                </a:solidFill>
              </a:rPr>
              <a:t>俱往矣，</a:t>
            </a:r>
            <a:br>
              <a:rPr lang="zh-CN" altLang="en-US" sz="3500" b="1" smtClean="0">
                <a:solidFill>
                  <a:srgbClr val="0070C0"/>
                </a:solidFill>
              </a:rPr>
            </a:br>
            <a:r>
              <a:rPr lang="zh-CN" altLang="en-US" sz="3500" b="1" smtClean="0">
                <a:solidFill>
                  <a:srgbClr val="0070C0"/>
                </a:solidFill>
              </a:rPr>
              <a:t/>
            </a:r>
            <a:br>
              <a:rPr lang="zh-CN" altLang="en-US" sz="3500" b="1" smtClean="0">
                <a:solidFill>
                  <a:srgbClr val="0070C0"/>
                </a:solidFill>
              </a:rPr>
            </a:br>
            <a:r>
              <a:rPr lang="zh-CN" altLang="en-US" sz="3500" b="1" smtClean="0">
                <a:solidFill>
                  <a:srgbClr val="0070C0"/>
                </a:solidFill>
              </a:rPr>
              <a:t>数风流人物，</a:t>
            </a:r>
            <a:br>
              <a:rPr lang="zh-CN" altLang="en-US" sz="3500" b="1" smtClean="0">
                <a:solidFill>
                  <a:srgbClr val="0070C0"/>
                </a:solidFill>
              </a:rPr>
            </a:br>
            <a:r>
              <a:rPr lang="zh-CN" altLang="en-US" sz="3500" b="1" smtClean="0">
                <a:solidFill>
                  <a:srgbClr val="0070C0"/>
                </a:solidFill>
              </a:rPr>
              <a:t/>
            </a:r>
            <a:br>
              <a:rPr lang="zh-CN" altLang="en-US" sz="3500" b="1" smtClean="0">
                <a:solidFill>
                  <a:srgbClr val="0070C0"/>
                </a:solidFill>
              </a:rPr>
            </a:br>
            <a:r>
              <a:rPr lang="zh-CN" altLang="en-US" sz="3500" b="1" smtClean="0">
                <a:solidFill>
                  <a:srgbClr val="0070C0"/>
                </a:solidFill>
              </a:rPr>
              <a:t>还看今朝。</a:t>
            </a:r>
          </a:p>
        </p:txBody>
      </p:sp>
      <p:sp>
        <p:nvSpPr>
          <p:cNvPr id="90116" name="AutoShape 4"/>
          <p:cNvSpPr/>
          <p:nvPr/>
        </p:nvSpPr>
        <p:spPr bwMode="auto">
          <a:xfrm>
            <a:off x="3650933" y="883285"/>
            <a:ext cx="215900" cy="2735263"/>
          </a:xfrm>
          <a:prstGeom prst="rightBrace">
            <a:avLst>
              <a:gd name="adj1" fmla="val 105576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4138930" y="2020570"/>
            <a:ext cx="39833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b="1">
                <a:solidFill>
                  <a:srgbClr val="990000"/>
                </a:solidFill>
              </a:rPr>
              <a:t>点睛之笔，全词的主旨句</a:t>
            </a:r>
            <a:endParaRPr lang="zh-CN" altLang="en-US" b="1"/>
          </a:p>
        </p:txBody>
      </p:sp>
      <p:sp>
        <p:nvSpPr>
          <p:cNvPr id="15365" name="矩形 8"/>
          <p:cNvSpPr>
            <a:spLocks noChangeArrowheads="1"/>
          </p:cNvSpPr>
          <p:nvPr/>
        </p:nvSpPr>
        <p:spPr bwMode="auto">
          <a:xfrm>
            <a:off x="636270" y="4043680"/>
            <a:ext cx="7486015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400" b="1" dirty="0"/>
              <a:t>       </a:t>
            </a:r>
            <a:r>
              <a:rPr lang="zh-CN" altLang="en-US" sz="2400" b="1" dirty="0"/>
              <a:t>“俱往矣”三字，将中国封建社会的历史一笔带过，转向诗人所处的当今时代，点出主题。“今朝”是一个新的时代，新的时代需要新的风流人物，新的风流人物正在而且必将创造出空前伟大的业绩。这里的风流人物，是指代表了无产阶级和人民大众利益的无产阶级革命英雄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90116" grpId="0" bldLvl="0" animBg="1"/>
      <p:bldP spid="90117" grpId="0"/>
      <p:bldP spid="153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30200" y="256540"/>
            <a:ext cx="2346325" cy="801370"/>
            <a:chOff x="923" y="1552"/>
            <a:chExt cx="3695" cy="882"/>
          </a:xfrm>
        </p:grpSpPr>
        <p:pic>
          <p:nvPicPr>
            <p:cNvPr id="5" name="图片 4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2" name="文本框 3"/>
            <p:cNvSpPr txBox="1"/>
            <p:nvPr/>
          </p:nvSpPr>
          <p:spPr>
            <a:xfrm>
              <a:off x="1222" y="1672"/>
              <a:ext cx="2848" cy="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课文总结</a:t>
              </a:r>
            </a:p>
          </p:txBody>
        </p:sp>
      </p:grpSp>
      <p:pic>
        <p:nvPicPr>
          <p:cNvPr id="19458" name="Picture 6" descr="C:\Users\Administrator\Documents\小插图\文本框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57910"/>
            <a:ext cx="7465695" cy="529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618615" y="2573655"/>
            <a:ext cx="6582410" cy="360553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这首词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借景抒情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。上阕描写北国雪景，展现祖国山河的壮丽；下阕纵论历代英雄，抒发坚定的自信和伟大的抱负。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表达了作者独特的历史观和英雄观。赞美了祖国山河的壮丽，抒发了诗人作为革命领袖的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豪情壮志</a:t>
            </a:r>
            <a:r>
              <a:rPr lang="zh-CN" altLang="en-US" sz="3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b="1" dirty="0">
              <a:solidFill>
                <a:srgbClr val="FF0000"/>
              </a:solidFill>
              <a:latin typeface="+mn-ea"/>
            </a:endParaRPr>
          </a:p>
          <a:p>
            <a:endParaRPr lang="zh-CN" altLang="en-US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/>
          <p:nvPr/>
        </p:nvSpPr>
        <p:spPr>
          <a:xfrm>
            <a:off x="1278890" y="2995930"/>
            <a:ext cx="914400" cy="2830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CC00"/>
                </a:solidFill>
                <a:latin typeface="Times New Roman" panose="02020603050405020304" pitchFamily="18" charset="0"/>
              </a:rPr>
              <a:t>上阕：</a:t>
            </a:r>
          </a:p>
          <a:p>
            <a:pPr>
              <a:spcBef>
                <a:spcPct val="50000"/>
              </a:spcBef>
            </a:pPr>
            <a:endParaRPr lang="zh-CN" altLang="en-US" sz="2400" b="1" dirty="0">
              <a:solidFill>
                <a:srgbClr val="FFCC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zh-CN" altLang="en-US" sz="2400" b="1" dirty="0">
              <a:solidFill>
                <a:srgbClr val="FFCC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CC00"/>
                </a:solidFill>
                <a:latin typeface="Times New Roman" panose="02020603050405020304" pitchFamily="18" charset="0"/>
              </a:rPr>
              <a:t>下阕： </a:t>
            </a:r>
          </a:p>
        </p:txBody>
      </p:sp>
      <p:sp>
        <p:nvSpPr>
          <p:cNvPr id="22534" name="Text Box 6"/>
          <p:cNvSpPr txBox="1"/>
          <p:nvPr/>
        </p:nvSpPr>
        <p:spPr>
          <a:xfrm>
            <a:off x="2051050" y="2781300"/>
            <a:ext cx="213360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</a:rPr>
              <a:t>描写北国风光</a:t>
            </a:r>
          </a:p>
          <a:p>
            <a:endParaRPr lang="zh-CN" altLang="en-US" sz="2400" b="1" dirty="0">
              <a:latin typeface="Times New Roman" panose="02020603050405020304" pitchFamily="18" charset="0"/>
            </a:endParaRPr>
          </a:p>
          <a:p>
            <a:endParaRPr lang="zh-CN" altLang="en-US" sz="2400" b="1" dirty="0">
              <a:latin typeface="Times New Roman" panose="02020603050405020304" pitchFamily="18" charset="0"/>
            </a:endParaRPr>
          </a:p>
          <a:p>
            <a:endParaRPr lang="zh-CN" altLang="en-US" sz="2400" b="1" dirty="0">
              <a:latin typeface="Times New Roman" panose="02020603050405020304" pitchFamily="18" charset="0"/>
            </a:endParaRPr>
          </a:p>
          <a:p>
            <a:endParaRPr lang="zh-CN" altLang="en-US" sz="2400" b="1" dirty="0">
              <a:latin typeface="Times New Roman" panose="02020603050405020304" pitchFamily="18" charset="0"/>
            </a:endParaRPr>
          </a:p>
          <a:p>
            <a:r>
              <a:rPr lang="zh-CN" altLang="en-US" sz="2400" b="1" dirty="0">
                <a:latin typeface="Times New Roman" panose="02020603050405020304" pitchFamily="18" charset="0"/>
              </a:rPr>
              <a:t>评论历史人物</a:t>
            </a:r>
          </a:p>
        </p:txBody>
      </p:sp>
      <p:sp>
        <p:nvSpPr>
          <p:cNvPr id="22535" name="AutoShape 7"/>
          <p:cNvSpPr/>
          <p:nvPr/>
        </p:nvSpPr>
        <p:spPr>
          <a:xfrm>
            <a:off x="4067175" y="2636838"/>
            <a:ext cx="360363" cy="1439862"/>
          </a:xfrm>
          <a:prstGeom prst="leftBrace">
            <a:avLst>
              <a:gd name="adj1" fmla="val 33296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Garamond" panose="02020404030301010803" pitchFamily="18" charset="0"/>
            </a:endParaRPr>
          </a:p>
        </p:txBody>
      </p:sp>
      <p:sp>
        <p:nvSpPr>
          <p:cNvPr id="22536" name="Text Box 8"/>
          <p:cNvSpPr txBox="1"/>
          <p:nvPr/>
        </p:nvSpPr>
        <p:spPr>
          <a:xfrm>
            <a:off x="4500563" y="2528888"/>
            <a:ext cx="19431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</a:rPr>
              <a:t>冰封       雪飘</a:t>
            </a:r>
          </a:p>
        </p:txBody>
      </p:sp>
      <p:sp>
        <p:nvSpPr>
          <p:cNvPr id="22537" name="Text Box 9"/>
          <p:cNvSpPr txBox="1"/>
          <p:nvPr/>
        </p:nvSpPr>
        <p:spPr>
          <a:xfrm>
            <a:off x="4424363" y="2960688"/>
            <a:ext cx="2019300" cy="822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</a:rPr>
              <a:t>长城        大河</a:t>
            </a:r>
          </a:p>
          <a:p>
            <a:r>
              <a:rPr lang="zh-CN" altLang="en-US" sz="2400" b="1" dirty="0">
                <a:latin typeface="Times New Roman" panose="02020603050405020304" pitchFamily="18" charset="0"/>
              </a:rPr>
              <a:t> 山            原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2538" name="Text Box 10"/>
          <p:cNvSpPr txBox="1"/>
          <p:nvPr/>
        </p:nvSpPr>
        <p:spPr>
          <a:xfrm>
            <a:off x="5156200" y="2995613"/>
            <a:ext cx="1644650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</a:rPr>
              <a:t>惟               顿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2539" name="Text Box 11"/>
          <p:cNvSpPr txBox="1"/>
          <p:nvPr/>
        </p:nvSpPr>
        <p:spPr>
          <a:xfrm>
            <a:off x="5156200" y="3392488"/>
            <a:ext cx="1644650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</a:rPr>
              <a:t>舞               驰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2540" name="Text Box 12"/>
          <p:cNvSpPr txBox="1"/>
          <p:nvPr/>
        </p:nvSpPr>
        <p:spPr>
          <a:xfrm>
            <a:off x="4500563" y="3860800"/>
            <a:ext cx="209708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</a:rPr>
              <a:t>须     红装素裹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2541" name="Text Box 13"/>
          <p:cNvSpPr txBox="1"/>
          <p:nvPr/>
        </p:nvSpPr>
        <p:spPr>
          <a:xfrm>
            <a:off x="6538913" y="2528888"/>
            <a:ext cx="15621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</a:rPr>
              <a:t>  （总写）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2542" name="Text Box 14"/>
          <p:cNvSpPr txBox="1"/>
          <p:nvPr/>
        </p:nvSpPr>
        <p:spPr>
          <a:xfrm>
            <a:off x="6691313" y="2955925"/>
            <a:ext cx="14097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</a:rPr>
              <a:t>（分写）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2543" name="Text Box 15"/>
          <p:cNvSpPr txBox="1"/>
          <p:nvPr/>
        </p:nvSpPr>
        <p:spPr>
          <a:xfrm>
            <a:off x="6691313" y="3357563"/>
            <a:ext cx="14097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（实写）</a:t>
            </a:r>
            <a:endParaRPr lang="zh-CN" altLang="en-US" sz="2400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4" name="Text Box 16"/>
          <p:cNvSpPr txBox="1"/>
          <p:nvPr/>
        </p:nvSpPr>
        <p:spPr>
          <a:xfrm>
            <a:off x="3074036" y="1065213"/>
            <a:ext cx="2478405" cy="1014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latin typeface="宋体" panose="02010600030101010101" pitchFamily="2" charset="-122"/>
                <a:cs typeface="宋体" panose="02010600030101010101" pitchFamily="2" charset="-122"/>
              </a:rPr>
              <a:t>沁园春</a:t>
            </a:r>
            <a:r>
              <a:rPr lang="en-US" altLang="zh-CN" sz="3600" b="1" dirty="0">
                <a:latin typeface="宋体" panose="02010600030101010101" pitchFamily="2" charset="-122"/>
                <a:cs typeface="宋体" panose="02010600030101010101" pitchFamily="2" charset="-122"/>
              </a:rPr>
              <a:t>·</a:t>
            </a:r>
            <a:r>
              <a:rPr lang="zh-CN" altLang="en-US" sz="3600" b="1" dirty="0">
                <a:latin typeface="宋体" panose="02010600030101010101" pitchFamily="2" charset="-122"/>
                <a:cs typeface="宋体" panose="02010600030101010101" pitchFamily="2" charset="-122"/>
              </a:rPr>
              <a:t>雪            </a:t>
            </a:r>
          </a:p>
          <a:p>
            <a:pPr algn="ctr"/>
            <a:r>
              <a:rPr lang="zh-CN" altLang="en-US" sz="2000" b="1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</a:rPr>
              <a:t>毛泽东</a:t>
            </a:r>
            <a:r>
              <a:rPr lang="zh-CN" altLang="en-US" sz="2000" b="1" dirty="0"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000" b="1" dirty="0">
                <a:latin typeface="Times New Roman" panose="02020603050405020304" pitchFamily="18" charset="0"/>
              </a:rPr>
              <a:t>   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2545" name="Text Box 17"/>
          <p:cNvSpPr txBox="1"/>
          <p:nvPr/>
        </p:nvSpPr>
        <p:spPr>
          <a:xfrm>
            <a:off x="2044700" y="3213100"/>
            <a:ext cx="20224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</a:rPr>
              <a:t>热爱祖国河山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2546" name="AutoShape 18"/>
          <p:cNvSpPr/>
          <p:nvPr/>
        </p:nvSpPr>
        <p:spPr>
          <a:xfrm>
            <a:off x="4191000" y="4581525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Garamond" panose="02020404030301010803" pitchFamily="18" charset="0"/>
            </a:endParaRPr>
          </a:p>
        </p:txBody>
      </p:sp>
      <p:sp>
        <p:nvSpPr>
          <p:cNvPr id="22547" name="Text Box 19"/>
          <p:cNvSpPr txBox="1"/>
          <p:nvPr/>
        </p:nvSpPr>
        <p:spPr>
          <a:xfrm>
            <a:off x="4427538" y="4437063"/>
            <a:ext cx="1638300" cy="1187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</a:rPr>
              <a:t>秦皇   汉武</a:t>
            </a:r>
          </a:p>
          <a:p>
            <a:r>
              <a:rPr lang="zh-CN" altLang="en-US" sz="2400" b="1" dirty="0">
                <a:latin typeface="Times New Roman" panose="02020603050405020304" pitchFamily="18" charset="0"/>
              </a:rPr>
              <a:t>唐宗   宋祖</a:t>
            </a:r>
          </a:p>
          <a:p>
            <a:r>
              <a:rPr lang="zh-CN" altLang="en-US" sz="2400" b="1" dirty="0">
                <a:latin typeface="Times New Roman" panose="02020603050405020304" pitchFamily="18" charset="0"/>
              </a:rPr>
              <a:t>成吉思汗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2548" name="Text Box 20"/>
          <p:cNvSpPr txBox="1"/>
          <p:nvPr/>
        </p:nvSpPr>
        <p:spPr>
          <a:xfrm>
            <a:off x="6223000" y="4402138"/>
            <a:ext cx="796925" cy="1187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</a:rPr>
              <a:t>略输</a:t>
            </a:r>
          </a:p>
          <a:p>
            <a:r>
              <a:rPr lang="zh-CN" altLang="en-US" sz="2400" b="1" dirty="0">
                <a:latin typeface="Times New Roman" panose="02020603050405020304" pitchFamily="18" charset="0"/>
              </a:rPr>
              <a:t>稍逊</a:t>
            </a:r>
          </a:p>
          <a:p>
            <a:r>
              <a:rPr lang="zh-CN" altLang="en-US" sz="2400" b="1" dirty="0">
                <a:latin typeface="Times New Roman" panose="02020603050405020304" pitchFamily="18" charset="0"/>
              </a:rPr>
              <a:t>只识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2549" name="AutoShape 21"/>
          <p:cNvSpPr/>
          <p:nvPr/>
        </p:nvSpPr>
        <p:spPr>
          <a:xfrm>
            <a:off x="7156450" y="4581525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Garamond" panose="02020404030301010803" pitchFamily="18" charset="0"/>
            </a:endParaRP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7308850" y="47244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3200" b="1" kern="1200" cap="none" spc="0" normalizeH="0" baseline="0" noProof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惜</a:t>
            </a:r>
          </a:p>
        </p:txBody>
      </p:sp>
      <p:sp>
        <p:nvSpPr>
          <p:cNvPr id="22551" name="Text Box 23"/>
          <p:cNvSpPr txBox="1"/>
          <p:nvPr/>
        </p:nvSpPr>
        <p:spPr>
          <a:xfrm>
            <a:off x="4211638" y="5635625"/>
            <a:ext cx="217328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</a:rPr>
              <a:t>数   风流人物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2552" name="Text Box 24"/>
          <p:cNvSpPr txBox="1"/>
          <p:nvPr/>
        </p:nvSpPr>
        <p:spPr>
          <a:xfrm>
            <a:off x="2051050" y="5157788"/>
            <a:ext cx="20224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</a:rPr>
              <a:t>赞颂当今英雄</a:t>
            </a:r>
          </a:p>
        </p:txBody>
      </p:sp>
      <p:sp>
        <p:nvSpPr>
          <p:cNvPr id="22553" name="AutoShape 25"/>
          <p:cNvSpPr/>
          <p:nvPr/>
        </p:nvSpPr>
        <p:spPr>
          <a:xfrm>
            <a:off x="878205" y="3212783"/>
            <a:ext cx="228600" cy="2133600"/>
          </a:xfrm>
          <a:prstGeom prst="leftBrace">
            <a:avLst>
              <a:gd name="adj1" fmla="val 77777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Garamond" panose="02020404030301010803" pitchFamily="18" charset="0"/>
            </a:endParaRPr>
          </a:p>
        </p:txBody>
      </p:sp>
      <p:sp>
        <p:nvSpPr>
          <p:cNvPr id="22554" name="Text Box 26"/>
          <p:cNvSpPr txBox="1"/>
          <p:nvPr/>
        </p:nvSpPr>
        <p:spPr>
          <a:xfrm>
            <a:off x="328613" y="2212023"/>
            <a:ext cx="549275" cy="3992562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（描写、议论、抒情相结合）</a:t>
            </a:r>
          </a:p>
        </p:txBody>
      </p:sp>
      <p:sp>
        <p:nvSpPr>
          <p:cNvPr id="22556" name="Text Box 28"/>
          <p:cNvSpPr txBox="1"/>
          <p:nvPr/>
        </p:nvSpPr>
        <p:spPr>
          <a:xfrm>
            <a:off x="8172450" y="4522788"/>
            <a:ext cx="591185" cy="1076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激</a:t>
            </a:r>
          </a:p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情</a:t>
            </a:r>
          </a:p>
        </p:txBody>
      </p:sp>
      <p:sp>
        <p:nvSpPr>
          <p:cNvPr id="22557" name="Text Box 29"/>
          <p:cNvSpPr txBox="1"/>
          <p:nvPr/>
        </p:nvSpPr>
        <p:spPr>
          <a:xfrm>
            <a:off x="8172450" y="2924175"/>
            <a:ext cx="591185" cy="1076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豪</a:t>
            </a:r>
          </a:p>
          <a:p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迈</a:t>
            </a:r>
          </a:p>
        </p:txBody>
      </p:sp>
      <p:sp>
        <p:nvSpPr>
          <p:cNvPr id="22558" name="Rectangle 30"/>
          <p:cNvSpPr/>
          <p:nvPr/>
        </p:nvSpPr>
        <p:spPr>
          <a:xfrm>
            <a:off x="6691313" y="3856038"/>
            <a:ext cx="14097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（虚写）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30200" y="364280"/>
            <a:ext cx="2261235" cy="837775"/>
            <a:chOff x="923" y="1584"/>
            <a:chExt cx="3561" cy="850"/>
          </a:xfrm>
        </p:grpSpPr>
        <p:pic>
          <p:nvPicPr>
            <p:cNvPr id="5" name="图片 4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84"/>
              <a:ext cx="3561" cy="850"/>
            </a:xfrm>
            <a:prstGeom prst="rect">
              <a:avLst/>
            </a:prstGeom>
          </p:spPr>
        </p:pic>
        <p:sp>
          <p:nvSpPr>
            <p:cNvPr id="22" name="文本框 3"/>
            <p:cNvSpPr txBox="1"/>
            <p:nvPr/>
          </p:nvSpPr>
          <p:spPr>
            <a:xfrm>
              <a:off x="1279" y="1713"/>
              <a:ext cx="2848" cy="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板书设计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2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5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  <p:bldP spid="22535" grpId="0" bldLvl="0" animBg="1"/>
      <p:bldP spid="22536" grpId="0"/>
      <p:bldP spid="22537" grpId="0"/>
      <p:bldP spid="22538" grpId="0"/>
      <p:bldP spid="22539" grpId="0"/>
      <p:bldP spid="22540" grpId="0"/>
      <p:bldP spid="22541" grpId="0"/>
      <p:bldP spid="22542" grpId="0"/>
      <p:bldP spid="22543" grpId="0"/>
      <p:bldP spid="22544" grpId="0"/>
      <p:bldP spid="22545" grpId="0"/>
      <p:bldP spid="22546" grpId="0" bldLvl="0" animBg="1"/>
      <p:bldP spid="22547" grpId="0"/>
      <p:bldP spid="22548" grpId="0"/>
      <p:bldP spid="22549" grpId="0" bldLvl="0" animBg="1"/>
      <p:bldP spid="22550" grpId="0" bldLvl="0" animBg="1"/>
      <p:bldP spid="22551" grpId="0"/>
      <p:bldP spid="22552" grpId="0"/>
      <p:bldP spid="22553" grpId="0" bldLvl="0" animBg="1"/>
      <p:bldP spid="22554" grpId="0"/>
      <p:bldP spid="22556" grpId="0"/>
      <p:bldP spid="22557" grpId="0"/>
      <p:bldP spid="225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10"/>
          <p:cNvSpPr>
            <a:spLocks noGrp="1" noChangeArrowheads="1"/>
          </p:cNvSpPr>
          <p:nvPr>
            <p:ph idx="1"/>
          </p:nvPr>
        </p:nvSpPr>
        <p:spPr>
          <a:xfrm>
            <a:off x="630238" y="1753235"/>
            <a:ext cx="8229600" cy="2630488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、展开想象用自己的话描绘诗人笔下的北国雪景图。</a:t>
            </a:r>
          </a:p>
          <a:p>
            <a:pPr marL="0" indent="0" eaLnBrk="1" hangingPunct="1">
              <a:buNone/>
            </a:pP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、反复诵读课文，仔细体会“俱往矣，数风流人物，还看今朝”。</a:t>
            </a:r>
          </a:p>
          <a:p>
            <a:pPr marL="0" indent="0" eaLnBrk="1" hangingPunct="1">
              <a:buNone/>
            </a:pP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、收集一些关于雪的古诗词 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64490" y="494030"/>
            <a:ext cx="2346325" cy="861060"/>
            <a:chOff x="923" y="1552"/>
            <a:chExt cx="3695" cy="882"/>
          </a:xfrm>
        </p:grpSpPr>
        <p:pic>
          <p:nvPicPr>
            <p:cNvPr id="5" name="图片 4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2" name="文本框 3"/>
            <p:cNvSpPr txBox="1"/>
            <p:nvPr/>
          </p:nvSpPr>
          <p:spPr>
            <a:xfrm>
              <a:off x="1222" y="1694"/>
              <a:ext cx="2848" cy="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拓展提升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1735455" y="1986280"/>
            <a:ext cx="593852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zh-CN" sz="8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8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谢谢观看！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/>
          </p:cNvSpPr>
          <p:nvPr>
            <p:ph sz="half" idx="1"/>
          </p:nvPr>
        </p:nvSpPr>
        <p:spPr>
          <a:xfrm>
            <a:off x="697230" y="1666240"/>
            <a:ext cx="7991475" cy="4478655"/>
          </a:xfrm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【毛泽东】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1893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～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1976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）：</a:t>
            </a:r>
          </a:p>
          <a:p>
            <a:pPr marL="0" indent="0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伟大的马克思主义者，无产阶级革命家、战略家和理论家，中国共产党、中国人民解放军和中华人民共和国的主要缔造者和领导人。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湖南湘潭人。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1893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26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日生于一个农民家庭。辛亥革命爆发后在起义的新军中当了半年兵。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1914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～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1918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年，在湖南第一师范学校求学。毕业前夕和蔡和森等组织革命团体新民学会。五四运动前后接触和接受马克思主义，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1920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年，在湖南创建共产主义组织。 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97230" y="596489"/>
            <a:ext cx="2346325" cy="681957"/>
            <a:chOff x="923" y="1552"/>
            <a:chExt cx="3695" cy="882"/>
          </a:xfrm>
        </p:grpSpPr>
        <p:pic>
          <p:nvPicPr>
            <p:cNvPr id="9" name="图片 8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2" name="文本框 3"/>
            <p:cNvSpPr txBox="1"/>
            <p:nvPr/>
          </p:nvSpPr>
          <p:spPr>
            <a:xfrm>
              <a:off x="1209" y="1616"/>
              <a:ext cx="2848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作者简介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/>
          </p:cNvSpPr>
          <p:nvPr>
            <p:ph sz="half" idx="1"/>
          </p:nvPr>
        </p:nvSpPr>
        <p:spPr>
          <a:xfrm>
            <a:off x="1406525" y="438150"/>
            <a:ext cx="7301230" cy="3863975"/>
          </a:xfrm>
        </p:spPr>
        <p:txBody>
          <a:bodyPr vert="horz" wrap="square" lIns="91440" tIns="45720" rIns="91440" bIns="45720" anchor="t"/>
          <a:lstStyle/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zh-CN" altLang="en-US" b="1" dirty="0">
                <a:solidFill>
                  <a:srgbClr val="140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1936年2月，抗日战争爆发前，在陕北的清涧县，毛泽东同志登上海拔千米、白雪覆盖的塬上视察地形，观赏风光。面对苍茫大地，胸中豪情激荡，过后写下了这首词。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zh-CN" altLang="en-US" b="1" dirty="0">
                <a:solidFill>
                  <a:srgbClr val="140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1945年8月，抗战胜利后，毛泽东同志亲赴重庆与国民党谈判。其间，柳亚子先生请他写诗，毛泽东同志就把这首《沁园春•雪》抄给他，随后《新民晚报》公开发表，迅速在人民当中广为传颂，极大地鼓舞了全国人民的革命斗志和胜利的信心。</a:t>
            </a:r>
            <a:r>
              <a:rPr lang="zh-CN" altLang="en-US" b="1" dirty="0">
                <a:solidFill>
                  <a:srgbClr val="1404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endParaRPr lang="zh-CN" altLang="en-US" b="1" dirty="0">
              <a:solidFill>
                <a:srgbClr val="140400"/>
              </a:solidFill>
              <a:latin typeface="黑体" panose="02010609060101010101" charset="-122"/>
              <a:ea typeface="黑体" panose="02010609060101010101" charset="-122"/>
              <a:cs typeface="+mn-cs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rcRect l="2149" t="8945" r="4021" b="3440"/>
          <a:stretch>
            <a:fillRect/>
          </a:stretch>
        </p:blipFill>
        <p:spPr>
          <a:xfrm>
            <a:off x="262890" y="4244975"/>
            <a:ext cx="8618220" cy="22218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5" name="组合 4"/>
          <p:cNvGrpSpPr/>
          <p:nvPr/>
        </p:nvGrpSpPr>
        <p:grpSpPr>
          <a:xfrm>
            <a:off x="262255" y="663575"/>
            <a:ext cx="787400" cy="2345690"/>
            <a:chOff x="413" y="1045"/>
            <a:chExt cx="1240" cy="3694"/>
          </a:xfrm>
        </p:grpSpPr>
        <p:pic>
          <p:nvPicPr>
            <p:cNvPr id="9" name="图片 8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-814" y="2272"/>
              <a:ext cx="3695" cy="124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502" y="1609"/>
              <a:ext cx="1063" cy="294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背景介绍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CO{0@E9%}A$UIZ)M%9W}Q1"/>
          <p:cNvPicPr>
            <a:picLocks noChangeAspect="1"/>
          </p:cNvPicPr>
          <p:nvPr/>
        </p:nvPicPr>
        <p:blipFill>
          <a:blip r:embed="rId3" cstate="print"/>
          <a:srcRect t="7444" r="10453"/>
          <a:stretch>
            <a:fillRect/>
          </a:stretch>
        </p:blipFill>
        <p:spPr>
          <a:xfrm>
            <a:off x="219075" y="1333500"/>
            <a:ext cx="4580255" cy="3552825"/>
          </a:xfrm>
          <a:prstGeom prst="rect">
            <a:avLst/>
          </a:prstGeom>
        </p:spPr>
      </p:pic>
      <p:sp>
        <p:nvSpPr>
          <p:cNvPr id="15364" name="Rectangle 2"/>
          <p:cNvSpPr>
            <a:spLocks noGrp="1"/>
          </p:cNvSpPr>
          <p:nvPr>
            <p:ph type="title"/>
          </p:nvPr>
        </p:nvSpPr>
        <p:spPr>
          <a:xfrm>
            <a:off x="2851785" y="1624330"/>
            <a:ext cx="6006465" cy="1143000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lang="zh-CN" altLang="en-US" sz="3600" b="1" kern="1200" dirty="0" smtClean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走进雪国</a:t>
            </a:r>
            <a:br>
              <a:rPr lang="zh-CN" altLang="en-US" sz="3600" b="1" kern="1200" dirty="0" smtClean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zh-CN" altLang="en-US" sz="3600" b="1" kern="1200" dirty="0" smtClean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                       感受诗人形象</a:t>
            </a:r>
          </a:p>
        </p:txBody>
      </p:sp>
      <p:pic>
        <p:nvPicPr>
          <p:cNvPr id="15365" name="Picture 5" descr="fg00030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05605" y="2990850"/>
            <a:ext cx="4652645" cy="35909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组合 9"/>
          <p:cNvGrpSpPr/>
          <p:nvPr/>
        </p:nvGrpSpPr>
        <p:grpSpPr>
          <a:xfrm>
            <a:off x="314325" y="341219"/>
            <a:ext cx="2346325" cy="681957"/>
            <a:chOff x="923" y="1552"/>
            <a:chExt cx="3695" cy="882"/>
          </a:xfrm>
        </p:grpSpPr>
        <p:pic>
          <p:nvPicPr>
            <p:cNvPr id="9" name="图片 8" descr="00 图标-0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2" name="文本框 3"/>
            <p:cNvSpPr txBox="1"/>
            <p:nvPr/>
          </p:nvSpPr>
          <p:spPr>
            <a:xfrm>
              <a:off x="1209" y="1616"/>
              <a:ext cx="2848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感知文章</a:t>
              </a:r>
            </a:p>
          </p:txBody>
        </p:sp>
      </p:grpSp>
      <p:pic>
        <p:nvPicPr>
          <p:cNvPr id="3" name="1沁园春 雪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632065" y="54737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11">
                <p:cTn id="33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5364" grpId="0"/>
      <p:bldP spid="1536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图片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34720" y="666750"/>
            <a:ext cx="7323455" cy="507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r>
              <a:rPr kumimoji="1" lang="zh-CN" altLang="en-US" sz="4000" b="1" i="0">
                <a:solidFill>
                  <a:srgbClr val="FF0000"/>
                </a:solidFill>
                <a:ea typeface="华文行楷" panose="02010800040101010101" pitchFamily="2" charset="-122"/>
              </a:rPr>
              <a:t>   </a:t>
            </a:r>
            <a:r>
              <a:rPr kumimoji="1" lang="en-US" altLang="zh-CN" sz="4000" b="1" i="0">
                <a:solidFill>
                  <a:srgbClr val="FF0000"/>
                </a:solidFill>
                <a:latin typeface="宋体" panose="02010600030101010101" pitchFamily="2" charset="-122"/>
              </a:rPr>
              <a:t>《</a:t>
            </a:r>
            <a:r>
              <a:rPr kumimoji="1" lang="zh-CN" altLang="en-US" sz="4000" b="1" i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沁园春</a:t>
            </a:r>
            <a:r>
              <a:rPr kumimoji="1" lang="en-US" altLang="zh-CN" sz="4000" b="1" i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·</a:t>
            </a:r>
            <a:r>
              <a:rPr kumimoji="1" lang="zh-CN" altLang="en-US" sz="4000" b="1" i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雪</a:t>
            </a:r>
            <a:r>
              <a:rPr kumimoji="1" lang="en-US" altLang="zh-CN" sz="4000" b="1" i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》</a:t>
            </a:r>
          </a:p>
          <a:p>
            <a:endParaRPr kumimoji="1" lang="en-US" altLang="zh-CN" sz="4000" b="1" i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kumimoji="1" lang="en-US" altLang="zh-CN" sz="4000" b="1" i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kumimoji="1" lang="zh-CN" altLang="en-US" sz="2800" b="1" i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毛泽东</a:t>
            </a:r>
            <a:endParaRPr kumimoji="1" lang="zh-CN" altLang="en-US" sz="4000" b="1" i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endParaRPr kumimoji="1" lang="zh-CN" altLang="en-US" sz="4000" b="1" i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kumimoji="1" lang="zh-CN" altLang="en-US" sz="2800" b="1" i="0">
                <a:solidFill>
                  <a:srgbClr val="FF0000"/>
                </a:solidFill>
                <a:ea typeface="方正舒体" panose="02010601030101010101" pitchFamily="2" charset="-122"/>
              </a:rPr>
              <a:t>              </a:t>
            </a:r>
            <a:r>
              <a:rPr kumimoji="1" lang="zh-CN" altLang="en-US" sz="1800" b="1" i="0">
                <a:solidFill>
                  <a:srgbClr val="FF0000"/>
                </a:solidFill>
              </a:rPr>
              <a:t>一九三六年二月</a:t>
            </a:r>
          </a:p>
          <a:p>
            <a:endParaRPr kumimoji="1" lang="zh-CN" altLang="en-US" sz="4000" b="1" i="0">
              <a:solidFill>
                <a:srgbClr val="FF0000"/>
              </a:solidFill>
            </a:endParaRPr>
          </a:p>
          <a:p>
            <a:r>
              <a:rPr kumimoji="1" lang="zh-CN" altLang="en-US" sz="4000" b="1" i="0">
                <a:solidFill>
                  <a:srgbClr val="FF0000"/>
                </a:solidFill>
              </a:rPr>
              <a:t>        北国风光，</a:t>
            </a:r>
          </a:p>
          <a:p>
            <a:endParaRPr kumimoji="1" lang="zh-CN" altLang="en-US" sz="4000" b="1" i="0">
              <a:solidFill>
                <a:srgbClr val="FF0000"/>
              </a:solidFill>
            </a:endParaRPr>
          </a:p>
          <a:p>
            <a:r>
              <a:rPr kumimoji="1" lang="zh-CN" altLang="en-US" sz="4000" b="1" i="0">
                <a:solidFill>
                  <a:srgbClr val="FF0000"/>
                </a:solidFill>
              </a:rPr>
              <a:t>        千里冰封，</a:t>
            </a:r>
          </a:p>
          <a:p>
            <a:endParaRPr kumimoji="1" lang="zh-CN" altLang="en-US" sz="4000" b="1" i="0">
              <a:solidFill>
                <a:srgbClr val="FF0000"/>
              </a:solidFill>
            </a:endParaRPr>
          </a:p>
          <a:p>
            <a:r>
              <a:rPr kumimoji="1" lang="zh-CN" altLang="en-US" sz="4000" b="1" i="0">
                <a:solidFill>
                  <a:srgbClr val="FF0000"/>
                </a:solidFill>
              </a:rPr>
              <a:t>        万里雪飘。</a:t>
            </a:r>
          </a:p>
          <a:p>
            <a:r>
              <a:rPr kumimoji="1" lang="zh-CN" altLang="en-US" sz="3600" b="1" i="0">
                <a:solidFill>
                  <a:srgbClr val="FF9900"/>
                </a:solidFill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图片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0"/>
            <a:ext cx="9144000" cy="694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66738" y="371475"/>
            <a:ext cx="2952750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r>
              <a:rPr kumimoji="1" lang="zh-CN" altLang="en-US" sz="4800" b="1" i="0">
                <a:solidFill>
                  <a:srgbClr val="FF0000"/>
                </a:solidFill>
              </a:rPr>
              <a:t>望长城内外，</a:t>
            </a:r>
          </a:p>
          <a:p>
            <a:endParaRPr kumimoji="1" lang="zh-CN" altLang="en-US" sz="4800" b="1" i="0">
              <a:solidFill>
                <a:srgbClr val="FF0000"/>
              </a:solidFill>
            </a:endParaRPr>
          </a:p>
          <a:p>
            <a:r>
              <a:rPr kumimoji="1" lang="zh-CN" altLang="en-US" sz="4800" b="1" i="0">
                <a:solidFill>
                  <a:srgbClr val="FF0000"/>
                </a:solidFill>
              </a:rPr>
              <a:t>    惟余莽莽，</a:t>
            </a:r>
            <a:endParaRPr kumimoji="1" lang="zh-CN" altLang="en-US" sz="4800" b="1" i="0">
              <a:solidFill>
                <a:srgbClr val="FF9900"/>
              </a:solidFill>
            </a:endParaRPr>
          </a:p>
          <a:p>
            <a:r>
              <a:rPr kumimoji="1" lang="zh-CN" altLang="en-US" sz="3600" b="1" i="0">
                <a:solidFill>
                  <a:srgbClr val="FF9900"/>
                </a:solidFill>
              </a:rPr>
              <a:t>    </a:t>
            </a:r>
            <a:endParaRPr kumimoji="1" lang="zh-CN" altLang="en-US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525" y="-17145"/>
            <a:ext cx="9161780" cy="6959600"/>
          </a:xfrm>
          <a:prstGeom prst="rect">
            <a:avLst/>
          </a:prstGeom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492625" y="1165225"/>
            <a:ext cx="47529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 i="0">
                <a:solidFill>
                  <a:srgbClr val="FF9900"/>
                </a:solidFill>
              </a:rPr>
              <a:t>     </a:t>
            </a:r>
            <a:r>
              <a:rPr kumimoji="1" lang="zh-CN" altLang="en-US" sz="5400" b="1" i="0">
                <a:solidFill>
                  <a:srgbClr val="FF0000"/>
                </a:solidFill>
              </a:rPr>
              <a:t>大河上下，</a:t>
            </a:r>
          </a:p>
          <a:p>
            <a:pPr>
              <a:spcBef>
                <a:spcPct val="50000"/>
              </a:spcBef>
            </a:pPr>
            <a:r>
              <a:rPr kumimoji="1" lang="zh-CN" altLang="en-US" sz="5400" b="1" i="0">
                <a:solidFill>
                  <a:srgbClr val="FF0000"/>
                </a:solidFill>
              </a:rPr>
              <a:t>     顿失滔滔。</a:t>
            </a:r>
          </a:p>
          <a:p>
            <a:pPr>
              <a:spcBef>
                <a:spcPct val="50000"/>
              </a:spcBef>
            </a:pPr>
            <a:r>
              <a:rPr kumimoji="1" lang="zh-CN" altLang="en-US" sz="3600" b="1" i="0">
                <a:solidFill>
                  <a:srgbClr val="3333CC"/>
                </a:solidFill>
              </a:rPr>
              <a:t>    </a:t>
            </a:r>
            <a:endParaRPr kumimoji="1" lang="zh-CN" altLang="en-US" sz="3600" i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6200" y="0"/>
            <a:ext cx="9297035" cy="6857365"/>
          </a:xfrm>
          <a:prstGeom prst="rect">
            <a:avLst/>
          </a:prstGeom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67995" y="457200"/>
            <a:ext cx="4634865" cy="279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4400" b="1" i="0">
                <a:solidFill>
                  <a:srgbClr val="FF0000"/>
                </a:solidFill>
                <a:latin typeface="宋体" panose="02010600030101010101" pitchFamily="2" charset="-122"/>
              </a:rPr>
              <a:t>山舞银蛇</a:t>
            </a:r>
          </a:p>
          <a:p>
            <a:pPr algn="l">
              <a:spcBef>
                <a:spcPct val="50000"/>
              </a:spcBef>
            </a:pPr>
            <a:r>
              <a:rPr kumimoji="1" lang="zh-CN" altLang="en-US" sz="4400" b="1" i="0">
                <a:solidFill>
                  <a:srgbClr val="FF0000"/>
                </a:solidFill>
                <a:latin typeface="宋体" panose="02010600030101010101" pitchFamily="2" charset="-122"/>
              </a:rPr>
              <a:t>原驰蜡象，</a:t>
            </a:r>
          </a:p>
          <a:p>
            <a:pPr algn="l">
              <a:spcBef>
                <a:spcPct val="50000"/>
              </a:spcBef>
            </a:pPr>
            <a:r>
              <a:rPr kumimoji="1" lang="zh-CN" altLang="en-US" sz="4400" b="1" i="0">
                <a:solidFill>
                  <a:srgbClr val="FF0000"/>
                </a:solidFill>
                <a:latin typeface="宋体" panose="02010600030101010101" pitchFamily="2" charset="-122"/>
              </a:rPr>
              <a:t>欲与天公试比高。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1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3b38e6e2-5dc6-441c-88d7-8f50f2fc5a28}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2018</Words>
  <Application>Microsoft Office PowerPoint</Application>
  <PresentationFormat>全屏显示(4:3)</PresentationFormat>
  <Paragraphs>182</Paragraphs>
  <Slides>27</Slides>
  <Notes>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自定义设计方案</vt:lpstr>
      <vt:lpstr>1.沁园春·雪</vt:lpstr>
      <vt:lpstr>毛泽东亲笔手书的《沁园春  雪》</vt:lpstr>
      <vt:lpstr>幻灯片 3</vt:lpstr>
      <vt:lpstr>幻灯片 4</vt:lpstr>
      <vt:lpstr>走进雪国                        感受诗人形象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望</vt:lpstr>
      <vt:lpstr>幻灯片 20</vt:lpstr>
      <vt:lpstr>江山如此多娇，  引无数英雄竞折腰。</vt:lpstr>
      <vt:lpstr>惜</vt:lpstr>
      <vt:lpstr>俱往矣，  数风流人物，  还看今朝。</vt:lpstr>
      <vt:lpstr>幻灯片 24</vt:lpstr>
      <vt:lpstr>幻灯片 25</vt:lpstr>
      <vt:lpstr>幻灯片 26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1.沁园春·雪</dc:title>
  <dc:creator/>
  <cp:lastModifiedBy>Administrator</cp:lastModifiedBy>
  <cp:revision>8</cp:revision>
  <dcterms:created xsi:type="dcterms:W3CDTF">2019-04-12T03:27:00Z</dcterms:created>
  <dcterms:modified xsi:type="dcterms:W3CDTF">2019-08-27T08:25:57Z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2052-11.1.0.8527</vt:lpwstr>
  </property>
</Properties>
</file>