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mp3" ContentType="audio/mp3"/>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3" r:id="rId1"/>
  </p:sldMasterIdLst>
  <p:notesMasterIdLst>
    <p:notesMasterId r:id="rId56"/>
  </p:notesMasterIdLst>
  <p:sldIdLst>
    <p:sldId id="338" r:id="rId2"/>
    <p:sldId id="257" r:id="rId3"/>
    <p:sldId id="276" r:id="rId4"/>
    <p:sldId id="258" r:id="rId5"/>
    <p:sldId id="259" r:id="rId6"/>
    <p:sldId id="260" r:id="rId7"/>
    <p:sldId id="277" r:id="rId8"/>
    <p:sldId id="261" r:id="rId9"/>
    <p:sldId id="262" r:id="rId10"/>
    <p:sldId id="264" r:id="rId11"/>
    <p:sldId id="266" r:id="rId12"/>
    <p:sldId id="263" r:id="rId13"/>
    <p:sldId id="265" r:id="rId14"/>
    <p:sldId id="267" r:id="rId15"/>
    <p:sldId id="268" r:id="rId16"/>
    <p:sldId id="279" r:id="rId17"/>
    <p:sldId id="280" r:id="rId18"/>
    <p:sldId id="281" r:id="rId19"/>
    <p:sldId id="282" r:id="rId20"/>
    <p:sldId id="283" r:id="rId21"/>
    <p:sldId id="284" r:id="rId22"/>
    <p:sldId id="391" r:id="rId23"/>
    <p:sldId id="271" r:id="rId24"/>
    <p:sldId id="272"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2" r:id="rId39"/>
    <p:sldId id="313" r:id="rId40"/>
    <p:sldId id="314" r:id="rId41"/>
    <p:sldId id="315" r:id="rId42"/>
    <p:sldId id="317" r:id="rId43"/>
    <p:sldId id="316" r:id="rId44"/>
    <p:sldId id="327" r:id="rId45"/>
    <p:sldId id="328" r:id="rId46"/>
    <p:sldId id="318" r:id="rId47"/>
    <p:sldId id="392" r:id="rId48"/>
    <p:sldId id="393" r:id="rId49"/>
    <p:sldId id="421" r:id="rId50"/>
    <p:sldId id="422" r:id="rId51"/>
    <p:sldId id="324" r:id="rId52"/>
    <p:sldId id="325" r:id="rId53"/>
    <p:sldId id="326" r:id="rId54"/>
    <p:sldId id="426" r:id="rId55"/>
  </p:sldIdLst>
  <p:sldSz cx="9144000" cy="6858000" type="screen4x3"/>
  <p:notesSz cx="6858000" cy="9144000"/>
  <p:custDataLst>
    <p:tags r:id="rId5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1104" y="-72"/>
      </p:cViewPr>
      <p:guideLst>
        <p:guide orient="horz" pos="2308"/>
        <p:guide pos="2880"/>
      </p:guideLst>
    </p:cSldViewPr>
  </p:slideViewPr>
  <p:notesTextViewPr>
    <p:cViewPr>
      <p:scale>
        <a:sx n="1" d="1"/>
        <a:sy n="1" d="1"/>
      </p:scale>
      <p:origin x="0" y="0"/>
    </p:cViewPr>
  </p:notesTextViewPr>
  <p:sorterViewPr>
    <p:cViewPr>
      <p:scale>
        <a:sx n="124" d="100"/>
        <a:sy n="124"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2E5C1A-0763-4F6E-9D9B-7176D4044EAE}" type="datetimeFigureOut">
              <a:rPr lang="zh-CN" altLang="en-US" smtClean="0"/>
              <a:pPr/>
              <a:t>2019/8/27 Tuesday</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E61610-7306-41FD-92AD-B76AEF06454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www.1ppt.com/powerpoint/" TargetMode="External"/><Relationship Id="rId13" Type="http://schemas.openxmlformats.org/officeDocument/2006/relationships/hyperlink" Target="http://www.1ppt.cn/" TargetMode="External"/><Relationship Id="rId18" Type="http://schemas.openxmlformats.org/officeDocument/2006/relationships/hyperlink" Target="http://www.1ppt.com/kejian/meishu/" TargetMode="External"/><Relationship Id="rId3" Type="http://schemas.openxmlformats.org/officeDocument/2006/relationships/hyperlink" Target="http://www.1ppt.com/moban/" TargetMode="External"/><Relationship Id="rId21" Type="http://schemas.openxmlformats.org/officeDocument/2006/relationships/hyperlink" Target="http://www.1ppt.com/kejian/huaxue/" TargetMode="External"/><Relationship Id="rId7" Type="http://schemas.openxmlformats.org/officeDocument/2006/relationships/hyperlink" Target="http://www.1ppt.com/xiazai/" TargetMode="External"/><Relationship Id="rId12" Type="http://schemas.openxmlformats.org/officeDocument/2006/relationships/hyperlink" Target="http://www.1ppt.com/jiaoan/" TargetMode="External"/><Relationship Id="rId17" Type="http://schemas.openxmlformats.org/officeDocument/2006/relationships/hyperlink" Target="http://www.1ppt.com/kejian/yingyu/" TargetMode="External"/><Relationship Id="rId2" Type="http://schemas.openxmlformats.org/officeDocument/2006/relationships/slide" Target="../slides/slide6.xml"/><Relationship Id="rId16" Type="http://schemas.openxmlformats.org/officeDocument/2006/relationships/hyperlink" Target="http://www.1ppt.com/kejian/shuxue/" TargetMode="External"/><Relationship Id="rId20" Type="http://schemas.openxmlformats.org/officeDocument/2006/relationships/hyperlink" Target="http://www.1ppt.com/kejian/wuli/" TargetMode="External"/><Relationship Id="rId1" Type="http://schemas.openxmlformats.org/officeDocument/2006/relationships/notesMaster" Target="../notesMasters/notesMaster1.xml"/><Relationship Id="rId6" Type="http://schemas.openxmlformats.org/officeDocument/2006/relationships/hyperlink" Target="http://www.1ppt.com/tubiao/" TargetMode="External"/><Relationship Id="rId11" Type="http://schemas.openxmlformats.org/officeDocument/2006/relationships/hyperlink" Target="http://www.1ppt.com/shiti/" TargetMode="External"/><Relationship Id="rId24" Type="http://schemas.openxmlformats.org/officeDocument/2006/relationships/hyperlink" Target="http://www.1ppt.com/kejian/lishi/" TargetMode="External"/><Relationship Id="rId5" Type="http://schemas.openxmlformats.org/officeDocument/2006/relationships/hyperlink" Target="http://www.1ppt.com/beijing/" TargetMode="External"/><Relationship Id="rId15" Type="http://schemas.openxmlformats.org/officeDocument/2006/relationships/hyperlink" Target="http://www.1ppt.com/kejian/yuwen/" TargetMode="External"/><Relationship Id="rId23" Type="http://schemas.openxmlformats.org/officeDocument/2006/relationships/hyperlink" Target="http://www.1ppt.com/kejian/dili/" TargetMode="External"/><Relationship Id="rId10" Type="http://schemas.openxmlformats.org/officeDocument/2006/relationships/hyperlink" Target="http://www.1ppt.com/fanwen/" TargetMode="External"/><Relationship Id="rId19" Type="http://schemas.openxmlformats.org/officeDocument/2006/relationships/hyperlink" Target="http://www.1ppt.com/kejian/kexue/" TargetMode="External"/><Relationship Id="rId4" Type="http://schemas.openxmlformats.org/officeDocument/2006/relationships/hyperlink" Target="http://www.1ppt.com/sucai/" TargetMode="External"/><Relationship Id="rId9" Type="http://schemas.openxmlformats.org/officeDocument/2006/relationships/hyperlink" Target="http://www.1ppt.com/ziliao/" TargetMode="External"/><Relationship Id="rId14" Type="http://schemas.openxmlformats.org/officeDocument/2006/relationships/hyperlink" Target="http://www.1ppt.com/kejian/" TargetMode="External"/><Relationship Id="rId22" Type="http://schemas.openxmlformats.org/officeDocument/2006/relationships/hyperlink" Target="http://www.1ppt.com/kejian/shengwu/"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www.1ppt.com/powerpoint/" TargetMode="External"/><Relationship Id="rId13" Type="http://schemas.openxmlformats.org/officeDocument/2006/relationships/hyperlink" Target="http://www.1ppt.cn/" TargetMode="External"/><Relationship Id="rId18" Type="http://schemas.openxmlformats.org/officeDocument/2006/relationships/hyperlink" Target="http://www.1ppt.com/kejian/meishu/" TargetMode="External"/><Relationship Id="rId3" Type="http://schemas.openxmlformats.org/officeDocument/2006/relationships/hyperlink" Target="http://www.1ppt.com/moban/" TargetMode="External"/><Relationship Id="rId21" Type="http://schemas.openxmlformats.org/officeDocument/2006/relationships/hyperlink" Target="http://www.1ppt.com/kejian/huaxue/" TargetMode="External"/><Relationship Id="rId7" Type="http://schemas.openxmlformats.org/officeDocument/2006/relationships/hyperlink" Target="http://www.1ppt.com/xiazai/" TargetMode="External"/><Relationship Id="rId12" Type="http://schemas.openxmlformats.org/officeDocument/2006/relationships/hyperlink" Target="http://www.1ppt.com/jiaoan/" TargetMode="External"/><Relationship Id="rId17" Type="http://schemas.openxmlformats.org/officeDocument/2006/relationships/hyperlink" Target="http://www.1ppt.com/kejian/yingyu/" TargetMode="External"/><Relationship Id="rId2" Type="http://schemas.openxmlformats.org/officeDocument/2006/relationships/slide" Target="../slides/slide28.xml"/><Relationship Id="rId16" Type="http://schemas.openxmlformats.org/officeDocument/2006/relationships/hyperlink" Target="http://www.1ppt.com/kejian/shuxue/" TargetMode="External"/><Relationship Id="rId20" Type="http://schemas.openxmlformats.org/officeDocument/2006/relationships/hyperlink" Target="http://www.1ppt.com/kejian/wuli/" TargetMode="External"/><Relationship Id="rId1" Type="http://schemas.openxmlformats.org/officeDocument/2006/relationships/notesMaster" Target="../notesMasters/notesMaster1.xml"/><Relationship Id="rId6" Type="http://schemas.openxmlformats.org/officeDocument/2006/relationships/hyperlink" Target="http://www.1ppt.com/tubiao/" TargetMode="External"/><Relationship Id="rId11" Type="http://schemas.openxmlformats.org/officeDocument/2006/relationships/hyperlink" Target="http://www.1ppt.com/shiti/" TargetMode="External"/><Relationship Id="rId24" Type="http://schemas.openxmlformats.org/officeDocument/2006/relationships/hyperlink" Target="http://www.1ppt.com/kejian/lishi/" TargetMode="External"/><Relationship Id="rId5" Type="http://schemas.openxmlformats.org/officeDocument/2006/relationships/hyperlink" Target="http://www.1ppt.com/beijing/" TargetMode="External"/><Relationship Id="rId15" Type="http://schemas.openxmlformats.org/officeDocument/2006/relationships/hyperlink" Target="http://www.1ppt.com/kejian/yuwen/" TargetMode="External"/><Relationship Id="rId23" Type="http://schemas.openxmlformats.org/officeDocument/2006/relationships/hyperlink" Target="http://www.1ppt.com/kejian/dili/" TargetMode="External"/><Relationship Id="rId10" Type="http://schemas.openxmlformats.org/officeDocument/2006/relationships/hyperlink" Target="http://www.1ppt.com/fanwen/" TargetMode="External"/><Relationship Id="rId19" Type="http://schemas.openxmlformats.org/officeDocument/2006/relationships/hyperlink" Target="http://www.1ppt.com/kejian/kexue/" TargetMode="External"/><Relationship Id="rId4" Type="http://schemas.openxmlformats.org/officeDocument/2006/relationships/hyperlink" Target="http://www.1ppt.com/sucai/" TargetMode="External"/><Relationship Id="rId9" Type="http://schemas.openxmlformats.org/officeDocument/2006/relationships/hyperlink" Target="http://www.1ppt.com/ziliao/" TargetMode="External"/><Relationship Id="rId14" Type="http://schemas.openxmlformats.org/officeDocument/2006/relationships/hyperlink" Target="http://www.1ppt.com/kejian/" TargetMode="External"/><Relationship Id="rId22" Type="http://schemas.openxmlformats.org/officeDocument/2006/relationships/hyperlink" Target="http://www.1ppt.com/kejian/shengw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ChangeArrowheads="1" noTextEdit="1"/>
          </p:cNvSpPr>
          <p:nvPr>
            <p:ph type="sldImg" idx="4294967295"/>
          </p:nvPr>
        </p:nvSpPr>
        <p:spPr>
          <a:xfrm>
            <a:off x="1371600" y="1143000"/>
            <a:ext cx="4114800" cy="3086100"/>
          </a:xfrm>
          <a:ln>
            <a:miter lim="800000"/>
          </a:ln>
        </p:spPr>
      </p:sp>
      <p:sp>
        <p:nvSpPr>
          <p:cNvPr id="61443" name="备注占位符 2"/>
          <p:cNvSpPr>
            <a:spLocks noGrp="1" noChangeArrowheads="1"/>
          </p:cNvSpPr>
          <p:nvPr>
            <p:ph type="body" idx="4294967295"/>
          </p:nvPr>
        </p:nvSpPr>
        <p:spPr/>
        <p:txBody>
          <a:bodyPr/>
          <a:lstStyle/>
          <a:p>
            <a:pPr eaLnBrk="1" hangingPunct="1"/>
            <a:endParaRPr lang="zh-CN" altLang="en-US" smtClean="0">
              <a:ea typeface="宋体" panose="02010600030101010101" pitchFamily="2" charset="-122"/>
            </a:endParaRPr>
          </a:p>
        </p:txBody>
      </p:sp>
      <p:sp>
        <p:nvSpPr>
          <p:cNvPr id="61444"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BB54F747-F889-4A81-AE3A-678AD96320F3}" type="slidenum">
              <a:rPr lang="zh-CN" altLang="en-US">
                <a:solidFill>
                  <a:prstClr val="black"/>
                </a:solidFill>
              </a:rPr>
              <a:pPr eaLnBrk="1" hangingPunct="1"/>
              <a:t>4</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ChangeArrowheads="1" noTextEdit="1"/>
          </p:cNvSpPr>
          <p:nvPr>
            <p:ph type="sldImg" idx="4294967295"/>
          </p:nvPr>
        </p:nvSpPr>
        <p:spPr>
          <a:xfrm>
            <a:off x="1371600" y="1143000"/>
            <a:ext cx="4114800" cy="3086100"/>
          </a:xfrm>
          <a:ln>
            <a:miter lim="800000"/>
          </a:ln>
        </p:spPr>
      </p:sp>
      <p:sp>
        <p:nvSpPr>
          <p:cNvPr id="62467" name="备注占位符 2"/>
          <p:cNvSpPr>
            <a:spLocks noGrp="1" noChangeArrowheads="1"/>
          </p:cNvSpPr>
          <p:nvPr>
            <p:ph type="body" idx="4294967295"/>
          </p:nvPr>
        </p:nvSpPr>
        <p:spPr/>
        <p:txBody>
          <a:bodyPr/>
          <a:lstStyle/>
          <a:p>
            <a:pPr eaLnBrk="1" hangingPunct="1"/>
            <a:endParaRPr lang="zh-CN" altLang="en-US" smtClean="0">
              <a:ea typeface="宋体" panose="02010600030101010101" pitchFamily="2" charset="-122"/>
            </a:endParaRPr>
          </a:p>
        </p:txBody>
      </p:sp>
      <p:sp>
        <p:nvSpPr>
          <p:cNvPr id="62468"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19F67500-9862-430A-BFC9-37F5DDB6650E}" type="slidenum">
              <a:rPr lang="zh-CN" altLang="en-US">
                <a:solidFill>
                  <a:prstClr val="black"/>
                </a:solidFill>
              </a:rPr>
              <a:pPr eaLnBrk="1" hangingPunct="1"/>
              <a:t>5</a:t>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ChangeArrowheads="1" noTextEdit="1"/>
          </p:cNvSpPr>
          <p:nvPr>
            <p:ph type="sldImg" idx="4294967295"/>
          </p:nvPr>
        </p:nvSpPr>
        <p:spPr>
          <a:xfrm>
            <a:off x="1371600" y="1143000"/>
            <a:ext cx="4114800" cy="3086100"/>
          </a:xfrm>
          <a:ln>
            <a:miter lim="800000"/>
          </a:ln>
        </p:spPr>
      </p:sp>
      <p:sp>
        <p:nvSpPr>
          <p:cNvPr id="63491" name="备注占位符 2"/>
          <p:cNvSpPr>
            <a:spLocks noGrp="1" noChangeArrowheads="1"/>
          </p:cNvSpPr>
          <p:nvPr>
            <p:ph type="body" idx="4294967295"/>
          </p:nvPr>
        </p:nvSpPr>
        <p:spPr/>
        <p:txBody>
          <a:bodyPr/>
          <a:lstStyle/>
          <a:p>
            <a:r>
              <a:rPr lang="en-US" altLang="zh-CN" sz="1200" dirty="0" smtClean="0">
                <a:solidFill>
                  <a:srgbClr val="EEECE1">
                    <a:lumMod val="25000"/>
                  </a:srgbClr>
                </a:solidFill>
              </a:rPr>
              <a:t>PPT</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3"/>
              </a:rPr>
              <a:t>www.1ppt.com/moban/</a:t>
            </a:r>
            <a:r>
              <a:rPr lang="en-US" altLang="zh-CN" sz="1200" dirty="0" smtClean="0">
                <a:solidFill>
                  <a:srgbClr val="EEECE1">
                    <a:lumMod val="25000"/>
                  </a:srgbClr>
                </a:solidFill>
              </a:rPr>
              <a:t>                  PPT</a:t>
            </a:r>
            <a:r>
              <a:rPr lang="zh-CN" altLang="en-US" sz="1200" dirty="0" smtClean="0">
                <a:solidFill>
                  <a:srgbClr val="EEECE1">
                    <a:lumMod val="25000"/>
                  </a:srgbClr>
                </a:solidFill>
              </a:rPr>
              <a:t>素材：</a:t>
            </a:r>
            <a:r>
              <a:rPr lang="en-US" altLang="zh-CN" sz="1200" dirty="0" smtClean="0">
                <a:solidFill>
                  <a:srgbClr val="EEECE1">
                    <a:lumMod val="25000"/>
                  </a:srgbClr>
                </a:solidFill>
                <a:hlinkClick r:id="rId4"/>
              </a:rPr>
              <a:t>www.1ppt.com/sucai/</a:t>
            </a:r>
            <a:endParaRPr lang="en-US" altLang="zh-CN" sz="1200" dirty="0" smtClean="0">
              <a:solidFill>
                <a:srgbClr val="EEECE1">
                  <a:lumMod val="25000"/>
                </a:srgbClr>
              </a:solidFill>
            </a:endParaRPr>
          </a:p>
          <a:p>
            <a:r>
              <a:rPr lang="en-US" altLang="zh-CN" sz="1200" dirty="0" smtClean="0">
                <a:solidFill>
                  <a:srgbClr val="EEECE1">
                    <a:lumMod val="25000"/>
                  </a:srgbClr>
                </a:solidFill>
              </a:rPr>
              <a:t>PPT</a:t>
            </a:r>
            <a:r>
              <a:rPr lang="zh-CN" altLang="en-US" sz="1200" dirty="0" smtClean="0">
                <a:solidFill>
                  <a:srgbClr val="EEECE1">
                    <a:lumMod val="25000"/>
                  </a:srgbClr>
                </a:solidFill>
              </a:rPr>
              <a:t>背景：</a:t>
            </a:r>
            <a:r>
              <a:rPr lang="en-US" altLang="zh-CN" sz="1200" dirty="0" smtClean="0">
                <a:solidFill>
                  <a:srgbClr val="EEECE1">
                    <a:lumMod val="25000"/>
                  </a:srgbClr>
                </a:solidFill>
                <a:hlinkClick r:id="rId5"/>
              </a:rPr>
              <a:t>www.1ppt.com/beijing/</a:t>
            </a:r>
            <a:r>
              <a:rPr lang="en-US" altLang="zh-CN" sz="1200" dirty="0" smtClean="0">
                <a:solidFill>
                  <a:srgbClr val="EEECE1">
                    <a:lumMod val="25000"/>
                  </a:srgbClr>
                </a:solidFill>
              </a:rPr>
              <a:t>                   PPT</a:t>
            </a:r>
            <a:r>
              <a:rPr lang="zh-CN" altLang="en-US" sz="1200" dirty="0" smtClean="0">
                <a:solidFill>
                  <a:srgbClr val="EEECE1">
                    <a:lumMod val="25000"/>
                  </a:srgbClr>
                </a:solidFill>
              </a:rPr>
              <a:t>图表：</a:t>
            </a:r>
            <a:r>
              <a:rPr lang="en-US" altLang="zh-CN" sz="1200" dirty="0" smtClean="0">
                <a:solidFill>
                  <a:srgbClr val="EEECE1">
                    <a:lumMod val="25000"/>
                  </a:srgbClr>
                </a:solidFill>
                <a:hlinkClick r:id="rId6"/>
              </a:rPr>
              <a:t>www.1ppt.com/tubiao/</a:t>
            </a:r>
            <a:r>
              <a:rPr lang="en-US" altLang="zh-CN" sz="1200" dirty="0" smtClean="0">
                <a:solidFill>
                  <a:srgbClr val="EEECE1">
                    <a:lumMod val="25000"/>
                  </a:srgbClr>
                </a:solidFill>
              </a:rPr>
              <a:t>      </a:t>
            </a:r>
          </a:p>
          <a:p>
            <a:r>
              <a:rPr lang="en-US" altLang="zh-CN" sz="1200" dirty="0" smtClean="0">
                <a:solidFill>
                  <a:srgbClr val="EEECE1">
                    <a:lumMod val="25000"/>
                  </a:srgbClr>
                </a:solidFill>
              </a:rPr>
              <a:t>PPT</a:t>
            </a:r>
            <a:r>
              <a:rPr lang="zh-CN" altLang="en-US" sz="1200" dirty="0" smtClean="0">
                <a:solidFill>
                  <a:srgbClr val="EEECE1">
                    <a:lumMod val="25000"/>
                  </a:srgbClr>
                </a:solidFill>
              </a:rPr>
              <a:t>下载：</a:t>
            </a:r>
            <a:r>
              <a:rPr lang="en-US" altLang="zh-CN" sz="1200" dirty="0" smtClean="0">
                <a:solidFill>
                  <a:srgbClr val="EEECE1">
                    <a:lumMod val="25000"/>
                  </a:srgbClr>
                </a:solidFill>
                <a:hlinkClick r:id="rId7"/>
              </a:rPr>
              <a:t>www.1ppt.com/xiazai/</a:t>
            </a:r>
            <a:r>
              <a:rPr lang="en-US" altLang="zh-CN" sz="1200" dirty="0" smtClean="0">
                <a:solidFill>
                  <a:srgbClr val="EEECE1">
                    <a:lumMod val="25000"/>
                  </a:srgbClr>
                </a:solidFill>
              </a:rPr>
              <a:t>                     PPT</a:t>
            </a:r>
            <a:r>
              <a:rPr lang="zh-CN" altLang="en-US" sz="1200" dirty="0" smtClean="0">
                <a:solidFill>
                  <a:srgbClr val="EEECE1">
                    <a:lumMod val="25000"/>
                  </a:srgbClr>
                </a:solidFill>
              </a:rPr>
              <a:t>教程： </a:t>
            </a:r>
            <a:r>
              <a:rPr lang="en-US" altLang="zh-CN" sz="1200" dirty="0" smtClean="0">
                <a:solidFill>
                  <a:srgbClr val="EEECE1">
                    <a:lumMod val="25000"/>
                  </a:srgbClr>
                </a:solidFill>
                <a:hlinkClick r:id="rId8"/>
              </a:rPr>
              <a:t>www.1ppt.com/powerpoint/</a:t>
            </a:r>
            <a:r>
              <a:rPr lang="en-US" altLang="zh-CN" sz="1200" dirty="0" smtClean="0">
                <a:solidFill>
                  <a:srgbClr val="EEECE1">
                    <a:lumMod val="25000"/>
                  </a:srgbClr>
                </a:solidFill>
              </a:rPr>
              <a:t>      </a:t>
            </a:r>
          </a:p>
          <a:p>
            <a:r>
              <a:rPr lang="zh-CN" altLang="en-US" sz="1200" dirty="0" smtClean="0">
                <a:solidFill>
                  <a:srgbClr val="EEECE1">
                    <a:lumMod val="25000"/>
                  </a:srgbClr>
                </a:solidFill>
              </a:rPr>
              <a:t>资料下载：</a:t>
            </a:r>
            <a:r>
              <a:rPr lang="en-US" altLang="zh-CN" sz="1200" dirty="0" smtClean="0">
                <a:solidFill>
                  <a:srgbClr val="EEECE1">
                    <a:lumMod val="25000"/>
                  </a:srgbClr>
                </a:solidFill>
                <a:hlinkClick r:id="rId9"/>
              </a:rPr>
              <a:t>www.1ppt.com/ziliao/</a:t>
            </a:r>
            <a:r>
              <a:rPr lang="en-US" altLang="zh-CN" sz="1200" dirty="0" smtClean="0">
                <a:solidFill>
                  <a:srgbClr val="EEECE1">
                    <a:lumMod val="25000"/>
                  </a:srgbClr>
                </a:solidFill>
              </a:rPr>
              <a:t>                   </a:t>
            </a:r>
            <a:r>
              <a:rPr lang="zh-CN" altLang="en-US" sz="1200" dirty="0" smtClean="0">
                <a:solidFill>
                  <a:srgbClr val="EEECE1">
                    <a:lumMod val="25000"/>
                  </a:srgbClr>
                </a:solidFill>
              </a:rPr>
              <a:t>范文下载：</a:t>
            </a:r>
            <a:r>
              <a:rPr lang="en-US" altLang="zh-CN" sz="1200" dirty="0" smtClean="0">
                <a:solidFill>
                  <a:srgbClr val="EEECE1">
                    <a:lumMod val="25000"/>
                  </a:srgbClr>
                </a:solidFill>
                <a:hlinkClick r:id="rId10"/>
              </a:rPr>
              <a:t>www.1ppt.com/fanwen/</a:t>
            </a:r>
            <a:r>
              <a:rPr lang="en-US" altLang="zh-CN" sz="1200" dirty="0" smtClean="0">
                <a:solidFill>
                  <a:srgbClr val="EEECE1">
                    <a:lumMod val="25000"/>
                  </a:srgbClr>
                </a:solidFill>
              </a:rPr>
              <a:t>             </a:t>
            </a:r>
          </a:p>
          <a:p>
            <a:r>
              <a:rPr lang="zh-CN" altLang="en-US" sz="1200" dirty="0" smtClean="0">
                <a:solidFill>
                  <a:srgbClr val="EEECE1">
                    <a:lumMod val="25000"/>
                  </a:srgbClr>
                </a:solidFill>
              </a:rPr>
              <a:t>试卷下载：</a:t>
            </a:r>
            <a:r>
              <a:rPr lang="en-US" altLang="zh-CN" sz="1200" dirty="0" smtClean="0">
                <a:solidFill>
                  <a:srgbClr val="EEECE1">
                    <a:lumMod val="25000"/>
                  </a:srgbClr>
                </a:solidFill>
                <a:hlinkClick r:id="rId11"/>
              </a:rPr>
              <a:t>www.1ppt.com/shiti/</a:t>
            </a:r>
            <a:r>
              <a:rPr lang="en-US" altLang="zh-CN" sz="1200" dirty="0" smtClean="0">
                <a:solidFill>
                  <a:srgbClr val="EEECE1">
                    <a:lumMod val="25000"/>
                  </a:srgbClr>
                </a:solidFill>
              </a:rPr>
              <a:t>                     </a:t>
            </a:r>
            <a:r>
              <a:rPr lang="zh-CN" altLang="en-US" sz="1200" dirty="0" smtClean="0">
                <a:solidFill>
                  <a:srgbClr val="EEECE1">
                    <a:lumMod val="25000"/>
                  </a:srgbClr>
                </a:solidFill>
              </a:rPr>
              <a:t>教案下载：</a:t>
            </a:r>
            <a:r>
              <a:rPr lang="en-US" altLang="zh-CN" sz="1200" dirty="0" smtClean="0">
                <a:solidFill>
                  <a:srgbClr val="EEECE1">
                    <a:lumMod val="25000"/>
                  </a:srgbClr>
                </a:solidFill>
                <a:hlinkClick r:id="rId12"/>
              </a:rPr>
              <a:t>www.1ppt.com/jiaoan/</a:t>
            </a:r>
            <a:r>
              <a:rPr lang="en-US" altLang="zh-CN" sz="1200" dirty="0" smtClean="0">
                <a:solidFill>
                  <a:srgbClr val="EEECE1">
                    <a:lumMod val="25000"/>
                  </a:srgbClr>
                </a:solidFill>
              </a:rPr>
              <a:t>               </a:t>
            </a:r>
          </a:p>
          <a:p>
            <a:r>
              <a:rPr lang="en-US" altLang="zh-CN" sz="1200" dirty="0" smtClean="0">
                <a:solidFill>
                  <a:srgbClr val="EEECE1">
                    <a:lumMod val="25000"/>
                  </a:srgbClr>
                </a:solidFill>
              </a:rPr>
              <a:t>PPT</a:t>
            </a:r>
            <a:r>
              <a:rPr lang="zh-CN" altLang="en-US" sz="1200" dirty="0" smtClean="0">
                <a:solidFill>
                  <a:srgbClr val="EEECE1">
                    <a:lumMod val="25000"/>
                  </a:srgbClr>
                </a:solidFill>
              </a:rPr>
              <a:t>论坛：</a:t>
            </a:r>
            <a:r>
              <a:rPr lang="en-US" altLang="zh-CN" sz="1200" dirty="0" smtClean="0">
                <a:solidFill>
                  <a:srgbClr val="EEECE1">
                    <a:lumMod val="25000"/>
                  </a:srgbClr>
                </a:solidFill>
                <a:hlinkClick r:id="rId13"/>
              </a:rPr>
              <a:t>www.1ppt.cn</a:t>
            </a:r>
            <a:r>
              <a:rPr lang="en-US" altLang="zh-CN" sz="1200" dirty="0" smtClean="0">
                <a:solidFill>
                  <a:srgbClr val="EEECE1">
                    <a:lumMod val="25000"/>
                  </a:srgbClr>
                </a:solidFill>
              </a:rPr>
              <a:t>                                      PPT</a:t>
            </a:r>
            <a:r>
              <a:rPr lang="zh-CN" altLang="en-US" sz="1200" dirty="0" smtClean="0">
                <a:solidFill>
                  <a:srgbClr val="EEECE1">
                    <a:lumMod val="25000"/>
                  </a:srgbClr>
                </a:solidFill>
              </a:rPr>
              <a:t>课件：</a:t>
            </a:r>
            <a:r>
              <a:rPr lang="en-US" altLang="zh-CN" sz="1200" dirty="0" smtClean="0">
                <a:solidFill>
                  <a:srgbClr val="EEECE1">
                    <a:lumMod val="25000"/>
                  </a:srgbClr>
                </a:solidFill>
                <a:hlinkClick r:id="rId14"/>
              </a:rPr>
              <a:t>www.1ppt.com/kejian/</a:t>
            </a:r>
            <a:r>
              <a:rPr lang="en-US" altLang="zh-CN" sz="1200" dirty="0" smtClean="0">
                <a:solidFill>
                  <a:srgbClr val="EEECE1">
                    <a:lumMod val="25000"/>
                  </a:srgbClr>
                </a:solidFill>
              </a:rPr>
              <a:t> </a:t>
            </a:r>
          </a:p>
          <a:p>
            <a:r>
              <a:rPr lang="zh-CN" altLang="en-US" sz="1200" dirty="0" smtClean="0">
                <a:solidFill>
                  <a:srgbClr val="EEECE1">
                    <a:lumMod val="25000"/>
                  </a:srgbClr>
                </a:solidFill>
              </a:rPr>
              <a:t>语文课件：</a:t>
            </a:r>
            <a:r>
              <a:rPr lang="en-US" altLang="zh-CN" sz="1200" dirty="0" smtClean="0">
                <a:solidFill>
                  <a:srgbClr val="EEECE1">
                    <a:lumMod val="25000"/>
                  </a:srgbClr>
                </a:solidFill>
                <a:hlinkClick r:id="rId15"/>
              </a:rPr>
              <a:t>www.1ppt.com/kejian/yuwen/</a:t>
            </a:r>
            <a:r>
              <a:rPr lang="en-US" altLang="zh-CN" sz="1200" dirty="0" smtClean="0">
                <a:solidFill>
                  <a:srgbClr val="EEECE1">
                    <a:lumMod val="25000"/>
                  </a:srgbClr>
                </a:solidFill>
              </a:rPr>
              <a:t>    </a:t>
            </a:r>
            <a:r>
              <a:rPr lang="zh-CN" altLang="en-US" sz="1200" dirty="0" smtClean="0">
                <a:solidFill>
                  <a:srgbClr val="EEECE1">
                    <a:lumMod val="25000"/>
                  </a:srgbClr>
                </a:solidFill>
              </a:rPr>
              <a:t>数学课件：</a:t>
            </a:r>
            <a:r>
              <a:rPr lang="en-US" altLang="zh-CN" sz="1200" dirty="0" smtClean="0">
                <a:solidFill>
                  <a:srgbClr val="EEECE1">
                    <a:lumMod val="25000"/>
                  </a:srgbClr>
                </a:solidFill>
                <a:hlinkClick r:id="rId16"/>
              </a:rPr>
              <a:t>www.1ppt.com/kejian/shuxue/</a:t>
            </a:r>
            <a:r>
              <a:rPr lang="en-US" altLang="zh-CN" sz="1200" dirty="0" smtClean="0">
                <a:solidFill>
                  <a:srgbClr val="EEECE1">
                    <a:lumMod val="25000"/>
                  </a:srgbClr>
                </a:solidFill>
              </a:rPr>
              <a:t> </a:t>
            </a:r>
          </a:p>
          <a:p>
            <a:r>
              <a:rPr lang="zh-CN" altLang="en-US" sz="1200" dirty="0" smtClean="0">
                <a:solidFill>
                  <a:srgbClr val="EEECE1">
                    <a:lumMod val="25000"/>
                  </a:srgbClr>
                </a:solidFill>
              </a:rPr>
              <a:t>英语课件：</a:t>
            </a:r>
            <a:r>
              <a:rPr lang="en-US" altLang="zh-CN" sz="1200" dirty="0" smtClean="0">
                <a:solidFill>
                  <a:srgbClr val="EEECE1">
                    <a:lumMod val="25000"/>
                  </a:srgbClr>
                </a:solidFill>
                <a:hlinkClick r:id="rId17"/>
              </a:rPr>
              <a:t>www.1ppt.com/kejian/yingyu/</a:t>
            </a:r>
            <a:r>
              <a:rPr lang="en-US" altLang="zh-CN" sz="1200" dirty="0" smtClean="0">
                <a:solidFill>
                  <a:srgbClr val="EEECE1">
                    <a:lumMod val="25000"/>
                  </a:srgbClr>
                </a:solidFill>
              </a:rPr>
              <a:t>    </a:t>
            </a:r>
            <a:r>
              <a:rPr lang="zh-CN" altLang="en-US" sz="1200" dirty="0" smtClean="0">
                <a:solidFill>
                  <a:srgbClr val="EEECE1">
                    <a:lumMod val="25000"/>
                  </a:srgbClr>
                </a:solidFill>
              </a:rPr>
              <a:t>美术课件：</a:t>
            </a:r>
            <a:r>
              <a:rPr lang="en-US" altLang="zh-CN" sz="1200" dirty="0" smtClean="0">
                <a:solidFill>
                  <a:srgbClr val="EEECE1">
                    <a:lumMod val="25000"/>
                  </a:srgbClr>
                </a:solidFill>
                <a:hlinkClick r:id="rId18"/>
              </a:rPr>
              <a:t>www.1ppt.com/kejian/meishu/</a:t>
            </a:r>
            <a:r>
              <a:rPr lang="en-US" altLang="zh-CN" sz="1200" dirty="0" smtClean="0">
                <a:solidFill>
                  <a:srgbClr val="EEECE1">
                    <a:lumMod val="25000"/>
                  </a:srgbClr>
                </a:solidFill>
              </a:rPr>
              <a:t> </a:t>
            </a:r>
          </a:p>
          <a:p>
            <a:r>
              <a:rPr lang="zh-CN" altLang="en-US" sz="1200" dirty="0" smtClean="0">
                <a:solidFill>
                  <a:srgbClr val="EEECE1">
                    <a:lumMod val="25000"/>
                  </a:srgbClr>
                </a:solidFill>
              </a:rPr>
              <a:t>科学课件：</a:t>
            </a:r>
            <a:r>
              <a:rPr lang="en-US" altLang="zh-CN" sz="1200" dirty="0" smtClean="0">
                <a:solidFill>
                  <a:srgbClr val="EEECE1">
                    <a:lumMod val="25000"/>
                  </a:srgbClr>
                </a:solidFill>
                <a:hlinkClick r:id="rId19"/>
              </a:rPr>
              <a:t>www.1ppt.com/kejian/kexue/</a:t>
            </a:r>
            <a:r>
              <a:rPr lang="en-US" altLang="zh-CN" sz="1200" dirty="0" smtClean="0">
                <a:solidFill>
                  <a:srgbClr val="EEECE1">
                    <a:lumMod val="25000"/>
                  </a:srgbClr>
                </a:solidFill>
              </a:rPr>
              <a:t>     </a:t>
            </a:r>
            <a:r>
              <a:rPr lang="zh-CN" altLang="en-US" sz="1200" dirty="0" smtClean="0">
                <a:solidFill>
                  <a:srgbClr val="EEECE1">
                    <a:lumMod val="25000"/>
                  </a:srgbClr>
                </a:solidFill>
              </a:rPr>
              <a:t>物理课件：</a:t>
            </a:r>
            <a:r>
              <a:rPr lang="en-US" altLang="zh-CN" sz="1200" dirty="0" smtClean="0">
                <a:solidFill>
                  <a:srgbClr val="EEECE1">
                    <a:lumMod val="25000"/>
                  </a:srgbClr>
                </a:solidFill>
                <a:hlinkClick r:id="rId20"/>
              </a:rPr>
              <a:t>www.1ppt.com/kejian/wuli/</a:t>
            </a:r>
            <a:r>
              <a:rPr lang="en-US" altLang="zh-CN" sz="1200" dirty="0" smtClean="0">
                <a:solidFill>
                  <a:srgbClr val="EEECE1">
                    <a:lumMod val="25000"/>
                  </a:srgbClr>
                </a:solidFill>
              </a:rPr>
              <a:t> </a:t>
            </a:r>
          </a:p>
          <a:p>
            <a:r>
              <a:rPr lang="zh-CN" altLang="en-US" sz="1200" dirty="0" smtClean="0">
                <a:solidFill>
                  <a:srgbClr val="EEECE1">
                    <a:lumMod val="25000"/>
                  </a:srgbClr>
                </a:solidFill>
              </a:rPr>
              <a:t>化学课件：</a:t>
            </a:r>
            <a:r>
              <a:rPr lang="en-US" altLang="zh-CN" sz="1200" dirty="0" smtClean="0">
                <a:solidFill>
                  <a:srgbClr val="EEECE1">
                    <a:lumMod val="25000"/>
                  </a:srgbClr>
                </a:solidFill>
                <a:hlinkClick r:id="rId21"/>
              </a:rPr>
              <a:t>www.1ppt.com/kejian/huaxue/</a:t>
            </a:r>
            <a:r>
              <a:rPr lang="en-US" altLang="zh-CN" sz="1200" dirty="0" smtClean="0">
                <a:solidFill>
                  <a:srgbClr val="EEECE1">
                    <a:lumMod val="25000"/>
                  </a:srgbClr>
                </a:solidFill>
              </a:rPr>
              <a:t>  </a:t>
            </a:r>
            <a:r>
              <a:rPr lang="zh-CN" altLang="en-US" sz="1200" dirty="0" smtClean="0">
                <a:solidFill>
                  <a:srgbClr val="EEECE1">
                    <a:lumMod val="25000"/>
                  </a:srgbClr>
                </a:solidFill>
              </a:rPr>
              <a:t>生物课件：</a:t>
            </a:r>
            <a:r>
              <a:rPr lang="en-US" altLang="zh-CN" sz="1200" dirty="0" smtClean="0">
                <a:solidFill>
                  <a:srgbClr val="EEECE1">
                    <a:lumMod val="25000"/>
                  </a:srgbClr>
                </a:solidFill>
                <a:hlinkClick r:id="rId22"/>
              </a:rPr>
              <a:t>www.1ppt.com/kejian/shengwu/</a:t>
            </a:r>
            <a:r>
              <a:rPr lang="en-US" altLang="zh-CN" sz="1200" dirty="0" smtClean="0">
                <a:solidFill>
                  <a:srgbClr val="EEECE1">
                    <a:lumMod val="25000"/>
                  </a:srgbClr>
                </a:solidFill>
              </a:rPr>
              <a:t> </a:t>
            </a:r>
          </a:p>
          <a:p>
            <a:r>
              <a:rPr lang="zh-CN" altLang="en-US" sz="1200" dirty="0" smtClean="0">
                <a:solidFill>
                  <a:srgbClr val="EEECE1">
                    <a:lumMod val="25000"/>
                  </a:srgbClr>
                </a:solidFill>
              </a:rPr>
              <a:t>地理课件：</a:t>
            </a:r>
            <a:r>
              <a:rPr lang="en-US" altLang="zh-CN" sz="1200" dirty="0" smtClean="0">
                <a:solidFill>
                  <a:srgbClr val="EEECE1">
                    <a:lumMod val="25000"/>
                  </a:srgbClr>
                </a:solidFill>
                <a:hlinkClick r:id="rId23"/>
              </a:rPr>
              <a:t>www.1ppt.com/kejian/dili/</a:t>
            </a:r>
            <a:r>
              <a:rPr lang="en-US" altLang="zh-CN" sz="1200" dirty="0" smtClean="0">
                <a:solidFill>
                  <a:srgbClr val="EEECE1">
                    <a:lumMod val="25000"/>
                  </a:srgbClr>
                </a:solidFill>
              </a:rPr>
              <a:t>          </a:t>
            </a:r>
            <a:r>
              <a:rPr lang="zh-CN" altLang="en-US" sz="1200" dirty="0" smtClean="0">
                <a:solidFill>
                  <a:srgbClr val="EEECE1">
                    <a:lumMod val="25000"/>
                  </a:srgbClr>
                </a:solidFill>
              </a:rPr>
              <a:t>历史课件：</a:t>
            </a:r>
            <a:r>
              <a:rPr lang="en-US" altLang="zh-CN" sz="1200" dirty="0" smtClean="0">
                <a:solidFill>
                  <a:srgbClr val="EEECE1">
                    <a:lumMod val="25000"/>
                  </a:srgbClr>
                </a:solidFill>
                <a:hlinkClick r:id="rId24"/>
              </a:rPr>
              <a:t>www.1ppt.com/kejian/lishi/</a:t>
            </a:r>
            <a:r>
              <a:rPr lang="en-US" altLang="zh-CN" sz="1200" dirty="0" smtClean="0">
                <a:solidFill>
                  <a:srgbClr val="EEECE1">
                    <a:lumMod val="25000"/>
                  </a:srgbClr>
                </a:solidFill>
              </a:rPr>
              <a:t>  </a:t>
            </a:r>
          </a:p>
          <a:p>
            <a:pPr eaLnBrk="1" hangingPunct="1"/>
            <a:endParaRPr lang="zh-CN" altLang="en-US" dirty="0" smtClean="0">
              <a:ea typeface="宋体" panose="02010600030101010101" pitchFamily="2" charset="-122"/>
            </a:endParaRPr>
          </a:p>
        </p:txBody>
      </p:sp>
      <p:sp>
        <p:nvSpPr>
          <p:cNvPr id="63492"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9FEB0A08-E923-45C9-AF24-6399FC69E942}" type="slidenum">
              <a:rPr lang="zh-CN" altLang="en-US">
                <a:solidFill>
                  <a:prstClr val="black"/>
                </a:solidFill>
              </a:rPr>
              <a:pPr eaLnBrk="1" hangingPunct="1"/>
              <a:t>6</a:t>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1371600" y="1143000"/>
            <a:ext cx="4114800" cy="3086100"/>
          </a:xfrm>
          <a:ln>
            <a:miter lim="800000"/>
          </a:ln>
        </p:spPr>
      </p:sp>
      <p:sp>
        <p:nvSpPr>
          <p:cNvPr id="64515" name="备注占位符 2"/>
          <p:cNvSpPr>
            <a:spLocks noGrp="1" noChangeArrowheads="1"/>
          </p:cNvSpPr>
          <p:nvPr>
            <p:ph type="body" idx="4294967295"/>
          </p:nvPr>
        </p:nvSpPr>
        <p:spPr/>
        <p:txBody>
          <a:bodyPr/>
          <a:lstStyle/>
          <a:p>
            <a:pPr eaLnBrk="1" hangingPunct="1"/>
            <a:endParaRPr lang="zh-CN" altLang="en-US" smtClean="0">
              <a:ea typeface="宋体" panose="02010600030101010101" pitchFamily="2" charset="-122"/>
            </a:endParaRPr>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4DD3F8A9-7DAC-4DB1-9F4F-53E7C4A05E5D}" type="slidenum">
              <a:rPr lang="zh-CN" altLang="en-US"/>
              <a:pPr eaLnBrk="1" hangingPunct="1"/>
              <a:t>26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ChangeArrowheads="1" noTextEdit="1"/>
          </p:cNvSpPr>
          <p:nvPr>
            <p:ph type="sldImg" idx="4294967295"/>
          </p:nvPr>
        </p:nvSpPr>
        <p:spPr>
          <a:xfrm>
            <a:off x="1371600" y="1143000"/>
            <a:ext cx="4114800" cy="3086100"/>
          </a:xfrm>
          <a:ln>
            <a:miter lim="800000"/>
          </a:ln>
        </p:spPr>
      </p:sp>
      <p:sp>
        <p:nvSpPr>
          <p:cNvPr id="65539" name="备注占位符 2"/>
          <p:cNvSpPr>
            <a:spLocks noGrp="1" noChangeArrowheads="1"/>
          </p:cNvSpPr>
          <p:nvPr>
            <p:ph type="body" idx="4294967295"/>
          </p:nvPr>
        </p:nvSpPr>
        <p:spPr/>
        <p:txBody>
          <a:bodyPr/>
          <a:lstStyle/>
          <a:p>
            <a:pPr eaLnBrk="1" hangingPunct="1"/>
            <a:endParaRPr lang="zh-CN" altLang="en-US" smtClean="0">
              <a:ea typeface="宋体" panose="02010600030101010101" pitchFamily="2" charset="-122"/>
            </a:endParaRPr>
          </a:p>
        </p:txBody>
      </p:sp>
      <p:sp>
        <p:nvSpPr>
          <p:cNvPr id="65540"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377AF95A-565E-4C54-B63B-04602682362D}" type="slidenum">
              <a:rPr lang="zh-CN" altLang="en-US"/>
              <a:pPr eaLnBrk="1" hangingPunct="1"/>
              <a:t>27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solidFill>
                  <a:srgbClr val="EEECE1">
                    <a:lumMod val="25000"/>
                  </a:srgbClr>
                </a:solidFill>
              </a:rPr>
              <a:t>PPT</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3"/>
              </a:rPr>
              <a:t>www.1ppt.com/moban/</a:t>
            </a:r>
            <a:r>
              <a:rPr lang="en-US" altLang="zh-CN" sz="1200" dirty="0" smtClean="0">
                <a:solidFill>
                  <a:srgbClr val="EEECE1">
                    <a:lumMod val="25000"/>
                  </a:srgbClr>
                </a:solidFill>
              </a:rPr>
              <a:t>                  PPT</a:t>
            </a:r>
            <a:r>
              <a:rPr lang="zh-CN" altLang="en-US" sz="1200" dirty="0" smtClean="0">
                <a:solidFill>
                  <a:srgbClr val="EEECE1">
                    <a:lumMod val="25000"/>
                  </a:srgbClr>
                </a:solidFill>
              </a:rPr>
              <a:t>素材：</a:t>
            </a:r>
            <a:r>
              <a:rPr lang="en-US" altLang="zh-CN" sz="1200" dirty="0" smtClean="0">
                <a:solidFill>
                  <a:srgbClr val="EEECE1">
                    <a:lumMod val="25000"/>
                  </a:srgbClr>
                </a:solidFill>
                <a:hlinkClick r:id="rId4"/>
              </a:rPr>
              <a:t>www.1ppt.com/sucai/</a:t>
            </a:r>
            <a:endParaRPr lang="en-US" altLang="zh-CN" sz="1200" dirty="0" smtClean="0">
              <a:solidFill>
                <a:srgbClr val="EEECE1">
                  <a:lumMod val="25000"/>
                </a:srgbClr>
              </a:solidFill>
            </a:endParaRPr>
          </a:p>
          <a:p>
            <a:r>
              <a:rPr lang="en-US" altLang="zh-CN" sz="1200" dirty="0" smtClean="0">
                <a:solidFill>
                  <a:srgbClr val="EEECE1">
                    <a:lumMod val="25000"/>
                  </a:srgbClr>
                </a:solidFill>
              </a:rPr>
              <a:t>PPT</a:t>
            </a:r>
            <a:r>
              <a:rPr lang="zh-CN" altLang="en-US" sz="1200" dirty="0" smtClean="0">
                <a:solidFill>
                  <a:srgbClr val="EEECE1">
                    <a:lumMod val="25000"/>
                  </a:srgbClr>
                </a:solidFill>
              </a:rPr>
              <a:t>背景：</a:t>
            </a:r>
            <a:r>
              <a:rPr lang="en-US" altLang="zh-CN" sz="1200" dirty="0" smtClean="0">
                <a:solidFill>
                  <a:srgbClr val="EEECE1">
                    <a:lumMod val="25000"/>
                  </a:srgbClr>
                </a:solidFill>
                <a:hlinkClick r:id="rId5"/>
              </a:rPr>
              <a:t>www.1ppt.com/beijing/</a:t>
            </a:r>
            <a:r>
              <a:rPr lang="en-US" altLang="zh-CN" sz="1200" dirty="0" smtClean="0">
                <a:solidFill>
                  <a:srgbClr val="EEECE1">
                    <a:lumMod val="25000"/>
                  </a:srgbClr>
                </a:solidFill>
              </a:rPr>
              <a:t>                   PPT</a:t>
            </a:r>
            <a:r>
              <a:rPr lang="zh-CN" altLang="en-US" sz="1200" dirty="0" smtClean="0">
                <a:solidFill>
                  <a:srgbClr val="EEECE1">
                    <a:lumMod val="25000"/>
                  </a:srgbClr>
                </a:solidFill>
              </a:rPr>
              <a:t>图表：</a:t>
            </a:r>
            <a:r>
              <a:rPr lang="en-US" altLang="zh-CN" sz="1200" dirty="0" smtClean="0">
                <a:solidFill>
                  <a:srgbClr val="EEECE1">
                    <a:lumMod val="25000"/>
                  </a:srgbClr>
                </a:solidFill>
                <a:hlinkClick r:id="rId6"/>
              </a:rPr>
              <a:t>www.1ppt.com/tubiao/</a:t>
            </a:r>
            <a:r>
              <a:rPr lang="en-US" altLang="zh-CN" sz="1200" dirty="0" smtClean="0">
                <a:solidFill>
                  <a:srgbClr val="EEECE1">
                    <a:lumMod val="25000"/>
                  </a:srgbClr>
                </a:solidFill>
              </a:rPr>
              <a:t>      </a:t>
            </a:r>
          </a:p>
          <a:p>
            <a:r>
              <a:rPr lang="en-US" altLang="zh-CN" sz="1200" dirty="0" smtClean="0">
                <a:solidFill>
                  <a:srgbClr val="EEECE1">
                    <a:lumMod val="25000"/>
                  </a:srgbClr>
                </a:solidFill>
              </a:rPr>
              <a:t>PPT</a:t>
            </a:r>
            <a:r>
              <a:rPr lang="zh-CN" altLang="en-US" sz="1200" dirty="0" smtClean="0">
                <a:solidFill>
                  <a:srgbClr val="EEECE1">
                    <a:lumMod val="25000"/>
                  </a:srgbClr>
                </a:solidFill>
              </a:rPr>
              <a:t>下载：</a:t>
            </a:r>
            <a:r>
              <a:rPr lang="en-US" altLang="zh-CN" sz="1200" dirty="0" smtClean="0">
                <a:solidFill>
                  <a:srgbClr val="EEECE1">
                    <a:lumMod val="25000"/>
                  </a:srgbClr>
                </a:solidFill>
                <a:hlinkClick r:id="rId7"/>
              </a:rPr>
              <a:t>www.1ppt.com/xiazai/</a:t>
            </a:r>
            <a:r>
              <a:rPr lang="en-US" altLang="zh-CN" sz="1200" dirty="0" smtClean="0">
                <a:solidFill>
                  <a:srgbClr val="EEECE1">
                    <a:lumMod val="25000"/>
                  </a:srgbClr>
                </a:solidFill>
              </a:rPr>
              <a:t>                     PPT</a:t>
            </a:r>
            <a:r>
              <a:rPr lang="zh-CN" altLang="en-US" sz="1200" dirty="0" smtClean="0">
                <a:solidFill>
                  <a:srgbClr val="EEECE1">
                    <a:lumMod val="25000"/>
                  </a:srgbClr>
                </a:solidFill>
              </a:rPr>
              <a:t>教程： </a:t>
            </a:r>
            <a:r>
              <a:rPr lang="en-US" altLang="zh-CN" sz="1200" dirty="0" smtClean="0">
                <a:solidFill>
                  <a:srgbClr val="EEECE1">
                    <a:lumMod val="25000"/>
                  </a:srgbClr>
                </a:solidFill>
                <a:hlinkClick r:id="rId8"/>
              </a:rPr>
              <a:t>www.1ppt.com/powerpoint/</a:t>
            </a:r>
            <a:r>
              <a:rPr lang="en-US" altLang="zh-CN" sz="1200" dirty="0" smtClean="0">
                <a:solidFill>
                  <a:srgbClr val="EEECE1">
                    <a:lumMod val="25000"/>
                  </a:srgbClr>
                </a:solidFill>
              </a:rPr>
              <a:t>      </a:t>
            </a:r>
          </a:p>
          <a:p>
            <a:r>
              <a:rPr lang="zh-CN" altLang="en-US" sz="1200" dirty="0" smtClean="0">
                <a:solidFill>
                  <a:srgbClr val="EEECE1">
                    <a:lumMod val="25000"/>
                  </a:srgbClr>
                </a:solidFill>
              </a:rPr>
              <a:t>资料下载：</a:t>
            </a:r>
            <a:r>
              <a:rPr lang="en-US" altLang="zh-CN" sz="1200" dirty="0" smtClean="0">
                <a:solidFill>
                  <a:srgbClr val="EEECE1">
                    <a:lumMod val="25000"/>
                  </a:srgbClr>
                </a:solidFill>
                <a:hlinkClick r:id="rId9"/>
              </a:rPr>
              <a:t>www.1ppt.com/ziliao/</a:t>
            </a:r>
            <a:r>
              <a:rPr lang="en-US" altLang="zh-CN" sz="1200" dirty="0" smtClean="0">
                <a:solidFill>
                  <a:srgbClr val="EEECE1">
                    <a:lumMod val="25000"/>
                  </a:srgbClr>
                </a:solidFill>
              </a:rPr>
              <a:t>                   </a:t>
            </a:r>
            <a:r>
              <a:rPr lang="zh-CN" altLang="en-US" sz="1200" dirty="0" smtClean="0">
                <a:solidFill>
                  <a:srgbClr val="EEECE1">
                    <a:lumMod val="25000"/>
                  </a:srgbClr>
                </a:solidFill>
              </a:rPr>
              <a:t>范文下载：</a:t>
            </a:r>
            <a:r>
              <a:rPr lang="en-US" altLang="zh-CN" sz="1200" dirty="0" smtClean="0">
                <a:solidFill>
                  <a:srgbClr val="EEECE1">
                    <a:lumMod val="25000"/>
                  </a:srgbClr>
                </a:solidFill>
                <a:hlinkClick r:id="rId10"/>
              </a:rPr>
              <a:t>www.1ppt.com/fanwen/</a:t>
            </a:r>
            <a:r>
              <a:rPr lang="en-US" altLang="zh-CN" sz="1200" dirty="0" smtClean="0">
                <a:solidFill>
                  <a:srgbClr val="EEECE1">
                    <a:lumMod val="25000"/>
                  </a:srgbClr>
                </a:solidFill>
              </a:rPr>
              <a:t>             </a:t>
            </a:r>
          </a:p>
          <a:p>
            <a:r>
              <a:rPr lang="zh-CN" altLang="en-US" sz="1200" dirty="0" smtClean="0">
                <a:solidFill>
                  <a:srgbClr val="EEECE1">
                    <a:lumMod val="25000"/>
                  </a:srgbClr>
                </a:solidFill>
              </a:rPr>
              <a:t>试卷下载：</a:t>
            </a:r>
            <a:r>
              <a:rPr lang="en-US" altLang="zh-CN" sz="1200" dirty="0" smtClean="0">
                <a:solidFill>
                  <a:srgbClr val="EEECE1">
                    <a:lumMod val="25000"/>
                  </a:srgbClr>
                </a:solidFill>
                <a:hlinkClick r:id="rId11"/>
              </a:rPr>
              <a:t>www.1ppt.com/shiti/</a:t>
            </a:r>
            <a:r>
              <a:rPr lang="en-US" altLang="zh-CN" sz="1200" dirty="0" smtClean="0">
                <a:solidFill>
                  <a:srgbClr val="EEECE1">
                    <a:lumMod val="25000"/>
                  </a:srgbClr>
                </a:solidFill>
              </a:rPr>
              <a:t>                     </a:t>
            </a:r>
            <a:r>
              <a:rPr lang="zh-CN" altLang="en-US" sz="1200" dirty="0" smtClean="0">
                <a:solidFill>
                  <a:srgbClr val="EEECE1">
                    <a:lumMod val="25000"/>
                  </a:srgbClr>
                </a:solidFill>
              </a:rPr>
              <a:t>教案下载：</a:t>
            </a:r>
            <a:r>
              <a:rPr lang="en-US" altLang="zh-CN" sz="1200" dirty="0" smtClean="0">
                <a:solidFill>
                  <a:srgbClr val="EEECE1">
                    <a:lumMod val="25000"/>
                  </a:srgbClr>
                </a:solidFill>
                <a:hlinkClick r:id="rId12"/>
              </a:rPr>
              <a:t>www.1ppt.com/jiaoan/</a:t>
            </a:r>
            <a:r>
              <a:rPr lang="en-US" altLang="zh-CN" sz="1200" dirty="0" smtClean="0">
                <a:solidFill>
                  <a:srgbClr val="EEECE1">
                    <a:lumMod val="25000"/>
                  </a:srgbClr>
                </a:solidFill>
              </a:rPr>
              <a:t>               </a:t>
            </a:r>
          </a:p>
          <a:p>
            <a:r>
              <a:rPr lang="en-US" altLang="zh-CN" sz="1200" dirty="0" smtClean="0">
                <a:solidFill>
                  <a:srgbClr val="EEECE1">
                    <a:lumMod val="25000"/>
                  </a:srgbClr>
                </a:solidFill>
              </a:rPr>
              <a:t>PPT</a:t>
            </a:r>
            <a:r>
              <a:rPr lang="zh-CN" altLang="en-US" sz="1200" dirty="0" smtClean="0">
                <a:solidFill>
                  <a:srgbClr val="EEECE1">
                    <a:lumMod val="25000"/>
                  </a:srgbClr>
                </a:solidFill>
              </a:rPr>
              <a:t>论坛：</a:t>
            </a:r>
            <a:r>
              <a:rPr lang="en-US" altLang="zh-CN" sz="1200" dirty="0" smtClean="0">
                <a:solidFill>
                  <a:srgbClr val="EEECE1">
                    <a:lumMod val="25000"/>
                  </a:srgbClr>
                </a:solidFill>
                <a:hlinkClick r:id="rId13"/>
              </a:rPr>
              <a:t>www.1ppt.cn</a:t>
            </a:r>
            <a:r>
              <a:rPr lang="en-US" altLang="zh-CN" sz="1200" dirty="0" smtClean="0">
                <a:solidFill>
                  <a:srgbClr val="EEECE1">
                    <a:lumMod val="25000"/>
                  </a:srgbClr>
                </a:solidFill>
              </a:rPr>
              <a:t>                                      PPT</a:t>
            </a:r>
            <a:r>
              <a:rPr lang="zh-CN" altLang="en-US" sz="1200" dirty="0" smtClean="0">
                <a:solidFill>
                  <a:srgbClr val="EEECE1">
                    <a:lumMod val="25000"/>
                  </a:srgbClr>
                </a:solidFill>
              </a:rPr>
              <a:t>课件：</a:t>
            </a:r>
            <a:r>
              <a:rPr lang="en-US" altLang="zh-CN" sz="1200" dirty="0" smtClean="0">
                <a:solidFill>
                  <a:srgbClr val="EEECE1">
                    <a:lumMod val="25000"/>
                  </a:srgbClr>
                </a:solidFill>
                <a:hlinkClick r:id="rId14"/>
              </a:rPr>
              <a:t>www.1ppt.com/kejian/</a:t>
            </a:r>
            <a:r>
              <a:rPr lang="en-US" altLang="zh-CN" sz="1200" dirty="0" smtClean="0">
                <a:solidFill>
                  <a:srgbClr val="EEECE1">
                    <a:lumMod val="25000"/>
                  </a:srgbClr>
                </a:solidFill>
              </a:rPr>
              <a:t> </a:t>
            </a:r>
          </a:p>
          <a:p>
            <a:r>
              <a:rPr lang="zh-CN" altLang="en-US" sz="1200" dirty="0" smtClean="0">
                <a:solidFill>
                  <a:srgbClr val="EEECE1">
                    <a:lumMod val="25000"/>
                  </a:srgbClr>
                </a:solidFill>
              </a:rPr>
              <a:t>语文课件：</a:t>
            </a:r>
            <a:r>
              <a:rPr lang="en-US" altLang="zh-CN" sz="1200" dirty="0" smtClean="0">
                <a:solidFill>
                  <a:srgbClr val="EEECE1">
                    <a:lumMod val="25000"/>
                  </a:srgbClr>
                </a:solidFill>
                <a:hlinkClick r:id="rId15"/>
              </a:rPr>
              <a:t>www.1ppt.com/kejian/yuwen/</a:t>
            </a:r>
            <a:r>
              <a:rPr lang="en-US" altLang="zh-CN" sz="1200" dirty="0" smtClean="0">
                <a:solidFill>
                  <a:srgbClr val="EEECE1">
                    <a:lumMod val="25000"/>
                  </a:srgbClr>
                </a:solidFill>
              </a:rPr>
              <a:t>    </a:t>
            </a:r>
            <a:r>
              <a:rPr lang="zh-CN" altLang="en-US" sz="1200" dirty="0" smtClean="0">
                <a:solidFill>
                  <a:srgbClr val="EEECE1">
                    <a:lumMod val="25000"/>
                  </a:srgbClr>
                </a:solidFill>
              </a:rPr>
              <a:t>数学课件：</a:t>
            </a:r>
            <a:r>
              <a:rPr lang="en-US" altLang="zh-CN" sz="1200" dirty="0" smtClean="0">
                <a:solidFill>
                  <a:srgbClr val="EEECE1">
                    <a:lumMod val="25000"/>
                  </a:srgbClr>
                </a:solidFill>
                <a:hlinkClick r:id="rId16"/>
              </a:rPr>
              <a:t>www.1ppt.com/kejian/shuxue/</a:t>
            </a:r>
            <a:r>
              <a:rPr lang="en-US" altLang="zh-CN" sz="1200" dirty="0" smtClean="0">
                <a:solidFill>
                  <a:srgbClr val="EEECE1">
                    <a:lumMod val="25000"/>
                  </a:srgbClr>
                </a:solidFill>
              </a:rPr>
              <a:t> </a:t>
            </a:r>
          </a:p>
          <a:p>
            <a:r>
              <a:rPr lang="zh-CN" altLang="en-US" sz="1200" dirty="0" smtClean="0">
                <a:solidFill>
                  <a:srgbClr val="EEECE1">
                    <a:lumMod val="25000"/>
                  </a:srgbClr>
                </a:solidFill>
              </a:rPr>
              <a:t>英语课件：</a:t>
            </a:r>
            <a:r>
              <a:rPr lang="en-US" altLang="zh-CN" sz="1200" dirty="0" smtClean="0">
                <a:solidFill>
                  <a:srgbClr val="EEECE1">
                    <a:lumMod val="25000"/>
                  </a:srgbClr>
                </a:solidFill>
                <a:hlinkClick r:id="rId17"/>
              </a:rPr>
              <a:t>www.1ppt.com/kejian/yingyu/</a:t>
            </a:r>
            <a:r>
              <a:rPr lang="en-US" altLang="zh-CN" sz="1200" dirty="0" smtClean="0">
                <a:solidFill>
                  <a:srgbClr val="EEECE1">
                    <a:lumMod val="25000"/>
                  </a:srgbClr>
                </a:solidFill>
              </a:rPr>
              <a:t>    </a:t>
            </a:r>
            <a:r>
              <a:rPr lang="zh-CN" altLang="en-US" sz="1200" dirty="0" smtClean="0">
                <a:solidFill>
                  <a:srgbClr val="EEECE1">
                    <a:lumMod val="25000"/>
                  </a:srgbClr>
                </a:solidFill>
              </a:rPr>
              <a:t>美术课件：</a:t>
            </a:r>
            <a:r>
              <a:rPr lang="en-US" altLang="zh-CN" sz="1200" dirty="0" smtClean="0">
                <a:solidFill>
                  <a:srgbClr val="EEECE1">
                    <a:lumMod val="25000"/>
                  </a:srgbClr>
                </a:solidFill>
                <a:hlinkClick r:id="rId18"/>
              </a:rPr>
              <a:t>www.1ppt.com/kejian/meishu/</a:t>
            </a:r>
            <a:r>
              <a:rPr lang="en-US" altLang="zh-CN" sz="1200" dirty="0" smtClean="0">
                <a:solidFill>
                  <a:srgbClr val="EEECE1">
                    <a:lumMod val="25000"/>
                  </a:srgbClr>
                </a:solidFill>
              </a:rPr>
              <a:t> </a:t>
            </a:r>
          </a:p>
          <a:p>
            <a:r>
              <a:rPr lang="zh-CN" altLang="en-US" sz="1200" dirty="0" smtClean="0">
                <a:solidFill>
                  <a:srgbClr val="EEECE1">
                    <a:lumMod val="25000"/>
                  </a:srgbClr>
                </a:solidFill>
              </a:rPr>
              <a:t>科学课件：</a:t>
            </a:r>
            <a:r>
              <a:rPr lang="en-US" altLang="zh-CN" sz="1200" dirty="0" smtClean="0">
                <a:solidFill>
                  <a:srgbClr val="EEECE1">
                    <a:lumMod val="25000"/>
                  </a:srgbClr>
                </a:solidFill>
                <a:hlinkClick r:id="rId19"/>
              </a:rPr>
              <a:t>www.1ppt.com/kejian/kexue/</a:t>
            </a:r>
            <a:r>
              <a:rPr lang="en-US" altLang="zh-CN" sz="1200" dirty="0" smtClean="0">
                <a:solidFill>
                  <a:srgbClr val="EEECE1">
                    <a:lumMod val="25000"/>
                  </a:srgbClr>
                </a:solidFill>
              </a:rPr>
              <a:t>     </a:t>
            </a:r>
            <a:r>
              <a:rPr lang="zh-CN" altLang="en-US" sz="1200" dirty="0" smtClean="0">
                <a:solidFill>
                  <a:srgbClr val="EEECE1">
                    <a:lumMod val="25000"/>
                  </a:srgbClr>
                </a:solidFill>
              </a:rPr>
              <a:t>物理课件：</a:t>
            </a:r>
            <a:r>
              <a:rPr lang="en-US" altLang="zh-CN" sz="1200" dirty="0" smtClean="0">
                <a:solidFill>
                  <a:srgbClr val="EEECE1">
                    <a:lumMod val="25000"/>
                  </a:srgbClr>
                </a:solidFill>
                <a:hlinkClick r:id="rId20"/>
              </a:rPr>
              <a:t>www.1ppt.com/kejian/wuli/</a:t>
            </a:r>
            <a:r>
              <a:rPr lang="en-US" altLang="zh-CN" sz="1200" dirty="0" smtClean="0">
                <a:solidFill>
                  <a:srgbClr val="EEECE1">
                    <a:lumMod val="25000"/>
                  </a:srgbClr>
                </a:solidFill>
              </a:rPr>
              <a:t> </a:t>
            </a:r>
          </a:p>
          <a:p>
            <a:r>
              <a:rPr lang="zh-CN" altLang="en-US" sz="1200" dirty="0" smtClean="0">
                <a:solidFill>
                  <a:srgbClr val="EEECE1">
                    <a:lumMod val="25000"/>
                  </a:srgbClr>
                </a:solidFill>
              </a:rPr>
              <a:t>化学课件：</a:t>
            </a:r>
            <a:r>
              <a:rPr lang="en-US" altLang="zh-CN" sz="1200" dirty="0" smtClean="0">
                <a:solidFill>
                  <a:srgbClr val="EEECE1">
                    <a:lumMod val="25000"/>
                  </a:srgbClr>
                </a:solidFill>
                <a:hlinkClick r:id="rId21"/>
              </a:rPr>
              <a:t>www.1ppt.com/kejian/huaxue/</a:t>
            </a:r>
            <a:r>
              <a:rPr lang="en-US" altLang="zh-CN" sz="1200" dirty="0" smtClean="0">
                <a:solidFill>
                  <a:srgbClr val="EEECE1">
                    <a:lumMod val="25000"/>
                  </a:srgbClr>
                </a:solidFill>
              </a:rPr>
              <a:t>  </a:t>
            </a:r>
            <a:r>
              <a:rPr lang="zh-CN" altLang="en-US" sz="1200" dirty="0" smtClean="0">
                <a:solidFill>
                  <a:srgbClr val="EEECE1">
                    <a:lumMod val="25000"/>
                  </a:srgbClr>
                </a:solidFill>
              </a:rPr>
              <a:t>生物课件：</a:t>
            </a:r>
            <a:r>
              <a:rPr lang="en-US" altLang="zh-CN" sz="1200" dirty="0" smtClean="0">
                <a:solidFill>
                  <a:srgbClr val="EEECE1">
                    <a:lumMod val="25000"/>
                  </a:srgbClr>
                </a:solidFill>
                <a:hlinkClick r:id="rId22"/>
              </a:rPr>
              <a:t>www.1ppt.com/kejian/shengwu/</a:t>
            </a:r>
            <a:r>
              <a:rPr lang="en-US" altLang="zh-CN" sz="1200" dirty="0" smtClean="0">
                <a:solidFill>
                  <a:srgbClr val="EEECE1">
                    <a:lumMod val="25000"/>
                  </a:srgbClr>
                </a:solidFill>
              </a:rPr>
              <a:t> </a:t>
            </a:r>
          </a:p>
          <a:p>
            <a:r>
              <a:rPr lang="zh-CN" altLang="en-US" sz="1200" dirty="0" smtClean="0">
                <a:solidFill>
                  <a:srgbClr val="EEECE1">
                    <a:lumMod val="25000"/>
                  </a:srgbClr>
                </a:solidFill>
              </a:rPr>
              <a:t>地理课件：</a:t>
            </a:r>
            <a:r>
              <a:rPr lang="en-US" altLang="zh-CN" sz="1200" dirty="0" smtClean="0">
                <a:solidFill>
                  <a:srgbClr val="EEECE1">
                    <a:lumMod val="25000"/>
                  </a:srgbClr>
                </a:solidFill>
                <a:hlinkClick r:id="rId23"/>
              </a:rPr>
              <a:t>www.1ppt.com/kejian/dili/</a:t>
            </a:r>
            <a:r>
              <a:rPr lang="en-US" altLang="zh-CN" sz="1200" dirty="0" smtClean="0">
                <a:solidFill>
                  <a:srgbClr val="EEECE1">
                    <a:lumMod val="25000"/>
                  </a:srgbClr>
                </a:solidFill>
              </a:rPr>
              <a:t>          </a:t>
            </a:r>
            <a:r>
              <a:rPr lang="zh-CN" altLang="en-US" sz="1200" dirty="0" smtClean="0">
                <a:solidFill>
                  <a:srgbClr val="EEECE1">
                    <a:lumMod val="25000"/>
                  </a:srgbClr>
                </a:solidFill>
              </a:rPr>
              <a:t>历史课件：</a:t>
            </a:r>
            <a:r>
              <a:rPr lang="en-US" altLang="zh-CN" sz="1200" dirty="0" smtClean="0">
                <a:solidFill>
                  <a:srgbClr val="EEECE1">
                    <a:lumMod val="25000"/>
                  </a:srgbClr>
                </a:solidFill>
                <a:hlinkClick r:id="rId24"/>
              </a:rPr>
              <a:t>www.1ppt.com/kejian/lishi/</a:t>
            </a:r>
            <a:r>
              <a:rPr lang="en-US" altLang="zh-CN" sz="1200" dirty="0" smtClean="0">
                <a:solidFill>
                  <a:srgbClr val="EEECE1">
                    <a:lumMod val="25000"/>
                  </a:srgbClr>
                </a:solidFill>
              </a:rPr>
              <a:t>  </a:t>
            </a:r>
          </a:p>
          <a:p>
            <a:endParaRPr lang="zh-CN" altLang="en-US" dirty="0"/>
          </a:p>
        </p:txBody>
      </p:sp>
      <p:sp>
        <p:nvSpPr>
          <p:cNvPr id="4" name="灯片编号占位符 3"/>
          <p:cNvSpPr>
            <a:spLocks noGrp="1"/>
          </p:cNvSpPr>
          <p:nvPr>
            <p:ph type="sldNum" sz="quarter" idx="10"/>
          </p:nvPr>
        </p:nvSpPr>
        <p:spPr/>
        <p:txBody>
          <a:bodyPr/>
          <a:lstStyle/>
          <a:p>
            <a:fld id="{A12DA14A-6E17-4657-AE89-DBE3158CAEBD}" type="slidenum">
              <a:rPr lang="zh-CN" altLang="en-US" smtClean="0"/>
              <a:pPr/>
              <a:t>28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EDE0931-3209-4E18-88CB-068F1F25567A}" type="datetimeFigureOut">
              <a:rPr lang="zh-CN" altLang="en-US" smtClean="0"/>
              <a:t>2019/8/27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EB5F0B-4A5B-4FCA-B1E7-F10DFB9ADFF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EDE0931-3209-4E18-88CB-068F1F25567A}" type="datetimeFigureOut">
              <a:rPr lang="zh-CN" altLang="en-US" smtClean="0"/>
              <a:t>2019/8/27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EB5F0B-4A5B-4FCA-B1E7-F10DFB9ADFF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EDE0931-3209-4E18-88CB-068F1F25567A}" type="datetimeFigureOut">
              <a:rPr lang="zh-CN" altLang="en-US" smtClean="0"/>
              <a:t>2019/8/27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EB5F0B-4A5B-4FCA-B1E7-F10DFB9ADFFE}"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fad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4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5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fad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6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7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fad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8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fad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9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fad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EDE0931-3209-4E18-88CB-068F1F25567A}" type="datetimeFigureOut">
              <a:rPr lang="zh-CN" altLang="en-US" smtClean="0"/>
              <a:t>2019/8/27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EB5F0B-4A5B-4FCA-B1E7-F10DFB9ADFFE}"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fad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0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fade/>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fade/>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4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fade/>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5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fade/>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8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fade/>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9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fade/>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2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fade/>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2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fade/>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24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EDE0931-3209-4E18-88CB-068F1F25567A}" type="datetimeFigureOut">
              <a:rPr lang="zh-CN" altLang="en-US" smtClean="0"/>
              <a:t>2019/8/27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EB5F0B-4A5B-4FCA-B1E7-F10DFB9ADFFE}"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25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fade/>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6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fade/>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27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fade/>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29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fade/>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30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fade/>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3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fade/>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3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000">
        <p:fade/>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3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16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7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EDE0931-3209-4E18-88CB-068F1F25567A}" type="datetimeFigureOut">
              <a:rPr lang="zh-CN" altLang="en-US" smtClean="0"/>
              <a:t>2019/8/27 Tuesday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EB5F0B-4A5B-4FCA-B1E7-F10DFB9ADFFE}"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20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21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28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33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34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35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36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37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38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39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EDE0931-3209-4E18-88CB-068F1F25567A}" type="datetimeFigureOut">
              <a:rPr lang="zh-CN" altLang="en-US" smtClean="0"/>
              <a:t>2019/8/27 Tuesday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2EB5F0B-4A5B-4FCA-B1E7-F10DFB9ADFFE}" type="slidenum">
              <a:rPr lang="zh-CN" altLang="en-US" smtClean="0"/>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40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41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42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43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44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45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46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47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48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49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EDE0931-3209-4E18-88CB-068F1F25567A}" type="datetimeFigureOut">
              <a:rPr lang="zh-CN" altLang="en-US" smtClean="0"/>
              <a:t>2019/8/27 Tuesday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2EB5F0B-4A5B-4FCA-B1E7-F10DFB9ADFFE}" type="slidenum">
              <a:rPr lang="zh-CN" altLang="en-US" smtClean="0"/>
              <a:t>‹#›</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50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51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52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54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EDE0931-3209-4E18-88CB-068F1F25567A}" type="datetimeFigureOut">
              <a:rPr lang="zh-CN" altLang="en-US" smtClean="0"/>
              <a:t>2019/8/27 Tuesday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2EB5F0B-4A5B-4FCA-B1E7-F10DFB9ADFF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EDE0931-3209-4E18-88CB-068F1F25567A}" type="datetimeFigureOut">
              <a:rPr lang="zh-CN" altLang="en-US" smtClean="0"/>
              <a:t>2019/8/27 Tuesday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EB5F0B-4A5B-4FCA-B1E7-F10DFB9ADFF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EDE0931-3209-4E18-88CB-068F1F25567A}" type="datetimeFigureOut">
              <a:rPr lang="zh-CN" altLang="en-US" smtClean="0"/>
              <a:t>2019/8/27 Tuesday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EB5F0B-4A5B-4FCA-B1E7-F10DFB9ADFF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DE0931-3209-4E18-88CB-068F1F25567A}" type="datetimeFigureOut">
              <a:rPr lang="zh-CN" altLang="en-US" smtClean="0"/>
              <a:t>2019/8/27 Tuesday</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EB5F0B-4A5B-4FCA-B1E7-F10DFB9ADFF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 id="2147483731" r:id="rId28"/>
    <p:sldLayoutId id="2147483732" r:id="rId29"/>
    <p:sldLayoutId id="2147483733" r:id="rId30"/>
    <p:sldLayoutId id="2147483734" r:id="rId31"/>
    <p:sldLayoutId id="2147483735" r:id="rId32"/>
    <p:sldLayoutId id="2147483736" r:id="rId33"/>
    <p:sldLayoutId id="2147483737" r:id="rId34"/>
    <p:sldLayoutId id="2147483738" r:id="rId35"/>
    <p:sldLayoutId id="2147483739" r:id="rId36"/>
    <p:sldLayoutId id="2147483651" r:id="rId37"/>
    <p:sldLayoutId id="2147483664" r:id="rId38"/>
    <p:sldLayoutId id="2147483665" r:id="rId39"/>
    <p:sldLayoutId id="2147483668" r:id="rId40"/>
    <p:sldLayoutId id="2147483669" r:id="rId41"/>
    <p:sldLayoutId id="2147483676" r:id="rId42"/>
    <p:sldLayoutId id="2147483681" r:id="rId43"/>
    <p:sldLayoutId id="2147483682" r:id="rId44"/>
    <p:sldLayoutId id="2147483683" r:id="rId45"/>
    <p:sldLayoutId id="2147483684" r:id="rId46"/>
    <p:sldLayoutId id="2147483685" r:id="rId47"/>
    <p:sldLayoutId id="2147483686" r:id="rId48"/>
    <p:sldLayoutId id="2147483687" r:id="rId49"/>
    <p:sldLayoutId id="2147483688" r:id="rId50"/>
    <p:sldLayoutId id="2147483689" r:id="rId51"/>
    <p:sldLayoutId id="2147483690" r:id="rId52"/>
    <p:sldLayoutId id="2147483691" r:id="rId53"/>
    <p:sldLayoutId id="2147483692" r:id="rId54"/>
    <p:sldLayoutId id="2147483693" r:id="rId55"/>
    <p:sldLayoutId id="2147483694" r:id="rId56"/>
    <p:sldLayoutId id="2147483695" r:id="rId57"/>
    <p:sldLayoutId id="2147483696" r:id="rId58"/>
    <p:sldLayoutId id="2147483697" r:id="rId59"/>
    <p:sldLayoutId id="2147483698" r:id="rId60"/>
    <p:sldLayoutId id="2147483699" r:id="rId61"/>
    <p:sldLayoutId id="2147483700" r:id="rId62"/>
    <p:sldLayoutId id="2147483701" r:id="rId6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4.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5.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8.xml"/><Relationship Id="rId5" Type="http://schemas.openxmlformats.org/officeDocument/2006/relationships/image" Target="../media/image14.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8.png"/><Relationship Id="rId2" Type="http://schemas.openxmlformats.org/officeDocument/2006/relationships/slideLayout" Target="../slideLayouts/slideLayout30.xml"/><Relationship Id="rId1" Type="http://schemas.openxmlformats.org/officeDocument/2006/relationships/video" Target="NULL" TargetMode="External"/><Relationship Id="rId6" Type="http://schemas.microsoft.com/office/2007/relationships/media" Target="../media/media2.mp3"/><Relationship Id="rId5" Type="http://schemas.openxmlformats.org/officeDocument/2006/relationships/image" Target="../media/image4.png"/><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3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33.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34.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35.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6.jpe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openxmlformats.org/officeDocument/2006/relationships/image" Target="../media/image8.png"/><Relationship Id="rId5" Type="http://schemas.microsoft.com/office/2007/relationships/media" Target="../media/media3.mp3"/><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7.xml"/><Relationship Id="rId1" Type="http://schemas.openxmlformats.org/officeDocument/2006/relationships/video" Target="NULL" TargetMode="External"/><Relationship Id="rId6" Type="http://schemas.openxmlformats.org/officeDocument/2006/relationships/image" Target="../media/image8.png"/><Relationship Id="rId5" Type="http://schemas.microsoft.com/office/2007/relationships/media" Target="../media/media1.mp3"/><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1329690" y="2421255"/>
            <a:ext cx="6316980" cy="1445260"/>
          </a:xfrm>
          <a:prstGeom prst="rect">
            <a:avLst/>
          </a:prstGeom>
          <a:noFill/>
        </p:spPr>
        <p:txBody>
          <a:bodyPr wrap="square" rtlCol="0">
            <a:spAutoFit/>
          </a:bodyPr>
          <a:lstStyle/>
          <a:p>
            <a:r>
              <a:rPr lang="en-US" altLang="zh-CN" sz="8800" b="1"/>
              <a:t>13.</a:t>
            </a:r>
            <a:r>
              <a:rPr lang="zh-CN" altLang="en-US" sz="8800" b="1"/>
              <a:t>诗词三首</a:t>
            </a:r>
          </a:p>
        </p:txBody>
      </p:sp>
    </p:spTree>
  </p:cSld>
  <p:clrMapOvr>
    <a:masterClrMapping/>
  </p:clrMapOvr>
  <mc:AlternateContent xmlns:mc="http://schemas.openxmlformats.org/markup-compatibility/2006">
    <mc:Choice xmlns:p14="http://schemas.microsoft.com/office/powerpoint/2010/main" xmlns="" Requires="p14">
      <p:transition spd="slow" p14:dur="10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14338" name="Text Box 7"/>
          <p:cNvSpPr txBox="1">
            <a:spLocks noChangeArrowheads="1"/>
          </p:cNvSpPr>
          <p:nvPr/>
        </p:nvSpPr>
        <p:spPr bwMode="auto">
          <a:xfrm>
            <a:off x="308873" y="3257833"/>
            <a:ext cx="3333750" cy="2607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defTabSz="457200" eaLnBrk="1" fontAlgn="base" hangingPunct="1">
              <a:lnSpc>
                <a:spcPct val="150000"/>
              </a:lnSpc>
              <a:spcBef>
                <a:spcPct val="0"/>
              </a:spcBef>
              <a:spcAft>
                <a:spcPct val="0"/>
              </a:spcAft>
            </a:pPr>
            <a:r>
              <a:rPr lang="zh-CN" altLang="en-US" sz="28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欲渡黄河冰</a:t>
            </a:r>
            <a:r>
              <a:rPr lang="zh-CN" altLang="en-US" sz="28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塞</a:t>
            </a:r>
            <a:r>
              <a:rPr lang="zh-CN" altLang="en-US" sz="28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川，</a:t>
            </a:r>
            <a:endParaRPr lang="en-US" altLang="zh-CN" sz="28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gn="ctr" defTabSz="457200" eaLnBrk="1" fontAlgn="base" hangingPunct="1">
              <a:lnSpc>
                <a:spcPct val="150000"/>
              </a:lnSpc>
              <a:spcBef>
                <a:spcPct val="0"/>
              </a:spcBef>
              <a:spcAft>
                <a:spcPct val="0"/>
              </a:spcAft>
            </a:pPr>
            <a:r>
              <a:rPr lang="zh-CN" altLang="en-US" sz="28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将登</a:t>
            </a:r>
            <a:r>
              <a:rPr lang="zh-CN" altLang="en-US" sz="28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太行</a:t>
            </a:r>
            <a:r>
              <a:rPr lang="zh-CN" altLang="en-US" sz="28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雪满山。</a:t>
            </a:r>
            <a:endParaRPr lang="en-US" altLang="zh-CN" sz="28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gn="ctr" defTabSz="457200" eaLnBrk="1" fontAlgn="base" hangingPunct="1">
              <a:lnSpc>
                <a:spcPct val="150000"/>
              </a:lnSpc>
              <a:spcBef>
                <a:spcPct val="0"/>
              </a:spcBef>
              <a:spcAft>
                <a:spcPct val="0"/>
              </a:spcAft>
            </a:pPr>
            <a:r>
              <a:rPr lang="zh-CN" altLang="en-US" sz="28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闲来垂钓碧溪上，</a:t>
            </a:r>
            <a:endParaRPr lang="en-US" altLang="zh-CN" sz="28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gn="ctr" defTabSz="457200" eaLnBrk="1" fontAlgn="base" hangingPunct="1">
              <a:lnSpc>
                <a:spcPct val="150000"/>
              </a:lnSpc>
              <a:spcBef>
                <a:spcPct val="0"/>
              </a:spcBef>
              <a:spcAft>
                <a:spcPct val="0"/>
              </a:spcAft>
            </a:pPr>
            <a:r>
              <a:rPr lang="zh-CN" altLang="en-US" sz="28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忽复乘舟梦日边。</a:t>
            </a:r>
            <a:endParaRPr lang="en-US" altLang="zh-CN" sz="28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cxnSp>
        <p:nvCxnSpPr>
          <p:cNvPr id="17" name="直接连接符 16"/>
          <p:cNvCxnSpPr/>
          <p:nvPr/>
        </p:nvCxnSpPr>
        <p:spPr>
          <a:xfrm flipH="1">
            <a:off x="3707765" y="3211195"/>
            <a:ext cx="19685" cy="295402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 Box 7"/>
          <p:cNvSpPr txBox="1">
            <a:spLocks noChangeArrowheads="1"/>
          </p:cNvSpPr>
          <p:nvPr/>
        </p:nvSpPr>
        <p:spPr bwMode="auto">
          <a:xfrm>
            <a:off x="4079240" y="2655253"/>
            <a:ext cx="4748213" cy="3547110"/>
          </a:xfrm>
          <a:prstGeom prst="rect">
            <a:avLst/>
          </a:prstGeom>
          <a:solidFill>
            <a:schemeClr val="bg1">
              <a:alpha val="53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1" fontAlgn="base" hangingPunct="1">
              <a:lnSpc>
                <a:spcPct val="90000"/>
              </a:lnSpc>
              <a:spcBef>
                <a:spcPts val="2000"/>
              </a:spcBef>
              <a:spcAft>
                <a:spcPct val="0"/>
              </a:spcAft>
            </a:pPr>
            <a:r>
              <a:rPr lang="zh-CN" altLang="en-US" sz="2400" b="1">
                <a:solidFill>
                  <a:srgbClr val="0000FF"/>
                </a:solidFill>
                <a:latin typeface="楷体" panose="02010609060101010101" pitchFamily="49" charset="-122"/>
                <a:ea typeface="楷体" panose="02010609060101010101" pitchFamily="49" charset="-122"/>
              </a:rPr>
              <a:t>塞：</a:t>
            </a:r>
            <a:r>
              <a:rPr lang="zh-CN" altLang="en-US" sz="2400">
                <a:solidFill>
                  <a:srgbClr val="FF0000"/>
                </a:solidFill>
                <a:sym typeface="+mn-ea"/>
              </a:rPr>
              <a:t>（sè）</a:t>
            </a:r>
            <a:r>
              <a:rPr lang="zh-CN" altLang="en-US" sz="2400" b="1">
                <a:solidFill>
                  <a:prstClr val="black"/>
                </a:solidFill>
                <a:latin typeface="楷体" panose="02010609060101010101" pitchFamily="49" charset="-122"/>
                <a:ea typeface="楷体" panose="02010609060101010101" pitchFamily="49" charset="-122"/>
              </a:rPr>
              <a:t>堵塞。</a:t>
            </a:r>
            <a:endParaRPr lang="en-US" altLang="zh-CN" sz="2400" b="1">
              <a:solidFill>
                <a:prstClr val="black"/>
              </a:solidFill>
              <a:latin typeface="楷体" panose="02010609060101010101" pitchFamily="49" charset="-122"/>
              <a:ea typeface="楷体" panose="02010609060101010101" pitchFamily="49" charset="-122"/>
            </a:endParaRPr>
          </a:p>
          <a:p>
            <a:pPr defTabSz="457200" eaLnBrk="1" fontAlgn="base" hangingPunct="1">
              <a:lnSpc>
                <a:spcPct val="90000"/>
              </a:lnSpc>
              <a:spcBef>
                <a:spcPts val="2000"/>
              </a:spcBef>
              <a:spcAft>
                <a:spcPct val="0"/>
              </a:spcAft>
            </a:pPr>
            <a:r>
              <a:rPr lang="zh-CN" altLang="en-US" sz="2400" b="1">
                <a:solidFill>
                  <a:srgbClr val="0000FF"/>
                </a:solidFill>
                <a:latin typeface="楷体" panose="02010609060101010101" pitchFamily="49" charset="-122"/>
                <a:ea typeface="楷体" panose="02010609060101010101" pitchFamily="49" charset="-122"/>
              </a:rPr>
              <a:t>太行：</a:t>
            </a:r>
            <a:r>
              <a:rPr lang="zh-CN" altLang="en-US" sz="2400" b="1">
                <a:solidFill>
                  <a:prstClr val="black"/>
                </a:solidFill>
                <a:latin typeface="楷体" panose="02010609060101010101" pitchFamily="49" charset="-122"/>
                <a:ea typeface="楷体" panose="02010609060101010101" pitchFamily="49" charset="-122"/>
              </a:rPr>
              <a:t>太行山，在现在山西、河南、河北三省交界处。</a:t>
            </a:r>
          </a:p>
          <a:p>
            <a:pPr defTabSz="457200" eaLnBrk="1" fontAlgn="base" hangingPunct="1">
              <a:lnSpc>
                <a:spcPct val="90000"/>
              </a:lnSpc>
              <a:spcBef>
                <a:spcPts val="2000"/>
              </a:spcBef>
              <a:spcAft>
                <a:spcPct val="0"/>
              </a:spcAft>
            </a:pPr>
            <a:r>
              <a:rPr lang="zh-CN" altLang="en-US" sz="2400" b="1">
                <a:solidFill>
                  <a:srgbClr val="FF0000"/>
                </a:solidFill>
                <a:latin typeface="楷体" panose="02010609060101010101" pitchFamily="49" charset="-122"/>
                <a:ea typeface="楷体" panose="02010609060101010101" pitchFamily="49" charset="-122"/>
              </a:rPr>
              <a:t>③：相传姜尚（姜太公）未遇到周文王前曾在渭水的磻溪垂钓，后辅佐周武王灭商。</a:t>
            </a:r>
          </a:p>
          <a:p>
            <a:pPr defTabSz="457200" eaLnBrk="1" fontAlgn="base" hangingPunct="1">
              <a:lnSpc>
                <a:spcPct val="90000"/>
              </a:lnSpc>
              <a:spcBef>
                <a:spcPts val="2000"/>
              </a:spcBef>
              <a:spcAft>
                <a:spcPct val="0"/>
              </a:spcAft>
            </a:pPr>
            <a:r>
              <a:rPr lang="zh-CN" altLang="en-US" sz="2400" b="1">
                <a:solidFill>
                  <a:srgbClr val="FF0000"/>
                </a:solidFill>
                <a:latin typeface="楷体" panose="02010609060101010101" pitchFamily="49" charset="-122"/>
                <a:ea typeface="楷体" panose="02010609060101010101" pitchFamily="49" charset="-122"/>
              </a:rPr>
              <a:t>④：相传伊尹受商汤任用前，曾梦见乘船经过太阳旁边。</a:t>
            </a:r>
          </a:p>
        </p:txBody>
      </p:sp>
      <p:pic>
        <p:nvPicPr>
          <p:cNvPr id="4" name="图片 3" descr="D:\行路难3.jpg行路难3"/>
          <p:cNvPicPr>
            <a:picLocks noChangeAspect="1"/>
          </p:cNvPicPr>
          <p:nvPr/>
        </p:nvPicPr>
        <p:blipFill>
          <a:blip r:embed="rId3" cstate="print"/>
          <a:srcRect t="-370" b="10990"/>
          <a:stretch>
            <a:fillRect/>
          </a:stretch>
        </p:blipFill>
        <p:spPr>
          <a:xfrm>
            <a:off x="328295" y="304165"/>
            <a:ext cx="3858895" cy="2907665"/>
          </a:xfrm>
          <a:prstGeom prst="ellipse">
            <a:avLst/>
          </a:prstGeom>
        </p:spPr>
      </p:pic>
      <p:sp>
        <p:nvSpPr>
          <p:cNvPr id="5" name="文本框 4"/>
          <p:cNvSpPr txBox="1"/>
          <p:nvPr/>
        </p:nvSpPr>
        <p:spPr>
          <a:xfrm>
            <a:off x="3108325" y="4609465"/>
            <a:ext cx="387350" cy="337185"/>
          </a:xfrm>
          <a:prstGeom prst="rect">
            <a:avLst/>
          </a:prstGeom>
          <a:noFill/>
        </p:spPr>
        <p:txBody>
          <a:bodyPr wrap="none" rtlCol="0" anchor="t">
            <a:spAutoFit/>
          </a:bodyPr>
          <a:lstStyle/>
          <a:p>
            <a:r>
              <a:rPr lang="zh-CN" altLang="en-US" sz="1600" b="1">
                <a:solidFill>
                  <a:srgbClr val="FF0000"/>
                </a:solidFill>
                <a:latin typeface="Calibri" panose="020F0502020204030204" pitchFamily="34" charset="0"/>
              </a:rPr>
              <a:t>③</a:t>
            </a:r>
          </a:p>
        </p:txBody>
      </p:sp>
      <p:sp>
        <p:nvSpPr>
          <p:cNvPr id="6" name="文本框 5"/>
          <p:cNvSpPr txBox="1"/>
          <p:nvPr/>
        </p:nvSpPr>
        <p:spPr>
          <a:xfrm>
            <a:off x="3108325" y="5230495"/>
            <a:ext cx="387350" cy="337185"/>
          </a:xfrm>
          <a:prstGeom prst="rect">
            <a:avLst/>
          </a:prstGeom>
          <a:noFill/>
        </p:spPr>
        <p:txBody>
          <a:bodyPr wrap="none" rtlCol="0" anchor="t">
            <a:spAutoFit/>
          </a:bodyPr>
          <a:lstStyle/>
          <a:p>
            <a:r>
              <a:rPr lang="zh-CN" altLang="en-US" sz="1600" b="1">
                <a:solidFill>
                  <a:srgbClr val="FF0000"/>
                </a:solidFill>
                <a:latin typeface="Calibri" panose="020F0502020204030204" pitchFamily="34" charset="0"/>
              </a:rPr>
              <a:t>④</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1000"/>
                                        <p:tgtEl>
                                          <p:spTgt spid="18">
                                            <p:txEl>
                                              <p:pRg st="0" end="0"/>
                                            </p:txEl>
                                          </p:spTgt>
                                        </p:tgtEl>
                                      </p:cBhvr>
                                    </p:animEffect>
                                    <p:anim calcmode="lin" valueType="num">
                                      <p:cBhvr>
                                        <p:cTn id="30"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8">
                                            <p:txEl>
                                              <p:pRg st="1" end="1"/>
                                            </p:txEl>
                                          </p:spTgt>
                                        </p:tgtEl>
                                        <p:attrNameLst>
                                          <p:attrName>style.visibility</p:attrName>
                                        </p:attrNameLst>
                                      </p:cBhvr>
                                      <p:to>
                                        <p:strVal val="visible"/>
                                      </p:to>
                                    </p:set>
                                    <p:animEffect transition="in" filter="fade">
                                      <p:cBhvr>
                                        <p:cTn id="36" dur="1000"/>
                                        <p:tgtEl>
                                          <p:spTgt spid="18">
                                            <p:txEl>
                                              <p:pRg st="1" end="1"/>
                                            </p:txEl>
                                          </p:spTgt>
                                        </p:tgtEl>
                                      </p:cBhvr>
                                    </p:animEffect>
                                    <p:anim calcmode="lin" valueType="num">
                                      <p:cBhvr>
                                        <p:cTn id="37"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8">
                                            <p:txEl>
                                              <p:pRg st="2" end="2"/>
                                            </p:txEl>
                                          </p:spTgt>
                                        </p:tgtEl>
                                        <p:attrNameLst>
                                          <p:attrName>style.visibility</p:attrName>
                                        </p:attrNameLst>
                                      </p:cBhvr>
                                      <p:to>
                                        <p:strVal val="visible"/>
                                      </p:to>
                                    </p:set>
                                    <p:animEffect transition="in" filter="fade">
                                      <p:cBhvr>
                                        <p:cTn id="43" dur="1000"/>
                                        <p:tgtEl>
                                          <p:spTgt spid="18">
                                            <p:txEl>
                                              <p:pRg st="2" end="2"/>
                                            </p:txEl>
                                          </p:spTgt>
                                        </p:tgtEl>
                                      </p:cBhvr>
                                    </p:animEffect>
                                    <p:anim calcmode="lin" valueType="num">
                                      <p:cBhvr>
                                        <p:cTn id="44"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8">
                                            <p:txEl>
                                              <p:pRg st="3" end="3"/>
                                            </p:txEl>
                                          </p:spTgt>
                                        </p:tgtEl>
                                        <p:attrNameLst>
                                          <p:attrName>style.visibility</p:attrName>
                                        </p:attrNameLst>
                                      </p:cBhvr>
                                      <p:to>
                                        <p:strVal val="visible"/>
                                      </p:to>
                                    </p:set>
                                    <p:animEffect transition="in" filter="fade">
                                      <p:cBhvr>
                                        <p:cTn id="50" dur="1000"/>
                                        <p:tgtEl>
                                          <p:spTgt spid="18">
                                            <p:txEl>
                                              <p:pRg st="3" end="3"/>
                                            </p:txEl>
                                          </p:spTgt>
                                        </p:tgtEl>
                                      </p:cBhvr>
                                    </p:animEffect>
                                    <p:anim calcmode="lin" valueType="num">
                                      <p:cBhvr>
                                        <p:cTn id="51" dur="10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heel(1)">
                                      <p:cBhvr>
                                        <p:cTn id="5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16386" name="Text Box 7"/>
          <p:cNvSpPr txBox="1">
            <a:spLocks noChangeArrowheads="1"/>
          </p:cNvSpPr>
          <p:nvPr/>
        </p:nvSpPr>
        <p:spPr bwMode="auto">
          <a:xfrm>
            <a:off x="520304" y="1395414"/>
            <a:ext cx="3333750" cy="2962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defTabSz="457200" eaLnBrk="1" fontAlgn="base" hangingPunct="1">
              <a:lnSpc>
                <a:spcPct val="150000"/>
              </a:lnSpc>
              <a:spcBef>
                <a:spcPct val="0"/>
              </a:spcBef>
              <a:spcAft>
                <a:spcPct val="0"/>
              </a:spcAft>
            </a:pPr>
            <a:r>
              <a:rPr lang="zh-CN" altLang="en-US" sz="32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行路难，行路难，</a:t>
            </a:r>
            <a:endParaRPr lang="en-US" altLang="zh-CN" sz="32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gn="ctr" defTabSz="457200" eaLnBrk="1" fontAlgn="base" hangingPunct="1">
              <a:lnSpc>
                <a:spcPct val="150000"/>
              </a:lnSpc>
              <a:spcBef>
                <a:spcPct val="0"/>
              </a:spcBef>
              <a:spcAft>
                <a:spcPct val="0"/>
              </a:spcAft>
            </a:pPr>
            <a:r>
              <a:rPr lang="zh-CN" altLang="en-US" sz="32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多</a:t>
            </a:r>
            <a:r>
              <a:rPr lang="zh-CN" altLang="en-US" sz="32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歧路</a:t>
            </a:r>
            <a:r>
              <a:rPr lang="zh-CN" altLang="en-US" sz="32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今安在</a:t>
            </a:r>
            <a:r>
              <a:rPr lang="zh-CN" altLang="en-US" sz="32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en-US" altLang="zh-CN" sz="32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gn="ctr" defTabSz="457200" eaLnBrk="1" fontAlgn="base" hangingPunct="1">
              <a:lnSpc>
                <a:spcPct val="150000"/>
              </a:lnSpc>
              <a:spcBef>
                <a:spcPct val="0"/>
              </a:spcBef>
              <a:spcAft>
                <a:spcPct val="0"/>
              </a:spcAft>
            </a:pPr>
            <a:r>
              <a:rPr lang="zh-CN" altLang="en-US" sz="32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长风破浪</a:t>
            </a:r>
            <a:r>
              <a:rPr lang="zh-CN" altLang="en-US" sz="32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会</a:t>
            </a:r>
            <a:r>
              <a:rPr lang="zh-CN" altLang="en-US" sz="32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有时，</a:t>
            </a:r>
            <a:endParaRPr lang="en-US" altLang="zh-CN" sz="32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gn="ctr" defTabSz="457200" eaLnBrk="1" fontAlgn="base" hangingPunct="1">
              <a:lnSpc>
                <a:spcPct val="150000"/>
              </a:lnSpc>
              <a:spcBef>
                <a:spcPct val="0"/>
              </a:spcBef>
              <a:spcAft>
                <a:spcPct val="0"/>
              </a:spcAft>
            </a:pPr>
            <a:r>
              <a:rPr lang="zh-CN" altLang="en-US" sz="32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直挂</a:t>
            </a:r>
            <a:r>
              <a:rPr lang="zh-CN" altLang="en-US" sz="32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云帆</a:t>
            </a:r>
            <a:r>
              <a:rPr lang="zh-CN" altLang="en-US" sz="3200" b="1" dirty="0">
                <a:solidFill>
                  <a:srgbClr val="FF00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济</a:t>
            </a:r>
            <a:r>
              <a:rPr lang="zh-CN" altLang="en-US" sz="32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沧海</a:t>
            </a:r>
            <a:r>
              <a:rPr lang="zh-CN" altLang="en-US" sz="3200" b="1" dirty="0">
                <a:solidFill>
                  <a:prstClr val="black"/>
                </a:solidFill>
                <a:latin typeface="楷体" panose="02010609060101010101" pitchFamily="49" charset="-122"/>
                <a:ea typeface="楷体" panose="02010609060101010101" pitchFamily="49" charset="-122"/>
              </a:rPr>
              <a:t>。</a:t>
            </a:r>
          </a:p>
        </p:txBody>
      </p:sp>
      <p:cxnSp>
        <p:nvCxnSpPr>
          <p:cNvPr id="17" name="直接连接符 16"/>
          <p:cNvCxnSpPr/>
          <p:nvPr/>
        </p:nvCxnSpPr>
        <p:spPr>
          <a:xfrm flipH="1">
            <a:off x="3853815" y="1254760"/>
            <a:ext cx="19685" cy="3551555"/>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6388" name="Text Box 7"/>
          <p:cNvSpPr txBox="1">
            <a:spLocks noChangeArrowheads="1"/>
          </p:cNvSpPr>
          <p:nvPr/>
        </p:nvSpPr>
        <p:spPr bwMode="auto">
          <a:xfrm>
            <a:off x="4054475" y="985520"/>
            <a:ext cx="4614863" cy="3895725"/>
          </a:xfrm>
          <a:prstGeom prst="rect">
            <a:avLst/>
          </a:prstGeom>
          <a:solidFill>
            <a:schemeClr val="bg1">
              <a:alpha val="53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1" fontAlgn="base" hangingPunct="1">
              <a:spcBef>
                <a:spcPts val="1600"/>
              </a:spcBef>
              <a:spcAft>
                <a:spcPct val="0"/>
              </a:spcAft>
            </a:pPr>
            <a:r>
              <a:rPr lang="zh-CN" altLang="en-US" sz="2400" b="1">
                <a:solidFill>
                  <a:srgbClr val="0000FF"/>
                </a:solidFill>
                <a:latin typeface="楷体" panose="02010609060101010101" pitchFamily="49" charset="-122"/>
                <a:ea typeface="楷体" panose="02010609060101010101" pitchFamily="49" charset="-122"/>
              </a:rPr>
              <a:t>歧路：</a:t>
            </a:r>
            <a:r>
              <a:rPr lang="zh-CN" altLang="en-US" sz="2400" b="1">
                <a:solidFill>
                  <a:prstClr val="black"/>
                </a:solidFill>
                <a:latin typeface="楷体" panose="02010609060101010101" pitchFamily="49" charset="-122"/>
                <a:ea typeface="楷体" panose="02010609060101010101" pitchFamily="49" charset="-122"/>
              </a:rPr>
              <a:t>岔路，大路上分出来的小路。</a:t>
            </a:r>
            <a:endParaRPr lang="en-US" altLang="zh-CN" sz="2400" b="1">
              <a:solidFill>
                <a:prstClr val="black"/>
              </a:solidFill>
              <a:latin typeface="楷体" panose="02010609060101010101" pitchFamily="49" charset="-122"/>
              <a:ea typeface="楷体" panose="02010609060101010101" pitchFamily="49" charset="-122"/>
            </a:endParaRPr>
          </a:p>
          <a:p>
            <a:pPr defTabSz="457200" eaLnBrk="1" fontAlgn="base" hangingPunct="1">
              <a:spcBef>
                <a:spcPts val="1600"/>
              </a:spcBef>
              <a:spcAft>
                <a:spcPct val="0"/>
              </a:spcAft>
            </a:pPr>
            <a:r>
              <a:rPr lang="zh-CN" altLang="en-US" sz="2400" b="1">
                <a:solidFill>
                  <a:srgbClr val="FF0000"/>
                </a:solidFill>
                <a:latin typeface="楷体" panose="02010609060101010101" pitchFamily="49" charset="-122"/>
                <a:ea typeface="楷体" panose="02010609060101010101" pitchFamily="49" charset="-122"/>
              </a:rPr>
              <a:t>⑤今安在：如今身在何方？也可理解为：现在要走的路在哪里？</a:t>
            </a:r>
            <a:endParaRPr lang="en-US" altLang="zh-CN" sz="2400" b="1">
              <a:solidFill>
                <a:prstClr val="black"/>
              </a:solidFill>
              <a:latin typeface="楷体" panose="02010609060101010101" pitchFamily="49" charset="-122"/>
              <a:ea typeface="楷体" panose="02010609060101010101" pitchFamily="49" charset="-122"/>
            </a:endParaRPr>
          </a:p>
          <a:p>
            <a:pPr defTabSz="457200" eaLnBrk="1" fontAlgn="base" hangingPunct="1">
              <a:spcBef>
                <a:spcPts val="1600"/>
              </a:spcBef>
              <a:spcAft>
                <a:spcPct val="0"/>
              </a:spcAft>
            </a:pPr>
            <a:r>
              <a:rPr lang="zh-CN" altLang="en-US" sz="2400" b="1">
                <a:solidFill>
                  <a:srgbClr val="FF0000"/>
                </a:solidFill>
                <a:latin typeface="楷体" panose="02010609060101010101" pitchFamily="49" charset="-122"/>
                <a:ea typeface="楷体" panose="02010609060101010101" pitchFamily="49" charset="-122"/>
              </a:rPr>
              <a:t>⑥：比喻终将实现远大的理想。</a:t>
            </a:r>
            <a:r>
              <a:rPr lang="zh-CN" altLang="en-US" sz="2400" b="1">
                <a:solidFill>
                  <a:srgbClr val="0000FF"/>
                </a:solidFill>
                <a:latin typeface="楷体" panose="02010609060101010101" pitchFamily="49" charset="-122"/>
                <a:ea typeface="楷体" panose="02010609060101010101" pitchFamily="49" charset="-122"/>
              </a:rPr>
              <a:t>会：</a:t>
            </a:r>
            <a:r>
              <a:rPr lang="zh-CN" altLang="en-US" sz="2400" b="1">
                <a:solidFill>
                  <a:schemeClr val="tx1"/>
                </a:solidFill>
                <a:latin typeface="楷体" panose="02010609060101010101" pitchFamily="49" charset="-122"/>
                <a:ea typeface="楷体" panose="02010609060101010101" pitchFamily="49" charset="-122"/>
              </a:rPr>
              <a:t>终将。</a:t>
            </a:r>
            <a:endParaRPr lang="en-US" altLang="zh-CN" sz="2400" b="1">
              <a:solidFill>
                <a:prstClr val="black"/>
              </a:solidFill>
              <a:latin typeface="楷体" panose="02010609060101010101" pitchFamily="49" charset="-122"/>
              <a:ea typeface="楷体" panose="02010609060101010101" pitchFamily="49" charset="-122"/>
            </a:endParaRPr>
          </a:p>
          <a:p>
            <a:pPr defTabSz="457200" eaLnBrk="1" fontAlgn="base" hangingPunct="1">
              <a:spcBef>
                <a:spcPts val="1600"/>
              </a:spcBef>
              <a:spcAft>
                <a:spcPct val="0"/>
              </a:spcAft>
            </a:pPr>
            <a:r>
              <a:rPr lang="zh-CN" altLang="en-US" sz="2400" b="1">
                <a:solidFill>
                  <a:srgbClr val="0000FF"/>
                </a:solidFill>
                <a:latin typeface="楷体" panose="02010609060101010101" pitchFamily="49" charset="-122"/>
                <a:ea typeface="楷体" panose="02010609060101010101" pitchFamily="49" charset="-122"/>
              </a:rPr>
              <a:t>云帆：</a:t>
            </a:r>
            <a:r>
              <a:rPr lang="zh-CN" altLang="en-US" sz="2400" b="1">
                <a:solidFill>
                  <a:prstClr val="black"/>
                </a:solidFill>
                <a:latin typeface="楷体" panose="02010609060101010101" pitchFamily="49" charset="-122"/>
                <a:ea typeface="楷体" panose="02010609060101010101" pitchFamily="49" charset="-122"/>
              </a:rPr>
              <a:t>高高的帆。</a:t>
            </a:r>
            <a:endParaRPr lang="en-US" altLang="zh-CN" sz="2400" b="1">
              <a:solidFill>
                <a:prstClr val="black"/>
              </a:solidFill>
              <a:latin typeface="楷体" panose="02010609060101010101" pitchFamily="49" charset="-122"/>
              <a:ea typeface="楷体" panose="02010609060101010101" pitchFamily="49" charset="-122"/>
            </a:endParaRPr>
          </a:p>
          <a:p>
            <a:pPr defTabSz="457200" eaLnBrk="1" fontAlgn="base" hangingPunct="1">
              <a:spcBef>
                <a:spcPts val="1600"/>
              </a:spcBef>
              <a:spcAft>
                <a:spcPct val="0"/>
              </a:spcAft>
            </a:pPr>
            <a:r>
              <a:rPr lang="zh-CN" altLang="en-US" sz="2400" b="1">
                <a:solidFill>
                  <a:srgbClr val="0000FF"/>
                </a:solidFill>
                <a:latin typeface="楷体" panose="02010609060101010101" pitchFamily="49" charset="-122"/>
                <a:ea typeface="楷体" panose="02010609060101010101" pitchFamily="49" charset="-122"/>
              </a:rPr>
              <a:t>济：</a:t>
            </a:r>
            <a:r>
              <a:rPr lang="zh-CN" altLang="en-US" sz="2400" b="1">
                <a:solidFill>
                  <a:prstClr val="black"/>
                </a:solidFill>
                <a:latin typeface="楷体" panose="02010609060101010101" pitchFamily="49" charset="-122"/>
                <a:ea typeface="楷体" panose="02010609060101010101" pitchFamily="49" charset="-122"/>
              </a:rPr>
              <a:t>渡。</a:t>
            </a:r>
          </a:p>
        </p:txBody>
      </p:sp>
      <p:sp>
        <p:nvSpPr>
          <p:cNvPr id="6" name="文本框 5"/>
          <p:cNvSpPr txBox="1"/>
          <p:nvPr/>
        </p:nvSpPr>
        <p:spPr>
          <a:xfrm>
            <a:off x="3380740" y="2188845"/>
            <a:ext cx="387350" cy="337185"/>
          </a:xfrm>
          <a:prstGeom prst="rect">
            <a:avLst/>
          </a:prstGeom>
          <a:noFill/>
        </p:spPr>
        <p:txBody>
          <a:bodyPr wrap="none" rtlCol="0" anchor="t">
            <a:spAutoFit/>
          </a:bodyPr>
          <a:lstStyle/>
          <a:p>
            <a:r>
              <a:rPr lang="zh-CN" altLang="en-US" sz="1600" b="1">
                <a:solidFill>
                  <a:srgbClr val="FF0000"/>
                </a:solidFill>
                <a:latin typeface="Calibri" panose="020F0502020204030204" pitchFamily="34" charset="0"/>
              </a:rPr>
              <a:t>⑤</a:t>
            </a:r>
          </a:p>
        </p:txBody>
      </p:sp>
      <p:sp>
        <p:nvSpPr>
          <p:cNvPr id="2" name="文本框 1"/>
          <p:cNvSpPr txBox="1"/>
          <p:nvPr/>
        </p:nvSpPr>
        <p:spPr>
          <a:xfrm>
            <a:off x="3380740" y="2946400"/>
            <a:ext cx="387350" cy="337185"/>
          </a:xfrm>
          <a:prstGeom prst="rect">
            <a:avLst/>
          </a:prstGeom>
          <a:noFill/>
        </p:spPr>
        <p:txBody>
          <a:bodyPr wrap="none" rtlCol="0" anchor="t">
            <a:spAutoFit/>
          </a:bodyPr>
          <a:lstStyle/>
          <a:p>
            <a:r>
              <a:rPr lang="zh-CN" altLang="en-US" sz="1600" b="1">
                <a:solidFill>
                  <a:srgbClr val="FF0000"/>
                </a:solidFill>
                <a:latin typeface="Calibri" panose="020F0502020204030204" pitchFamily="34" charset="0"/>
              </a:rPr>
              <a:t>⑥</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6388">
                                            <p:txEl>
                                              <p:pRg st="0" end="0"/>
                                            </p:txEl>
                                          </p:spTgt>
                                        </p:tgtEl>
                                        <p:attrNameLst>
                                          <p:attrName>style.visibility</p:attrName>
                                        </p:attrNameLst>
                                      </p:cBhvr>
                                      <p:to>
                                        <p:strVal val="visible"/>
                                      </p:to>
                                    </p:set>
                                    <p:anim calcmode="lin" valueType="num">
                                      <p:cBhvr additive="base">
                                        <p:cTn id="29" dur="500" fill="hold"/>
                                        <p:tgtEl>
                                          <p:spTgt spid="1638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3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6388">
                                            <p:txEl>
                                              <p:pRg st="1" end="1"/>
                                            </p:txEl>
                                          </p:spTgt>
                                        </p:tgtEl>
                                        <p:attrNameLst>
                                          <p:attrName>style.visibility</p:attrName>
                                        </p:attrNameLst>
                                      </p:cBhvr>
                                      <p:to>
                                        <p:strVal val="visible"/>
                                      </p:to>
                                    </p:set>
                                    <p:anim calcmode="lin" valueType="num">
                                      <p:cBhvr additive="base">
                                        <p:cTn id="35" dur="500" fill="hold"/>
                                        <p:tgtEl>
                                          <p:spTgt spid="16388">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38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6388">
                                            <p:txEl>
                                              <p:pRg st="2" end="2"/>
                                            </p:txEl>
                                          </p:spTgt>
                                        </p:tgtEl>
                                        <p:attrNameLst>
                                          <p:attrName>style.visibility</p:attrName>
                                        </p:attrNameLst>
                                      </p:cBhvr>
                                      <p:to>
                                        <p:strVal val="visible"/>
                                      </p:to>
                                    </p:set>
                                    <p:anim calcmode="lin" valueType="num">
                                      <p:cBhvr additive="base">
                                        <p:cTn id="41" dur="500" fill="hold"/>
                                        <p:tgtEl>
                                          <p:spTgt spid="16388">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638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6388">
                                            <p:txEl>
                                              <p:pRg st="3" end="3"/>
                                            </p:txEl>
                                          </p:spTgt>
                                        </p:tgtEl>
                                        <p:attrNameLst>
                                          <p:attrName>style.visibility</p:attrName>
                                        </p:attrNameLst>
                                      </p:cBhvr>
                                      <p:to>
                                        <p:strVal val="visible"/>
                                      </p:to>
                                    </p:set>
                                    <p:anim calcmode="lin" valueType="num">
                                      <p:cBhvr additive="base">
                                        <p:cTn id="47" dur="500" fill="hold"/>
                                        <p:tgtEl>
                                          <p:spTgt spid="16388">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638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6388">
                                            <p:txEl>
                                              <p:pRg st="4" end="4"/>
                                            </p:txEl>
                                          </p:spTgt>
                                        </p:tgtEl>
                                        <p:attrNameLst>
                                          <p:attrName>style.visibility</p:attrName>
                                        </p:attrNameLst>
                                      </p:cBhvr>
                                      <p:to>
                                        <p:strVal val="visible"/>
                                      </p:to>
                                    </p:set>
                                    <p:anim calcmode="lin" valueType="num">
                                      <p:cBhvr additive="base">
                                        <p:cTn id="53" dur="500" fill="hold"/>
                                        <p:tgtEl>
                                          <p:spTgt spid="16388">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638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6"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13314" name="Text Box 7"/>
          <p:cNvSpPr txBox="1">
            <a:spLocks noChangeArrowheads="1"/>
          </p:cNvSpPr>
          <p:nvPr/>
        </p:nvSpPr>
        <p:spPr bwMode="auto">
          <a:xfrm>
            <a:off x="1020366" y="1010285"/>
            <a:ext cx="7481888" cy="1597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defTabSz="457200" eaLnBrk="1" fontAlgn="base" hangingPunct="1">
              <a:lnSpc>
                <a:spcPct val="150000"/>
              </a:lnSpc>
              <a:spcBef>
                <a:spcPct val="0"/>
              </a:spcBef>
              <a:spcAft>
                <a:spcPct val="0"/>
              </a:spcAft>
            </a:pPr>
            <a:r>
              <a:rPr lang="zh-CN" altLang="en-US" sz="3200" b="1" dirty="0">
                <a:solidFill>
                  <a:prstClr val="black"/>
                </a:solidFill>
                <a:latin typeface="楷体" panose="02010609060101010101" pitchFamily="49" charset="-122"/>
                <a:ea typeface="楷体" panose="02010609060101010101" pitchFamily="49" charset="-122"/>
              </a:rPr>
              <a:t>金樽清酒</a:t>
            </a:r>
            <a:r>
              <a:rPr lang="zh-CN" altLang="en-US" sz="3200" b="1" u="sng"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斗十千</a:t>
            </a:r>
            <a:r>
              <a:rPr lang="zh-CN" altLang="en-US" sz="3200" b="1" dirty="0">
                <a:solidFill>
                  <a:prstClr val="black"/>
                </a:solidFill>
                <a:latin typeface="楷体" panose="02010609060101010101" pitchFamily="49" charset="-122"/>
                <a:ea typeface="楷体" panose="02010609060101010101" pitchFamily="49" charset="-122"/>
              </a:rPr>
              <a:t>，玉盘珍羞</a:t>
            </a:r>
            <a:r>
              <a:rPr lang="zh-CN" altLang="en-US" sz="3200" b="1" u="sng"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直万钱</a:t>
            </a:r>
            <a:r>
              <a:rPr lang="zh-CN" altLang="en-US" sz="3200" b="1" dirty="0">
                <a:solidFill>
                  <a:prstClr val="black"/>
                </a:solidFill>
                <a:latin typeface="楷体" panose="02010609060101010101" pitchFamily="49" charset="-122"/>
                <a:ea typeface="楷体" panose="02010609060101010101" pitchFamily="49" charset="-122"/>
              </a:rPr>
              <a:t>。</a:t>
            </a:r>
            <a:endParaRPr lang="en-US" altLang="zh-CN" sz="3200" b="1" dirty="0">
              <a:solidFill>
                <a:prstClr val="black"/>
              </a:solidFill>
              <a:latin typeface="楷体" panose="02010609060101010101" pitchFamily="49" charset="-122"/>
              <a:ea typeface="楷体" panose="02010609060101010101" pitchFamily="49" charset="-122"/>
            </a:endParaRPr>
          </a:p>
          <a:p>
            <a:pPr algn="ctr" defTabSz="457200" eaLnBrk="1" fontAlgn="base" hangingPunct="1">
              <a:lnSpc>
                <a:spcPct val="150000"/>
              </a:lnSpc>
              <a:spcBef>
                <a:spcPct val="0"/>
              </a:spcBef>
              <a:spcAft>
                <a:spcPct val="0"/>
              </a:spcAft>
            </a:pPr>
            <a:r>
              <a:rPr lang="zh-CN" altLang="en-US" sz="32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停</a:t>
            </a:r>
            <a:r>
              <a:rPr lang="zh-CN" altLang="en-US" sz="3200" b="1" dirty="0">
                <a:solidFill>
                  <a:prstClr val="black"/>
                </a:solidFill>
                <a:latin typeface="楷体" panose="02010609060101010101" pitchFamily="49" charset="-122"/>
                <a:ea typeface="楷体" panose="02010609060101010101" pitchFamily="49" charset="-122"/>
              </a:rPr>
              <a:t>杯</a:t>
            </a:r>
            <a:r>
              <a:rPr lang="zh-CN" altLang="en-US" sz="32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投</a:t>
            </a:r>
            <a:r>
              <a:rPr lang="zh-CN" altLang="en-US" sz="3200" b="1" dirty="0">
                <a:solidFill>
                  <a:prstClr val="black"/>
                </a:solidFill>
                <a:latin typeface="楷体" panose="02010609060101010101" pitchFamily="49" charset="-122"/>
                <a:ea typeface="楷体" panose="02010609060101010101" pitchFamily="49" charset="-122"/>
              </a:rPr>
              <a:t>箸不能食</a:t>
            </a:r>
            <a:r>
              <a:rPr lang="zh-CN" altLang="en-US" sz="3200" b="1" dirty="0">
                <a:solidFill>
                  <a:schemeClr val="tx1"/>
                </a:solidFill>
                <a:latin typeface="楷体" panose="02010609060101010101" pitchFamily="49" charset="-122"/>
                <a:ea typeface="楷体" panose="02010609060101010101" pitchFamily="49" charset="-122"/>
              </a:rPr>
              <a:t>，</a:t>
            </a:r>
            <a:r>
              <a:rPr lang="zh-CN" altLang="en-US" sz="32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拔</a:t>
            </a:r>
            <a:r>
              <a:rPr lang="zh-CN" altLang="en-US" sz="3200" b="1" dirty="0">
                <a:solidFill>
                  <a:prstClr val="black"/>
                </a:solidFill>
                <a:latin typeface="楷体" panose="02010609060101010101" pitchFamily="49" charset="-122"/>
                <a:ea typeface="楷体" panose="02010609060101010101" pitchFamily="49" charset="-122"/>
              </a:rPr>
              <a:t>剑四</a:t>
            </a:r>
            <a:r>
              <a:rPr lang="zh-CN" altLang="en-US" sz="32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顾</a:t>
            </a:r>
            <a:r>
              <a:rPr lang="zh-CN" altLang="en-US" sz="3200" b="1" dirty="0">
                <a:solidFill>
                  <a:prstClr val="black"/>
                </a:solidFill>
                <a:latin typeface="楷体" panose="02010609060101010101" pitchFamily="49" charset="-122"/>
                <a:ea typeface="楷体" panose="02010609060101010101" pitchFamily="49" charset="-122"/>
              </a:rPr>
              <a:t>心茫然。</a:t>
            </a:r>
            <a:endParaRPr lang="en-US" altLang="zh-CN" sz="3200" b="1" dirty="0">
              <a:solidFill>
                <a:prstClr val="black"/>
              </a:solidFill>
              <a:latin typeface="楷体" panose="02010609060101010101" pitchFamily="49" charset="-122"/>
              <a:ea typeface="楷体" panose="02010609060101010101" pitchFamily="49" charset="-122"/>
            </a:endParaRPr>
          </a:p>
        </p:txBody>
      </p:sp>
      <p:sp>
        <p:nvSpPr>
          <p:cNvPr id="5" name="TextBox 21506"/>
          <p:cNvSpPr txBox="1"/>
          <p:nvPr/>
        </p:nvSpPr>
        <p:spPr>
          <a:xfrm>
            <a:off x="830978" y="3807144"/>
            <a:ext cx="7860506" cy="1670685"/>
          </a:xfrm>
          <a:prstGeom prst="rect">
            <a:avLst/>
          </a:prstGeom>
          <a:solidFill>
            <a:schemeClr val="bg1">
              <a:alpha val="44000"/>
            </a:schemeClr>
          </a:solidFill>
          <a:ln>
            <a:noFill/>
          </a:ln>
        </p:spPr>
        <p:style>
          <a:lnRef idx="3">
            <a:schemeClr val="lt1"/>
          </a:lnRef>
          <a:fillRef idx="1">
            <a:schemeClr val="accent6"/>
          </a:fillRef>
          <a:effectRef idx="1">
            <a:schemeClr val="accent6"/>
          </a:effectRef>
          <a:fontRef idx="minor">
            <a:schemeClr val="lt1"/>
          </a:fontRef>
        </p:style>
        <p:txBody>
          <a:bodyPr lIns="121917" tIns="60958" rIns="121917" bIns="60958">
            <a:spAutoFit/>
          </a:bodyPr>
          <a:lstStyle/>
          <a:p>
            <a:pPr defTabSz="457200" fontAlgn="base">
              <a:lnSpc>
                <a:spcPct val="120000"/>
              </a:lnSpc>
              <a:spcBef>
                <a:spcPct val="0"/>
              </a:spcBef>
              <a:spcAft>
                <a:spcPct val="0"/>
              </a:spcAft>
              <a:defRPr/>
            </a:pPr>
            <a:r>
              <a:rPr lang="zh-CN" altLang="en-US" sz="2800" b="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【译文】</a:t>
            </a:r>
            <a:r>
              <a:rPr lang="zh-CN" altLang="en-US" sz="2800" b="1" dirty="0">
                <a:solidFill>
                  <a:schemeClr val="tx1"/>
                </a:solidFill>
                <a:effectLst>
                  <a:outerShdw blurRad="38100" dist="38100" dir="2700000" algn="tl">
                    <a:srgbClr val="000000">
                      <a:alpha val="43137"/>
                    </a:srgbClr>
                  </a:outerShdw>
                </a:effectLst>
                <a:latin typeface="等线" charset="0"/>
                <a:ea typeface="宋体" panose="02010600030101010101" pitchFamily="2" charset="-122"/>
              </a:rPr>
              <a:t>金酒杯里的清醇美酒，玉盘里装满价值万钱的佳肴。</a:t>
            </a:r>
            <a:r>
              <a:rPr lang="en-US" altLang="zh-CN" sz="2800" b="1" dirty="0">
                <a:solidFill>
                  <a:schemeClr val="tx1"/>
                </a:solidFill>
                <a:effectLst>
                  <a:outerShdw blurRad="38100" dist="38100" dir="2700000" algn="tl">
                    <a:srgbClr val="000000">
                      <a:alpha val="43137"/>
                    </a:srgbClr>
                  </a:outerShdw>
                </a:effectLst>
                <a:latin typeface="等线" charset="0"/>
                <a:ea typeface="宋体" panose="02010600030101010101" pitchFamily="2" charset="-122"/>
              </a:rPr>
              <a:t>(</a:t>
            </a:r>
            <a:r>
              <a:rPr lang="zh-CN" altLang="en-US" sz="2800" b="1" dirty="0">
                <a:solidFill>
                  <a:schemeClr val="tx1"/>
                </a:solidFill>
                <a:effectLst>
                  <a:outerShdw blurRad="38100" dist="38100" dir="2700000" algn="tl">
                    <a:srgbClr val="000000">
                      <a:alpha val="43137"/>
                    </a:srgbClr>
                  </a:outerShdw>
                </a:effectLst>
                <a:latin typeface="等线" charset="0"/>
                <a:ea typeface="宋体" panose="02010600030101010101" pitchFamily="2" charset="-122"/>
              </a:rPr>
              <a:t>我</a:t>
            </a:r>
            <a:r>
              <a:rPr lang="en-US" altLang="zh-CN" sz="2800" b="1" dirty="0">
                <a:solidFill>
                  <a:schemeClr val="tx1"/>
                </a:solidFill>
                <a:effectLst>
                  <a:outerShdw blurRad="38100" dist="38100" dir="2700000" algn="tl">
                    <a:srgbClr val="000000">
                      <a:alpha val="43137"/>
                    </a:srgbClr>
                  </a:outerShdw>
                </a:effectLst>
                <a:latin typeface="等线" charset="0"/>
                <a:ea typeface="宋体" panose="02010600030101010101" pitchFamily="2" charset="-122"/>
              </a:rPr>
              <a:t>)</a:t>
            </a:r>
            <a:r>
              <a:rPr lang="zh-CN" altLang="en-US" sz="2800" b="1" dirty="0">
                <a:solidFill>
                  <a:schemeClr val="tx1"/>
                </a:solidFill>
                <a:effectLst>
                  <a:outerShdw blurRad="38100" dist="38100" dir="2700000" algn="tl">
                    <a:srgbClr val="000000">
                      <a:alpha val="43137"/>
                    </a:srgbClr>
                  </a:outerShdw>
                </a:effectLst>
                <a:latin typeface="等线" charset="0"/>
                <a:ea typeface="宋体" panose="02010600030101010101" pitchFamily="2" charset="-122"/>
              </a:rPr>
              <a:t>放下杯子和筷子，不能下咽，拔出剑来，四处看看，心中一片茫然。</a:t>
            </a:r>
          </a:p>
        </p:txBody>
      </p:sp>
      <p:grpSp>
        <p:nvGrpSpPr>
          <p:cNvPr id="3" name="组合 12"/>
          <p:cNvGrpSpPr/>
          <p:nvPr/>
        </p:nvGrpSpPr>
        <p:grpSpPr bwMode="auto">
          <a:xfrm>
            <a:off x="3059430" y="2607945"/>
            <a:ext cx="3145790" cy="546100"/>
            <a:chOff x="3336715" y="67942"/>
            <a:chExt cx="5753006" cy="722515"/>
          </a:xfrm>
          <a:noFill/>
        </p:grpSpPr>
        <p:sp>
          <p:nvSpPr>
            <p:cNvPr id="14" name="波形 13"/>
            <p:cNvSpPr/>
            <p:nvPr/>
          </p:nvSpPr>
          <p:spPr>
            <a:xfrm>
              <a:off x="4488079" y="157006"/>
              <a:ext cx="3837745" cy="633451"/>
            </a:xfrm>
            <a:prstGeom prst="wave">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pPr>
              <a:endParaRPr lang="zh-CN" altLang="en-US" sz="1200" noProof="1">
                <a:solidFill>
                  <a:srgbClr val="FFFFFF"/>
                </a:solidFill>
                <a:cs typeface="等线" charset="0"/>
              </a:endParaRPr>
            </a:p>
          </p:txBody>
        </p:sp>
        <p:sp>
          <p:nvSpPr>
            <p:cNvPr id="13323" name="Text Box 7"/>
            <p:cNvSpPr txBox="1">
              <a:spLocks noChangeArrowheads="1"/>
            </p:cNvSpPr>
            <p:nvPr/>
          </p:nvSpPr>
          <p:spPr bwMode="auto">
            <a:xfrm>
              <a:off x="3336715" y="67942"/>
              <a:ext cx="5753006" cy="609097"/>
            </a:xfrm>
            <a:prstGeom prst="rect">
              <a:avLst/>
            </a:prstGeom>
            <a:solidFill>
              <a:schemeClr val="bg1">
                <a:alpha val="53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1" fontAlgn="base" hangingPunct="1">
                <a:spcBef>
                  <a:spcPct val="0"/>
                </a:spcBef>
                <a:spcAft>
                  <a:spcPct val="0"/>
                </a:spcAft>
              </a:pPr>
              <a:r>
                <a:rPr lang="zh-CN" altLang="en-US" sz="2400" b="1">
                  <a:solidFill>
                    <a:srgbClr val="0000FF"/>
                  </a:solidFill>
                  <a:latin typeface="楷体" panose="02010609060101010101" pitchFamily="49" charset="-122"/>
                  <a:ea typeface="楷体" panose="02010609060101010101" pitchFamily="49" charset="-122"/>
                </a:rPr>
                <a:t>内心抑郁，心情激荡。</a:t>
              </a:r>
            </a:p>
          </p:txBody>
        </p:sp>
      </p:grpSp>
      <p:grpSp>
        <p:nvGrpSpPr>
          <p:cNvPr id="18" name="组合 17"/>
          <p:cNvGrpSpPr/>
          <p:nvPr/>
        </p:nvGrpSpPr>
        <p:grpSpPr>
          <a:xfrm>
            <a:off x="4050510" y="650875"/>
            <a:ext cx="2789710" cy="539747"/>
            <a:chOff x="5844" y="448"/>
            <a:chExt cx="5505" cy="1401"/>
          </a:xfrm>
        </p:grpSpPr>
        <p:grpSp>
          <p:nvGrpSpPr>
            <p:cNvPr id="2" name="组合 10"/>
            <p:cNvGrpSpPr/>
            <p:nvPr/>
          </p:nvGrpSpPr>
          <p:grpSpPr bwMode="auto">
            <a:xfrm>
              <a:off x="7268" y="448"/>
              <a:ext cx="2208" cy="1401"/>
              <a:chOff x="4761491" y="116046"/>
              <a:chExt cx="1403283" cy="667192"/>
            </a:xfrm>
            <a:noFill/>
          </p:grpSpPr>
          <p:sp>
            <p:nvSpPr>
              <p:cNvPr id="8" name="波形 7"/>
              <p:cNvSpPr/>
              <p:nvPr/>
            </p:nvSpPr>
            <p:spPr>
              <a:xfrm>
                <a:off x="4761491" y="116046"/>
                <a:ext cx="1121149" cy="633451"/>
              </a:xfrm>
              <a:prstGeom prst="wave">
                <a:avLst>
                  <a:gd name="adj1" fmla="val 787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pPr>
                <a:endParaRPr lang="zh-CN" altLang="en-US" sz="1200" noProof="1">
                  <a:solidFill>
                    <a:srgbClr val="FFFFFF"/>
                  </a:solidFill>
                  <a:cs typeface="等线" charset="0"/>
                </a:endParaRPr>
              </a:p>
            </p:txBody>
          </p:sp>
          <p:sp>
            <p:nvSpPr>
              <p:cNvPr id="13325" name="Text Box 7"/>
              <p:cNvSpPr txBox="1">
                <a:spLocks noChangeArrowheads="1"/>
              </p:cNvSpPr>
              <p:nvPr/>
            </p:nvSpPr>
            <p:spPr bwMode="auto">
              <a:xfrm>
                <a:off x="5009074" y="214159"/>
                <a:ext cx="1155700" cy="569079"/>
              </a:xfrm>
              <a:prstGeom prst="rect">
                <a:avLst/>
              </a:prstGeom>
              <a:solidFill>
                <a:schemeClr val="bg1">
                  <a:alpha val="41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defTabSz="457200" eaLnBrk="1" fontAlgn="base" hangingPunct="1">
                  <a:spcBef>
                    <a:spcPct val="0"/>
                  </a:spcBef>
                  <a:spcAft>
                    <a:spcPct val="0"/>
                  </a:spcAft>
                </a:pPr>
                <a:r>
                  <a:rPr lang="zh-CN" altLang="en-US" sz="2400" b="1">
                    <a:solidFill>
                      <a:srgbClr val="0000FF"/>
                    </a:solidFill>
                    <a:latin typeface="楷体" panose="02010609060101010101" pitchFamily="49" charset="-122"/>
                    <a:ea typeface="楷体" panose="02010609060101010101" pitchFamily="49" charset="-122"/>
                  </a:rPr>
                  <a:t>夸张</a:t>
                </a:r>
                <a:endParaRPr lang="zh-CN" altLang="en-US" sz="3200" b="1">
                  <a:solidFill>
                    <a:srgbClr val="FFC000"/>
                  </a:solidFill>
                  <a:latin typeface="楷体" panose="02010609060101010101" pitchFamily="49" charset="-122"/>
                  <a:ea typeface="楷体" panose="02010609060101010101" pitchFamily="49" charset="-122"/>
                </a:endParaRPr>
              </a:p>
            </p:txBody>
          </p:sp>
        </p:grpSp>
        <p:cxnSp>
          <p:nvCxnSpPr>
            <p:cNvPr id="16" name="直接箭头连接符 15"/>
            <p:cNvCxnSpPr/>
            <p:nvPr/>
          </p:nvCxnSpPr>
          <p:spPr>
            <a:xfrm flipV="1">
              <a:off x="5844" y="1133"/>
              <a:ext cx="1601" cy="6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H="1" flipV="1">
              <a:off x="9926" y="1133"/>
              <a:ext cx="1423" cy="6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347345" y="308206"/>
            <a:ext cx="2346325" cy="702313"/>
            <a:chOff x="1325" y="701"/>
            <a:chExt cx="3695" cy="1106"/>
          </a:xfrm>
        </p:grpSpPr>
        <p:sp>
          <p:nvSpPr>
            <p:cNvPr id="6" name="文本框 3"/>
            <p:cNvSpPr txBox="1"/>
            <p:nvPr/>
          </p:nvSpPr>
          <p:spPr>
            <a:xfrm>
              <a:off x="1325" y="795"/>
              <a:ext cx="2848" cy="91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课文解析</a:t>
              </a:r>
            </a:p>
          </p:txBody>
        </p:sp>
        <p:pic>
          <p:nvPicPr>
            <p:cNvPr id="7" name="图片 6" descr="00 图标-04"/>
            <p:cNvPicPr>
              <a:picLocks noChangeAspect="1"/>
            </p:cNvPicPr>
            <p:nvPr/>
          </p:nvPicPr>
          <p:blipFill>
            <a:blip r:embed="rId3" cstate="print"/>
            <a:stretch>
              <a:fillRect/>
            </a:stretch>
          </p:blipFill>
          <p:spPr>
            <a:xfrm>
              <a:off x="1325" y="701"/>
              <a:ext cx="3695" cy="1106"/>
            </a:xfrm>
            <a:prstGeom prst="rect">
              <a:avLst/>
            </a:prstGeom>
          </p:spPr>
        </p:pic>
        <p:sp>
          <p:nvSpPr>
            <p:cNvPr id="9" name="文本框 8"/>
            <p:cNvSpPr txBox="1"/>
            <p:nvPr/>
          </p:nvSpPr>
          <p:spPr>
            <a:xfrm>
              <a:off x="1533" y="794"/>
              <a:ext cx="2848" cy="91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课文解析</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314"/>
                                        </p:tgtEl>
                                        <p:attrNameLst>
                                          <p:attrName>style.visibility</p:attrName>
                                        </p:attrNameLst>
                                      </p:cBhvr>
                                      <p:to>
                                        <p:strVal val="visible"/>
                                      </p:to>
                                    </p:set>
                                    <p:animEffect transition="in" filter="fade">
                                      <p:cBhvr>
                                        <p:cTn id="13" dur="500"/>
                                        <p:tgtEl>
                                          <p:spTgt spid="133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5"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15462" name="Text Box 7"/>
          <p:cNvSpPr txBox="1">
            <a:spLocks noChangeArrowheads="1"/>
          </p:cNvSpPr>
          <p:nvPr/>
        </p:nvSpPr>
        <p:spPr bwMode="auto">
          <a:xfrm>
            <a:off x="4214495" y="1329690"/>
            <a:ext cx="4269740" cy="3075305"/>
          </a:xfrm>
          <a:prstGeom prst="rect">
            <a:avLst/>
          </a:prstGeom>
          <a:solidFill>
            <a:schemeClr val="bg1">
              <a:alpha val="53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17" tIns="60958" rIns="121917" bIns="6095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defTabSz="457200" eaLnBrk="1" fontAlgn="base" hangingPunct="1">
              <a:lnSpc>
                <a:spcPct val="150000"/>
              </a:lnSpc>
              <a:spcBef>
                <a:spcPct val="0"/>
              </a:spcBef>
              <a:spcAft>
                <a:spcPct val="0"/>
              </a:spcAft>
            </a:pPr>
            <a:r>
              <a:rPr lang="zh-CN" altLang="en-US" sz="3200" b="1">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欲渡黄河</a:t>
            </a:r>
            <a:r>
              <a:rPr lang="zh-CN" altLang="en-US" sz="3200" b="1" u="sng">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冰塞川</a:t>
            </a:r>
            <a:r>
              <a:rPr lang="zh-CN" altLang="en-US" sz="3200" b="1">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p>
          <a:p>
            <a:pPr algn="ctr" defTabSz="457200" eaLnBrk="1" fontAlgn="base" hangingPunct="1">
              <a:lnSpc>
                <a:spcPct val="150000"/>
              </a:lnSpc>
              <a:spcBef>
                <a:spcPct val="0"/>
              </a:spcBef>
              <a:spcAft>
                <a:spcPct val="0"/>
              </a:spcAft>
            </a:pPr>
            <a:r>
              <a:rPr lang="zh-CN" altLang="en-US" sz="3200" b="1">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将登太行</a:t>
            </a:r>
            <a:r>
              <a:rPr lang="zh-CN" altLang="en-US" sz="3200" b="1" u="sng">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雪满山</a:t>
            </a:r>
            <a:r>
              <a:rPr lang="zh-CN" altLang="en-US" sz="3200" b="1">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p>
          <a:p>
            <a:pPr algn="ctr" defTabSz="457200" eaLnBrk="1" fontAlgn="base" hangingPunct="1">
              <a:lnSpc>
                <a:spcPct val="150000"/>
              </a:lnSpc>
              <a:spcBef>
                <a:spcPct val="0"/>
              </a:spcBef>
              <a:spcAft>
                <a:spcPct val="0"/>
              </a:spcAft>
            </a:pPr>
            <a:r>
              <a:rPr lang="zh-CN" altLang="en-US" sz="3200" b="1">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闲来垂钓碧溪上，</a:t>
            </a:r>
          </a:p>
          <a:p>
            <a:pPr algn="ctr" defTabSz="457200" eaLnBrk="1" fontAlgn="base" hangingPunct="1">
              <a:lnSpc>
                <a:spcPct val="150000"/>
              </a:lnSpc>
              <a:spcBef>
                <a:spcPct val="0"/>
              </a:spcBef>
              <a:spcAft>
                <a:spcPct val="0"/>
              </a:spcAft>
            </a:pPr>
            <a:r>
              <a:rPr lang="zh-CN" altLang="en-US" sz="3200" b="1">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忽复乘舟梦日</a:t>
            </a:r>
            <a:r>
              <a:rPr lang="zh-CN" altLang="en-US" sz="3200" b="1">
                <a:solidFill>
                  <a:prstClr val="black"/>
                </a:solidFill>
                <a:latin typeface="楷体" panose="02010609060101010101" pitchFamily="49" charset="-122"/>
                <a:ea typeface="楷体" panose="02010609060101010101" pitchFamily="49" charset="-122"/>
              </a:rPr>
              <a:t>边。</a:t>
            </a:r>
          </a:p>
        </p:txBody>
      </p:sp>
      <p:sp>
        <p:nvSpPr>
          <p:cNvPr id="5" name="TextBox 21506"/>
          <p:cNvSpPr txBox="1"/>
          <p:nvPr/>
        </p:nvSpPr>
        <p:spPr>
          <a:xfrm>
            <a:off x="549038" y="4633914"/>
            <a:ext cx="7860506" cy="1670685"/>
          </a:xfrm>
          <a:prstGeom prst="rect">
            <a:avLst/>
          </a:prstGeom>
          <a:solidFill>
            <a:schemeClr val="bg1">
              <a:alpha val="32000"/>
            </a:schemeClr>
          </a:solidFill>
          <a:ln>
            <a:noFill/>
          </a:ln>
        </p:spPr>
        <p:style>
          <a:lnRef idx="3">
            <a:schemeClr val="lt1"/>
          </a:lnRef>
          <a:fillRef idx="1">
            <a:schemeClr val="accent6"/>
          </a:fillRef>
          <a:effectRef idx="1">
            <a:schemeClr val="accent6"/>
          </a:effectRef>
          <a:fontRef idx="minor">
            <a:schemeClr val="lt1"/>
          </a:fontRef>
        </p:style>
        <p:txBody>
          <a:bodyPr lIns="121917" tIns="60958" rIns="121917" bIns="6095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1" fontAlgn="base" hangingPunct="1">
              <a:lnSpc>
                <a:spcPct val="120000"/>
              </a:lnSpc>
              <a:spcBef>
                <a:spcPct val="0"/>
              </a:spcBef>
              <a:spcAft>
                <a:spcPct val="0"/>
              </a:spcAft>
            </a:pPr>
            <a:r>
              <a:rPr lang="zh-CN" altLang="en-US" sz="2800" b="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译文：</a:t>
            </a:r>
            <a:r>
              <a:rPr lang="zh-CN" altLang="en-US" sz="2800" b="1" noProof="1">
                <a:solidFill>
                  <a:schemeClr val="tx1"/>
                </a:solidFill>
                <a:effectLst>
                  <a:outerShdw blurRad="38100" dist="38100" dir="2700000" algn="tl">
                    <a:srgbClr val="000000">
                      <a:alpha val="43137"/>
                    </a:srgbClr>
                  </a:outerShdw>
                </a:effectLst>
                <a:latin typeface="等线" charset="0"/>
                <a:cs typeface="等线" charset="0"/>
              </a:rPr>
              <a:t>想渡过黄河，可坚冰封住了河面，想要登上太行山，但大雪盖满了山。像吕尚垂钓磻溪，闲待东山再起；又像伊尹做梦，他乘船经过日边。</a:t>
            </a:r>
          </a:p>
        </p:txBody>
      </p:sp>
      <p:grpSp>
        <p:nvGrpSpPr>
          <p:cNvPr id="2" name="组合 6"/>
          <p:cNvGrpSpPr/>
          <p:nvPr/>
        </p:nvGrpSpPr>
        <p:grpSpPr bwMode="auto">
          <a:xfrm>
            <a:off x="4215130" y="795655"/>
            <a:ext cx="4369435" cy="607060"/>
            <a:chOff x="3366408" y="81591"/>
            <a:chExt cx="4424973" cy="633451"/>
          </a:xfrm>
          <a:solidFill>
            <a:schemeClr val="bg1">
              <a:alpha val="32000"/>
            </a:schemeClr>
          </a:solidFill>
        </p:grpSpPr>
        <p:sp>
          <p:nvSpPr>
            <p:cNvPr id="8" name="波形 7"/>
            <p:cNvSpPr/>
            <p:nvPr/>
          </p:nvSpPr>
          <p:spPr>
            <a:xfrm>
              <a:off x="5649954" y="81591"/>
              <a:ext cx="2115061" cy="633451"/>
            </a:xfrm>
            <a:prstGeom prst="wave">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pPr>
              <a:endParaRPr lang="zh-CN" altLang="en-US" sz="1400" noProof="1">
                <a:solidFill>
                  <a:srgbClr val="FFFFFF"/>
                </a:solidFill>
                <a:cs typeface="等线" charset="0"/>
              </a:endParaRPr>
            </a:p>
          </p:txBody>
        </p:sp>
        <p:sp>
          <p:nvSpPr>
            <p:cNvPr id="15468" name="Text Box 7"/>
            <p:cNvSpPr txBox="1">
              <a:spLocks noChangeArrowheads="1"/>
            </p:cNvSpPr>
            <p:nvPr/>
          </p:nvSpPr>
          <p:spPr bwMode="auto">
            <a:xfrm>
              <a:off x="3366408" y="157790"/>
              <a:ext cx="4424973" cy="480389"/>
            </a:xfrm>
            <a:prstGeom prst="rect">
              <a:avLst/>
            </a:prstGeom>
            <a:gr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1" fontAlgn="base" hangingPunct="1">
                <a:spcBef>
                  <a:spcPct val="0"/>
                </a:spcBef>
                <a:spcAft>
                  <a:spcPct val="0"/>
                </a:spcAft>
              </a:pPr>
              <a:r>
                <a:rPr lang="zh-CN" altLang="en-US" sz="2400" b="1">
                  <a:solidFill>
                    <a:srgbClr val="0000FF"/>
                  </a:solidFill>
                  <a:latin typeface="楷体" panose="02010609060101010101" pitchFamily="49" charset="-122"/>
                  <a:ea typeface="楷体" panose="02010609060101010101" pitchFamily="49" charset="-122"/>
                </a:rPr>
                <a:t>比喻人生道路艰难和仕途坎坷。</a:t>
              </a:r>
            </a:p>
          </p:txBody>
        </p:sp>
      </p:grpSp>
      <p:pic>
        <p:nvPicPr>
          <p:cNvPr id="116739" name="图片 1"/>
          <p:cNvPicPr>
            <a:picLocks noChangeAspect="1"/>
          </p:cNvPicPr>
          <p:nvPr/>
        </p:nvPicPr>
        <p:blipFill>
          <a:blip r:embed="rId3" cstate="print"/>
          <a:stretch>
            <a:fillRect/>
          </a:stretch>
        </p:blipFill>
        <p:spPr>
          <a:xfrm>
            <a:off x="30480" y="795655"/>
            <a:ext cx="4184650" cy="3721100"/>
          </a:xfrm>
          <a:prstGeom prst="rect">
            <a:avLst/>
          </a:prstGeom>
          <a:noFill/>
          <a:ln w="9525">
            <a:noFill/>
          </a:ln>
        </p:spPr>
      </p:pic>
      <p:sp>
        <p:nvSpPr>
          <p:cNvPr id="3" name="文本框 2"/>
          <p:cNvSpPr txBox="1"/>
          <p:nvPr/>
        </p:nvSpPr>
        <p:spPr>
          <a:xfrm>
            <a:off x="8103235" y="2419350"/>
            <a:ext cx="921385" cy="1425575"/>
          </a:xfrm>
          <a:prstGeom prst="rect">
            <a:avLst/>
          </a:prstGeom>
          <a:solidFill>
            <a:schemeClr val="bg1">
              <a:alpha val="48000"/>
            </a:schemeClr>
          </a:solidFill>
        </p:spPr>
        <p:txBody>
          <a:bodyPr vert="eaVert" wrap="square" rtlCol="0">
            <a:spAutoFit/>
          </a:bodyPr>
          <a:lstStyle/>
          <a:p>
            <a:r>
              <a:rPr lang="zh-CN" altLang="en-US" sz="2400" b="1">
                <a:solidFill>
                  <a:srgbClr val="0000FF"/>
                </a:solidFill>
                <a:latin typeface="楷体" panose="02010609060101010101" pitchFamily="49" charset="-122"/>
                <a:ea typeface="楷体" panose="02010609060101010101" pitchFamily="49" charset="-122"/>
                <a:sym typeface="+mn-ea"/>
              </a:rPr>
              <a:t>虚实结合想象丰富</a:t>
            </a:r>
            <a:endParaRPr lang="zh-CN" altLang="en-US" sz="2400" b="1">
              <a:solidFill>
                <a:srgbClr val="0000FF"/>
              </a:solidFill>
              <a:latin typeface="楷体" panose="02010609060101010101" pitchFamily="49" charset="-122"/>
              <a:ea typeface="楷体" panose="02010609060101010101" pitchFamily="49"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462"/>
                                        </p:tgtEl>
                                        <p:attrNameLst>
                                          <p:attrName>style.visibility</p:attrName>
                                        </p:attrNameLst>
                                      </p:cBhvr>
                                      <p:to>
                                        <p:strVal val="visible"/>
                                      </p:to>
                                    </p:set>
                                    <p:animEffect transition="in" filter="fade">
                                      <p:cBhvr>
                                        <p:cTn id="12" dur="500"/>
                                        <p:tgtEl>
                                          <p:spTgt spid="1546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6739"/>
                                        </p:tgtEl>
                                        <p:attrNameLst>
                                          <p:attrName>style.visibility</p:attrName>
                                        </p:attrNameLst>
                                      </p:cBhvr>
                                      <p:to>
                                        <p:strVal val="visible"/>
                                      </p:to>
                                    </p:set>
                                    <p:animEffect transition="in" filter="fade">
                                      <p:cBhvr>
                                        <p:cTn id="16" dur="500"/>
                                        <p:tgtEl>
                                          <p:spTgt spid="11673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heckerboard(across)">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 grpId="0" bldLvl="0" animBg="1"/>
      <p:bldP spid="5" grpId="0" bldLvl="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17410" name="Text Box 7"/>
          <p:cNvSpPr txBox="1">
            <a:spLocks noChangeArrowheads="1"/>
          </p:cNvSpPr>
          <p:nvPr/>
        </p:nvSpPr>
        <p:spPr bwMode="auto">
          <a:xfrm>
            <a:off x="1020366" y="1217613"/>
            <a:ext cx="7481888" cy="1597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defTabSz="457200" eaLnBrk="1" fontAlgn="base" hangingPunct="1">
              <a:lnSpc>
                <a:spcPct val="150000"/>
              </a:lnSpc>
              <a:spcBef>
                <a:spcPct val="0"/>
              </a:spcBef>
              <a:spcAft>
                <a:spcPct val="0"/>
              </a:spcAft>
            </a:pPr>
            <a:r>
              <a:rPr lang="zh-CN" altLang="en-US" sz="3200" b="1" u="sng">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行路难，行路难</a:t>
            </a:r>
            <a:r>
              <a:rPr lang="zh-CN" altLang="en-US" sz="3200" b="1">
                <a:solidFill>
                  <a:prstClr val="black"/>
                </a:solidFill>
                <a:latin typeface="楷体" panose="02010609060101010101" pitchFamily="49" charset="-122"/>
                <a:ea typeface="楷体" panose="02010609060101010101" pitchFamily="49" charset="-122"/>
              </a:rPr>
              <a:t>，多歧路，今安在？</a:t>
            </a:r>
          </a:p>
          <a:p>
            <a:pPr algn="ctr" defTabSz="457200" eaLnBrk="1" fontAlgn="base" hangingPunct="1">
              <a:lnSpc>
                <a:spcPct val="150000"/>
              </a:lnSpc>
              <a:spcBef>
                <a:spcPct val="0"/>
              </a:spcBef>
              <a:spcAft>
                <a:spcPct val="0"/>
              </a:spcAft>
            </a:pPr>
            <a:r>
              <a:rPr lang="zh-CN" altLang="en-US" sz="3200" b="1">
                <a:solidFill>
                  <a:prstClr val="black"/>
                </a:solidFill>
                <a:latin typeface="楷体" panose="02010609060101010101" pitchFamily="49" charset="-122"/>
                <a:ea typeface="楷体" panose="02010609060101010101" pitchFamily="49" charset="-122"/>
              </a:rPr>
              <a:t>长风破浪会有时，直挂云帆济沧海。</a:t>
            </a:r>
          </a:p>
        </p:txBody>
      </p:sp>
      <p:sp>
        <p:nvSpPr>
          <p:cNvPr id="5" name="TextBox 21506"/>
          <p:cNvSpPr txBox="1"/>
          <p:nvPr/>
        </p:nvSpPr>
        <p:spPr>
          <a:xfrm>
            <a:off x="641748" y="3355659"/>
            <a:ext cx="7860506" cy="1670685"/>
          </a:xfrm>
          <a:prstGeom prst="rect">
            <a:avLst/>
          </a:prstGeom>
          <a:solidFill>
            <a:schemeClr val="bg1">
              <a:alpha val="39000"/>
            </a:schemeClr>
          </a:solidFill>
          <a:ln>
            <a:noFill/>
          </a:ln>
        </p:spPr>
        <p:style>
          <a:lnRef idx="3">
            <a:schemeClr val="lt1"/>
          </a:lnRef>
          <a:fillRef idx="1">
            <a:schemeClr val="accent6"/>
          </a:fillRef>
          <a:effectRef idx="1">
            <a:schemeClr val="accent6"/>
          </a:effectRef>
          <a:fontRef idx="minor">
            <a:schemeClr val="lt1"/>
          </a:fontRef>
        </p:style>
        <p:txBody>
          <a:bodyPr lIns="121917" tIns="60958" rIns="121917" bIns="6095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1" fontAlgn="base" hangingPunct="1">
              <a:lnSpc>
                <a:spcPct val="120000"/>
              </a:lnSpc>
              <a:spcBef>
                <a:spcPct val="0"/>
              </a:spcBef>
              <a:spcAft>
                <a:spcPct val="0"/>
              </a:spcAft>
            </a:pPr>
            <a:r>
              <a:rPr lang="zh-CN" altLang="en-US" sz="2800" b="1" noProof="1">
                <a:solidFill>
                  <a:srgbClr val="FFFFFF"/>
                </a:solidFill>
                <a:latin typeface="等线" charset="0"/>
                <a:cs typeface="等线" charset="0"/>
              </a:rPr>
              <a:t>  </a:t>
            </a:r>
            <a:r>
              <a:rPr lang="zh-CN" altLang="en-US" sz="2800" b="1" noProof="1">
                <a:solidFill>
                  <a:srgbClr val="FF0000"/>
                </a:solidFill>
                <a:effectLst>
                  <a:outerShdw blurRad="38100" dist="38100" dir="2700000" algn="tl">
                    <a:srgbClr val="000000">
                      <a:alpha val="43137"/>
                    </a:srgbClr>
                  </a:outerShdw>
                </a:effectLst>
                <a:latin typeface="等线" charset="0"/>
                <a:cs typeface="等线" charset="0"/>
              </a:rPr>
              <a:t>  译文：</a:t>
            </a:r>
            <a:r>
              <a:rPr lang="zh-CN" altLang="en-US" sz="2800" b="1" noProof="1">
                <a:solidFill>
                  <a:schemeClr val="tx1"/>
                </a:solidFill>
                <a:effectLst>
                  <a:outerShdw blurRad="38100" dist="38100" dir="2700000" algn="tl">
                    <a:srgbClr val="000000">
                      <a:alpha val="43137"/>
                    </a:srgbClr>
                  </a:outerShdw>
                </a:effectLst>
                <a:latin typeface="等线" charset="0"/>
                <a:cs typeface="等线" charset="0"/>
              </a:rPr>
              <a:t>行路难啊，行路艰难，歧路这么多，如今身处何方？终有一天，我会乘长风破万里浪，（到那时）我将挂起风帆渡过茫茫大海。</a:t>
            </a:r>
          </a:p>
        </p:txBody>
      </p:sp>
      <p:sp>
        <p:nvSpPr>
          <p:cNvPr id="17415" name="Text Box 7"/>
          <p:cNvSpPr txBox="1">
            <a:spLocks noChangeArrowheads="1"/>
          </p:cNvSpPr>
          <p:nvPr/>
        </p:nvSpPr>
        <p:spPr bwMode="auto">
          <a:xfrm>
            <a:off x="2393950" y="872490"/>
            <a:ext cx="1095375" cy="460375"/>
          </a:xfrm>
          <a:prstGeom prst="rect">
            <a:avLst/>
          </a:prstGeom>
          <a:solidFill>
            <a:schemeClr val="bg1">
              <a:alpha val="53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defTabSz="457200" eaLnBrk="1" fontAlgn="base" hangingPunct="1">
              <a:lnSpc>
                <a:spcPct val="100000"/>
              </a:lnSpc>
              <a:spcBef>
                <a:spcPts val="2000"/>
              </a:spcBef>
              <a:buClrTx/>
              <a:buSzTx/>
              <a:buFontTx/>
            </a:pPr>
            <a:r>
              <a:rPr lang="zh-CN" altLang="en-US" sz="2400" b="1">
                <a:solidFill>
                  <a:srgbClr val="0000FF"/>
                </a:solidFill>
                <a:latin typeface="楷体" panose="02010609060101010101" pitchFamily="49" charset="-122"/>
                <a:ea typeface="楷体" panose="02010609060101010101" pitchFamily="49" charset="-122"/>
              </a:rPr>
              <a:t>反复</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415"/>
                                        </p:tgtEl>
                                        <p:attrNameLst>
                                          <p:attrName>style.visibility</p:attrName>
                                        </p:attrNameLst>
                                      </p:cBhvr>
                                      <p:to>
                                        <p:strVal val="visible"/>
                                      </p:to>
                                    </p:set>
                                    <p:animEffect transition="in" filter="barn(inVertical)">
                                      <p:cBhvr>
                                        <p:cTn id="12" dur="500"/>
                                        <p:tgtEl>
                                          <p:spTgt spid="1741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5" grpId="0" bldLvl="0" animBg="1"/>
      <p:bldP spid="1741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18535" name="TextBox 2"/>
          <p:cNvSpPr txBox="1">
            <a:spLocks noChangeArrowheads="1"/>
          </p:cNvSpPr>
          <p:nvPr/>
        </p:nvSpPr>
        <p:spPr bwMode="auto">
          <a:xfrm>
            <a:off x="892573" y="1250951"/>
            <a:ext cx="5144135" cy="61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1" fontAlgn="base" hangingPunct="1">
              <a:spcBef>
                <a:spcPct val="0"/>
              </a:spcBef>
              <a:spcAft>
                <a:spcPct val="0"/>
              </a:spcAft>
            </a:pPr>
            <a:r>
              <a:rPr lang="zh-CN" altLang="en-US" sz="3200" b="1" dirty="0">
                <a:solidFill>
                  <a:srgbClr val="0000FF"/>
                </a:solidFill>
                <a:latin typeface="黑体" panose="02010609060101010101" pitchFamily="49" charset="-122"/>
                <a:ea typeface="黑体" panose="02010609060101010101" pitchFamily="49" charset="-122"/>
              </a:rPr>
              <a:t>1.开篇描绘了怎样的场景？</a:t>
            </a:r>
          </a:p>
        </p:txBody>
      </p:sp>
      <p:sp>
        <p:nvSpPr>
          <p:cNvPr id="4" name="TextBox 3"/>
          <p:cNvSpPr txBox="1">
            <a:spLocks noChangeArrowheads="1"/>
          </p:cNvSpPr>
          <p:nvPr/>
        </p:nvSpPr>
        <p:spPr bwMode="auto">
          <a:xfrm>
            <a:off x="516573" y="1863726"/>
            <a:ext cx="7956947" cy="4598670"/>
          </a:xfrm>
          <a:prstGeom prst="rect">
            <a:avLst/>
          </a:prstGeom>
          <a:solidFill>
            <a:schemeClr val="bg1">
              <a:alpha val="53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1" fontAlgn="base" hangingPunct="1">
              <a:lnSpc>
                <a:spcPct val="130000"/>
              </a:lnSpc>
              <a:spcBef>
                <a:spcPct val="0"/>
              </a:spcBef>
              <a:spcAft>
                <a:spcPct val="0"/>
              </a:spcAft>
            </a:pPr>
            <a:r>
              <a:rPr lang="en-US" altLang="zh-CN" sz="2400" b="1" dirty="0">
                <a:solidFill>
                  <a:schemeClr val="tx1"/>
                </a:solidFill>
                <a:latin typeface="宋体" panose="02010600030101010101" pitchFamily="2" charset="-122"/>
                <a:ea typeface="宋体" panose="02010600030101010101" pitchFamily="2" charset="-122"/>
              </a:rPr>
              <a:t>  </a:t>
            </a:r>
            <a:r>
              <a:rPr lang="en-US" altLang="zh-CN" sz="2800" b="1" dirty="0">
                <a:solidFill>
                  <a:schemeClr val="tx1"/>
                </a:solidFill>
                <a:latin typeface="宋体" panose="02010600030101010101" pitchFamily="2" charset="-122"/>
                <a:ea typeface="宋体" panose="02010600030101010101" pitchFamily="2" charset="-122"/>
              </a:rPr>
              <a:t> </a:t>
            </a:r>
            <a:r>
              <a:rPr lang="en-US" altLang="zh-CN" sz="2800" b="1" dirty="0">
                <a:solidFill>
                  <a:schemeClr val="tx1"/>
                </a:solidFill>
                <a:latin typeface="黑体" panose="02010609060101010101" pitchFamily="49" charset="-122"/>
                <a:ea typeface="黑体" panose="02010609060101010101" pitchFamily="49" charset="-122"/>
                <a:cs typeface="黑体" panose="02010609060101010101" pitchFamily="49" charset="-122"/>
              </a:rPr>
              <a:t> </a:t>
            </a:r>
            <a:r>
              <a:rPr lang="zh-CN" altLang="en-US" sz="2800" b="1" dirty="0">
                <a:solidFill>
                  <a:schemeClr val="tx1"/>
                </a:solidFill>
                <a:latin typeface="黑体" panose="02010609060101010101" pitchFamily="49" charset="-122"/>
                <a:ea typeface="黑体" panose="02010609060101010101" pitchFamily="49" charset="-122"/>
                <a:cs typeface="黑体" panose="02010609060101010101" pitchFamily="49" charset="-122"/>
              </a:rPr>
              <a:t>丰盛的筵席，精美的食器，珍奇的食物。   </a:t>
            </a:r>
          </a:p>
          <a:p>
            <a:pPr defTabSz="457200" eaLnBrk="1" fontAlgn="base" hangingPunct="1">
              <a:lnSpc>
                <a:spcPct val="130000"/>
              </a:lnSpc>
              <a:spcBef>
                <a:spcPct val="0"/>
              </a:spcBef>
              <a:spcAft>
                <a:spcPct val="0"/>
              </a:spcAft>
            </a:pPr>
            <a:r>
              <a:rPr lang="zh-CN" altLang="en-US" sz="2800" b="1" dirty="0">
                <a:solidFill>
                  <a:schemeClr val="tx1"/>
                </a:solidFill>
                <a:latin typeface="黑体" panose="02010609060101010101" pitchFamily="49" charset="-122"/>
                <a:ea typeface="黑体" panose="02010609060101010101" pitchFamily="49" charset="-122"/>
                <a:cs typeface="黑体" panose="02010609060101010101" pitchFamily="49" charset="-122"/>
              </a:rPr>
              <a:t>    诗以</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叙事开篇，渐而过渡到抒情</a:t>
            </a:r>
            <a:r>
              <a:rPr lang="zh-CN" altLang="en-US" sz="2800" b="1" dirty="0">
                <a:solidFill>
                  <a:schemeClr val="tx1"/>
                </a:solidFill>
                <a:latin typeface="黑体" panose="02010609060101010101" pitchFamily="49" charset="-122"/>
                <a:ea typeface="黑体" panose="02010609060101010101" pitchFamily="49" charset="-122"/>
                <a:cs typeface="黑体" panose="02010609060101010101" pitchFamily="49" charset="-122"/>
              </a:rPr>
              <a:t>。开头以极为</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夸张</a:t>
            </a:r>
            <a:r>
              <a:rPr lang="zh-CN" altLang="en-US" sz="2800" b="1" dirty="0">
                <a:solidFill>
                  <a:schemeClr val="tx1"/>
                </a:solidFill>
                <a:latin typeface="黑体" panose="02010609060101010101" pitchFamily="49" charset="-122"/>
                <a:ea typeface="黑体" panose="02010609060101010101" pitchFamily="49" charset="-122"/>
                <a:cs typeface="黑体" panose="02010609060101010101" pitchFamily="49" charset="-122"/>
              </a:rPr>
              <a:t>的笔法领起，写“金樽酒”，“玉盘珍羞”，仿佛在营造欢乐的宴饮气氛，似乎是一首“祝酒歌”。李白离别京城，朋友们为他设宴饯行，而且宴席十分豪华。然而嗜酒的诗人对此美酒佳肴却“不能食”“心茫然”，此中包含了</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诗人极度愤懑、抑郁不平的心情。</a:t>
            </a:r>
          </a:p>
        </p:txBody>
      </p:sp>
      <p:grpSp>
        <p:nvGrpSpPr>
          <p:cNvPr id="9" name="组合 8"/>
          <p:cNvGrpSpPr/>
          <p:nvPr/>
        </p:nvGrpSpPr>
        <p:grpSpPr>
          <a:xfrm>
            <a:off x="210185" y="287020"/>
            <a:ext cx="2346325" cy="633095"/>
            <a:chOff x="677" y="701"/>
            <a:chExt cx="3695" cy="997"/>
          </a:xfrm>
        </p:grpSpPr>
        <p:pic>
          <p:nvPicPr>
            <p:cNvPr id="10" name="图片 9" descr="00 图标-04"/>
            <p:cNvPicPr>
              <a:picLocks noChangeAspect="1"/>
            </p:cNvPicPr>
            <p:nvPr/>
          </p:nvPicPr>
          <p:blipFill>
            <a:blip r:embed="rId3" cstate="print"/>
            <a:stretch>
              <a:fillRect/>
            </a:stretch>
          </p:blipFill>
          <p:spPr>
            <a:xfrm>
              <a:off x="677" y="701"/>
              <a:ext cx="3695" cy="997"/>
            </a:xfrm>
            <a:prstGeom prst="rect">
              <a:avLst/>
            </a:prstGeom>
          </p:spPr>
        </p:pic>
        <p:sp>
          <p:nvSpPr>
            <p:cNvPr id="11" name="文本框 10"/>
            <p:cNvSpPr txBox="1"/>
            <p:nvPr/>
          </p:nvSpPr>
          <p:spPr>
            <a:xfrm>
              <a:off x="977" y="779"/>
              <a:ext cx="2848" cy="91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细读探究</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8535"/>
                                        </p:tgtEl>
                                        <p:attrNameLst>
                                          <p:attrName>style.visibility</p:attrName>
                                        </p:attrNameLst>
                                      </p:cBhvr>
                                      <p:to>
                                        <p:strVal val="visible"/>
                                      </p:to>
                                    </p:set>
                                    <p:animEffect transition="in" filter="fade">
                                      <p:cBhvr>
                                        <p:cTn id="13" dur="500"/>
                                        <p:tgtEl>
                                          <p:spTgt spid="18535"/>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trips(down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5" grpId="0"/>
      <p:bldP spid="4"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18535" name="TextBox 2"/>
          <p:cNvSpPr txBox="1">
            <a:spLocks noChangeArrowheads="1"/>
          </p:cNvSpPr>
          <p:nvPr/>
        </p:nvSpPr>
        <p:spPr bwMode="auto">
          <a:xfrm>
            <a:off x="979568" y="1337946"/>
            <a:ext cx="7183755" cy="1105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l" defTabSz="457200" eaLnBrk="1" fontAlgn="base" hangingPunct="1">
              <a:spcBef>
                <a:spcPct val="0"/>
              </a:spcBef>
              <a:spcAft>
                <a:spcPct val="0"/>
              </a:spcAft>
            </a:pPr>
            <a:r>
              <a:rPr lang="zh-CN" altLang="en-US" sz="3200" b="1" dirty="0">
                <a:solidFill>
                  <a:srgbClr val="0000FF"/>
                </a:solidFill>
                <a:latin typeface="黑体" panose="02010609060101010101" pitchFamily="49" charset="-122"/>
                <a:ea typeface="黑体" panose="02010609060101010101" pitchFamily="49" charset="-122"/>
              </a:rPr>
              <a:t>2．面对美酒佳肴，诗人的心情怎样？</a:t>
            </a:r>
          </a:p>
          <a:p>
            <a:pPr algn="l" defTabSz="457200" eaLnBrk="1" fontAlgn="base" hangingPunct="1">
              <a:spcBef>
                <a:spcPct val="0"/>
              </a:spcBef>
              <a:spcAft>
                <a:spcPct val="0"/>
              </a:spcAft>
            </a:pPr>
            <a:r>
              <a:rPr lang="zh-CN" altLang="en-US" sz="3200" b="1" dirty="0">
                <a:solidFill>
                  <a:srgbClr val="0000FF"/>
                </a:solidFill>
                <a:latin typeface="黑体" panose="02010609060101010101" pitchFamily="49" charset="-122"/>
                <a:ea typeface="黑体" panose="02010609060101010101" pitchFamily="49" charset="-122"/>
              </a:rPr>
              <a:t>从哪些词语可以看出？为什么会这样？</a:t>
            </a:r>
            <a:endParaRPr lang="zh-CN" altLang="en-US" sz="3200" b="1" dirty="0">
              <a:solidFill>
                <a:prstClr val="black"/>
              </a:solidFill>
              <a:latin typeface="等线 Light" charset="0"/>
              <a:ea typeface="宋体" panose="02010600030101010101" pitchFamily="2" charset="-122"/>
            </a:endParaRPr>
          </a:p>
        </p:txBody>
      </p:sp>
      <p:sp>
        <p:nvSpPr>
          <p:cNvPr id="4" name="TextBox 3"/>
          <p:cNvSpPr txBox="1">
            <a:spLocks noChangeArrowheads="1"/>
          </p:cNvSpPr>
          <p:nvPr/>
        </p:nvSpPr>
        <p:spPr bwMode="auto">
          <a:xfrm>
            <a:off x="688023" y="2775586"/>
            <a:ext cx="7956947" cy="2890520"/>
          </a:xfrm>
          <a:prstGeom prst="rect">
            <a:avLst/>
          </a:prstGeom>
          <a:solidFill>
            <a:schemeClr val="bg1">
              <a:alpha val="53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1" fontAlgn="base" hangingPunct="1">
              <a:lnSpc>
                <a:spcPct val="150000"/>
              </a:lnSpc>
              <a:spcBef>
                <a:spcPct val="0"/>
              </a:spcBef>
              <a:spcAft>
                <a:spcPct val="0"/>
              </a:spcAft>
            </a:pPr>
            <a:r>
              <a:rPr lang="en-US" altLang="zh-CN" sz="2400" b="1" dirty="0">
                <a:solidFill>
                  <a:schemeClr val="tx1"/>
                </a:solidFill>
                <a:latin typeface="宋体" panose="02010600030101010101" pitchFamily="2" charset="-122"/>
                <a:ea typeface="宋体" panose="02010600030101010101" pitchFamily="2" charset="-122"/>
              </a:rPr>
              <a:t>   </a:t>
            </a:r>
            <a:r>
              <a:rPr lang="en-US" altLang="zh-CN" sz="2400" b="1" dirty="0">
                <a:solidFill>
                  <a:schemeClr val="tx1"/>
                </a:solidFill>
                <a:latin typeface="黑体" panose="02010609060101010101" pitchFamily="49" charset="-122"/>
                <a:ea typeface="黑体" panose="02010609060101010101" pitchFamily="49" charset="-122"/>
                <a:cs typeface="黑体" panose="02010609060101010101" pitchFamily="49" charset="-122"/>
              </a:rPr>
              <a:t> </a:t>
            </a:r>
            <a:r>
              <a:rPr lang="zh-CN" altLang="en-US" sz="2400" b="1" dirty="0">
                <a:solidFill>
                  <a:schemeClr val="tx1"/>
                </a:solidFill>
                <a:latin typeface="黑体" panose="02010609060101010101" pitchFamily="49" charset="-122"/>
                <a:ea typeface="黑体" panose="02010609060101010101" pitchFamily="49" charset="-122"/>
                <a:cs typeface="黑体" panose="02010609060101010101" pitchFamily="49" charset="-122"/>
              </a:rPr>
              <a:t>诗人的</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心情是苦闷</a:t>
            </a:r>
            <a:r>
              <a:rPr lang="zh-CN" altLang="en-US" sz="2400" b="1" dirty="0">
                <a:solidFill>
                  <a:schemeClr val="tx1"/>
                </a:solidFill>
                <a:latin typeface="黑体" panose="02010609060101010101" pitchFamily="49" charset="-122"/>
                <a:ea typeface="黑体" panose="02010609060101010101" pitchFamily="49" charset="-122"/>
                <a:cs typeface="黑体" panose="02010609060101010101" pitchFamily="49" charset="-122"/>
              </a:rPr>
              <a:t>的。从</a:t>
            </a:r>
            <a:r>
              <a:rPr lang="en-US" altLang="zh-CN"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 停、投、拔、顾</a:t>
            </a:r>
            <a:r>
              <a:rPr lang="en-US" altLang="zh-CN"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四个连动</a:t>
            </a:r>
            <a:r>
              <a:rPr lang="zh-CN" altLang="en-US" sz="2400" b="1" dirty="0">
                <a:solidFill>
                  <a:schemeClr val="tx1"/>
                </a:solidFill>
                <a:latin typeface="黑体" panose="02010609060101010101" pitchFamily="49" charset="-122"/>
                <a:ea typeface="黑体" panose="02010609060101010101" pitchFamily="49" charset="-122"/>
                <a:cs typeface="黑体" panose="02010609060101010101" pitchFamily="49" charset="-122"/>
              </a:rPr>
              <a:t>，形象地把诗人政治失意后，心绪茫然、痛苦悲愤的心情表现出来，衬出诗人内心的悲苦。因为诗人心中充满着难以排遣的烦恼，当精神苦闷的时候，美味佳酿也难以下咽。</a:t>
            </a:r>
          </a:p>
        </p:txBody>
      </p:sp>
      <p:grpSp>
        <p:nvGrpSpPr>
          <p:cNvPr id="9" name="组合 8"/>
          <p:cNvGrpSpPr/>
          <p:nvPr/>
        </p:nvGrpSpPr>
        <p:grpSpPr>
          <a:xfrm>
            <a:off x="243840" y="321310"/>
            <a:ext cx="2346325" cy="633095"/>
            <a:chOff x="677" y="701"/>
            <a:chExt cx="3695" cy="997"/>
          </a:xfrm>
        </p:grpSpPr>
        <p:pic>
          <p:nvPicPr>
            <p:cNvPr id="10" name="图片 9" descr="00 图标-04"/>
            <p:cNvPicPr>
              <a:picLocks noChangeAspect="1"/>
            </p:cNvPicPr>
            <p:nvPr/>
          </p:nvPicPr>
          <p:blipFill>
            <a:blip r:embed="rId3" cstate="print"/>
            <a:stretch>
              <a:fillRect/>
            </a:stretch>
          </p:blipFill>
          <p:spPr>
            <a:xfrm>
              <a:off x="677" y="701"/>
              <a:ext cx="3695" cy="997"/>
            </a:xfrm>
            <a:prstGeom prst="rect">
              <a:avLst/>
            </a:prstGeom>
          </p:spPr>
        </p:pic>
        <p:sp>
          <p:nvSpPr>
            <p:cNvPr id="11" name="文本框 10"/>
            <p:cNvSpPr txBox="1"/>
            <p:nvPr/>
          </p:nvSpPr>
          <p:spPr>
            <a:xfrm>
              <a:off x="977" y="779"/>
              <a:ext cx="2848" cy="91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细读探究</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8535"/>
                                        </p:tgtEl>
                                        <p:attrNameLst>
                                          <p:attrName>style.visibility</p:attrName>
                                        </p:attrNameLst>
                                      </p:cBhvr>
                                      <p:to>
                                        <p:strVal val="visible"/>
                                      </p:to>
                                    </p:set>
                                    <p:animEffect transition="in" filter="fade">
                                      <p:cBhvr>
                                        <p:cTn id="13" dur="500"/>
                                        <p:tgtEl>
                                          <p:spTgt spid="18535"/>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trips(down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5" grpId="0"/>
      <p:bldP spid="4"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18535" name="TextBox 2"/>
          <p:cNvSpPr txBox="1">
            <a:spLocks noChangeArrowheads="1"/>
          </p:cNvSpPr>
          <p:nvPr/>
        </p:nvSpPr>
        <p:spPr bwMode="auto">
          <a:xfrm>
            <a:off x="846218" y="1312546"/>
            <a:ext cx="7593965" cy="1105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l" defTabSz="457200" eaLnBrk="1" fontAlgn="base" hangingPunct="1">
              <a:spcBef>
                <a:spcPct val="0"/>
              </a:spcBef>
              <a:spcAft>
                <a:spcPct val="0"/>
              </a:spcAft>
            </a:pPr>
            <a:r>
              <a:rPr lang="zh-CN" altLang="en-US" sz="3200" b="1" dirty="0">
                <a:solidFill>
                  <a:srgbClr val="0000FF"/>
                </a:solidFill>
                <a:latin typeface="黑体" panose="02010609060101010101" pitchFamily="49" charset="-122"/>
                <a:ea typeface="黑体" panose="02010609060101010101" pitchFamily="49" charset="-122"/>
              </a:rPr>
              <a:t>3</a:t>
            </a:r>
            <a:r>
              <a:rPr lang="en-US" altLang="zh-CN" sz="3200" b="1" dirty="0">
                <a:solidFill>
                  <a:srgbClr val="0000FF"/>
                </a:solidFill>
                <a:latin typeface="黑体" panose="02010609060101010101" pitchFamily="49" charset="-122"/>
                <a:ea typeface="黑体" panose="02010609060101010101" pitchFamily="49" charset="-122"/>
              </a:rPr>
              <a:t>.</a:t>
            </a:r>
            <a:r>
              <a:rPr lang="zh-CN" altLang="en-US" sz="3200" b="1" dirty="0">
                <a:solidFill>
                  <a:srgbClr val="0000FF"/>
                </a:solidFill>
                <a:latin typeface="黑体" panose="02010609060101010101" pitchFamily="49" charset="-122"/>
                <a:ea typeface="黑体" panose="02010609060101010101" pitchFamily="49" charset="-122"/>
              </a:rPr>
              <a:t>“欲渡黄河冰塞川，将登太行雪满山”</a:t>
            </a:r>
          </a:p>
          <a:p>
            <a:pPr algn="l" defTabSz="457200" eaLnBrk="1" fontAlgn="base" hangingPunct="1">
              <a:spcBef>
                <a:spcPct val="0"/>
              </a:spcBef>
              <a:spcAft>
                <a:spcPct val="0"/>
              </a:spcAft>
            </a:pPr>
            <a:r>
              <a:rPr lang="zh-CN" altLang="en-US" sz="3200" b="1" dirty="0">
                <a:solidFill>
                  <a:srgbClr val="0000FF"/>
                </a:solidFill>
                <a:latin typeface="黑体" panose="02010609060101010101" pitchFamily="49" charset="-122"/>
                <a:ea typeface="黑体" panose="02010609060101010101" pitchFamily="49" charset="-122"/>
              </a:rPr>
              <a:t>运用了什么修辞手法？有什么表达效果？</a:t>
            </a:r>
          </a:p>
        </p:txBody>
      </p:sp>
      <p:sp>
        <p:nvSpPr>
          <p:cNvPr id="4" name="TextBox 3"/>
          <p:cNvSpPr txBox="1">
            <a:spLocks noChangeArrowheads="1"/>
          </p:cNvSpPr>
          <p:nvPr/>
        </p:nvSpPr>
        <p:spPr bwMode="auto">
          <a:xfrm>
            <a:off x="688023" y="2775586"/>
            <a:ext cx="7956947" cy="2705735"/>
          </a:xfrm>
          <a:prstGeom prst="rect">
            <a:avLst/>
          </a:prstGeom>
          <a:solidFill>
            <a:schemeClr val="bg1">
              <a:alpha val="53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1" fontAlgn="base" hangingPunct="1">
              <a:lnSpc>
                <a:spcPct val="150000"/>
              </a:lnSpc>
              <a:spcBef>
                <a:spcPct val="0"/>
              </a:spcBef>
              <a:spcAft>
                <a:spcPct val="0"/>
              </a:spcAft>
            </a:pPr>
            <a:r>
              <a:rPr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比喻</a:t>
            </a:r>
            <a:r>
              <a:rPr sz="2800" b="1" dirty="0">
                <a:latin typeface="黑体" panose="02010609060101010101" pitchFamily="49" charset="-122"/>
                <a:ea typeface="黑体" panose="02010609060101010101" pitchFamily="49" charset="-122"/>
                <a:cs typeface="黑体" panose="02010609060101010101" pitchFamily="49" charset="-122"/>
              </a:rPr>
              <a:t>。以“冰塞川”“雪满山”来</a:t>
            </a:r>
            <a:r>
              <a:rPr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比喻人生道路的艰难和仕途的阻塞</a:t>
            </a:r>
            <a:r>
              <a:rPr sz="2800" b="1" dirty="0">
                <a:latin typeface="黑体" panose="02010609060101010101" pitchFamily="49" charset="-122"/>
                <a:ea typeface="黑体" panose="02010609060101010101" pitchFamily="49" charset="-122"/>
                <a:cs typeface="黑体" panose="02010609060101010101" pitchFamily="49" charset="-122"/>
              </a:rPr>
              <a:t>，交代了诗人惆怅的</a:t>
            </a:r>
            <a:r>
              <a:rPr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原因</a:t>
            </a:r>
            <a:r>
              <a:rPr sz="2800" b="1" dirty="0">
                <a:latin typeface="黑体" panose="02010609060101010101" pitchFamily="49" charset="-122"/>
                <a:ea typeface="黑体" panose="02010609060101010101" pitchFamily="49" charset="-122"/>
                <a:cs typeface="黑体" panose="02010609060101010101" pitchFamily="49" charset="-122"/>
              </a:rPr>
              <a:t>，含有无限的悲慨。这两句用比喻的手法写出自己因受到重重阻力而无法实现远大理想的困窘。</a:t>
            </a:r>
          </a:p>
        </p:txBody>
      </p:sp>
      <p:grpSp>
        <p:nvGrpSpPr>
          <p:cNvPr id="9" name="组合 8"/>
          <p:cNvGrpSpPr/>
          <p:nvPr/>
        </p:nvGrpSpPr>
        <p:grpSpPr>
          <a:xfrm>
            <a:off x="243840" y="321310"/>
            <a:ext cx="2346325" cy="633095"/>
            <a:chOff x="677" y="701"/>
            <a:chExt cx="3695" cy="997"/>
          </a:xfrm>
        </p:grpSpPr>
        <p:pic>
          <p:nvPicPr>
            <p:cNvPr id="10" name="图片 9" descr="00 图标-04"/>
            <p:cNvPicPr>
              <a:picLocks noChangeAspect="1"/>
            </p:cNvPicPr>
            <p:nvPr/>
          </p:nvPicPr>
          <p:blipFill>
            <a:blip r:embed="rId3" cstate="print"/>
            <a:stretch>
              <a:fillRect/>
            </a:stretch>
          </p:blipFill>
          <p:spPr>
            <a:xfrm>
              <a:off x="677" y="701"/>
              <a:ext cx="3695" cy="997"/>
            </a:xfrm>
            <a:prstGeom prst="rect">
              <a:avLst/>
            </a:prstGeom>
          </p:spPr>
        </p:pic>
        <p:sp>
          <p:nvSpPr>
            <p:cNvPr id="11" name="文本框 10"/>
            <p:cNvSpPr txBox="1"/>
            <p:nvPr/>
          </p:nvSpPr>
          <p:spPr>
            <a:xfrm>
              <a:off x="977" y="779"/>
              <a:ext cx="2848" cy="91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细读探究</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8535"/>
                                        </p:tgtEl>
                                        <p:attrNameLst>
                                          <p:attrName>style.visibility</p:attrName>
                                        </p:attrNameLst>
                                      </p:cBhvr>
                                      <p:to>
                                        <p:strVal val="visible"/>
                                      </p:to>
                                    </p:set>
                                    <p:animEffect transition="in" filter="fade">
                                      <p:cBhvr>
                                        <p:cTn id="13" dur="500"/>
                                        <p:tgtEl>
                                          <p:spTgt spid="18535"/>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trips(down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5" grpId="0"/>
      <p:bldP spid="4"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18535" name="TextBox 2"/>
          <p:cNvSpPr txBox="1">
            <a:spLocks noChangeArrowheads="1"/>
          </p:cNvSpPr>
          <p:nvPr/>
        </p:nvSpPr>
        <p:spPr bwMode="auto">
          <a:xfrm>
            <a:off x="846218" y="1312546"/>
            <a:ext cx="8000365" cy="1105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l" defTabSz="457200" eaLnBrk="1" fontAlgn="base" hangingPunct="1">
              <a:spcBef>
                <a:spcPct val="0"/>
              </a:spcBef>
              <a:spcAft>
                <a:spcPct val="0"/>
              </a:spcAft>
            </a:pPr>
            <a:r>
              <a:rPr sz="3200" b="1" dirty="0">
                <a:solidFill>
                  <a:srgbClr val="0000FF"/>
                </a:solidFill>
                <a:latin typeface="黑体" panose="02010609060101010101" pitchFamily="49" charset="-122"/>
                <a:ea typeface="黑体" panose="02010609060101010101" pitchFamily="49" charset="-122"/>
              </a:rPr>
              <a:t>4</a:t>
            </a:r>
            <a:r>
              <a:rPr lang="en-US" sz="3200" b="1" dirty="0">
                <a:solidFill>
                  <a:srgbClr val="0000FF"/>
                </a:solidFill>
                <a:latin typeface="黑体" panose="02010609060101010101" pitchFamily="49" charset="-122"/>
                <a:ea typeface="黑体" panose="02010609060101010101" pitchFamily="49" charset="-122"/>
              </a:rPr>
              <a:t>.</a:t>
            </a:r>
            <a:r>
              <a:rPr sz="3200" b="1" dirty="0">
                <a:solidFill>
                  <a:srgbClr val="0000FF"/>
                </a:solidFill>
                <a:latin typeface="黑体" panose="02010609060101010101" pitchFamily="49" charset="-122"/>
                <a:ea typeface="黑体" panose="02010609060101010101" pitchFamily="49" charset="-122"/>
              </a:rPr>
              <a:t>“闲来垂钓碧溪上，忽复乘舟梦日边”</a:t>
            </a:r>
          </a:p>
          <a:p>
            <a:pPr algn="l" defTabSz="457200" eaLnBrk="1" fontAlgn="base" hangingPunct="1">
              <a:spcBef>
                <a:spcPct val="0"/>
              </a:spcBef>
              <a:spcAft>
                <a:spcPct val="0"/>
              </a:spcAft>
            </a:pPr>
            <a:r>
              <a:rPr sz="3200" b="1" dirty="0">
                <a:solidFill>
                  <a:srgbClr val="0000FF"/>
                </a:solidFill>
                <a:latin typeface="黑体" panose="02010609060101010101" pitchFamily="49" charset="-122"/>
                <a:ea typeface="黑体" panose="02010609060101010101" pitchFamily="49" charset="-122"/>
              </a:rPr>
              <a:t>用了哪两个典故？表达了诗人怎样的情感？</a:t>
            </a:r>
          </a:p>
        </p:txBody>
      </p:sp>
      <p:sp>
        <p:nvSpPr>
          <p:cNvPr id="4" name="TextBox 3"/>
          <p:cNvSpPr txBox="1">
            <a:spLocks noChangeArrowheads="1"/>
          </p:cNvSpPr>
          <p:nvPr/>
        </p:nvSpPr>
        <p:spPr bwMode="auto">
          <a:xfrm>
            <a:off x="688023" y="2775586"/>
            <a:ext cx="7956947" cy="2059305"/>
          </a:xfrm>
          <a:prstGeom prst="rect">
            <a:avLst/>
          </a:prstGeom>
          <a:solidFill>
            <a:schemeClr val="bg1">
              <a:alpha val="53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1" fontAlgn="base" hangingPunct="1">
              <a:lnSpc>
                <a:spcPct val="150000"/>
              </a:lnSpc>
              <a:spcBef>
                <a:spcPct val="0"/>
              </a:spcBef>
              <a:spcAft>
                <a:spcPct val="0"/>
              </a:spcAft>
            </a:pPr>
            <a:r>
              <a:rPr sz="2800" b="1" dirty="0">
                <a:latin typeface="黑体" panose="02010609060101010101" pitchFamily="49" charset="-122"/>
                <a:ea typeface="黑体" panose="02010609060101010101" pitchFamily="49" charset="-122"/>
                <a:cs typeface="黑体" panose="02010609060101010101" pitchFamily="49" charset="-122"/>
              </a:rPr>
              <a:t>吕尚(姜太公)垂钓碧溪，伊尹乘舟梦日。表达了诗人的</a:t>
            </a:r>
            <a:r>
              <a:rPr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不甘心</a:t>
            </a:r>
            <a:r>
              <a:rPr sz="2800" b="1" dirty="0">
                <a:latin typeface="黑体" panose="02010609060101010101" pitchFamily="49" charset="-122"/>
                <a:ea typeface="黑体" panose="02010609060101010101" pitchFamily="49" charset="-122"/>
                <a:cs typeface="黑体" panose="02010609060101010101" pitchFamily="49" charset="-122"/>
              </a:rPr>
              <a:t>，仍对自己从政有所</a:t>
            </a:r>
            <a:r>
              <a:rPr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期待</a:t>
            </a:r>
            <a:r>
              <a:rPr sz="2800" b="1" dirty="0">
                <a:latin typeface="黑体" panose="02010609060101010101" pitchFamily="49" charset="-122"/>
                <a:ea typeface="黑体" panose="02010609060101010101" pitchFamily="49" charset="-122"/>
                <a:cs typeface="黑体" panose="02010609060101010101" pitchFamily="49" charset="-122"/>
              </a:rPr>
              <a:t>，表现了诗人</a:t>
            </a:r>
            <a:r>
              <a:rPr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既愤懑现实又寄希望于未来的复杂心情</a:t>
            </a:r>
            <a:r>
              <a:rPr sz="2800" b="1" dirty="0">
                <a:latin typeface="黑体" panose="02010609060101010101" pitchFamily="49" charset="-122"/>
                <a:ea typeface="黑体" panose="02010609060101010101" pitchFamily="49" charset="-122"/>
                <a:cs typeface="黑体" panose="02010609060101010101" pitchFamily="49" charset="-122"/>
              </a:rPr>
              <a:t>。</a:t>
            </a:r>
          </a:p>
        </p:txBody>
      </p:sp>
      <p:grpSp>
        <p:nvGrpSpPr>
          <p:cNvPr id="9" name="组合 8"/>
          <p:cNvGrpSpPr/>
          <p:nvPr/>
        </p:nvGrpSpPr>
        <p:grpSpPr>
          <a:xfrm>
            <a:off x="243840" y="321310"/>
            <a:ext cx="2346325" cy="633095"/>
            <a:chOff x="677" y="701"/>
            <a:chExt cx="3695" cy="997"/>
          </a:xfrm>
        </p:grpSpPr>
        <p:pic>
          <p:nvPicPr>
            <p:cNvPr id="10" name="图片 9" descr="00 图标-04"/>
            <p:cNvPicPr>
              <a:picLocks noChangeAspect="1"/>
            </p:cNvPicPr>
            <p:nvPr/>
          </p:nvPicPr>
          <p:blipFill>
            <a:blip r:embed="rId3" cstate="print"/>
            <a:stretch>
              <a:fillRect/>
            </a:stretch>
          </p:blipFill>
          <p:spPr>
            <a:xfrm>
              <a:off x="677" y="701"/>
              <a:ext cx="3695" cy="997"/>
            </a:xfrm>
            <a:prstGeom prst="rect">
              <a:avLst/>
            </a:prstGeom>
          </p:spPr>
        </p:pic>
        <p:sp>
          <p:nvSpPr>
            <p:cNvPr id="11" name="文本框 10"/>
            <p:cNvSpPr txBox="1"/>
            <p:nvPr/>
          </p:nvSpPr>
          <p:spPr>
            <a:xfrm>
              <a:off x="977" y="779"/>
              <a:ext cx="2848" cy="91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细读探究</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8535"/>
                                        </p:tgtEl>
                                        <p:attrNameLst>
                                          <p:attrName>style.visibility</p:attrName>
                                        </p:attrNameLst>
                                      </p:cBhvr>
                                      <p:to>
                                        <p:strVal val="visible"/>
                                      </p:to>
                                    </p:set>
                                    <p:animEffect transition="in" filter="fade">
                                      <p:cBhvr>
                                        <p:cTn id="13" dur="500"/>
                                        <p:tgtEl>
                                          <p:spTgt spid="18535"/>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trips(down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5" grpId="0"/>
      <p:bldP spid="4"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18535" name="TextBox 2"/>
          <p:cNvSpPr txBox="1">
            <a:spLocks noChangeArrowheads="1"/>
          </p:cNvSpPr>
          <p:nvPr/>
        </p:nvSpPr>
        <p:spPr bwMode="auto">
          <a:xfrm>
            <a:off x="688103" y="1287146"/>
            <a:ext cx="8205470" cy="1597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l" defTabSz="457200" eaLnBrk="1" fontAlgn="base" hangingPunct="1">
              <a:spcBef>
                <a:spcPct val="0"/>
              </a:spcBef>
              <a:spcAft>
                <a:spcPct val="0"/>
              </a:spcAft>
            </a:pPr>
            <a:r>
              <a:rPr sz="3200" b="1" dirty="0">
                <a:solidFill>
                  <a:srgbClr val="0000FF"/>
                </a:solidFill>
                <a:latin typeface="黑体" panose="02010609060101010101" pitchFamily="49" charset="-122"/>
                <a:ea typeface="黑体" panose="02010609060101010101" pitchFamily="49" charset="-122"/>
              </a:rPr>
              <a:t>5．“行路难，行路难，多歧路，今安在？”</a:t>
            </a:r>
          </a:p>
          <a:p>
            <a:pPr algn="l" defTabSz="457200" eaLnBrk="1" fontAlgn="base" hangingPunct="1">
              <a:spcBef>
                <a:spcPct val="0"/>
              </a:spcBef>
              <a:spcAft>
                <a:spcPct val="0"/>
              </a:spcAft>
            </a:pPr>
            <a:r>
              <a:rPr sz="3200" b="1" dirty="0">
                <a:solidFill>
                  <a:srgbClr val="0000FF"/>
                </a:solidFill>
                <a:latin typeface="黑体" panose="02010609060101010101" pitchFamily="49" charset="-122"/>
                <a:ea typeface="黑体" panose="02010609060101010101" pitchFamily="49" charset="-122"/>
              </a:rPr>
              <a:t>这几句句式具有什么特点？</a:t>
            </a:r>
          </a:p>
          <a:p>
            <a:pPr algn="l" defTabSz="457200" eaLnBrk="1" fontAlgn="base" hangingPunct="1">
              <a:spcBef>
                <a:spcPct val="0"/>
              </a:spcBef>
              <a:spcAft>
                <a:spcPct val="0"/>
              </a:spcAft>
            </a:pPr>
            <a:r>
              <a:rPr sz="3200" b="1" dirty="0">
                <a:solidFill>
                  <a:srgbClr val="0000FF"/>
                </a:solidFill>
                <a:latin typeface="黑体" panose="02010609060101010101" pitchFamily="49" charset="-122"/>
                <a:ea typeface="黑体" panose="02010609060101010101" pitchFamily="49" charset="-122"/>
              </a:rPr>
              <a:t>这样的句式有什么表达作用？</a:t>
            </a:r>
          </a:p>
        </p:txBody>
      </p:sp>
      <p:sp>
        <p:nvSpPr>
          <p:cNvPr id="4" name="TextBox 3"/>
          <p:cNvSpPr txBox="1">
            <a:spLocks noChangeArrowheads="1"/>
          </p:cNvSpPr>
          <p:nvPr/>
        </p:nvSpPr>
        <p:spPr bwMode="auto">
          <a:xfrm>
            <a:off x="688023" y="2884806"/>
            <a:ext cx="7956947" cy="2336165"/>
          </a:xfrm>
          <a:prstGeom prst="rect">
            <a:avLst/>
          </a:prstGeom>
          <a:solidFill>
            <a:schemeClr val="bg1">
              <a:alpha val="53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1" fontAlgn="base" hangingPunct="1">
              <a:lnSpc>
                <a:spcPct val="150000"/>
              </a:lnSpc>
              <a:spcBef>
                <a:spcPct val="0"/>
              </a:spcBef>
              <a:spcAft>
                <a:spcPct val="0"/>
              </a:spcAft>
            </a:pPr>
            <a:r>
              <a:rPr lang="en-US" altLang="zh-CN" sz="2400" b="1" dirty="0">
                <a:solidFill>
                  <a:srgbClr val="FF0000"/>
                </a:solidFill>
                <a:latin typeface="宋体" panose="02010600030101010101" pitchFamily="2" charset="-122"/>
                <a:cs typeface="Times New Roman" panose="02020603050405020304" pitchFamily="18" charset="0"/>
                <a:sym typeface="+mn-ea"/>
              </a:rPr>
              <a:t>【</a:t>
            </a:r>
            <a:r>
              <a:rPr lang="zh-CN" altLang="en-US" sz="2400" b="1" dirty="0">
                <a:solidFill>
                  <a:srgbClr val="FF0000"/>
                </a:solidFill>
                <a:latin typeface="宋体" panose="02010600030101010101" pitchFamily="2" charset="-122"/>
                <a:cs typeface="Times New Roman" panose="02020603050405020304" pitchFamily="18" charset="0"/>
                <a:sym typeface="+mn-ea"/>
              </a:rPr>
              <a:t>答案</a:t>
            </a:r>
            <a:r>
              <a:rPr lang="en-US" altLang="zh-CN" sz="2400" b="1" dirty="0">
                <a:solidFill>
                  <a:srgbClr val="FF0000"/>
                </a:solidFill>
                <a:latin typeface="宋体" panose="02010600030101010101" pitchFamily="2" charset="-122"/>
                <a:cs typeface="Times New Roman" panose="02020603050405020304" pitchFamily="18" charset="0"/>
                <a:sym typeface="+mn-ea"/>
              </a:rPr>
              <a:t>】</a:t>
            </a:r>
            <a:r>
              <a:rPr sz="2400" b="1" dirty="0">
                <a:latin typeface="宋体" panose="02010600030101010101" pitchFamily="2" charset="-122"/>
                <a:ea typeface="宋体" panose="02010600030101010101" pitchFamily="2" charset="-122"/>
              </a:rPr>
              <a:t>当诗人的思绪再次回到现实中的时候，仍然感到了生活的艰难。展望未来，只觉前路崎岖，歧路甚多，因而选用四个三字句，</a:t>
            </a:r>
            <a:r>
              <a:rPr sz="2400" b="1" dirty="0">
                <a:solidFill>
                  <a:srgbClr val="FF0000"/>
                </a:solidFill>
                <a:latin typeface="宋体" panose="02010600030101010101" pitchFamily="2" charset="-122"/>
                <a:ea typeface="宋体" panose="02010600030101010101" pitchFamily="2" charset="-122"/>
              </a:rPr>
              <a:t>反复咏叹</a:t>
            </a:r>
            <a:r>
              <a:rPr sz="2400" b="1" dirty="0">
                <a:latin typeface="宋体" panose="02010600030101010101" pitchFamily="2" charset="-122"/>
                <a:ea typeface="宋体" panose="02010600030101010101" pitchFamily="2" charset="-122"/>
              </a:rPr>
              <a:t>“行路难”，节奏短促，声调低抑，</a:t>
            </a:r>
            <a:r>
              <a:rPr sz="2400" b="1" dirty="0">
                <a:solidFill>
                  <a:srgbClr val="FF0000"/>
                </a:solidFill>
                <a:latin typeface="宋体" panose="02010600030101010101" pitchFamily="2" charset="-122"/>
                <a:ea typeface="宋体" panose="02010600030101010101" pitchFamily="2" charset="-122"/>
              </a:rPr>
              <a:t>表现了诗人对理想抱负不能实现的慨叹</a:t>
            </a:r>
            <a:r>
              <a:rPr sz="2400" b="1" dirty="0">
                <a:latin typeface="宋体" panose="02010600030101010101" pitchFamily="2" charset="-122"/>
                <a:ea typeface="宋体" panose="02010600030101010101" pitchFamily="2" charset="-122"/>
              </a:rPr>
              <a:t>。</a:t>
            </a:r>
          </a:p>
        </p:txBody>
      </p:sp>
      <p:grpSp>
        <p:nvGrpSpPr>
          <p:cNvPr id="9" name="组合 8"/>
          <p:cNvGrpSpPr/>
          <p:nvPr/>
        </p:nvGrpSpPr>
        <p:grpSpPr>
          <a:xfrm>
            <a:off x="243840" y="321310"/>
            <a:ext cx="2346325" cy="633095"/>
            <a:chOff x="677" y="701"/>
            <a:chExt cx="3695" cy="997"/>
          </a:xfrm>
        </p:grpSpPr>
        <p:pic>
          <p:nvPicPr>
            <p:cNvPr id="10" name="图片 9" descr="00 图标-04"/>
            <p:cNvPicPr>
              <a:picLocks noChangeAspect="1"/>
            </p:cNvPicPr>
            <p:nvPr/>
          </p:nvPicPr>
          <p:blipFill>
            <a:blip r:embed="rId3" cstate="print"/>
            <a:stretch>
              <a:fillRect/>
            </a:stretch>
          </p:blipFill>
          <p:spPr>
            <a:xfrm>
              <a:off x="677" y="701"/>
              <a:ext cx="3695" cy="997"/>
            </a:xfrm>
            <a:prstGeom prst="rect">
              <a:avLst/>
            </a:prstGeom>
          </p:spPr>
        </p:pic>
        <p:sp>
          <p:nvSpPr>
            <p:cNvPr id="11" name="文本框 10"/>
            <p:cNvSpPr txBox="1"/>
            <p:nvPr/>
          </p:nvSpPr>
          <p:spPr>
            <a:xfrm>
              <a:off x="977" y="779"/>
              <a:ext cx="2848" cy="91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细读探究</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8535"/>
                                        </p:tgtEl>
                                        <p:attrNameLst>
                                          <p:attrName>style.visibility</p:attrName>
                                        </p:attrNameLst>
                                      </p:cBhvr>
                                      <p:to>
                                        <p:strVal val="visible"/>
                                      </p:to>
                                    </p:set>
                                    <p:animEffect transition="in" filter="fade">
                                      <p:cBhvr>
                                        <p:cTn id="13" dur="500"/>
                                        <p:tgtEl>
                                          <p:spTgt spid="18535"/>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trips(down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5" grpId="0"/>
      <p:bldP spid="4"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cstate="prin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4576445" y="972820"/>
            <a:ext cx="4624070" cy="1831340"/>
            <a:chOff x="-494" y="1800"/>
            <a:chExt cx="8784" cy="2884"/>
          </a:xfrm>
          <a:noFill/>
        </p:grpSpPr>
        <p:sp>
          <p:nvSpPr>
            <p:cNvPr id="6146" name="矩形 35"/>
            <p:cNvSpPr>
              <a:spLocks noChangeArrowheads="1"/>
            </p:cNvSpPr>
            <p:nvPr/>
          </p:nvSpPr>
          <p:spPr bwMode="auto">
            <a:xfrm>
              <a:off x="-494" y="1800"/>
              <a:ext cx="8784" cy="2062"/>
            </a:xfrm>
            <a:prstGeom prst="rect">
              <a:avLst/>
            </a:prstGeom>
            <a:grp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10000"/>
                </a:lnSpc>
                <a:spcBef>
                  <a:spcPct val="0"/>
                </a:spcBef>
                <a:buFontTx/>
                <a:buNone/>
                <a:defRPr/>
              </a:pPr>
              <a:r>
                <a:rPr lang="zh-CN" altLang="en-US" sz="7200" b="1" dirty="0" smtClean="0">
                  <a:solidFill>
                    <a:srgbClr val="FF0000"/>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行路难</a:t>
              </a:r>
              <a:r>
                <a:rPr lang="en-US" altLang="zh-CN" sz="4000" b="1" dirty="0">
                  <a:solidFill>
                    <a:srgbClr val="FF0000"/>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                                                     </a:t>
              </a:r>
              <a:endParaRPr lang="zh-CN" altLang="en-US" sz="4000" dirty="0">
                <a:solidFill>
                  <a:srgbClr val="FF0000"/>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 name="文本框 1"/>
            <p:cNvSpPr txBox="1"/>
            <p:nvPr/>
          </p:nvSpPr>
          <p:spPr>
            <a:xfrm>
              <a:off x="5025" y="3862"/>
              <a:ext cx="2612" cy="822"/>
            </a:xfrm>
            <a:prstGeom prst="rect">
              <a:avLst/>
            </a:prstGeom>
            <a:grpFill/>
          </p:spPr>
          <p:txBody>
            <a:bodyPr wrap="square" rtlCol="0">
              <a:spAutoFit/>
            </a:bodyPr>
            <a:lstStyle/>
            <a:p>
              <a:r>
                <a:rPr lang="zh-CN" altLang="en-US" sz="2800" dirty="0">
                  <a:solidFill>
                    <a:srgbClr val="FF0000"/>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李白</a:t>
              </a:r>
              <a:r>
                <a:rPr lang="zh-CN" altLang="en-US" dirty="0">
                  <a:solidFill>
                    <a:srgbClr val="FF0000"/>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  </a:t>
              </a:r>
              <a:endParaRPr lang="zh-CN" altLang="en-US"/>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18535" name="TextBox 2"/>
          <p:cNvSpPr txBox="1">
            <a:spLocks noChangeArrowheads="1"/>
          </p:cNvSpPr>
          <p:nvPr/>
        </p:nvSpPr>
        <p:spPr bwMode="auto">
          <a:xfrm>
            <a:off x="1280558" y="1092201"/>
            <a:ext cx="6163945" cy="1105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l" defTabSz="457200" eaLnBrk="1" fontAlgn="base" hangingPunct="1">
              <a:spcBef>
                <a:spcPct val="0"/>
              </a:spcBef>
              <a:spcAft>
                <a:spcPct val="0"/>
              </a:spcAft>
            </a:pPr>
            <a:r>
              <a:rPr sz="3200" b="1" dirty="0">
                <a:solidFill>
                  <a:srgbClr val="0000FF"/>
                </a:solidFill>
                <a:latin typeface="黑体" panose="02010609060101010101" pitchFamily="49" charset="-122"/>
                <a:ea typeface="黑体" panose="02010609060101010101" pitchFamily="49" charset="-122"/>
              </a:rPr>
              <a:t>5．如何理解“长风破浪会有时，</a:t>
            </a:r>
          </a:p>
          <a:p>
            <a:pPr algn="l" defTabSz="457200" eaLnBrk="1" fontAlgn="base" hangingPunct="1">
              <a:spcBef>
                <a:spcPct val="0"/>
              </a:spcBef>
              <a:spcAft>
                <a:spcPct val="0"/>
              </a:spcAft>
            </a:pPr>
            <a:r>
              <a:rPr sz="3200" b="1" dirty="0">
                <a:solidFill>
                  <a:srgbClr val="0000FF"/>
                </a:solidFill>
                <a:latin typeface="黑体" panose="02010609060101010101" pitchFamily="49" charset="-122"/>
                <a:ea typeface="黑体" panose="02010609060101010101" pitchFamily="49" charset="-122"/>
              </a:rPr>
              <a:t>直挂云帆济沧海”？</a:t>
            </a:r>
          </a:p>
        </p:txBody>
      </p:sp>
      <p:sp>
        <p:nvSpPr>
          <p:cNvPr id="4" name="TextBox 3"/>
          <p:cNvSpPr txBox="1">
            <a:spLocks noChangeArrowheads="1"/>
          </p:cNvSpPr>
          <p:nvPr/>
        </p:nvSpPr>
        <p:spPr bwMode="auto">
          <a:xfrm>
            <a:off x="518795" y="2282825"/>
            <a:ext cx="8340725" cy="4255135"/>
          </a:xfrm>
          <a:prstGeom prst="rect">
            <a:avLst/>
          </a:prstGeom>
          <a:solidFill>
            <a:schemeClr val="bg1">
              <a:alpha val="53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17" tIns="60958" rIns="121917" bIns="6095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1" fontAlgn="base" hangingPunct="1">
              <a:lnSpc>
                <a:spcPct val="120000"/>
              </a:lnSpc>
              <a:spcBef>
                <a:spcPct val="0"/>
              </a:spcBef>
              <a:spcAft>
                <a:spcPct val="0"/>
              </a:spcAft>
            </a:pPr>
            <a:r>
              <a:rPr lang="en-US" sz="2400" b="1" dirty="0">
                <a:latin typeface="宋体" panose="02010600030101010101" pitchFamily="2" charset="-122"/>
                <a:ea typeface="宋体" panose="02010600030101010101" pitchFamily="2" charset="-122"/>
              </a:rPr>
              <a:t>   </a:t>
            </a:r>
            <a:r>
              <a:rPr lang="en-US" sz="2800" b="1" dirty="0">
                <a:latin typeface="黑体" panose="02010609060101010101" pitchFamily="49" charset="-122"/>
                <a:ea typeface="黑体" panose="02010609060101010101" pitchFamily="49" charset="-122"/>
                <a:cs typeface="黑体" panose="02010609060101010101" pitchFamily="49" charset="-122"/>
              </a:rPr>
              <a:t> </a:t>
            </a:r>
            <a:r>
              <a:rPr sz="2800" b="1" dirty="0">
                <a:latin typeface="黑体" panose="02010609060101010101" pitchFamily="49" charset="-122"/>
                <a:ea typeface="黑体" panose="02010609060101010101" pitchFamily="49" charset="-122"/>
                <a:cs typeface="黑体" panose="02010609060101010101" pitchFamily="49" charset="-122"/>
              </a:rPr>
              <a:t>李白作为一个心怀远大政治抱负的人，他相信尽管前路障碍重重，但终有一天会乘长风破万里浪，挂上云帆，横渡沧海，到达理想的彼岸。“破”“挂”富有动感，充满气势，让人们强烈地感受到诗人的执着、自信 。这两句诗是全篇的最强音，</a:t>
            </a:r>
            <a:r>
              <a:rPr sz="2800" b="1" dirty="0">
                <a:latin typeface="黑体" panose="02010609060101010101" pitchFamily="49" charset="-122"/>
                <a:ea typeface="黑体" panose="02010609060101010101" pitchFamily="49" charset="-122"/>
                <a:cs typeface="黑体" panose="02010609060101010101" pitchFamily="49" charset="-122"/>
                <a:sym typeface="+mn-ea"/>
              </a:rPr>
              <a:t>诗意境开阔，气势磅礴</a:t>
            </a:r>
            <a:r>
              <a:rPr lang="zh-CN" sz="2800" b="1" dirty="0">
                <a:latin typeface="黑体" panose="02010609060101010101" pitchFamily="49" charset="-122"/>
                <a:ea typeface="黑体" panose="02010609060101010101" pitchFamily="49" charset="-122"/>
                <a:cs typeface="黑体" panose="02010609060101010101" pitchFamily="49" charset="-122"/>
                <a:sym typeface="+mn-ea"/>
              </a:rPr>
              <a:t>，</a:t>
            </a:r>
            <a:r>
              <a:rPr sz="2800" b="1" dirty="0">
                <a:latin typeface="黑体" panose="02010609060101010101" pitchFamily="49" charset="-122"/>
                <a:ea typeface="黑体" panose="02010609060101010101" pitchFamily="49" charset="-122"/>
                <a:cs typeface="黑体" panose="02010609060101010101" pitchFamily="49" charset="-122"/>
              </a:rPr>
              <a:t>抒发了作者的怀才不遇，悲愤中不乏豪迈气概</a:t>
            </a:r>
            <a:r>
              <a:rPr lang="zh-CN" sz="2800" b="1" dirty="0">
                <a:latin typeface="黑体" panose="02010609060101010101" pitchFamily="49" charset="-122"/>
                <a:ea typeface="黑体" panose="02010609060101010101" pitchFamily="49" charset="-122"/>
                <a:cs typeface="黑体" panose="02010609060101010101" pitchFamily="49" charset="-122"/>
              </a:rPr>
              <a:t>，</a:t>
            </a:r>
            <a:r>
              <a:rPr sz="2800" b="1" dirty="0">
                <a:latin typeface="黑体" panose="02010609060101010101" pitchFamily="49" charset="-122"/>
                <a:ea typeface="黑体" panose="02010609060101010101" pitchFamily="49" charset="-122"/>
                <a:cs typeface="黑体" panose="02010609060101010101" pitchFamily="49" charset="-122"/>
              </a:rPr>
              <a:t>虽身处逆境仍保持乐观进取的人生态度。</a:t>
            </a:r>
          </a:p>
        </p:txBody>
      </p:sp>
      <p:grpSp>
        <p:nvGrpSpPr>
          <p:cNvPr id="9" name="组合 8"/>
          <p:cNvGrpSpPr/>
          <p:nvPr/>
        </p:nvGrpSpPr>
        <p:grpSpPr>
          <a:xfrm>
            <a:off x="243840" y="321310"/>
            <a:ext cx="2346325" cy="633095"/>
            <a:chOff x="677" y="701"/>
            <a:chExt cx="3695" cy="997"/>
          </a:xfrm>
        </p:grpSpPr>
        <p:pic>
          <p:nvPicPr>
            <p:cNvPr id="10" name="图片 9" descr="00 图标-04"/>
            <p:cNvPicPr>
              <a:picLocks noChangeAspect="1"/>
            </p:cNvPicPr>
            <p:nvPr/>
          </p:nvPicPr>
          <p:blipFill>
            <a:blip r:embed="rId3" cstate="print"/>
            <a:stretch>
              <a:fillRect/>
            </a:stretch>
          </p:blipFill>
          <p:spPr>
            <a:xfrm>
              <a:off x="677" y="701"/>
              <a:ext cx="3695" cy="997"/>
            </a:xfrm>
            <a:prstGeom prst="rect">
              <a:avLst/>
            </a:prstGeom>
          </p:spPr>
        </p:pic>
        <p:sp>
          <p:nvSpPr>
            <p:cNvPr id="11" name="文本框 10"/>
            <p:cNvSpPr txBox="1"/>
            <p:nvPr/>
          </p:nvSpPr>
          <p:spPr>
            <a:xfrm>
              <a:off x="977" y="779"/>
              <a:ext cx="2848" cy="91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细读探究</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8535"/>
                                        </p:tgtEl>
                                        <p:attrNameLst>
                                          <p:attrName>style.visibility</p:attrName>
                                        </p:attrNameLst>
                                      </p:cBhvr>
                                      <p:to>
                                        <p:strVal val="visible"/>
                                      </p:to>
                                    </p:set>
                                    <p:animEffect transition="in" filter="fade">
                                      <p:cBhvr>
                                        <p:cTn id="13" dur="500"/>
                                        <p:tgtEl>
                                          <p:spTgt spid="18535"/>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trips(down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5" grpId="0"/>
      <p:bldP spid="4"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18535" name="TextBox 2"/>
          <p:cNvSpPr txBox="1">
            <a:spLocks noChangeArrowheads="1"/>
          </p:cNvSpPr>
          <p:nvPr/>
        </p:nvSpPr>
        <p:spPr bwMode="auto">
          <a:xfrm>
            <a:off x="177563" y="1253491"/>
            <a:ext cx="9022080" cy="61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l" defTabSz="457200" eaLnBrk="1" fontAlgn="base" hangingPunct="1">
              <a:spcBef>
                <a:spcPct val="0"/>
              </a:spcBef>
              <a:spcAft>
                <a:spcPct val="0"/>
              </a:spcAft>
            </a:pPr>
            <a:r>
              <a:rPr lang="en-US" sz="3200" b="1" dirty="0">
                <a:solidFill>
                  <a:srgbClr val="0000FF"/>
                </a:solidFill>
                <a:latin typeface="黑体" panose="02010609060101010101" pitchFamily="49" charset="-122"/>
                <a:ea typeface="黑体" panose="02010609060101010101" pitchFamily="49" charset="-122"/>
              </a:rPr>
              <a:t>6</a:t>
            </a:r>
            <a:r>
              <a:rPr sz="3200" b="1" dirty="0">
                <a:solidFill>
                  <a:srgbClr val="0000FF"/>
                </a:solidFill>
                <a:latin typeface="黑体" panose="02010609060101010101" pitchFamily="49" charset="-122"/>
                <a:ea typeface="黑体" panose="02010609060101010101" pitchFamily="49" charset="-122"/>
              </a:rPr>
              <a:t>．在本诗中诗人的思想感情经历了怎样的变化？</a:t>
            </a:r>
          </a:p>
        </p:txBody>
      </p:sp>
      <p:grpSp>
        <p:nvGrpSpPr>
          <p:cNvPr id="9" name="组合 8"/>
          <p:cNvGrpSpPr/>
          <p:nvPr/>
        </p:nvGrpSpPr>
        <p:grpSpPr>
          <a:xfrm>
            <a:off x="243840" y="321310"/>
            <a:ext cx="2346325" cy="633095"/>
            <a:chOff x="677" y="701"/>
            <a:chExt cx="3695" cy="997"/>
          </a:xfrm>
        </p:grpSpPr>
        <p:pic>
          <p:nvPicPr>
            <p:cNvPr id="10" name="图片 9" descr="00 图标-04"/>
            <p:cNvPicPr>
              <a:picLocks noChangeAspect="1"/>
            </p:cNvPicPr>
            <p:nvPr/>
          </p:nvPicPr>
          <p:blipFill>
            <a:blip r:embed="rId3" cstate="print"/>
            <a:stretch>
              <a:fillRect/>
            </a:stretch>
          </p:blipFill>
          <p:spPr>
            <a:xfrm>
              <a:off x="677" y="701"/>
              <a:ext cx="3695" cy="997"/>
            </a:xfrm>
            <a:prstGeom prst="rect">
              <a:avLst/>
            </a:prstGeom>
          </p:spPr>
        </p:pic>
        <p:sp>
          <p:nvSpPr>
            <p:cNvPr id="11" name="文本框 10"/>
            <p:cNvSpPr txBox="1"/>
            <p:nvPr/>
          </p:nvSpPr>
          <p:spPr>
            <a:xfrm>
              <a:off x="977" y="779"/>
              <a:ext cx="2848" cy="91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细读探究</a:t>
              </a:r>
            </a:p>
          </p:txBody>
        </p:sp>
      </p:grpSp>
      <p:grpSp>
        <p:nvGrpSpPr>
          <p:cNvPr id="2" name="组合 1"/>
          <p:cNvGrpSpPr/>
          <p:nvPr/>
        </p:nvGrpSpPr>
        <p:grpSpPr>
          <a:xfrm>
            <a:off x="434340" y="2467610"/>
            <a:ext cx="5429250" cy="3352165"/>
            <a:chOff x="2925" y="3595"/>
            <a:chExt cx="8550" cy="5279"/>
          </a:xfrm>
          <a:solidFill>
            <a:schemeClr val="bg1">
              <a:alpha val="53000"/>
            </a:schemeClr>
          </a:solidFill>
        </p:grpSpPr>
        <p:sp>
          <p:nvSpPr>
            <p:cNvPr id="3" name="TextBox 2"/>
            <p:cNvSpPr txBox="1">
              <a:spLocks noChangeArrowheads="1"/>
            </p:cNvSpPr>
            <p:nvPr/>
          </p:nvSpPr>
          <p:spPr bwMode="auto">
            <a:xfrm>
              <a:off x="2925" y="3595"/>
              <a:ext cx="8550" cy="5279"/>
            </a:xfrm>
            <a:prstGeom prst="rect">
              <a:avLst/>
            </a:prstGeom>
            <a:gr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defTabSz="457200" eaLnBrk="1" fontAlgn="base" hangingPunct="1">
                <a:lnSpc>
                  <a:spcPct val="150000"/>
                </a:lnSpc>
                <a:spcBef>
                  <a:spcPct val="0"/>
                </a:spcBef>
                <a:spcAft>
                  <a:spcPct val="0"/>
                </a:spcAft>
              </a:pP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从怀才不遇和仕途不顺的苦闷</a:t>
              </a:r>
              <a:endParaRPr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algn="ctr" defTabSz="457200" eaLnBrk="1" fontAlgn="base" hangingPunct="1">
                <a:lnSpc>
                  <a:spcPct val="150000"/>
                </a:lnSpc>
                <a:spcBef>
                  <a:spcPct val="0"/>
                </a:spcBef>
                <a:spcAft>
                  <a:spcPct val="0"/>
                </a:spcAft>
              </a:pPr>
              <a:endParaRPr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algn="ctr" defTabSz="457200" eaLnBrk="1" fontAlgn="base" hangingPunct="1">
                <a:lnSpc>
                  <a:spcPct val="150000"/>
                </a:lnSpc>
                <a:spcBef>
                  <a:spcPct val="0"/>
                </a:spcBef>
                <a:spcAft>
                  <a:spcPct val="0"/>
                </a:spcAft>
              </a:pP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对前途的茫然</a:t>
              </a:r>
              <a:r>
                <a:rPr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 </a:t>
              </a:r>
            </a:p>
            <a:p>
              <a:pPr algn="ctr" defTabSz="457200" eaLnBrk="1" fontAlgn="base" hangingPunct="1">
                <a:lnSpc>
                  <a:spcPct val="150000"/>
                </a:lnSpc>
                <a:spcBef>
                  <a:spcPct val="0"/>
                </a:spcBef>
                <a:spcAft>
                  <a:spcPct val="0"/>
                </a:spcAft>
              </a:pPr>
              <a:endParaRPr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algn="ctr" defTabSz="457200" eaLnBrk="1" fontAlgn="base" hangingPunct="1">
                <a:lnSpc>
                  <a:spcPct val="150000"/>
                </a:lnSpc>
                <a:spcBef>
                  <a:spcPct val="0"/>
                </a:spcBef>
                <a:spcAft>
                  <a:spcPct val="0"/>
                </a:spcAft>
              </a:pP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对未来的希望和坚定的信念 </a:t>
              </a:r>
            </a:p>
          </p:txBody>
        </p:sp>
        <p:sp>
          <p:nvSpPr>
            <p:cNvPr id="5" name="下箭头 4"/>
            <p:cNvSpPr/>
            <p:nvPr/>
          </p:nvSpPr>
          <p:spPr>
            <a:xfrm>
              <a:off x="6963" y="4888"/>
              <a:ext cx="474" cy="1052"/>
            </a:xfrm>
            <a:prstGeom prst="downArrow">
              <a:avLst/>
            </a:prstGeom>
            <a:solidFill>
              <a:schemeClr val="accent6">
                <a:lumMod val="75000"/>
                <a:alpha val="53000"/>
              </a:schemeClr>
            </a:solidFill>
          </p:spPr>
          <p:style>
            <a:lnRef idx="2">
              <a:schemeClr val="accent6"/>
            </a:lnRef>
            <a:fillRef idx="1">
              <a:schemeClr val="lt1"/>
            </a:fillRef>
            <a:effectRef idx="0">
              <a:schemeClr val="accent6"/>
            </a:effectRef>
            <a:fontRef idx="minor">
              <a:schemeClr val="dk1"/>
            </a:fontRef>
          </p:style>
          <p:txBody>
            <a:bodyPr lIns="121917" tIns="60958" rIns="121917" bIns="60958" anchor="ctr"/>
            <a:lstStyle/>
            <a:p>
              <a:pPr algn="ctr" defTabSz="457200" fontAlgn="base">
                <a:spcBef>
                  <a:spcPct val="0"/>
                </a:spcBef>
                <a:spcAft>
                  <a:spcPct val="0"/>
                </a:spcAft>
              </a:pPr>
              <a:endParaRPr lang="zh-CN" altLang="en-US" sz="1200" noProof="1">
                <a:solidFill>
                  <a:srgbClr val="000000"/>
                </a:solidFill>
                <a:cs typeface="等线" charset="0"/>
              </a:endParaRPr>
            </a:p>
          </p:txBody>
        </p:sp>
        <p:sp>
          <p:nvSpPr>
            <p:cNvPr id="6" name="下箭头 5"/>
            <p:cNvSpPr/>
            <p:nvPr/>
          </p:nvSpPr>
          <p:spPr>
            <a:xfrm>
              <a:off x="6963" y="6871"/>
              <a:ext cx="478" cy="1055"/>
            </a:xfrm>
            <a:prstGeom prst="downArrow">
              <a:avLst/>
            </a:prstGeom>
            <a:solidFill>
              <a:schemeClr val="accent6">
                <a:alpha val="53000"/>
              </a:schemeClr>
            </a:solidFill>
          </p:spPr>
          <p:style>
            <a:lnRef idx="2">
              <a:schemeClr val="accent6"/>
            </a:lnRef>
            <a:fillRef idx="1">
              <a:schemeClr val="lt1"/>
            </a:fillRef>
            <a:effectRef idx="0">
              <a:schemeClr val="accent6"/>
            </a:effectRef>
            <a:fontRef idx="minor">
              <a:schemeClr val="dk1"/>
            </a:fontRef>
          </p:style>
          <p:txBody>
            <a:bodyPr lIns="121917" tIns="60958" rIns="121917" bIns="60958" anchor="ctr"/>
            <a:lstStyle/>
            <a:p>
              <a:pPr algn="ctr" defTabSz="457200" fontAlgn="base">
                <a:spcBef>
                  <a:spcPct val="0"/>
                </a:spcBef>
                <a:spcAft>
                  <a:spcPct val="0"/>
                </a:spcAft>
              </a:pPr>
              <a:endParaRPr lang="zh-CN" altLang="en-US" sz="1200" noProof="1">
                <a:solidFill>
                  <a:srgbClr val="000000"/>
                </a:solidFill>
                <a:cs typeface="等线" charset="0"/>
              </a:endParaRPr>
            </a:p>
          </p:txBody>
        </p:sp>
      </p:grpSp>
      <p:pic>
        <p:nvPicPr>
          <p:cNvPr id="7" name="图片 6" descr="行路难5"/>
          <p:cNvPicPr>
            <a:picLocks noChangeAspect="1"/>
          </p:cNvPicPr>
          <p:nvPr/>
        </p:nvPicPr>
        <p:blipFill>
          <a:blip r:embed="rId4" cstate="print"/>
          <a:stretch>
            <a:fillRect/>
          </a:stretch>
        </p:blipFill>
        <p:spPr>
          <a:xfrm>
            <a:off x="5540375" y="2467610"/>
            <a:ext cx="3286125" cy="343662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8535"/>
                                        </p:tgtEl>
                                        <p:attrNameLst>
                                          <p:attrName>style.visibility</p:attrName>
                                        </p:attrNameLst>
                                      </p:cBhvr>
                                      <p:to>
                                        <p:strVal val="visible"/>
                                      </p:to>
                                    </p:set>
                                    <p:animEffect transition="in" filter="fade">
                                      <p:cBhvr>
                                        <p:cTn id="13" dur="500"/>
                                        <p:tgtEl>
                                          <p:spTgt spid="18535"/>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trips(downLeft)">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116738" name="文本框 2"/>
          <p:cNvSpPr txBox="1"/>
          <p:nvPr/>
        </p:nvSpPr>
        <p:spPr>
          <a:xfrm>
            <a:off x="436563" y="1646238"/>
            <a:ext cx="8037512" cy="584200"/>
          </a:xfrm>
          <a:prstGeom prst="rect">
            <a:avLst/>
          </a:prstGeom>
          <a:noFill/>
          <a:ln w="9525">
            <a:noFill/>
          </a:ln>
        </p:spPr>
        <p:txBody>
          <a:bodyPr>
            <a:spAutoFit/>
          </a:bodyPr>
          <a:lstStyle/>
          <a:p>
            <a:r>
              <a:rPr lang="zh-CN" altLang="zh-CN" sz="3200" b="1" dirty="0">
                <a:solidFill>
                  <a:srgbClr val="FF0000"/>
                </a:solidFill>
                <a:latin typeface="黑体" panose="02010609060101010101" pitchFamily="49" charset="-122"/>
                <a:ea typeface="黑体" panose="02010609060101010101" pitchFamily="49" charset="-122"/>
              </a:rPr>
              <a:t>这首诗是如何体现李白的浪漫主义诗风的？</a:t>
            </a:r>
          </a:p>
        </p:txBody>
      </p:sp>
      <p:sp>
        <p:nvSpPr>
          <p:cNvPr id="4" name="文本框 3"/>
          <p:cNvSpPr txBox="1"/>
          <p:nvPr/>
        </p:nvSpPr>
        <p:spPr>
          <a:xfrm>
            <a:off x="1149350" y="2757488"/>
            <a:ext cx="6610350" cy="2306955"/>
          </a:xfrm>
          <a:prstGeom prst="rect">
            <a:avLst/>
          </a:prstGeom>
          <a:noFill/>
          <a:ln w="9525">
            <a:noFill/>
          </a:ln>
        </p:spPr>
        <p:txBody>
          <a:bodyPr>
            <a:spAutoFit/>
          </a:bodyPr>
          <a:lstStyle/>
          <a:p>
            <a:pPr marL="457200" indent="-457200">
              <a:lnSpc>
                <a:spcPct val="150000"/>
              </a:lnSpc>
              <a:buClr>
                <a:srgbClr val="B7DEE8"/>
              </a:buClr>
              <a:buFont typeface="Wingdings" panose="05000000000000000000" pitchFamily="2" charset="2"/>
              <a:buChar char=""/>
            </a:pPr>
            <a:r>
              <a:rPr lang="zh-CN" altLang="zh-CN" sz="3200" b="1" dirty="0">
                <a:latin typeface="黑体" panose="02010609060101010101" pitchFamily="49" charset="-122"/>
                <a:ea typeface="黑体" panose="02010609060101010101" pitchFamily="49" charset="-122"/>
              </a:rPr>
              <a:t>巧用历史典故；</a:t>
            </a:r>
          </a:p>
          <a:p>
            <a:pPr marL="457200" indent="-457200">
              <a:lnSpc>
                <a:spcPct val="150000"/>
              </a:lnSpc>
              <a:buClr>
                <a:srgbClr val="B7DEE8"/>
              </a:buClr>
              <a:buFont typeface="Wingdings" panose="05000000000000000000" pitchFamily="2" charset="2"/>
              <a:buChar char=""/>
            </a:pPr>
            <a:r>
              <a:rPr lang="zh-CN" altLang="zh-CN" sz="3200" b="1" dirty="0">
                <a:latin typeface="黑体" panose="02010609060101010101" pitchFamily="49" charset="-122"/>
                <a:ea typeface="黑体" panose="02010609060101010101" pitchFamily="49" charset="-122"/>
              </a:rPr>
              <a:t>采用夸张的描写和形象的比喻；</a:t>
            </a:r>
          </a:p>
          <a:p>
            <a:pPr marL="457200" indent="-457200">
              <a:lnSpc>
                <a:spcPct val="150000"/>
              </a:lnSpc>
              <a:buClr>
                <a:srgbClr val="B7DEE8"/>
              </a:buClr>
              <a:buFont typeface="Wingdings" panose="05000000000000000000" pitchFamily="2" charset="2"/>
              <a:buChar char=""/>
            </a:pPr>
            <a:r>
              <a:rPr lang="zh-CN" altLang="zh-CN" sz="3200" b="1" dirty="0">
                <a:latin typeface="黑体" panose="02010609060101010101" pitchFamily="49" charset="-122"/>
                <a:ea typeface="黑体" panose="02010609060101010101" pitchFamily="49" charset="-122"/>
              </a:rPr>
              <a:t>跳跃式的结构。</a:t>
            </a:r>
          </a:p>
        </p:txBody>
      </p:sp>
      <p:grpSp>
        <p:nvGrpSpPr>
          <p:cNvPr id="9" name="组合 8"/>
          <p:cNvGrpSpPr/>
          <p:nvPr/>
        </p:nvGrpSpPr>
        <p:grpSpPr>
          <a:xfrm>
            <a:off x="243840" y="321310"/>
            <a:ext cx="2346325" cy="633095"/>
            <a:chOff x="677" y="701"/>
            <a:chExt cx="3695" cy="997"/>
          </a:xfrm>
        </p:grpSpPr>
        <p:pic>
          <p:nvPicPr>
            <p:cNvPr id="10" name="图片 9" descr="00 图标-04"/>
            <p:cNvPicPr>
              <a:picLocks noChangeAspect="1"/>
            </p:cNvPicPr>
            <p:nvPr/>
          </p:nvPicPr>
          <p:blipFill>
            <a:blip r:embed="rId3" cstate="print"/>
            <a:stretch>
              <a:fillRect/>
            </a:stretch>
          </p:blipFill>
          <p:spPr>
            <a:xfrm>
              <a:off x="677" y="701"/>
              <a:ext cx="3695" cy="997"/>
            </a:xfrm>
            <a:prstGeom prst="rect">
              <a:avLst/>
            </a:prstGeom>
          </p:spPr>
        </p:pic>
        <p:sp>
          <p:nvSpPr>
            <p:cNvPr id="11" name="文本框 10"/>
            <p:cNvSpPr txBox="1"/>
            <p:nvPr/>
          </p:nvSpPr>
          <p:spPr>
            <a:xfrm>
              <a:off x="977" y="779"/>
              <a:ext cx="2848" cy="91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写法探究</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16738"/>
                                        </p:tgtEl>
                                        <p:attrNameLst>
                                          <p:attrName>style.visibility</p:attrName>
                                        </p:attrNameLst>
                                      </p:cBhvr>
                                      <p:to>
                                        <p:strVal val="visible"/>
                                      </p:to>
                                    </p:set>
                                    <p:anim calcmode="lin" valueType="num">
                                      <p:cBhvr additive="base">
                                        <p:cTn id="13" dur="500"/>
                                        <p:tgtEl>
                                          <p:spTgt spid="116738"/>
                                        </p:tgtEl>
                                        <p:attrNameLst>
                                          <p:attrName>ppt_y</p:attrName>
                                        </p:attrNameLst>
                                      </p:cBhvr>
                                      <p:tavLst>
                                        <p:tav tm="0">
                                          <p:val>
                                            <p:strVal val="#ppt_y+#ppt_h*1.125000"/>
                                          </p:val>
                                        </p:tav>
                                        <p:tav tm="100000">
                                          <p:val>
                                            <p:strVal val="#ppt_y"/>
                                          </p:val>
                                        </p:tav>
                                      </p:tavLst>
                                    </p:anim>
                                    <p:animEffect transition="in" filter="wipe(up)">
                                      <p:cBhvr>
                                        <p:cTn id="14" dur="500"/>
                                        <p:tgtEl>
                                          <p:spTgt spid="116738"/>
                                        </p:tgtEl>
                                      </p:cBhvr>
                                    </p:animEffect>
                                  </p:childTnLst>
                                </p:cTn>
                              </p:par>
                            </p:childTnLst>
                          </p:cTn>
                        </p:par>
                      </p:childTnLst>
                    </p:cTn>
                  </p:par>
                  <p:par>
                    <p:cTn id="15" fill="hold">
                      <p:stCondLst>
                        <p:cond delay="indefinite"/>
                      </p:stCondLst>
                      <p:childTnLst>
                        <p:par>
                          <p:cTn id="16" fill="hold">
                            <p:stCondLst>
                              <p:cond delay="0"/>
                            </p:stCondLst>
                            <p:childTnLst>
                              <p:par>
                                <p:cTn id="17" presetID="39" presetClass="entr" presetSubtype="0" accel="10000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cstate="prin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9875" y="371475"/>
            <a:ext cx="2346325" cy="633095"/>
            <a:chOff x="677" y="701"/>
            <a:chExt cx="3695" cy="997"/>
          </a:xfrm>
        </p:grpSpPr>
        <p:pic>
          <p:nvPicPr>
            <p:cNvPr id="4" name="图片 3" descr="00 图标-04"/>
            <p:cNvPicPr>
              <a:picLocks noChangeAspect="1"/>
            </p:cNvPicPr>
            <p:nvPr/>
          </p:nvPicPr>
          <p:blipFill>
            <a:blip r:embed="rId3" cstate="print"/>
            <a:stretch>
              <a:fillRect/>
            </a:stretch>
          </p:blipFill>
          <p:spPr>
            <a:xfrm>
              <a:off x="677" y="701"/>
              <a:ext cx="3695" cy="997"/>
            </a:xfrm>
            <a:prstGeom prst="rect">
              <a:avLst/>
            </a:prstGeom>
          </p:spPr>
        </p:pic>
        <p:sp>
          <p:nvSpPr>
            <p:cNvPr id="5" name="文本框 4"/>
            <p:cNvSpPr txBox="1"/>
            <p:nvPr/>
          </p:nvSpPr>
          <p:spPr>
            <a:xfrm>
              <a:off x="977" y="779"/>
              <a:ext cx="2848" cy="91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课堂小结</a:t>
              </a:r>
            </a:p>
          </p:txBody>
        </p:sp>
      </p:grpSp>
      <p:pic>
        <p:nvPicPr>
          <p:cNvPr id="31746" name="Picture 6" descr="C:\Users\Administrator\Documents\小插图\文本框2.png"/>
          <p:cNvPicPr>
            <a:picLocks noChangeAspect="1" noChangeArrowheads="1"/>
          </p:cNvPicPr>
          <p:nvPr/>
        </p:nvPicPr>
        <p:blipFill>
          <a:blip r:embed="rId4" cstate="email"/>
          <a:srcRect/>
          <a:stretch>
            <a:fillRect/>
          </a:stretch>
        </p:blipFill>
        <p:spPr bwMode="auto">
          <a:xfrm>
            <a:off x="460375" y="1130300"/>
            <a:ext cx="8347075" cy="5522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a:spLocks noChangeArrowheads="1"/>
          </p:cNvSpPr>
          <p:nvPr/>
        </p:nvSpPr>
        <p:spPr bwMode="auto">
          <a:xfrm>
            <a:off x="748030" y="2374900"/>
            <a:ext cx="7647940" cy="4038600"/>
          </a:xfrm>
          <a:prstGeom prst="rect">
            <a:avLst/>
          </a:prstGeom>
          <a:solidFill>
            <a:schemeClr val="bg1">
              <a:alpha val="48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17" tIns="60958" rIns="121917" bIns="6095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1" fontAlgn="base" hangingPunct="1">
              <a:lnSpc>
                <a:spcPct val="130000"/>
              </a:lnSpc>
              <a:spcBef>
                <a:spcPct val="0"/>
              </a:spcBef>
              <a:spcAft>
                <a:spcPct val="0"/>
              </a:spcAft>
            </a:pPr>
            <a:r>
              <a:rPr lang="en-US" altLang="zh-CN" sz="2400" b="1" dirty="0">
                <a:solidFill>
                  <a:prstClr val="black"/>
                </a:solidFill>
                <a:latin typeface="宋体" panose="02010600030101010101" pitchFamily="2" charset="-122"/>
                <a:ea typeface="宋体" panose="02010600030101010101" pitchFamily="2" charset="-122"/>
              </a:rPr>
              <a:t>    </a:t>
            </a:r>
            <a:r>
              <a:rPr lang="en-US" altLang="zh-CN" sz="2800" b="1" dirty="0">
                <a:solidFill>
                  <a:prstClr val="black"/>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zh-CN" altLang="en-US" sz="2800" b="1" dirty="0">
                <a:solidFill>
                  <a:prstClr val="black"/>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mn-ea"/>
              </a:rPr>
              <a:t>行路难”是乐府古题，多咏叹世路艰难及贫困孤苦的处境。李白的组诗，主要抒发了</a:t>
            </a:r>
            <a:r>
              <a:rPr lang="zh-CN" altLang="en-US" sz="28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mn-ea"/>
              </a:rPr>
              <a:t>怀才不遇</a:t>
            </a:r>
            <a:r>
              <a:rPr lang="zh-CN" altLang="en-US" sz="2800" b="1" dirty="0">
                <a:solidFill>
                  <a:prstClr val="black"/>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mn-ea"/>
              </a:rPr>
              <a:t>的情怀。</a:t>
            </a:r>
          </a:p>
          <a:p>
            <a:pPr defTabSz="457200" eaLnBrk="1" fontAlgn="base" hangingPunct="1">
              <a:lnSpc>
                <a:spcPct val="130000"/>
              </a:lnSpc>
              <a:spcBef>
                <a:spcPct val="0"/>
              </a:spcBef>
              <a:spcAft>
                <a:spcPct val="0"/>
              </a:spcAft>
            </a:pPr>
            <a:r>
              <a:rPr lang="zh-CN" altLang="en-US" sz="2800" b="1" dirty="0">
                <a:solidFill>
                  <a:prstClr val="black"/>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这首诗借行路难来描写</a:t>
            </a:r>
            <a:r>
              <a:rPr lang="zh-CN" altLang="en-US" sz="28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人生道路的坎坷</a:t>
            </a:r>
            <a:r>
              <a:rPr lang="zh-CN" altLang="en-US" sz="2800" b="1" dirty="0">
                <a:solidFill>
                  <a:prstClr val="black"/>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，既反映了诗人</a:t>
            </a:r>
            <a:r>
              <a:rPr lang="zh-CN" altLang="en-US" sz="28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仕途失意的抑郁苦闷</a:t>
            </a:r>
            <a:r>
              <a:rPr lang="zh-CN" altLang="en-US" sz="2800" b="1" dirty="0">
                <a:solidFill>
                  <a:prstClr val="black"/>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，又表现了</a:t>
            </a:r>
            <a:r>
              <a:rPr lang="zh-CN" altLang="en-US" sz="28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诗人乐观、自信的人生态度及执着追求理想的坚定信念。</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746"/>
                                        </p:tgtEl>
                                        <p:attrNameLst>
                                          <p:attrName>style.visibility</p:attrName>
                                        </p:attrNameLst>
                                      </p:cBhvr>
                                      <p:to>
                                        <p:strVal val="visible"/>
                                      </p:to>
                                    </p:set>
                                    <p:animEffect transition="in" filter="fade">
                                      <p:cBhvr>
                                        <p:cTn id="13" dur="500"/>
                                        <p:tgtEl>
                                          <p:spTgt spid="3174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2631" name="TextBox 7"/>
          <p:cNvSpPr txBox="1">
            <a:spLocks noChangeArrowheads="1"/>
          </p:cNvSpPr>
          <p:nvPr/>
        </p:nvSpPr>
        <p:spPr bwMode="auto">
          <a:xfrm>
            <a:off x="139304" y="2751138"/>
            <a:ext cx="1704975" cy="954105"/>
          </a:xfrm>
          <a:prstGeom prst="rect">
            <a:avLst/>
          </a:prstGeom>
          <a:solidFill>
            <a:schemeClr val="bg1">
              <a:alpha val="48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defTabSz="457200" eaLnBrk="1" fontAlgn="base" hangingPunct="1">
              <a:spcBef>
                <a:spcPct val="0"/>
              </a:spcBef>
              <a:spcAft>
                <a:spcPct val="0"/>
              </a:spcAft>
            </a:pPr>
            <a:r>
              <a:rPr lang="zh-CN" altLang="en-US" sz="2800" b="1">
                <a:solidFill>
                  <a:srgbClr val="FF0000"/>
                </a:solidFill>
                <a:latin typeface="楷体" panose="02010609060101010101" pitchFamily="49" charset="-122"/>
                <a:ea typeface="楷体" panose="02010609060101010101" pitchFamily="49" charset="-122"/>
              </a:rPr>
              <a:t>行路难</a:t>
            </a:r>
            <a:endParaRPr lang="en-US" altLang="zh-CN" sz="2800" b="1">
              <a:solidFill>
                <a:srgbClr val="FF0000"/>
              </a:solidFill>
              <a:latin typeface="楷体" panose="02010609060101010101" pitchFamily="49" charset="-122"/>
              <a:ea typeface="楷体" panose="02010609060101010101" pitchFamily="49" charset="-122"/>
            </a:endParaRPr>
          </a:p>
          <a:p>
            <a:pPr algn="ctr" defTabSz="457200" eaLnBrk="1" fontAlgn="base" hangingPunct="1">
              <a:spcBef>
                <a:spcPct val="0"/>
              </a:spcBef>
              <a:spcAft>
                <a:spcPct val="0"/>
              </a:spcAft>
            </a:pPr>
            <a:r>
              <a:rPr lang="zh-CN" altLang="en-US" sz="2800" b="1">
                <a:solidFill>
                  <a:srgbClr val="FF0000"/>
                </a:solidFill>
                <a:latin typeface="楷体" panose="02010609060101010101" pitchFamily="49" charset="-122"/>
                <a:ea typeface="楷体" panose="02010609060101010101" pitchFamily="49" charset="-122"/>
              </a:rPr>
              <a:t>（其一）</a:t>
            </a:r>
          </a:p>
        </p:txBody>
      </p:sp>
      <p:sp>
        <p:nvSpPr>
          <p:cNvPr id="10" name="左大括号 9"/>
          <p:cNvSpPr/>
          <p:nvPr/>
        </p:nvSpPr>
        <p:spPr>
          <a:xfrm>
            <a:off x="1670448" y="1658939"/>
            <a:ext cx="240506" cy="3616325"/>
          </a:xfrm>
          <a:prstGeom prst="leftBrace">
            <a:avLst/>
          </a:prstGeom>
          <a:solidFill>
            <a:schemeClr val="bg1">
              <a:alpha val="48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lIns="91438" tIns="45719" rIns="91438" bIns="45719" anchor="ctr"/>
          <a:lstStyle/>
          <a:p>
            <a:pPr algn="ctr" defTabSz="457200" fontAlgn="base">
              <a:spcBef>
                <a:spcPct val="0"/>
              </a:spcBef>
              <a:spcAft>
                <a:spcPct val="0"/>
              </a:spcAft>
            </a:pPr>
            <a:endParaRPr lang="zh-CN" altLang="en-US" sz="1200" noProof="1">
              <a:solidFill>
                <a:prstClr val="black"/>
              </a:solidFill>
              <a:cs typeface="等线" charset="0"/>
            </a:endParaRPr>
          </a:p>
        </p:txBody>
      </p:sp>
      <p:sp>
        <p:nvSpPr>
          <p:cNvPr id="11" name="TextBox 10"/>
          <p:cNvSpPr txBox="1">
            <a:spLocks noChangeArrowheads="1"/>
          </p:cNvSpPr>
          <p:nvPr/>
        </p:nvSpPr>
        <p:spPr bwMode="auto">
          <a:xfrm>
            <a:off x="2028825" y="1405255"/>
            <a:ext cx="3437255" cy="649605"/>
          </a:xfrm>
          <a:prstGeom prst="rect">
            <a:avLst/>
          </a:prstGeom>
          <a:solidFill>
            <a:schemeClr val="bg1">
              <a:alpha val="48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8" tIns="45719" rIns="91438" bIns="45719">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1" fontAlgn="base" hangingPunct="1">
              <a:lnSpc>
                <a:spcPct val="130000"/>
              </a:lnSpc>
              <a:spcBef>
                <a:spcPct val="0"/>
              </a:spcBef>
              <a:spcAft>
                <a:spcPct val="0"/>
              </a:spcAft>
            </a:pPr>
            <a:r>
              <a:rPr lang="zh-CN" altLang="en-US" sz="2800" b="1" dirty="0">
                <a:solidFill>
                  <a:schemeClr val="tx1"/>
                </a:solidFill>
                <a:latin typeface="楷体" panose="02010609060101010101" pitchFamily="49" charset="-122"/>
                <a:ea typeface="楷体" panose="02010609060101010101" pitchFamily="49" charset="-122"/>
              </a:rPr>
              <a:t>停杯不食，拔剑茫然</a:t>
            </a:r>
          </a:p>
        </p:txBody>
      </p:sp>
      <p:sp>
        <p:nvSpPr>
          <p:cNvPr id="12" name="左大括号 11"/>
          <p:cNvSpPr/>
          <p:nvPr/>
        </p:nvSpPr>
        <p:spPr>
          <a:xfrm flipH="1">
            <a:off x="6933010" y="1658938"/>
            <a:ext cx="204788" cy="3689350"/>
          </a:xfrm>
          <a:prstGeom prst="leftBrace">
            <a:avLst>
              <a:gd name="adj1" fmla="val 8333"/>
              <a:gd name="adj2" fmla="val 48908"/>
            </a:avLst>
          </a:prstGeom>
          <a:solidFill>
            <a:schemeClr val="bg1">
              <a:alpha val="48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lIns="91438" tIns="45719" rIns="91438" bIns="45719" anchor="ctr"/>
          <a:lstStyle/>
          <a:p>
            <a:pPr algn="ctr" defTabSz="457200" fontAlgn="base">
              <a:spcBef>
                <a:spcPct val="0"/>
              </a:spcBef>
              <a:spcAft>
                <a:spcPct val="0"/>
              </a:spcAft>
            </a:pPr>
            <a:endParaRPr lang="zh-CN" altLang="en-US" sz="1200" noProof="1">
              <a:solidFill>
                <a:prstClr val="black"/>
              </a:solidFill>
              <a:cs typeface="等线" charset="0"/>
            </a:endParaRPr>
          </a:p>
        </p:txBody>
      </p:sp>
      <p:sp>
        <p:nvSpPr>
          <p:cNvPr id="13" name="TextBox 16"/>
          <p:cNvSpPr txBox="1">
            <a:spLocks noChangeArrowheads="1"/>
          </p:cNvSpPr>
          <p:nvPr/>
        </p:nvSpPr>
        <p:spPr bwMode="auto">
          <a:xfrm>
            <a:off x="7222888" y="2840673"/>
            <a:ext cx="1921669" cy="1075055"/>
          </a:xfrm>
          <a:prstGeom prst="rect">
            <a:avLst/>
          </a:prstGeom>
          <a:solidFill>
            <a:schemeClr val="bg1">
              <a:alpha val="48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1" fontAlgn="base" hangingPunct="1">
              <a:spcBef>
                <a:spcPct val="0"/>
              </a:spcBef>
              <a:spcAft>
                <a:spcPct val="0"/>
              </a:spcAft>
            </a:pPr>
            <a:r>
              <a:rPr lang="zh-CN" altLang="en-US" sz="3200" b="1">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坚信理想</a:t>
            </a:r>
            <a:endParaRPr lang="en-US" altLang="zh-CN" sz="3200" b="1">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defTabSz="457200" eaLnBrk="1" fontAlgn="base" hangingPunct="1">
              <a:spcBef>
                <a:spcPct val="0"/>
              </a:spcBef>
              <a:spcAft>
                <a:spcPct val="0"/>
              </a:spcAft>
            </a:pPr>
            <a:r>
              <a:rPr lang="zh-CN" altLang="en-US" sz="3200" b="1">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积极乐观</a:t>
            </a:r>
          </a:p>
        </p:txBody>
      </p:sp>
      <p:sp>
        <p:nvSpPr>
          <p:cNvPr id="15" name="TextBox 16"/>
          <p:cNvSpPr txBox="1">
            <a:spLocks noChangeArrowheads="1"/>
          </p:cNvSpPr>
          <p:nvPr/>
        </p:nvSpPr>
        <p:spPr bwMode="auto">
          <a:xfrm>
            <a:off x="2034540" y="2481580"/>
            <a:ext cx="3449320" cy="649605"/>
          </a:xfrm>
          <a:prstGeom prst="rect">
            <a:avLst/>
          </a:prstGeom>
          <a:solidFill>
            <a:schemeClr val="bg1">
              <a:alpha val="48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8" tIns="45719" rIns="91438" bIns="45719">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l" defTabSz="457200" eaLnBrk="1" fontAlgn="base" hangingPunct="1">
              <a:lnSpc>
                <a:spcPct val="130000"/>
              </a:lnSpc>
              <a:buClrTx/>
              <a:buSzTx/>
              <a:buFontTx/>
            </a:pPr>
            <a:r>
              <a:rPr lang="zh-CN" altLang="en-US" sz="2800" b="1" dirty="0">
                <a:latin typeface="楷体" panose="02010609060101010101" pitchFamily="49" charset="-122"/>
                <a:ea typeface="楷体" panose="02010609060101010101" pitchFamily="49" charset="-122"/>
              </a:rPr>
              <a:t>冰塞黄河，大雪满山</a:t>
            </a:r>
          </a:p>
        </p:txBody>
      </p:sp>
      <p:sp>
        <p:nvSpPr>
          <p:cNvPr id="16" name="TextBox 16"/>
          <p:cNvSpPr txBox="1">
            <a:spLocks noChangeArrowheads="1"/>
          </p:cNvSpPr>
          <p:nvPr/>
        </p:nvSpPr>
        <p:spPr bwMode="auto">
          <a:xfrm>
            <a:off x="2049145" y="3640455"/>
            <a:ext cx="3404235" cy="649605"/>
          </a:xfrm>
          <a:prstGeom prst="rect">
            <a:avLst/>
          </a:prstGeom>
          <a:solidFill>
            <a:schemeClr val="bg1">
              <a:alpha val="48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8" tIns="45719" rIns="91438" bIns="45719">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l" defTabSz="457200" eaLnBrk="1" fontAlgn="base" hangingPunct="1">
              <a:lnSpc>
                <a:spcPct val="130000"/>
              </a:lnSpc>
              <a:buClrTx/>
              <a:buSzTx/>
              <a:buFontTx/>
            </a:pPr>
            <a:r>
              <a:rPr lang="zh-CN" altLang="en-US" sz="2800" b="1" dirty="0">
                <a:latin typeface="楷体" panose="02010609060101010101" pitchFamily="49" charset="-122"/>
                <a:ea typeface="楷体" panose="02010609060101010101" pitchFamily="49" charset="-122"/>
              </a:rPr>
              <a:t>垂钓碧溪，乘舟日边</a:t>
            </a:r>
          </a:p>
        </p:txBody>
      </p:sp>
      <p:sp>
        <p:nvSpPr>
          <p:cNvPr id="17" name="TextBox 16"/>
          <p:cNvSpPr txBox="1">
            <a:spLocks noChangeArrowheads="1"/>
          </p:cNvSpPr>
          <p:nvPr/>
        </p:nvSpPr>
        <p:spPr bwMode="auto">
          <a:xfrm>
            <a:off x="2028825" y="4735830"/>
            <a:ext cx="3424555" cy="649605"/>
          </a:xfrm>
          <a:prstGeom prst="rect">
            <a:avLst/>
          </a:prstGeom>
          <a:solidFill>
            <a:schemeClr val="bg1">
              <a:alpha val="48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8" tIns="45719" rIns="91438" bIns="45719">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l" defTabSz="457200" eaLnBrk="1" fontAlgn="base" hangingPunct="1">
              <a:lnSpc>
                <a:spcPct val="130000"/>
              </a:lnSpc>
              <a:buClrTx/>
              <a:buSzTx/>
              <a:buFontTx/>
            </a:pPr>
            <a:r>
              <a:rPr lang="zh-CN" altLang="en-US" sz="2800" b="1" dirty="0">
                <a:latin typeface="楷体" panose="02010609060101010101" pitchFamily="49" charset="-122"/>
                <a:ea typeface="楷体" panose="02010609060101010101" pitchFamily="49" charset="-122"/>
              </a:rPr>
              <a:t>长风破浪，挂帆济海</a:t>
            </a:r>
          </a:p>
        </p:txBody>
      </p:sp>
      <p:cxnSp>
        <p:nvCxnSpPr>
          <p:cNvPr id="20" name="直接箭头连接符 19"/>
          <p:cNvCxnSpPr/>
          <p:nvPr/>
        </p:nvCxnSpPr>
        <p:spPr>
          <a:xfrm>
            <a:off x="5569030" y="1800543"/>
            <a:ext cx="371475" cy="0"/>
          </a:xfrm>
          <a:prstGeom prst="straightConnector1">
            <a:avLst/>
          </a:prstGeom>
          <a:solidFill>
            <a:schemeClr val="bg1">
              <a:alpha val="48000"/>
            </a:schemeClr>
          </a:solidFill>
          <a:ln w="2540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a:spLocks noChangeArrowheads="1"/>
          </p:cNvSpPr>
          <p:nvPr/>
        </p:nvSpPr>
        <p:spPr bwMode="auto">
          <a:xfrm>
            <a:off x="5991225" y="1403350"/>
            <a:ext cx="906013" cy="652484"/>
          </a:xfrm>
          <a:prstGeom prst="rect">
            <a:avLst/>
          </a:prstGeom>
          <a:solidFill>
            <a:schemeClr val="bg1">
              <a:alpha val="48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8" tIns="45719" rIns="91438" bIns="45719">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1" fontAlgn="base" hangingPunct="1">
              <a:lnSpc>
                <a:spcPct val="130000"/>
              </a:lnSpc>
              <a:spcBef>
                <a:spcPct val="0"/>
              </a:spcBef>
              <a:spcAft>
                <a:spcPct val="0"/>
              </a:spcAft>
            </a:pPr>
            <a:r>
              <a:rPr lang="zh-CN" altLang="en-US" sz="2800" b="1">
                <a:solidFill>
                  <a:srgbClr val="0000FF"/>
                </a:solidFill>
                <a:latin typeface="楷体" panose="02010609060101010101" pitchFamily="49" charset="-122"/>
                <a:ea typeface="楷体" panose="02010609060101010101" pitchFamily="49" charset="-122"/>
              </a:rPr>
              <a:t>苦恼</a:t>
            </a:r>
          </a:p>
        </p:txBody>
      </p:sp>
      <p:cxnSp>
        <p:nvCxnSpPr>
          <p:cNvPr id="23" name="直接箭头连接符 22"/>
          <p:cNvCxnSpPr/>
          <p:nvPr/>
        </p:nvCxnSpPr>
        <p:spPr>
          <a:xfrm>
            <a:off x="5569030" y="2840990"/>
            <a:ext cx="371475" cy="0"/>
          </a:xfrm>
          <a:prstGeom prst="straightConnector1">
            <a:avLst/>
          </a:prstGeom>
          <a:solidFill>
            <a:schemeClr val="bg1">
              <a:alpha val="48000"/>
            </a:schemeClr>
          </a:solidFill>
          <a:ln w="2540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a:spLocks noChangeArrowheads="1"/>
          </p:cNvSpPr>
          <p:nvPr/>
        </p:nvSpPr>
        <p:spPr bwMode="auto">
          <a:xfrm>
            <a:off x="5991225" y="2514600"/>
            <a:ext cx="906013" cy="652484"/>
          </a:xfrm>
          <a:prstGeom prst="rect">
            <a:avLst/>
          </a:prstGeom>
          <a:solidFill>
            <a:schemeClr val="bg1">
              <a:alpha val="48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8" tIns="45719" rIns="91438" bIns="45719">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1" fontAlgn="base" hangingPunct="1">
              <a:lnSpc>
                <a:spcPct val="130000"/>
              </a:lnSpc>
              <a:spcBef>
                <a:spcPct val="0"/>
              </a:spcBef>
              <a:spcAft>
                <a:spcPct val="0"/>
              </a:spcAft>
            </a:pPr>
            <a:r>
              <a:rPr lang="zh-CN" altLang="en-US" sz="2800" b="1">
                <a:solidFill>
                  <a:srgbClr val="0000FF"/>
                </a:solidFill>
                <a:latin typeface="楷体" panose="02010609060101010101" pitchFamily="49" charset="-122"/>
                <a:ea typeface="楷体" panose="02010609060101010101" pitchFamily="49" charset="-122"/>
              </a:rPr>
              <a:t>艰难</a:t>
            </a:r>
          </a:p>
        </p:txBody>
      </p:sp>
      <p:cxnSp>
        <p:nvCxnSpPr>
          <p:cNvPr id="25" name="直接箭头连接符 24"/>
          <p:cNvCxnSpPr/>
          <p:nvPr/>
        </p:nvCxnSpPr>
        <p:spPr>
          <a:xfrm>
            <a:off x="5619830" y="3965258"/>
            <a:ext cx="371475" cy="0"/>
          </a:xfrm>
          <a:prstGeom prst="straightConnector1">
            <a:avLst/>
          </a:prstGeom>
          <a:solidFill>
            <a:schemeClr val="bg1">
              <a:alpha val="48000"/>
            </a:schemeClr>
          </a:solidFill>
          <a:ln w="2540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a:spLocks noChangeArrowheads="1"/>
          </p:cNvSpPr>
          <p:nvPr/>
        </p:nvSpPr>
        <p:spPr bwMode="auto">
          <a:xfrm>
            <a:off x="5991225" y="3625850"/>
            <a:ext cx="906013" cy="652484"/>
          </a:xfrm>
          <a:prstGeom prst="rect">
            <a:avLst/>
          </a:prstGeom>
          <a:solidFill>
            <a:schemeClr val="bg1">
              <a:alpha val="48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8" tIns="45719" rIns="91438" bIns="45719">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1" fontAlgn="base" hangingPunct="1">
              <a:lnSpc>
                <a:spcPct val="130000"/>
              </a:lnSpc>
              <a:spcBef>
                <a:spcPct val="0"/>
              </a:spcBef>
              <a:spcAft>
                <a:spcPct val="0"/>
              </a:spcAft>
            </a:pPr>
            <a:r>
              <a:rPr lang="zh-CN" altLang="en-US" sz="2800" b="1">
                <a:solidFill>
                  <a:srgbClr val="0000FF"/>
                </a:solidFill>
                <a:latin typeface="楷体" panose="02010609060101010101" pitchFamily="49" charset="-122"/>
                <a:ea typeface="楷体" panose="02010609060101010101" pitchFamily="49" charset="-122"/>
              </a:rPr>
              <a:t>希望</a:t>
            </a:r>
          </a:p>
        </p:txBody>
      </p:sp>
      <p:cxnSp>
        <p:nvCxnSpPr>
          <p:cNvPr id="27" name="直接箭头连接符 26"/>
          <p:cNvCxnSpPr/>
          <p:nvPr/>
        </p:nvCxnSpPr>
        <p:spPr>
          <a:xfrm>
            <a:off x="5569030" y="5060315"/>
            <a:ext cx="371475" cy="0"/>
          </a:xfrm>
          <a:prstGeom prst="straightConnector1">
            <a:avLst/>
          </a:prstGeom>
          <a:solidFill>
            <a:schemeClr val="bg1">
              <a:alpha val="48000"/>
            </a:schemeClr>
          </a:solidFill>
          <a:ln w="2540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p:nvSpPr>
        <p:spPr bwMode="auto">
          <a:xfrm>
            <a:off x="5991225" y="4735513"/>
            <a:ext cx="906013" cy="652484"/>
          </a:xfrm>
          <a:prstGeom prst="rect">
            <a:avLst/>
          </a:prstGeom>
          <a:solidFill>
            <a:schemeClr val="bg1">
              <a:alpha val="48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8" tIns="45719" rIns="91438" bIns="45719">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1" fontAlgn="base" hangingPunct="1">
              <a:lnSpc>
                <a:spcPct val="130000"/>
              </a:lnSpc>
              <a:spcBef>
                <a:spcPct val="0"/>
              </a:spcBef>
              <a:spcAft>
                <a:spcPct val="0"/>
              </a:spcAft>
            </a:pPr>
            <a:r>
              <a:rPr lang="zh-CN" altLang="en-US" sz="2800" b="1">
                <a:solidFill>
                  <a:srgbClr val="0000FF"/>
                </a:solidFill>
                <a:latin typeface="楷体" panose="02010609060101010101" pitchFamily="49" charset="-122"/>
                <a:ea typeface="楷体" panose="02010609060101010101" pitchFamily="49" charset="-122"/>
              </a:rPr>
              <a:t>追求</a:t>
            </a:r>
          </a:p>
        </p:txBody>
      </p:sp>
      <p:grpSp>
        <p:nvGrpSpPr>
          <p:cNvPr id="2" name="组合 1"/>
          <p:cNvGrpSpPr/>
          <p:nvPr/>
        </p:nvGrpSpPr>
        <p:grpSpPr>
          <a:xfrm>
            <a:off x="243840" y="321310"/>
            <a:ext cx="2346325" cy="633095"/>
            <a:chOff x="677" y="701"/>
            <a:chExt cx="3695" cy="997"/>
          </a:xfrm>
        </p:grpSpPr>
        <p:pic>
          <p:nvPicPr>
            <p:cNvPr id="7" name="图片 6" descr="00 图标-04"/>
            <p:cNvPicPr>
              <a:picLocks noChangeAspect="1"/>
            </p:cNvPicPr>
            <p:nvPr/>
          </p:nvPicPr>
          <p:blipFill>
            <a:blip r:embed="rId3" cstate="print"/>
            <a:stretch>
              <a:fillRect/>
            </a:stretch>
          </p:blipFill>
          <p:spPr>
            <a:xfrm>
              <a:off x="677" y="701"/>
              <a:ext cx="3695" cy="997"/>
            </a:xfrm>
            <a:prstGeom prst="rect">
              <a:avLst/>
            </a:prstGeom>
          </p:spPr>
        </p:pic>
        <p:sp>
          <p:nvSpPr>
            <p:cNvPr id="8" name="文本框 7"/>
            <p:cNvSpPr txBox="1"/>
            <p:nvPr/>
          </p:nvSpPr>
          <p:spPr>
            <a:xfrm>
              <a:off x="977" y="779"/>
              <a:ext cx="2848" cy="91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结构梳理</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2631"/>
                                        </p:tgtEl>
                                        <p:attrNameLst>
                                          <p:attrName>style.visibility</p:attrName>
                                        </p:attrNameLst>
                                      </p:cBhvr>
                                      <p:to>
                                        <p:strVal val="visible"/>
                                      </p:to>
                                    </p:set>
                                    <p:animEffect transition="in" filter="fade">
                                      <p:cBhvr>
                                        <p:cTn id="13" dur="500"/>
                                        <p:tgtEl>
                                          <p:spTgt spid="2263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arn(inVertical)">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barn(inVertical)">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barn(inVertical)">
                                      <p:cBhvr>
                                        <p:cTn id="66" dur="500"/>
                                        <p:tgtEl>
                                          <p:spTgt spid="27"/>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500"/>
                                        <p:tgtEl>
                                          <p:spTgt spid="12"/>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13"/>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6" presetClass="emph" presetSubtype="0" fill="hold" grpId="1" nodeType="clickEffect">
                                  <p:stCondLst>
                                    <p:cond delay="0"/>
                                  </p:stCondLst>
                                  <p:childTnLst>
                                    <p:animScale>
                                      <p:cBhvr>
                                        <p:cTn id="83" dur="2000" fill="hold"/>
                                        <p:tgtEl>
                                          <p:spTgt spid="1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1" grpId="0" bldLvl="0" animBg="1"/>
      <p:bldP spid="10" grpId="0" bldLvl="0" animBg="1"/>
      <p:bldP spid="11" grpId="0" bldLvl="0" animBg="1"/>
      <p:bldP spid="12" grpId="0" bldLvl="0" animBg="1"/>
      <p:bldP spid="13" grpId="0" bldLvl="0" animBg="1"/>
      <p:bldP spid="13" grpId="1" bldLvl="0" animBg="1"/>
      <p:bldP spid="15" grpId="0" bldLvl="0" animBg="1"/>
      <p:bldP spid="16" grpId="0" bldLvl="0" animBg="1"/>
      <p:bldP spid="17" grpId="0" bldLvl="0" animBg="1"/>
      <p:bldP spid="22" grpId="0" bldLvl="0" animBg="1"/>
      <p:bldP spid="24" grpId="0" bldLvl="0" animBg="1"/>
      <p:bldP spid="26" grpId="0" bldLvl="0" animBg="1"/>
      <p:bldP spid="28"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3133725" y="579439"/>
            <a:ext cx="4991100" cy="3039953"/>
            <a:chOff x="1500" y="2068"/>
            <a:chExt cx="7860" cy="4787"/>
          </a:xfrm>
        </p:grpSpPr>
        <p:sp>
          <p:nvSpPr>
            <p:cNvPr id="3" name="矩形 2"/>
            <p:cNvSpPr/>
            <p:nvPr/>
          </p:nvSpPr>
          <p:spPr>
            <a:xfrm>
              <a:off x="1500" y="2068"/>
              <a:ext cx="7860" cy="4787"/>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endParaRPr lang="zh-CN" altLang="en-US" noProof="1">
                <a:solidFill>
                  <a:srgbClr val="FFFFFF"/>
                </a:solidFill>
                <a:cs typeface="等线" charset="0"/>
              </a:endParaRPr>
            </a:p>
          </p:txBody>
        </p:sp>
        <p:sp>
          <p:nvSpPr>
            <p:cNvPr id="25604" name="Text Box 7"/>
            <p:cNvSpPr txBox="1">
              <a:spLocks noChangeArrowheads="1"/>
            </p:cNvSpPr>
            <p:nvPr/>
          </p:nvSpPr>
          <p:spPr bwMode="auto">
            <a:xfrm>
              <a:off x="1560" y="2285"/>
              <a:ext cx="7800" cy="4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10000"/>
                </a:lnSpc>
              </a:pPr>
              <a:r>
                <a:rPr lang="zh-CN" altLang="en-US" sz="5400" b="1" dirty="0">
                  <a:solidFill>
                    <a:srgbClr val="FF0000"/>
                  </a:solidFill>
                  <a:latin typeface="楷体" panose="02010609060101010101" pitchFamily="49" charset="-122"/>
                  <a:ea typeface="楷体" panose="02010609060101010101" pitchFamily="49" charset="-122"/>
                </a:rPr>
                <a:t>酬乐天扬州初逢席上见赠</a:t>
              </a:r>
              <a:endParaRPr lang="en-US" altLang="zh-CN" sz="5400" b="1" dirty="0">
                <a:solidFill>
                  <a:srgbClr val="FF0000"/>
                </a:solidFill>
                <a:latin typeface="楷体" panose="02010609060101010101" pitchFamily="49" charset="-122"/>
                <a:ea typeface="楷体" panose="02010609060101010101" pitchFamily="49" charset="-122"/>
              </a:endParaRPr>
            </a:p>
            <a:p>
              <a:pPr algn="ctr" eaLnBrk="1" hangingPunct="1">
                <a:lnSpc>
                  <a:spcPct val="110000"/>
                </a:lnSpc>
              </a:pPr>
              <a:r>
                <a:rPr lang="zh-CN" altLang="en-US" sz="3600" b="1" dirty="0">
                  <a:solidFill>
                    <a:srgbClr val="0000FF"/>
                  </a:solidFill>
                  <a:latin typeface="楷体" panose="02010609060101010101" pitchFamily="49" charset="-122"/>
                  <a:ea typeface="楷体" panose="02010609060101010101" pitchFamily="49" charset="-122"/>
                </a:rPr>
                <a:t>刘禹锡 </a:t>
              </a:r>
              <a:r>
                <a:rPr lang="zh-CN" altLang="en-US" sz="4400" b="1" dirty="0">
                  <a:solidFill>
                    <a:srgbClr val="0000FF"/>
                  </a:solidFill>
                  <a:latin typeface="楷体" panose="02010609060101010101" pitchFamily="49" charset="-122"/>
                  <a:ea typeface="楷体" panose="02010609060101010101" pitchFamily="49" charset="-122"/>
                </a:rPr>
                <a:t>                                                                                                                                                                                                                                                                                                                                                                                                                                                                                                                                                                                                                                                                                                                                                                                                                                                                                                                                                                                                                                                                                                                                                                                                                                                                                                                                                                                                                                                                                                                                                                                                                                                                                                                                                                                                                                                                                                                                                                                                                                                                                                                                                                                                                                                                                                                                                                                                                                                                                                                                                                                                                                                                                                                                                                                                                                                                                                                                                                                                                                                                                                                                                                                                                                                                                                                                                                                                                                                                                                                                                                                                                                                                                                                                                                                                                                                                                                                                                                                                                                                                                                                                                                                                                                                                                                                                                                                                                                                                                                                                                                                                                                                                                                                                                                                                                                                                                                                                                                                                                                                                                                                                                                                                                                                                                                                                                                                                                                                                                                                                                                                                                                                                                                                                                                                                                                                                                                                                                                                                                                                                                                                                                                                                                                                                                                                                                                                                                                                                                                                                                                                                                                                                                                                                                                                                                                                                                                                                                                                                                                                                                                                                                                                                                                                                                                                                                                                                                                                                                                                                                                                                                                                                                                                                                                                                                                                                                                                                                                                                                                                                                                                                                                                                                                                                                                                                                                                                                                                                                                                                                                                                                                                                                                                                                                                                                                                                                                                                                                                                                                                                                                                                                                                                                                                                                                                                                                                                                                                                                                                                                                                                                                                                                                                                                                                                                                                                                                                                                                                                                                                                                                                                                                                                                                                                                                                                                                                                                                                                                                                                                                                                                                                                                                                                                                                                                                                                                                                                                                                                                                                                                                                                                                                                                                                                                                                                                                                                                                                                                                                                                                                                                                                                                                                                                                                                                                                                                                                                                                                                                                                                                                                                                                                                                                                                                                                                                                                                                                                                                                                                                                                                                                                                                                                                                                                                                                                                                                                                                                                                                                                                                                                                                                                                                                                                                                                                                                                                                                                                                                                                                                                                                                                                                                                                                                                                                                                                                                                                                                                                                                                                                                                                                                                                                                                                                                                                                                                                                                                                                                                                                                                                                                                                                                                                                                                                                                                                                                                                                                                                                                                                                                                                                                                                                                                                                                                                                                                                                                                                                                                                                                                                                                                                                                                                                                                                                                                                                                                                                                                                                                                                                                                                                                                                                                                                                                                                                                                                                                                                                                                                                                                                                                                                                                                                                                                                                                                                                                                                                                                                                                                                                                                                                                                                                                                                                                                                                                                                                                                                                                                                                                                                                                                                                                                                                                                                                                                                                                                                                                                                                                                                                                                                                                                                                                                                                                                                                                                                                                                                                                                                                                                                                                                                                                                                                                                                                                                                                                                                                                                                                                                                                                                                                                                                                                                                                                                                                                                                                                                                                                                                                                                                                                                                                                                                                                                                                                   </a:t>
              </a:r>
              <a:endParaRPr lang="en-US" altLang="zh-CN" sz="4400" b="1" dirty="0">
                <a:solidFill>
                  <a:srgbClr val="0000FF"/>
                </a:solidFill>
                <a:latin typeface="楷体" panose="02010609060101010101" pitchFamily="49" charset="-122"/>
                <a:ea typeface="楷体" panose="02010609060101010101" pitchFamily="49" charset="-122"/>
              </a:endParaRPr>
            </a:p>
          </p:txBody>
        </p:sp>
      </p:gr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6" name="TextBox 4"/>
          <p:cNvSpPr txBox="1">
            <a:spLocks noChangeArrowheads="1"/>
          </p:cNvSpPr>
          <p:nvPr/>
        </p:nvSpPr>
        <p:spPr bwMode="auto">
          <a:xfrm>
            <a:off x="2981960" y="1205865"/>
            <a:ext cx="5915025" cy="5691505"/>
          </a:xfrm>
          <a:prstGeom prst="rect">
            <a:avLst/>
          </a:prstGeom>
          <a:solidFill>
            <a:schemeClr val="bg1">
              <a:alpha val="45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8" tIns="45719" rIns="91438" bIns="45719">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00000"/>
              </a:lnSpc>
            </a:pPr>
            <a:r>
              <a:rPr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【刘禹锡】</a:t>
            </a:r>
            <a:r>
              <a:rPr lang="en-US" altLang="zh-CN" sz="2800" b="1" dirty="0">
                <a:latin typeface="黑体" panose="02010609060101010101" pitchFamily="49" charset="-122"/>
                <a:ea typeface="黑体" panose="02010609060101010101" pitchFamily="49" charset="-122"/>
                <a:cs typeface="黑体" panose="02010609060101010101" pitchFamily="49" charset="-122"/>
              </a:rPr>
              <a:t>(772—842)</a:t>
            </a:r>
            <a:r>
              <a:rPr lang="zh-CN" altLang="en-US" sz="2800" b="1" dirty="0">
                <a:latin typeface="黑体" panose="02010609060101010101" pitchFamily="49" charset="-122"/>
                <a:ea typeface="黑体" panose="02010609060101010101" pitchFamily="49" charset="-122"/>
                <a:cs typeface="黑体" panose="02010609060101010101" pitchFamily="49" charset="-122"/>
              </a:rPr>
              <a:t>，字</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梦得</a:t>
            </a:r>
            <a:r>
              <a:rPr lang="zh-CN" altLang="en-US" sz="2800" b="1" dirty="0">
                <a:latin typeface="黑体" panose="02010609060101010101" pitchFamily="49" charset="-122"/>
                <a:ea typeface="黑体" panose="02010609060101010101" pitchFamily="49" charset="-122"/>
                <a:cs typeface="黑体" panose="02010609060101010101" pitchFamily="49" charset="-122"/>
              </a:rPr>
              <a:t>，洛阳</a:t>
            </a:r>
            <a:r>
              <a:rPr lang="en-US" altLang="zh-CN" sz="2800" b="1" dirty="0">
                <a:latin typeface="黑体" panose="02010609060101010101" pitchFamily="49" charset="-122"/>
                <a:ea typeface="黑体" panose="02010609060101010101" pitchFamily="49" charset="-122"/>
                <a:cs typeface="黑体" panose="02010609060101010101" pitchFamily="49" charset="-122"/>
              </a:rPr>
              <a:t>(</a:t>
            </a:r>
            <a:r>
              <a:rPr lang="zh-CN" altLang="en-US" sz="2800" b="1" dirty="0">
                <a:latin typeface="黑体" panose="02010609060101010101" pitchFamily="49" charset="-122"/>
                <a:ea typeface="黑体" panose="02010609060101010101" pitchFamily="49" charset="-122"/>
                <a:cs typeface="黑体" panose="02010609060101010101" pitchFamily="49" charset="-122"/>
              </a:rPr>
              <a:t>今河南洛阳</a:t>
            </a:r>
            <a:r>
              <a:rPr lang="en-US" altLang="zh-CN" sz="2800" b="1" dirty="0">
                <a:latin typeface="黑体" panose="02010609060101010101" pitchFamily="49" charset="-122"/>
                <a:ea typeface="黑体" panose="02010609060101010101" pitchFamily="49" charset="-122"/>
                <a:cs typeface="黑体" panose="02010609060101010101" pitchFamily="49" charset="-122"/>
              </a:rPr>
              <a:t>)</a:t>
            </a:r>
            <a:r>
              <a:rPr lang="zh-CN" altLang="en-US" sz="2800" b="1" dirty="0">
                <a:latin typeface="黑体" panose="02010609060101010101" pitchFamily="49" charset="-122"/>
                <a:ea typeface="黑体" panose="02010609060101010101" pitchFamily="49" charset="-122"/>
                <a:cs typeface="黑体" panose="02010609060101010101" pitchFamily="49" charset="-122"/>
              </a:rPr>
              <a:t>人。</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唐代诗人，</a:t>
            </a:r>
            <a:r>
              <a:rPr lang="zh-CN" altLang="en-US" sz="2800" b="1" dirty="0">
                <a:solidFill>
                  <a:schemeClr val="tx1"/>
                </a:solidFill>
                <a:latin typeface="黑体" panose="02010609060101010101" pitchFamily="49" charset="-122"/>
                <a:ea typeface="黑体" panose="02010609060101010101" pitchFamily="49" charset="-122"/>
                <a:cs typeface="黑体" panose="02010609060101010101" pitchFamily="49" charset="-122"/>
              </a:rPr>
              <a:t>哲学家，</a:t>
            </a:r>
            <a:r>
              <a:rPr lang="zh-CN" altLang="en-US" sz="2800" b="1" dirty="0">
                <a:latin typeface="黑体" panose="02010609060101010101" pitchFamily="49" charset="-122"/>
                <a:ea typeface="黑体" panose="02010609060101010101" pitchFamily="49" charset="-122"/>
                <a:cs typeface="黑体" panose="02010609060101010101" pitchFamily="49" charset="-122"/>
              </a:rPr>
              <a:t>有</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“诗豪”</a:t>
            </a:r>
            <a:r>
              <a:rPr lang="zh-CN" altLang="en-US" sz="2800" b="1" dirty="0">
                <a:latin typeface="黑体" panose="02010609060101010101" pitchFamily="49" charset="-122"/>
                <a:ea typeface="黑体" panose="02010609060101010101" pitchFamily="49" charset="-122"/>
                <a:cs typeface="黑体" panose="02010609060101010101" pitchFamily="49" charset="-122"/>
              </a:rPr>
              <a:t>之称。曾中进士，官至监察御史。他诗文俱佳，涉猎题材广泛。刘禹锡的</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咏史诗</a:t>
            </a:r>
            <a:r>
              <a:rPr lang="zh-CN" altLang="en-US" sz="2800" b="1" dirty="0">
                <a:latin typeface="黑体" panose="02010609060101010101" pitchFamily="49" charset="-122"/>
                <a:ea typeface="黑体" panose="02010609060101010101" pitchFamily="49" charset="-122"/>
                <a:cs typeface="黑体" panose="02010609060101010101" pitchFamily="49" charset="-122"/>
              </a:rPr>
              <a:t>十分为人称道。这些诗以精炼的文字和意象，表现他阅尽沧桑后的沉思。他曾参加王叔文领导的政治改革，失败后，一再遭贬。</a:t>
            </a:r>
          </a:p>
          <a:p>
            <a:pPr eaLnBrk="1" hangingPunct="1">
              <a:lnSpc>
                <a:spcPct val="100000"/>
              </a:lnSpc>
            </a:pP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代表作：</a:t>
            </a:r>
            <a:r>
              <a:rPr lang="zh-CN" altLang="en-US" sz="2800" b="1" dirty="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《陋室铭》《竹枝词》《乌衣巷》等；哲学著作《天论》三篇；存世有《刘宾客集》等。</a:t>
            </a:r>
            <a:r>
              <a:rPr lang="zh-CN" altLang="en-US" sz="2800" b="1" dirty="0">
                <a:latin typeface="黑体" panose="02010609060101010101" pitchFamily="49" charset="-122"/>
                <a:ea typeface="黑体" panose="02010609060101010101" pitchFamily="49" charset="-122"/>
                <a:cs typeface="黑体" panose="02010609060101010101" pitchFamily="49" charset="-122"/>
              </a:rPr>
              <a:t>他的散文长于说理，著有《刘梦得文集》。</a:t>
            </a:r>
          </a:p>
        </p:txBody>
      </p:sp>
      <p:grpSp>
        <p:nvGrpSpPr>
          <p:cNvPr id="3" name="组合 2"/>
          <p:cNvGrpSpPr/>
          <p:nvPr/>
        </p:nvGrpSpPr>
        <p:grpSpPr>
          <a:xfrm>
            <a:off x="332105" y="572770"/>
            <a:ext cx="2345690" cy="632460"/>
            <a:chOff x="677" y="701"/>
            <a:chExt cx="3694" cy="996"/>
          </a:xfrm>
        </p:grpSpPr>
        <p:pic>
          <p:nvPicPr>
            <p:cNvPr id="4" name="图片 3" descr="00 图标-04"/>
            <p:cNvPicPr>
              <a:picLocks noChangeAspect="1"/>
            </p:cNvPicPr>
            <p:nvPr/>
          </p:nvPicPr>
          <p:blipFill>
            <a:blip r:embed="rId4" cstate="print"/>
            <a:stretch>
              <a:fillRect/>
            </a:stretch>
          </p:blipFill>
          <p:spPr>
            <a:xfrm>
              <a:off x="677" y="701"/>
              <a:ext cx="3695" cy="997"/>
            </a:xfrm>
            <a:prstGeom prst="rect">
              <a:avLst/>
            </a:prstGeom>
          </p:spPr>
        </p:pic>
        <p:sp>
          <p:nvSpPr>
            <p:cNvPr id="5" name="文本框 4"/>
            <p:cNvSpPr txBox="1"/>
            <p:nvPr/>
          </p:nvSpPr>
          <p:spPr>
            <a:xfrm>
              <a:off x="977" y="779"/>
              <a:ext cx="2848" cy="91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作者简介</a:t>
              </a:r>
            </a:p>
          </p:txBody>
        </p:sp>
      </p:grpSp>
      <p:pic>
        <p:nvPicPr>
          <p:cNvPr id="2" name="图片 1"/>
          <p:cNvPicPr>
            <a:picLocks noChangeAspect="1"/>
          </p:cNvPicPr>
          <p:nvPr/>
        </p:nvPicPr>
        <p:blipFill>
          <a:blip r:embed="rId5" cstate="print"/>
          <a:stretch>
            <a:fillRect/>
          </a:stretch>
        </p:blipFill>
        <p:spPr>
          <a:xfrm>
            <a:off x="381000" y="1840865"/>
            <a:ext cx="2297430" cy="3176270"/>
          </a:xfrm>
          <a:prstGeom prst="ellipse">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6" name="TextBox 4"/>
          <p:cNvSpPr txBox="1">
            <a:spLocks noChangeArrowheads="1"/>
          </p:cNvSpPr>
          <p:nvPr/>
        </p:nvSpPr>
        <p:spPr bwMode="auto">
          <a:xfrm>
            <a:off x="439098" y="1337082"/>
            <a:ext cx="8112919" cy="5257800"/>
          </a:xfrm>
          <a:prstGeom prst="rect">
            <a:avLst/>
          </a:prstGeom>
          <a:solidFill>
            <a:schemeClr val="bg1">
              <a:alpha val="38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20000"/>
              </a:lnSpc>
            </a:pPr>
            <a:r>
              <a:rPr lang="en-US" altLang="zh-CN" sz="2800" b="1" dirty="0">
                <a:latin typeface="黑体" panose="02010609060101010101" pitchFamily="49" charset="-122"/>
                <a:ea typeface="黑体" panose="02010609060101010101" pitchFamily="49" charset="-122"/>
              </a:rPr>
              <a:t>    </a:t>
            </a:r>
            <a:r>
              <a:rPr lang="en-US" altLang="zh-CN" sz="2800" b="1" dirty="0">
                <a:latin typeface="黑体" panose="02010609060101010101" pitchFamily="49" charset="-122"/>
                <a:ea typeface="黑体" panose="02010609060101010101" pitchFamily="49" charset="-122"/>
                <a:cs typeface="黑体" panose="02010609060101010101" pitchFamily="49" charset="-122"/>
              </a:rPr>
              <a:t>唐代著名诗人刘禹锡从小爱下围棋。与专教唐德宗太子下棋的棋待诏</a:t>
            </a:r>
            <a:r>
              <a:rPr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王叔文</a:t>
            </a:r>
            <a:r>
              <a:rPr lang="en-US" altLang="zh-CN" sz="2800" b="1" dirty="0">
                <a:latin typeface="黑体" panose="02010609060101010101" pitchFamily="49" charset="-122"/>
                <a:ea typeface="黑体" panose="02010609060101010101" pitchFamily="49" charset="-122"/>
                <a:cs typeface="黑体" panose="02010609060101010101" pitchFamily="49" charset="-122"/>
              </a:rPr>
              <a:t>很要好。太子当上皇帝后，他的教师王叔文组阁执政，就提拔棋友刘禹锡当</a:t>
            </a:r>
            <a:r>
              <a:rPr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监察御史</a:t>
            </a:r>
            <a:r>
              <a:rPr lang="en-US" altLang="zh-CN" sz="2800" b="1" dirty="0">
                <a:latin typeface="黑体" panose="02010609060101010101" pitchFamily="49" charset="-122"/>
                <a:ea typeface="黑体" panose="02010609060101010101" pitchFamily="49" charset="-122"/>
                <a:cs typeface="黑体" panose="02010609060101010101" pitchFamily="49" charset="-122"/>
              </a:rPr>
              <a:t>。</a:t>
            </a: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唐顺宗永贞元年</a:t>
            </a:r>
            <a:r>
              <a:rPr lang="en-US" altLang="zh-CN" sz="2800" b="1" dirty="0">
                <a:latin typeface="黑体" panose="02010609060101010101" pitchFamily="49" charset="-122"/>
                <a:ea typeface="黑体" panose="02010609060101010101" pitchFamily="49" charset="-122"/>
                <a:cs typeface="黑体" panose="02010609060101010101" pitchFamily="49" charset="-122"/>
                <a:sym typeface="+mn-ea"/>
              </a:rPr>
              <a:t>(805)</a:t>
            </a: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，刘禹锡</a:t>
            </a:r>
            <a:r>
              <a:rPr lang="zh-CN" altLang="en-US" sz="2800" b="1" u="sng" dirty="0">
                <a:latin typeface="黑体" panose="02010609060101010101" pitchFamily="49" charset="-122"/>
                <a:ea typeface="黑体" panose="02010609060101010101" pitchFamily="49" charset="-122"/>
                <a:cs typeface="黑体" panose="02010609060101010101" pitchFamily="49" charset="-122"/>
                <a:sym typeface="+mn-ea"/>
              </a:rPr>
              <a:t>参与</a:t>
            </a:r>
            <a:r>
              <a:rPr lang="en-US" altLang="zh-CN" sz="2800" b="1" u="sng" dirty="0">
                <a:latin typeface="黑体" panose="02010609060101010101" pitchFamily="49" charset="-122"/>
                <a:ea typeface="黑体" panose="02010609060101010101" pitchFamily="49" charset="-122"/>
                <a:cs typeface="黑体" panose="02010609060101010101" pitchFamily="49" charset="-122"/>
              </a:rPr>
              <a:t>王叔文集团</a:t>
            </a:r>
            <a:r>
              <a:rPr lang="zh-CN" altLang="en-US" sz="2800" b="1" u="sng" dirty="0">
                <a:latin typeface="黑体" panose="02010609060101010101" pitchFamily="49" charset="-122"/>
                <a:ea typeface="黑体" panose="02010609060101010101" pitchFamily="49" charset="-122"/>
                <a:cs typeface="黑体" panose="02010609060101010101" pitchFamily="49" charset="-122"/>
              </a:rPr>
              <a:t>的</a:t>
            </a:r>
            <a:r>
              <a:rPr lang="en-US" altLang="zh-CN" sz="2800" b="1" u="sng" dirty="0">
                <a:latin typeface="黑体" panose="02010609060101010101" pitchFamily="49" charset="-122"/>
                <a:ea typeface="黑体" panose="02010609060101010101" pitchFamily="49" charset="-122"/>
                <a:cs typeface="黑体" panose="02010609060101010101" pitchFamily="49" charset="-122"/>
              </a:rPr>
              <a:t>政治改革</a:t>
            </a:r>
            <a:r>
              <a:rPr lang="zh-CN" altLang="en-US" sz="2800" b="1" u="sng" dirty="0">
                <a:latin typeface="黑体" panose="02010609060101010101" pitchFamily="49" charset="-122"/>
                <a:ea typeface="黑体" panose="02010609060101010101" pitchFamily="49" charset="-122"/>
                <a:cs typeface="黑体" panose="02010609060101010101" pitchFamily="49" charset="-122"/>
              </a:rPr>
              <a:t>，</a:t>
            </a:r>
            <a:r>
              <a:rPr lang="en-US" altLang="zh-CN" sz="2800" b="1" u="sng" dirty="0">
                <a:latin typeface="黑体" panose="02010609060101010101" pitchFamily="49" charset="-122"/>
                <a:ea typeface="黑体" panose="02010609060101010101" pitchFamily="49" charset="-122"/>
                <a:cs typeface="黑体" panose="02010609060101010101" pitchFamily="49" charset="-122"/>
              </a:rPr>
              <a:t>失败</a:t>
            </a:r>
            <a:r>
              <a:rPr lang="en-US" altLang="zh-CN" sz="2800" b="1" dirty="0">
                <a:latin typeface="黑体" panose="02010609060101010101" pitchFamily="49" charset="-122"/>
                <a:ea typeface="黑体" panose="02010609060101010101" pitchFamily="49" charset="-122"/>
                <a:cs typeface="黑体" panose="02010609060101010101" pitchFamily="49" charset="-122"/>
              </a:rPr>
              <a:t>后</a:t>
            </a:r>
            <a:r>
              <a:rPr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被贬</a:t>
            </a:r>
            <a:r>
              <a:rPr lang="en-US" altLang="zh-CN" sz="2800" b="1" dirty="0">
                <a:latin typeface="黑体" panose="02010609060101010101" pitchFamily="49" charset="-122"/>
                <a:ea typeface="黑体" panose="02010609060101010101" pitchFamily="49" charset="-122"/>
                <a:cs typeface="黑体" panose="02010609060101010101" pitchFamily="49" charset="-122"/>
              </a:rPr>
              <a:t>到外地做官</a:t>
            </a:r>
            <a:r>
              <a:rPr lang="zh-CN" altLang="en-US" sz="2800" b="1" dirty="0">
                <a:latin typeface="黑体" panose="02010609060101010101" pitchFamily="49" charset="-122"/>
                <a:ea typeface="黑体" panose="02010609060101010101" pitchFamily="49" charset="-122"/>
                <a:cs typeface="黑体" panose="02010609060101010101" pitchFamily="49" charset="-122"/>
              </a:rPr>
              <a:t>二十多年。唐敬宗宝历二年</a:t>
            </a:r>
            <a:r>
              <a:rPr lang="en-US" altLang="zh-CN" sz="2800" b="1" dirty="0">
                <a:latin typeface="黑体" panose="02010609060101010101" pitchFamily="49" charset="-122"/>
                <a:ea typeface="黑体" panose="02010609060101010101" pitchFamily="49" charset="-122"/>
                <a:cs typeface="黑体" panose="02010609060101010101" pitchFamily="49" charset="-122"/>
              </a:rPr>
              <a:t>(826)</a:t>
            </a:r>
            <a:r>
              <a:rPr lang="zh-CN" altLang="en-US" sz="2800" b="1" dirty="0">
                <a:latin typeface="黑体" panose="02010609060101010101" pitchFamily="49" charset="-122"/>
                <a:ea typeface="黑体" panose="02010609060101010101" pitchFamily="49" charset="-122"/>
                <a:cs typeface="黑体" panose="02010609060101010101" pitchFamily="49" charset="-122"/>
              </a:rPr>
              <a:t>，刘禹锡被罢免和州刺史，返回洛阳，途经扬州时与</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白居易</a:t>
            </a:r>
            <a:r>
              <a:rPr lang="zh-CN" altLang="en-US" sz="2800" b="1" dirty="0">
                <a:latin typeface="黑体" panose="02010609060101010101" pitchFamily="49" charset="-122"/>
                <a:ea typeface="黑体" panose="02010609060101010101" pitchFamily="49" charset="-122"/>
                <a:cs typeface="黑体" panose="02010609060101010101" pitchFamily="49" charset="-122"/>
              </a:rPr>
              <a:t>相会。在酒宴上白居易写了</a:t>
            </a:r>
            <a:r>
              <a:rPr lang="en-US" altLang="zh-CN" sz="2800" b="1" dirty="0">
                <a:latin typeface="黑体" panose="02010609060101010101" pitchFamily="49" charset="-122"/>
                <a:ea typeface="黑体" panose="02010609060101010101" pitchFamily="49" charset="-122"/>
                <a:cs typeface="黑体" panose="02010609060101010101" pitchFamily="49" charset="-122"/>
              </a:rPr>
              <a:t>《</a:t>
            </a:r>
            <a:r>
              <a:rPr lang="zh-CN" altLang="en-US" sz="2800" b="1" dirty="0">
                <a:latin typeface="黑体" panose="02010609060101010101" pitchFamily="49" charset="-122"/>
                <a:ea typeface="黑体" panose="02010609060101010101" pitchFamily="49" charset="-122"/>
                <a:cs typeface="黑体" panose="02010609060101010101" pitchFamily="49" charset="-122"/>
              </a:rPr>
              <a:t>醉赠刘二十八使君</a:t>
            </a:r>
            <a:r>
              <a:rPr lang="en-US" altLang="zh-CN" sz="2800" b="1" dirty="0">
                <a:latin typeface="黑体" panose="02010609060101010101" pitchFamily="49" charset="-122"/>
                <a:ea typeface="黑体" panose="02010609060101010101" pitchFamily="49" charset="-122"/>
                <a:cs typeface="黑体" panose="02010609060101010101" pitchFamily="49" charset="-122"/>
              </a:rPr>
              <a:t>》</a:t>
            </a:r>
            <a:r>
              <a:rPr lang="zh-CN" altLang="en-US" sz="2800" b="1" dirty="0">
                <a:latin typeface="黑体" panose="02010609060101010101" pitchFamily="49" charset="-122"/>
                <a:ea typeface="黑体" panose="02010609060101010101" pitchFamily="49" charset="-122"/>
                <a:cs typeface="黑体" panose="02010609060101010101" pitchFamily="49" charset="-122"/>
              </a:rPr>
              <a:t>，</a:t>
            </a:r>
            <a:r>
              <a:rPr lang="zh-CN" altLang="en-US" sz="2800" b="1" u="sng" dirty="0">
                <a:latin typeface="黑体" panose="02010609060101010101" pitchFamily="49" charset="-122"/>
                <a:ea typeface="黑体" panose="02010609060101010101" pitchFamily="49" charset="-122"/>
                <a:cs typeface="黑体" panose="02010609060101010101" pitchFamily="49" charset="-122"/>
              </a:rPr>
              <a:t>对刘禹锡屡遭贬谪、怀才不遇的命运寄予深切的同情，刘禹锡作</a:t>
            </a:r>
            <a:r>
              <a:rPr lang="zh-CN" altLang="en-US" sz="2800" b="1" u="sng" dirty="0">
                <a:solidFill>
                  <a:srgbClr val="FF0000"/>
                </a:solidFill>
                <a:latin typeface="黑体" panose="02010609060101010101" pitchFamily="49" charset="-122"/>
                <a:ea typeface="黑体" panose="02010609060101010101" pitchFamily="49" charset="-122"/>
                <a:cs typeface="黑体" panose="02010609060101010101" pitchFamily="49" charset="-122"/>
              </a:rPr>
              <a:t>此诗答谢</a:t>
            </a:r>
            <a:r>
              <a:rPr lang="zh-CN" altLang="en-US" sz="2800" b="1" dirty="0">
                <a:latin typeface="黑体" panose="02010609060101010101" pitchFamily="49" charset="-122"/>
                <a:ea typeface="黑体" panose="02010609060101010101" pitchFamily="49" charset="-122"/>
                <a:cs typeface="黑体" panose="02010609060101010101" pitchFamily="49" charset="-122"/>
              </a:rPr>
              <a:t>。</a:t>
            </a:r>
          </a:p>
        </p:txBody>
      </p:sp>
      <p:grpSp>
        <p:nvGrpSpPr>
          <p:cNvPr id="5" name="组合 4"/>
          <p:cNvGrpSpPr/>
          <p:nvPr/>
        </p:nvGrpSpPr>
        <p:grpSpPr>
          <a:xfrm>
            <a:off x="311785" y="423545"/>
            <a:ext cx="2345690" cy="685800"/>
            <a:chOff x="1403" y="734"/>
            <a:chExt cx="3694" cy="1080"/>
          </a:xfrm>
        </p:grpSpPr>
        <p:pic>
          <p:nvPicPr>
            <p:cNvPr id="2" name="图片 1" descr="00 图标-04"/>
            <p:cNvPicPr>
              <a:picLocks noChangeAspect="1"/>
            </p:cNvPicPr>
            <p:nvPr/>
          </p:nvPicPr>
          <p:blipFill>
            <a:blip r:embed="rId4" cstate="print"/>
            <a:stretch>
              <a:fillRect/>
            </a:stretch>
          </p:blipFill>
          <p:spPr>
            <a:xfrm>
              <a:off x="1403" y="734"/>
              <a:ext cx="3695" cy="1081"/>
            </a:xfrm>
            <a:prstGeom prst="rect">
              <a:avLst/>
            </a:prstGeom>
          </p:spPr>
        </p:pic>
        <p:sp>
          <p:nvSpPr>
            <p:cNvPr id="4" name="文本框 3"/>
            <p:cNvSpPr txBox="1"/>
            <p:nvPr/>
          </p:nvSpPr>
          <p:spPr>
            <a:xfrm>
              <a:off x="1603" y="815"/>
              <a:ext cx="2996" cy="91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rPr>
                <a:t>背景介绍</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4" cstate="print"/>
          <a:stretch>
            <a:fillRect/>
          </a:stretch>
        </a:blipFill>
        <a:effectLst/>
      </p:bgPr>
    </p:bg>
    <p:spTree>
      <p:nvGrpSpPr>
        <p:cNvPr id="1" name=""/>
        <p:cNvGrpSpPr/>
        <p:nvPr/>
      </p:nvGrpSpPr>
      <p:grpSpPr>
        <a:xfrm>
          <a:off x="0" y="0"/>
          <a:ext cx="0" cy="0"/>
          <a:chOff x="0" y="0"/>
          <a:chExt cx="0" cy="0"/>
        </a:xfrm>
      </p:grpSpPr>
      <p:sp>
        <p:nvSpPr>
          <p:cNvPr id="28674" name="文本框 10"/>
          <p:cNvSpPr txBox="1">
            <a:spLocks noChangeArrowheads="1"/>
          </p:cNvSpPr>
          <p:nvPr/>
        </p:nvSpPr>
        <p:spPr bwMode="auto">
          <a:xfrm>
            <a:off x="2152670" y="1038837"/>
            <a:ext cx="5891213"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2400"/>
              </a:spcBef>
            </a:pPr>
            <a:r>
              <a:rPr lang="zh-CN" altLang="en-US" sz="2800" b="1" dirty="0">
                <a:latin typeface="楷体" panose="02010609060101010101" pitchFamily="49" charset="-122"/>
                <a:ea typeface="楷体" panose="02010609060101010101" pitchFamily="49" charset="-122"/>
              </a:rPr>
              <a:t>听朗读课文，</a:t>
            </a:r>
            <a:r>
              <a:rPr lang="zh-CN" altLang="en-US" sz="2800" b="1" dirty="0">
                <a:solidFill>
                  <a:srgbClr val="FF0000"/>
                </a:solidFill>
                <a:latin typeface="楷体" panose="02010609060101010101" pitchFamily="49" charset="-122"/>
                <a:ea typeface="楷体" panose="02010609060101010101" pitchFamily="49" charset="-122"/>
              </a:rPr>
              <a:t>注意字音和节奏。</a:t>
            </a:r>
          </a:p>
        </p:txBody>
      </p:sp>
      <p:sp>
        <p:nvSpPr>
          <p:cNvPr id="28676" name="Text Box 7"/>
          <p:cNvSpPr txBox="1">
            <a:spLocks noChangeArrowheads="1"/>
          </p:cNvSpPr>
          <p:nvPr/>
        </p:nvSpPr>
        <p:spPr bwMode="auto">
          <a:xfrm>
            <a:off x="962660" y="1886585"/>
            <a:ext cx="6837680" cy="4552315"/>
          </a:xfrm>
          <a:prstGeom prst="rect">
            <a:avLst/>
          </a:prstGeom>
          <a:solidFill>
            <a:schemeClr val="bg1">
              <a:alpha val="39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17" tIns="60958" rIns="121917" bIns="6095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50000"/>
              </a:lnSpc>
            </a:pPr>
            <a:r>
              <a:rPr lang="zh-CN" altLang="en-US" sz="3200"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酬乐天扬州初逢席上见赠</a:t>
            </a:r>
          </a:p>
          <a:p>
            <a:pPr algn="ctr" eaLnBrk="1" hangingPunct="1">
              <a:lnSpc>
                <a:spcPct val="150000"/>
              </a:lnSpc>
            </a:pPr>
            <a:r>
              <a:rPr lang="zh-CN" altLang="en-US" sz="3200"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刘禹锡</a:t>
            </a:r>
            <a:endParaRPr lang="en-US" altLang="zh-CN" sz="3200"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eaLnBrk="1" hangingPunct="1">
              <a:lnSpc>
                <a:spcPct val="150000"/>
              </a:lnSpc>
            </a:pPr>
            <a:r>
              <a:rPr lang="zh-CN" altLang="en-US" sz="3200"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巴山楚水凄凉地，二十三年弃置身。</a:t>
            </a:r>
            <a:endParaRPr lang="en-US" altLang="zh-CN" sz="3200"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eaLnBrk="1" hangingPunct="1">
              <a:lnSpc>
                <a:spcPct val="150000"/>
              </a:lnSpc>
            </a:pPr>
            <a:r>
              <a:rPr lang="zh-CN" altLang="en-US" sz="3200"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怀旧空吟闻笛赋，到乡翻似烂</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柯</a:t>
            </a:r>
            <a:r>
              <a:rPr lang="zh-CN" altLang="en-US" sz="3200"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人。</a:t>
            </a:r>
          </a:p>
          <a:p>
            <a:pPr algn="ctr" eaLnBrk="1" hangingPunct="1">
              <a:lnSpc>
                <a:spcPct val="150000"/>
              </a:lnSpc>
            </a:pPr>
            <a:r>
              <a:rPr lang="zh-CN" altLang="en-US" sz="3200"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沉舟侧畔千帆过，病树前头万木春。</a:t>
            </a:r>
            <a:endParaRPr lang="en-US" altLang="zh-CN" sz="3200"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eaLnBrk="1" hangingPunct="1">
              <a:lnSpc>
                <a:spcPct val="150000"/>
              </a:lnSpc>
            </a:pPr>
            <a:r>
              <a:rPr lang="zh-CN" altLang="en-US" sz="3200"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今日听君歌一曲，暂凭杯酒长精神。</a:t>
            </a:r>
          </a:p>
        </p:txBody>
      </p:sp>
      <p:sp>
        <p:nvSpPr>
          <p:cNvPr id="4" name="文本框 3"/>
          <p:cNvSpPr txBox="1"/>
          <p:nvPr/>
        </p:nvSpPr>
        <p:spPr>
          <a:xfrm>
            <a:off x="6305550" y="4044950"/>
            <a:ext cx="549910" cy="368300"/>
          </a:xfrm>
          <a:prstGeom prst="rect">
            <a:avLst/>
          </a:prstGeom>
          <a:noFill/>
        </p:spPr>
        <p:txBody>
          <a:bodyPr wrap="square" rtlCol="0">
            <a:spAutoFit/>
          </a:bodyPr>
          <a:lstStyle/>
          <a:p>
            <a:r>
              <a:rPr lang="zh-CN" altLang="en-US">
                <a:solidFill>
                  <a:srgbClr val="FF0000"/>
                </a:solidFill>
              </a:rPr>
              <a:t>kē</a:t>
            </a:r>
          </a:p>
        </p:txBody>
      </p:sp>
      <p:grpSp>
        <p:nvGrpSpPr>
          <p:cNvPr id="5" name="组合 4"/>
          <p:cNvGrpSpPr/>
          <p:nvPr/>
        </p:nvGrpSpPr>
        <p:grpSpPr>
          <a:xfrm>
            <a:off x="225425" y="263525"/>
            <a:ext cx="2345690" cy="702310"/>
            <a:chOff x="759" y="794"/>
            <a:chExt cx="3694" cy="1106"/>
          </a:xfrm>
        </p:grpSpPr>
        <p:pic>
          <p:nvPicPr>
            <p:cNvPr id="6" name="图片 5" descr="00 图标-04"/>
            <p:cNvPicPr>
              <a:picLocks noChangeAspect="1"/>
            </p:cNvPicPr>
            <p:nvPr/>
          </p:nvPicPr>
          <p:blipFill>
            <a:blip r:embed="rId5" cstate="print"/>
            <a:stretch>
              <a:fillRect/>
            </a:stretch>
          </p:blipFill>
          <p:spPr>
            <a:xfrm>
              <a:off x="759" y="794"/>
              <a:ext cx="3695" cy="1106"/>
            </a:xfrm>
            <a:prstGeom prst="rect">
              <a:avLst/>
            </a:prstGeom>
          </p:spPr>
        </p:pic>
        <p:sp>
          <p:nvSpPr>
            <p:cNvPr id="7" name="文本框 3"/>
            <p:cNvSpPr txBox="1"/>
            <p:nvPr/>
          </p:nvSpPr>
          <p:spPr>
            <a:xfrm>
              <a:off x="946" y="887"/>
              <a:ext cx="2848" cy="91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感知文章</a:t>
              </a:r>
            </a:p>
          </p:txBody>
        </p:sp>
      </p:grpSp>
      <p:pic>
        <p:nvPicPr>
          <p:cNvPr id="8" name="酬乐天扬州初逢席上见赠">
            <a:hlinkClick r:id="" action="ppaction://media"/>
          </p:cNvPr>
          <p:cNvPicPr/>
          <p:nvPr>
            <a:videoFile r:link="rId1"/>
            <p:extLst>
              <p:ext uri="{DAA4B4D4-6D71-4841-9C94-3DE7FCFB9230}">
                <p14:media xmlns:p14="http://schemas.microsoft.com/office/powerpoint/2010/main" xmlns="" r:embed="rId6"/>
              </p:ext>
            </p:extLst>
          </p:nvPr>
        </p:nvPicPr>
        <p:blipFill>
          <a:blip r:embed="rId7" cstate="print"/>
          <a:stretch>
            <a:fillRect/>
          </a:stretch>
        </p:blipFill>
        <p:spPr>
          <a:xfrm>
            <a:off x="7671435" y="705485"/>
            <a:ext cx="619125" cy="619125"/>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8674"/>
                                        </p:tgtEl>
                                        <p:attrNameLst>
                                          <p:attrName>style.visibility</p:attrName>
                                        </p:attrNameLst>
                                      </p:cBhvr>
                                      <p:to>
                                        <p:strVal val="visible"/>
                                      </p:to>
                                    </p:set>
                                    <p:animEffect transition="in" filter="fade">
                                      <p:cBhvr>
                                        <p:cTn id="13" dur="500"/>
                                        <p:tgtEl>
                                          <p:spTgt spid="2867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8676">
                                            <p:txEl>
                                              <p:pRg st="0" end="0"/>
                                            </p:txEl>
                                          </p:spTgt>
                                        </p:tgtEl>
                                        <p:attrNameLst>
                                          <p:attrName>style.visibility</p:attrName>
                                        </p:attrNameLst>
                                      </p:cBhvr>
                                      <p:to>
                                        <p:strVal val="visible"/>
                                      </p:to>
                                    </p:set>
                                    <p:animEffect transition="in" filter="fade">
                                      <p:cBhvr>
                                        <p:cTn id="18" dur="1000"/>
                                        <p:tgtEl>
                                          <p:spTgt spid="28676">
                                            <p:txEl>
                                              <p:pRg st="0" end="0"/>
                                            </p:txEl>
                                          </p:spTgt>
                                        </p:tgtEl>
                                      </p:cBhvr>
                                    </p:animEffect>
                                    <p:anim calcmode="lin" valueType="num">
                                      <p:cBhvr>
                                        <p:cTn id="19" dur="1000" fill="hold"/>
                                        <p:tgtEl>
                                          <p:spTgt spid="28676">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2867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8676">
                                            <p:txEl>
                                              <p:pRg st="1" end="1"/>
                                            </p:txEl>
                                          </p:spTgt>
                                        </p:tgtEl>
                                        <p:attrNameLst>
                                          <p:attrName>style.visibility</p:attrName>
                                        </p:attrNameLst>
                                      </p:cBhvr>
                                      <p:to>
                                        <p:strVal val="visible"/>
                                      </p:to>
                                    </p:set>
                                    <p:animEffect transition="in" filter="fade">
                                      <p:cBhvr>
                                        <p:cTn id="25" dur="1000"/>
                                        <p:tgtEl>
                                          <p:spTgt spid="28676">
                                            <p:txEl>
                                              <p:pRg st="1" end="1"/>
                                            </p:txEl>
                                          </p:spTgt>
                                        </p:tgtEl>
                                      </p:cBhvr>
                                    </p:animEffect>
                                    <p:anim calcmode="lin" valueType="num">
                                      <p:cBhvr>
                                        <p:cTn id="26" dur="1000" fill="hold"/>
                                        <p:tgtEl>
                                          <p:spTgt spid="28676">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2867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8676">
                                            <p:txEl>
                                              <p:pRg st="2" end="2"/>
                                            </p:txEl>
                                          </p:spTgt>
                                        </p:tgtEl>
                                        <p:attrNameLst>
                                          <p:attrName>style.visibility</p:attrName>
                                        </p:attrNameLst>
                                      </p:cBhvr>
                                      <p:to>
                                        <p:strVal val="visible"/>
                                      </p:to>
                                    </p:set>
                                    <p:animEffect transition="in" filter="fade">
                                      <p:cBhvr>
                                        <p:cTn id="32" dur="1000"/>
                                        <p:tgtEl>
                                          <p:spTgt spid="28676">
                                            <p:txEl>
                                              <p:pRg st="2" end="2"/>
                                            </p:txEl>
                                          </p:spTgt>
                                        </p:tgtEl>
                                      </p:cBhvr>
                                    </p:animEffect>
                                    <p:anim calcmode="lin" valueType="num">
                                      <p:cBhvr>
                                        <p:cTn id="33" dur="1000" fill="hold"/>
                                        <p:tgtEl>
                                          <p:spTgt spid="28676">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2867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8676">
                                            <p:txEl>
                                              <p:pRg st="3" end="3"/>
                                            </p:txEl>
                                          </p:spTgt>
                                        </p:tgtEl>
                                        <p:attrNameLst>
                                          <p:attrName>style.visibility</p:attrName>
                                        </p:attrNameLst>
                                      </p:cBhvr>
                                      <p:to>
                                        <p:strVal val="visible"/>
                                      </p:to>
                                    </p:set>
                                    <p:animEffect transition="in" filter="fade">
                                      <p:cBhvr>
                                        <p:cTn id="39" dur="1000"/>
                                        <p:tgtEl>
                                          <p:spTgt spid="28676">
                                            <p:txEl>
                                              <p:pRg st="3" end="3"/>
                                            </p:txEl>
                                          </p:spTgt>
                                        </p:tgtEl>
                                      </p:cBhvr>
                                    </p:animEffect>
                                    <p:anim calcmode="lin" valueType="num">
                                      <p:cBhvr>
                                        <p:cTn id="40" dur="1000" fill="hold"/>
                                        <p:tgtEl>
                                          <p:spTgt spid="28676">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2867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8676">
                                            <p:txEl>
                                              <p:pRg st="4" end="4"/>
                                            </p:txEl>
                                          </p:spTgt>
                                        </p:tgtEl>
                                        <p:attrNameLst>
                                          <p:attrName>style.visibility</p:attrName>
                                        </p:attrNameLst>
                                      </p:cBhvr>
                                      <p:to>
                                        <p:strVal val="visible"/>
                                      </p:to>
                                    </p:set>
                                    <p:animEffect transition="in" filter="fade">
                                      <p:cBhvr>
                                        <p:cTn id="46" dur="1000"/>
                                        <p:tgtEl>
                                          <p:spTgt spid="28676">
                                            <p:txEl>
                                              <p:pRg st="4" end="4"/>
                                            </p:txEl>
                                          </p:spTgt>
                                        </p:tgtEl>
                                      </p:cBhvr>
                                    </p:animEffect>
                                    <p:anim calcmode="lin" valueType="num">
                                      <p:cBhvr>
                                        <p:cTn id="47" dur="1000" fill="hold"/>
                                        <p:tgtEl>
                                          <p:spTgt spid="28676">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2867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28676">
                                            <p:txEl>
                                              <p:pRg st="5" end="5"/>
                                            </p:txEl>
                                          </p:spTgt>
                                        </p:tgtEl>
                                        <p:attrNameLst>
                                          <p:attrName>style.visibility</p:attrName>
                                        </p:attrNameLst>
                                      </p:cBhvr>
                                      <p:to>
                                        <p:strVal val="visible"/>
                                      </p:to>
                                    </p:set>
                                    <p:animEffect transition="in" filter="fade">
                                      <p:cBhvr>
                                        <p:cTn id="53" dur="1000"/>
                                        <p:tgtEl>
                                          <p:spTgt spid="28676">
                                            <p:txEl>
                                              <p:pRg st="5" end="5"/>
                                            </p:txEl>
                                          </p:spTgt>
                                        </p:tgtEl>
                                      </p:cBhvr>
                                    </p:animEffect>
                                    <p:anim calcmode="lin" valueType="num">
                                      <p:cBhvr>
                                        <p:cTn id="54" dur="1000" fill="hold"/>
                                        <p:tgtEl>
                                          <p:spTgt spid="28676">
                                            <p:txEl>
                                              <p:pRg st="5" end="5"/>
                                            </p:txEl>
                                          </p:spTgt>
                                        </p:tgtEl>
                                        <p:attrNameLst>
                                          <p:attrName>ppt_x</p:attrName>
                                        </p:attrNameLst>
                                      </p:cBhvr>
                                      <p:tavLst>
                                        <p:tav tm="0">
                                          <p:val>
                                            <p:strVal val="#ppt_x"/>
                                          </p:val>
                                        </p:tav>
                                        <p:tav tm="100000">
                                          <p:val>
                                            <p:strVal val="#ppt_x"/>
                                          </p:val>
                                        </p:tav>
                                      </p:tavLst>
                                    </p:anim>
                                    <p:anim calcmode="lin" valueType="num">
                                      <p:cBhvr>
                                        <p:cTn id="55" dur="1000" fill="hold"/>
                                        <p:tgtEl>
                                          <p:spTgt spid="2867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
                                        </p:tgtEl>
                                        <p:attrNameLst>
                                          <p:attrName>style.visibility</p:attrName>
                                        </p:attrNameLst>
                                      </p:cBhvr>
                                      <p:to>
                                        <p:strVal val="visible"/>
                                      </p:to>
                                    </p:set>
                                    <p:anim calcmode="lin" valueType="num">
                                      <p:cBhvr additive="base">
                                        <p:cTn id="60" dur="500" fill="hold"/>
                                        <p:tgtEl>
                                          <p:spTgt spid="4"/>
                                        </p:tgtEl>
                                        <p:attrNameLst>
                                          <p:attrName>ppt_x</p:attrName>
                                        </p:attrNameLst>
                                      </p:cBhvr>
                                      <p:tavLst>
                                        <p:tav tm="0">
                                          <p:val>
                                            <p:strVal val="#ppt_x"/>
                                          </p:val>
                                        </p:tav>
                                        <p:tav tm="100000">
                                          <p:val>
                                            <p:strVal val="#ppt_x"/>
                                          </p:val>
                                        </p:tav>
                                      </p:tavLst>
                                    </p:anim>
                                    <p:anim calcmode="lin" valueType="num">
                                      <p:cBhvr additive="base">
                                        <p:cTn id="6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62" fill="hold" display="1">
                  <p:stCondLst>
                    <p:cond delay="indefinite"/>
                  </p:stCondLst>
                  <p:endCondLst>
                    <p:cond evt="onNext" delay="0">
                      <p:tgtEl>
                        <p:sldTgt/>
                      </p:tgtEl>
                    </p:cond>
                    <p:cond evt="onPrev" delay="0">
                      <p:tgtEl>
                        <p:sldTgt/>
                      </p:tgtEl>
                    </p:cond>
                    <p:cond evt="onStopAudio" delay="0">
                      <p:tgtEl>
                        <p:sldTgt/>
                      </p:tgtEl>
                    </p:cond>
                  </p:endCondLst>
                </p:cTn>
                <p:tgtEl>
                  <p:spTgt spid="8"/>
                </p:tgtEl>
              </p:cMediaNode>
            </p:video>
            <p:seq concurrent="1" nextAc="seek">
              <p:cTn id="63" restart="whenNotActive" fill="hold" evtFilter="cancelBubble" nodeType="interactiveSeq">
                <p:stCondLst>
                  <p:cond evt="onClick" delay="0">
                    <p:tgtEl>
                      <p:spTgt spid="8"/>
                    </p:tgtEl>
                  </p:cond>
                </p:stCondLst>
                <p:endSync evt="end" delay="0">
                  <p:rtn val="all"/>
                </p:endSync>
                <p:childTnLst>
                  <p:par>
                    <p:cTn id="64" fill="hold">
                      <p:stCondLst>
                        <p:cond delay="0"/>
                      </p:stCondLst>
                      <p:childTnLst>
                        <p:par>
                          <p:cTn id="65" fill="hold">
                            <p:stCondLst>
                              <p:cond delay="0"/>
                            </p:stCondLst>
                            <p:childTnLst>
                              <p:par>
                                <p:cTn id="66" presetID="1" presetClass="mediacall" presetSubtype="0" fill="hold" nodeType="clickEffect">
                                  <p:stCondLst>
                                    <p:cond delay="0"/>
                                  </p:stCondLst>
                                  <p:childTnLst>
                                    <p:cmd type="call" cmd="playFrom(0.0)">
                                      <p:cBhvr additive="base">
                                        <p:cTn id="67" dur="47177" fill="hold"/>
                                        <p:tgtEl>
                                          <p:spTgt spid="8"/>
                                        </p:tgtEl>
                                      </p:cBhvr>
                                    </p:cmd>
                                  </p:childTnLst>
                                </p:cTn>
                              </p:par>
                            </p:childTnLst>
                          </p:cTn>
                        </p:par>
                      </p:childTnLst>
                    </p:cTn>
                  </p:par>
                </p:childTnLst>
              </p:cTn>
              <p:nextCondLst>
                <p:cond evt="onClick" delay="0">
                  <p:tgtEl>
                    <p:spTgt spid="8"/>
                  </p:tgtEl>
                </p:cond>
              </p:nextCondLst>
            </p:seq>
          </p:childTnLst>
        </p:cTn>
      </p:par>
    </p:tnLst>
    <p:bldLst>
      <p:bldP spid="28674"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9799" name="Text Box 7"/>
          <p:cNvSpPr txBox="1">
            <a:spLocks noChangeArrowheads="1"/>
          </p:cNvSpPr>
          <p:nvPr/>
        </p:nvSpPr>
        <p:spPr bwMode="auto">
          <a:xfrm>
            <a:off x="309245" y="1156970"/>
            <a:ext cx="4234180" cy="5288280"/>
          </a:xfrm>
          <a:prstGeom prst="rect">
            <a:avLst/>
          </a:prstGeom>
          <a:solidFill>
            <a:schemeClr val="bg1">
              <a:alpha val="3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17" tIns="60958" rIns="121917" bIns="6095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20000"/>
              </a:lnSpc>
            </a:pPr>
            <a:r>
              <a:rPr lang="zh-CN" altLang="en-US" sz="28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酬乐天扬州初逢席上见赠</a:t>
            </a:r>
          </a:p>
          <a:p>
            <a:pPr algn="ctr" eaLnBrk="1" hangingPunct="1">
              <a:lnSpc>
                <a:spcPct val="120000"/>
              </a:lnSpc>
            </a:pPr>
            <a:r>
              <a:rPr lang="zh-CN" altLang="en-US" sz="28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刘禹锡</a:t>
            </a:r>
          </a:p>
          <a:p>
            <a:pPr algn="ctr" eaLnBrk="1" hangingPunct="1">
              <a:lnSpc>
                <a:spcPct val="120000"/>
              </a:lnSpc>
            </a:pPr>
            <a:r>
              <a:rPr lang="zh-CN" altLang="en-US" sz="28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巴山楚水</a:t>
            </a:r>
            <a:r>
              <a:rPr lang="zh-CN" altLang="en-US" sz="28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凄凉地，</a:t>
            </a:r>
            <a:endParaRPr lang="en-US" altLang="zh-CN" sz="28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eaLnBrk="1" hangingPunct="1">
              <a:lnSpc>
                <a:spcPct val="120000"/>
              </a:lnSpc>
            </a:pPr>
            <a:r>
              <a:rPr lang="zh-CN" altLang="en-US" sz="28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二十三年弃置身</a:t>
            </a:r>
            <a:r>
              <a:rPr lang="zh-CN" altLang="en-US" sz="28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p>
          <a:p>
            <a:pPr algn="ctr" eaLnBrk="1" hangingPunct="1">
              <a:lnSpc>
                <a:spcPct val="120000"/>
              </a:lnSpc>
            </a:pPr>
            <a:r>
              <a:rPr lang="zh-CN" altLang="en-US" sz="28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怀旧空吟</a:t>
            </a:r>
            <a:r>
              <a:rPr lang="zh-CN" altLang="en-US" sz="28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闻笛赋</a:t>
            </a:r>
            <a:r>
              <a:rPr lang="zh-CN" altLang="en-US" sz="28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endParaRPr lang="en-US" altLang="zh-CN" sz="28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eaLnBrk="1" hangingPunct="1">
              <a:lnSpc>
                <a:spcPct val="120000"/>
              </a:lnSpc>
            </a:pPr>
            <a:r>
              <a:rPr lang="zh-CN" altLang="en-US" sz="28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到乡翻似</a:t>
            </a:r>
            <a:r>
              <a:rPr lang="zh-CN" altLang="en-US" sz="28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烂柯人</a:t>
            </a:r>
            <a:r>
              <a:rPr lang="zh-CN" altLang="en-US" sz="28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p>
          <a:p>
            <a:pPr algn="ctr" eaLnBrk="1" hangingPunct="1">
              <a:lnSpc>
                <a:spcPct val="120000"/>
              </a:lnSpc>
            </a:pPr>
            <a:r>
              <a:rPr lang="zh-CN" altLang="en-US" sz="2800" b="1">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沉舟侧畔千帆过，</a:t>
            </a:r>
            <a:endParaRPr lang="en-US" altLang="zh-CN" sz="2800" b="1">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eaLnBrk="1" hangingPunct="1">
              <a:lnSpc>
                <a:spcPct val="120000"/>
              </a:lnSpc>
            </a:pPr>
            <a:r>
              <a:rPr lang="zh-CN" altLang="en-US" sz="2800" b="1">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病树前头万木春。</a:t>
            </a:r>
            <a:endParaRPr lang="zh-CN" altLang="en-US" sz="2800" b="1">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eaLnBrk="1" hangingPunct="1">
              <a:lnSpc>
                <a:spcPct val="120000"/>
              </a:lnSpc>
            </a:pPr>
            <a:r>
              <a:rPr lang="zh-CN" altLang="en-US" sz="2800" b="1">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今日听君歌一曲，</a:t>
            </a:r>
            <a:endParaRPr lang="en-US" altLang="zh-CN" sz="2800" b="1">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eaLnBrk="1" hangingPunct="1">
              <a:lnSpc>
                <a:spcPct val="120000"/>
              </a:lnSpc>
            </a:pPr>
            <a:r>
              <a:rPr lang="zh-CN" altLang="en-US" sz="2800" b="1">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暂凭杯酒长精神。</a:t>
            </a:r>
            <a:endParaRPr lang="zh-CN" altLang="en-US" sz="28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cxnSp>
        <p:nvCxnSpPr>
          <p:cNvPr id="3" name="直接连接符 2"/>
          <p:cNvCxnSpPr/>
          <p:nvPr/>
        </p:nvCxnSpPr>
        <p:spPr>
          <a:xfrm>
            <a:off x="4669790" y="1268730"/>
            <a:ext cx="0" cy="496824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 Box 7"/>
          <p:cNvSpPr txBox="1">
            <a:spLocks noChangeArrowheads="1"/>
          </p:cNvSpPr>
          <p:nvPr/>
        </p:nvSpPr>
        <p:spPr bwMode="auto">
          <a:xfrm>
            <a:off x="4861560" y="1268730"/>
            <a:ext cx="3848735" cy="5106670"/>
          </a:xfrm>
          <a:prstGeom prst="rect">
            <a:avLst/>
          </a:prstGeom>
          <a:solidFill>
            <a:schemeClr val="bg1">
              <a:alpha val="3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17" tIns="60958" rIns="121917" bIns="6095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80000"/>
              </a:lnSpc>
              <a:spcBef>
                <a:spcPts val="1600"/>
              </a:spcBef>
            </a:pPr>
            <a:r>
              <a:rPr lang="zh-CN" altLang="en-US" sz="2000" b="1" dirty="0">
                <a:solidFill>
                  <a:srgbClr val="0000FF"/>
                </a:solidFill>
                <a:latin typeface="楷体" panose="02010609060101010101" pitchFamily="49" charset="-122"/>
                <a:ea typeface="楷体" panose="02010609060101010101" pitchFamily="49" charset="-122"/>
                <a:sym typeface="+mn-ea"/>
              </a:rPr>
              <a:t>酬，</a:t>
            </a:r>
            <a:r>
              <a:rPr lang="zh-CN" altLang="en-US" sz="2000" b="1" dirty="0">
                <a:solidFill>
                  <a:schemeClr val="tx1"/>
                </a:solidFill>
                <a:latin typeface="楷体" panose="02010609060101010101" pitchFamily="49" charset="-122"/>
                <a:ea typeface="楷体" panose="02010609060101010101" pitchFamily="49" charset="-122"/>
                <a:sym typeface="+mn-ea"/>
              </a:rPr>
              <a:t>这里是以诗相答的意思。</a:t>
            </a:r>
          </a:p>
          <a:p>
            <a:pPr eaLnBrk="1" hangingPunct="1">
              <a:lnSpc>
                <a:spcPct val="80000"/>
              </a:lnSpc>
              <a:spcBef>
                <a:spcPts val="1600"/>
              </a:spcBef>
            </a:pPr>
            <a:r>
              <a:rPr lang="zh-CN" altLang="en-US" sz="2000" b="1" dirty="0">
                <a:solidFill>
                  <a:srgbClr val="0000FF"/>
                </a:solidFill>
                <a:latin typeface="楷体" panose="02010609060101010101" pitchFamily="49" charset="-122"/>
                <a:ea typeface="楷体" panose="02010609060101010101" pitchFamily="49" charset="-122"/>
                <a:sym typeface="+mn-ea"/>
              </a:rPr>
              <a:t>乐天，</a:t>
            </a:r>
            <a:r>
              <a:rPr lang="zh-CN" altLang="en-US" sz="2000" b="1" dirty="0">
                <a:solidFill>
                  <a:schemeClr val="tx1"/>
                </a:solidFill>
                <a:latin typeface="楷体" panose="02010609060101010101" pitchFamily="49" charset="-122"/>
                <a:ea typeface="楷体" panose="02010609060101010101" pitchFamily="49" charset="-122"/>
                <a:sym typeface="+mn-ea"/>
              </a:rPr>
              <a:t>指白居易，字乐天。使君，对州郡长官的尊称。</a:t>
            </a:r>
            <a:endParaRPr lang="zh-CN" altLang="en-US" sz="2400" b="1" dirty="0">
              <a:solidFill>
                <a:schemeClr val="tx1"/>
              </a:solidFill>
              <a:ea typeface="楷体" panose="02010609060101010101" pitchFamily="49" charset="-122"/>
              <a:sym typeface="+mn-ea"/>
            </a:endParaRPr>
          </a:p>
          <a:p>
            <a:pPr eaLnBrk="1" hangingPunct="1">
              <a:lnSpc>
                <a:spcPct val="80000"/>
              </a:lnSpc>
              <a:spcBef>
                <a:spcPts val="1600"/>
              </a:spcBef>
            </a:pPr>
            <a:r>
              <a:rPr lang="zh-CN" altLang="en-US" sz="2000" b="1" dirty="0">
                <a:solidFill>
                  <a:srgbClr val="0000FF"/>
                </a:solidFill>
                <a:latin typeface="楷体" panose="02010609060101010101" pitchFamily="49" charset="-122"/>
                <a:ea typeface="楷体" panose="02010609060101010101" pitchFamily="49" charset="-122"/>
              </a:rPr>
              <a:t>巴山楚水：诗人</a:t>
            </a:r>
            <a:r>
              <a:rPr lang="zh-CN" altLang="en-US" sz="2000" b="1" dirty="0">
                <a:latin typeface="楷体" panose="02010609060101010101" pitchFamily="49" charset="-122"/>
                <a:ea typeface="楷体" panose="02010609060101010101" pitchFamily="49" charset="-122"/>
              </a:rPr>
              <a:t>曾贬谪四川夔州，朗州等地，</a:t>
            </a:r>
            <a:r>
              <a:rPr lang="zh-CN" altLang="en-US" sz="2000" b="1" dirty="0">
                <a:latin typeface="楷体" panose="02010609060101010101" pitchFamily="49" charset="-122"/>
                <a:ea typeface="楷体" panose="02010609060101010101" pitchFamily="49" charset="-122"/>
                <a:sym typeface="+mn-ea"/>
              </a:rPr>
              <a:t>夔州古属巴郡，</a:t>
            </a:r>
            <a:r>
              <a:rPr lang="zh-CN" altLang="en-US" sz="2000" b="1" dirty="0">
                <a:latin typeface="楷体" panose="02010609060101010101" pitchFamily="49" charset="-122"/>
                <a:ea typeface="楷体" panose="02010609060101010101" pitchFamily="49" charset="-122"/>
              </a:rPr>
              <a:t>湖南朗州属</a:t>
            </a:r>
            <a:r>
              <a:rPr lang="en-US" altLang="zh-CN" sz="2000" b="1"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楚地</a:t>
            </a:r>
            <a:r>
              <a:rPr lang="en-US" altLang="zh-CN" sz="2000" b="1"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，故称</a:t>
            </a:r>
            <a:r>
              <a:rPr lang="en-US" altLang="zh-CN" sz="2000" b="1" dirty="0">
                <a:latin typeface="楷体" panose="02010609060101010101" pitchFamily="49" charset="-122"/>
                <a:ea typeface="楷体" panose="02010609060101010101" pitchFamily="49" charset="-122"/>
              </a:rPr>
              <a:t>“</a:t>
            </a:r>
            <a:r>
              <a:rPr lang="zh-CN" altLang="en-US" sz="2000" b="1" dirty="0">
                <a:solidFill>
                  <a:srgbClr val="FF0000"/>
                </a:solidFill>
                <a:latin typeface="楷体" panose="02010609060101010101" pitchFamily="49" charset="-122"/>
                <a:ea typeface="楷体" panose="02010609060101010101" pitchFamily="49" charset="-122"/>
              </a:rPr>
              <a:t>巴山楚水</a:t>
            </a:r>
            <a:r>
              <a:rPr lang="en-US" altLang="zh-CN" sz="2000" b="1" dirty="0">
                <a:solidFill>
                  <a:srgbClr val="FF0000"/>
                </a:solidFill>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a:t>
            </a:r>
            <a:endParaRPr lang="en-US" altLang="zh-CN" sz="2000" b="1" dirty="0">
              <a:latin typeface="楷体" panose="02010609060101010101" pitchFamily="49" charset="-122"/>
              <a:ea typeface="楷体" panose="02010609060101010101" pitchFamily="49" charset="-122"/>
            </a:endParaRPr>
          </a:p>
          <a:p>
            <a:pPr eaLnBrk="1" hangingPunct="1">
              <a:lnSpc>
                <a:spcPct val="80000"/>
              </a:lnSpc>
              <a:spcBef>
                <a:spcPts val="1600"/>
              </a:spcBef>
            </a:pPr>
            <a:r>
              <a:rPr lang="zh-CN" altLang="en-US" sz="2000" b="1" dirty="0">
                <a:solidFill>
                  <a:srgbClr val="0000FF"/>
                </a:solidFill>
                <a:latin typeface="楷体" panose="02010609060101010101" pitchFamily="49" charset="-122"/>
                <a:ea typeface="楷体" panose="02010609060101010101" pitchFamily="49" charset="-122"/>
              </a:rPr>
              <a:t>弃置身：</a:t>
            </a:r>
            <a:r>
              <a:rPr lang="zh-CN" altLang="en-US" sz="2000" b="1" dirty="0">
                <a:latin typeface="楷体" panose="02010609060101010101" pitchFamily="49" charset="-122"/>
                <a:ea typeface="楷体" panose="02010609060101010101" pitchFamily="49" charset="-122"/>
              </a:rPr>
              <a:t>指遭受贬谪的诗人自己。</a:t>
            </a:r>
            <a:endParaRPr lang="en-US" altLang="zh-CN" sz="2000" b="1" dirty="0">
              <a:latin typeface="楷体" panose="02010609060101010101" pitchFamily="49" charset="-122"/>
              <a:ea typeface="楷体" panose="02010609060101010101" pitchFamily="49" charset="-122"/>
            </a:endParaRPr>
          </a:p>
          <a:p>
            <a:pPr eaLnBrk="1" hangingPunct="1">
              <a:lnSpc>
                <a:spcPct val="80000"/>
              </a:lnSpc>
              <a:spcBef>
                <a:spcPts val="1600"/>
              </a:spcBef>
            </a:pPr>
            <a:r>
              <a:rPr lang="zh-CN" altLang="en-US" sz="2000" b="1" dirty="0">
                <a:solidFill>
                  <a:srgbClr val="0000FF"/>
                </a:solidFill>
                <a:latin typeface="楷体" panose="02010609060101010101" pitchFamily="49" charset="-122"/>
                <a:ea typeface="楷体" panose="02010609060101010101" pitchFamily="49" charset="-122"/>
              </a:rPr>
              <a:t>闻笛赋：</a:t>
            </a:r>
            <a:r>
              <a:rPr lang="zh-CN" altLang="en-US" sz="2000" b="1" dirty="0">
                <a:latin typeface="楷体" panose="02010609060101010101" pitchFamily="49" charset="-122"/>
                <a:ea typeface="楷体" panose="02010609060101010101" pitchFamily="49" charset="-122"/>
              </a:rPr>
              <a:t>指西晋向秀所作的</a:t>
            </a:r>
            <a:r>
              <a:rPr lang="en-US" altLang="zh-CN" sz="2000" b="1"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思旧赋</a:t>
            </a:r>
            <a:r>
              <a:rPr lang="en-US" altLang="zh-CN" sz="2000" b="1"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a:t>
            </a:r>
            <a:endParaRPr lang="en-US" altLang="zh-CN" sz="2000" b="1" dirty="0">
              <a:latin typeface="楷体" panose="02010609060101010101" pitchFamily="49" charset="-122"/>
              <a:ea typeface="楷体" panose="02010609060101010101" pitchFamily="49" charset="-122"/>
            </a:endParaRPr>
          </a:p>
          <a:p>
            <a:pPr eaLnBrk="1" hangingPunct="1">
              <a:lnSpc>
                <a:spcPct val="80000"/>
              </a:lnSpc>
              <a:spcBef>
                <a:spcPts val="1600"/>
              </a:spcBef>
            </a:pPr>
            <a:r>
              <a:rPr lang="zh-CN" altLang="en-US" sz="2000" b="1" dirty="0">
                <a:solidFill>
                  <a:srgbClr val="0000FF"/>
                </a:solidFill>
                <a:latin typeface="楷体" panose="02010609060101010101" pitchFamily="49" charset="-122"/>
                <a:ea typeface="楷体" panose="02010609060101010101" pitchFamily="49" charset="-122"/>
              </a:rPr>
              <a:t>烂柯人：</a:t>
            </a:r>
            <a:r>
              <a:rPr lang="zh-CN" altLang="en-US" sz="2000" b="1" dirty="0">
                <a:latin typeface="楷体" panose="02010609060101010101" pitchFamily="49" charset="-122"/>
                <a:ea typeface="楷体" panose="02010609060101010101" pitchFamily="49" charset="-122"/>
              </a:rPr>
              <a:t>指晋人王质。</a:t>
            </a:r>
            <a:r>
              <a:rPr lang="zh-CN" altLang="en-US" sz="2000" b="1" dirty="0">
                <a:solidFill>
                  <a:srgbClr val="0000FF"/>
                </a:solidFill>
                <a:latin typeface="楷体" panose="02010609060101010101" pitchFamily="49" charset="-122"/>
                <a:ea typeface="楷体" panose="02010609060101010101" pitchFamily="49" charset="-122"/>
                <a:sym typeface="+mn-ea"/>
              </a:rPr>
              <a:t>柯，</a:t>
            </a:r>
            <a:r>
              <a:rPr lang="zh-CN" altLang="en-US" sz="2000" b="1" dirty="0">
                <a:latin typeface="楷体" panose="02010609060101010101" pitchFamily="49" charset="-122"/>
                <a:ea typeface="楷体" panose="02010609060101010101" pitchFamily="49" charset="-122"/>
              </a:rPr>
              <a:t>斧柄。</a:t>
            </a:r>
          </a:p>
          <a:p>
            <a:pPr eaLnBrk="1" hangingPunct="1">
              <a:lnSpc>
                <a:spcPct val="80000"/>
              </a:lnSpc>
              <a:spcBef>
                <a:spcPts val="2000"/>
              </a:spcBef>
            </a:pPr>
            <a:r>
              <a:rPr lang="zh-CN" altLang="en-US" sz="2000" b="1">
                <a:solidFill>
                  <a:srgbClr val="0000FF"/>
                </a:solidFill>
                <a:latin typeface="楷体" panose="02010609060101010101" pitchFamily="49" charset="-122"/>
                <a:ea typeface="楷体" panose="02010609060101010101" pitchFamily="49" charset="-122"/>
                <a:sym typeface="+mn-ea"/>
              </a:rPr>
              <a:t>歌一曲：</a:t>
            </a:r>
            <a:r>
              <a:rPr lang="zh-CN" altLang="en-US" sz="2000" b="1">
                <a:latin typeface="楷体" panose="02010609060101010101" pitchFamily="49" charset="-122"/>
                <a:ea typeface="楷体" panose="02010609060101010101" pitchFamily="49" charset="-122"/>
                <a:sym typeface="+mn-ea"/>
              </a:rPr>
              <a:t>指白居易的</a:t>
            </a:r>
            <a:r>
              <a:rPr lang="en-US" altLang="zh-CN" sz="2000" b="1">
                <a:latin typeface="楷体" panose="02010609060101010101" pitchFamily="49" charset="-122"/>
                <a:ea typeface="楷体" panose="02010609060101010101" pitchFamily="49" charset="-122"/>
                <a:sym typeface="+mn-ea"/>
              </a:rPr>
              <a:t>《</a:t>
            </a:r>
            <a:r>
              <a:rPr lang="zh-CN" altLang="en-US" sz="2000" b="1">
                <a:latin typeface="楷体" panose="02010609060101010101" pitchFamily="49" charset="-122"/>
                <a:ea typeface="楷体" panose="02010609060101010101" pitchFamily="49" charset="-122"/>
                <a:sym typeface="+mn-ea"/>
              </a:rPr>
              <a:t>醉赠刘二十八使君</a:t>
            </a:r>
            <a:r>
              <a:rPr lang="en-US" altLang="zh-CN" sz="2000" b="1">
                <a:latin typeface="楷体" panose="02010609060101010101" pitchFamily="49" charset="-122"/>
                <a:ea typeface="楷体" panose="02010609060101010101" pitchFamily="49" charset="-122"/>
                <a:sym typeface="+mn-ea"/>
              </a:rPr>
              <a:t>》</a:t>
            </a:r>
            <a:r>
              <a:rPr lang="zh-CN" altLang="en-US" sz="2000" b="1">
                <a:latin typeface="楷体" panose="02010609060101010101" pitchFamily="49" charset="-122"/>
                <a:ea typeface="楷体" panose="02010609060101010101" pitchFamily="49" charset="-122"/>
                <a:sym typeface="+mn-ea"/>
              </a:rPr>
              <a:t>。</a:t>
            </a:r>
            <a:endParaRPr lang="en-US" altLang="zh-CN" sz="2000" b="1">
              <a:latin typeface="楷体" panose="02010609060101010101" pitchFamily="49" charset="-122"/>
              <a:ea typeface="楷体" panose="02010609060101010101" pitchFamily="49" charset="-122"/>
            </a:endParaRPr>
          </a:p>
          <a:p>
            <a:pPr eaLnBrk="1" hangingPunct="1">
              <a:lnSpc>
                <a:spcPct val="80000"/>
              </a:lnSpc>
              <a:spcBef>
                <a:spcPts val="2000"/>
              </a:spcBef>
            </a:pPr>
            <a:r>
              <a:rPr lang="zh-CN" altLang="en-US" sz="2000" b="1">
                <a:solidFill>
                  <a:srgbClr val="0000FF"/>
                </a:solidFill>
                <a:latin typeface="楷体" panose="02010609060101010101" pitchFamily="49" charset="-122"/>
                <a:ea typeface="楷体" panose="02010609060101010101" pitchFamily="49" charset="-122"/>
                <a:sym typeface="+mn-ea"/>
              </a:rPr>
              <a:t>长：</a:t>
            </a:r>
            <a:r>
              <a:rPr lang="zh-CN" altLang="en-US" sz="2000" b="1">
                <a:latin typeface="楷体" panose="02010609060101010101" pitchFamily="49" charset="-122"/>
                <a:ea typeface="楷体" panose="02010609060101010101" pitchFamily="49" charset="-122"/>
                <a:sym typeface="+mn-ea"/>
              </a:rPr>
              <a:t>增长，振作。</a:t>
            </a:r>
            <a:endParaRPr lang="zh-CN" altLang="en-US" sz="2000" b="1" dirty="0">
              <a:latin typeface="楷体" panose="02010609060101010101" pitchFamily="49" charset="-122"/>
              <a:ea typeface="楷体" panose="02010609060101010101" pitchFamily="49" charset="-122"/>
            </a:endParaRPr>
          </a:p>
        </p:txBody>
      </p:sp>
      <p:grpSp>
        <p:nvGrpSpPr>
          <p:cNvPr id="5" name="组合 4"/>
          <p:cNvGrpSpPr/>
          <p:nvPr/>
        </p:nvGrpSpPr>
        <p:grpSpPr>
          <a:xfrm>
            <a:off x="457835" y="292331"/>
            <a:ext cx="2346325" cy="702313"/>
            <a:chOff x="1325" y="701"/>
            <a:chExt cx="3695" cy="1106"/>
          </a:xfrm>
        </p:grpSpPr>
        <p:sp>
          <p:nvSpPr>
            <p:cNvPr id="6" name="文本框 3"/>
            <p:cNvSpPr txBox="1"/>
            <p:nvPr/>
          </p:nvSpPr>
          <p:spPr>
            <a:xfrm>
              <a:off x="1325" y="795"/>
              <a:ext cx="2848" cy="91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课文解析</a:t>
              </a:r>
            </a:p>
          </p:txBody>
        </p:sp>
        <p:pic>
          <p:nvPicPr>
            <p:cNvPr id="2" name="图片 1" descr="00 图标-04"/>
            <p:cNvPicPr>
              <a:picLocks noChangeAspect="1"/>
            </p:cNvPicPr>
            <p:nvPr/>
          </p:nvPicPr>
          <p:blipFill>
            <a:blip r:embed="rId3" cstate="print"/>
            <a:stretch>
              <a:fillRect/>
            </a:stretch>
          </p:blipFill>
          <p:spPr>
            <a:xfrm>
              <a:off x="1325" y="701"/>
              <a:ext cx="3695" cy="1106"/>
            </a:xfrm>
            <a:prstGeom prst="rect">
              <a:avLst/>
            </a:prstGeom>
          </p:spPr>
        </p:pic>
        <p:sp>
          <p:nvSpPr>
            <p:cNvPr id="7" name="文本框 6"/>
            <p:cNvSpPr txBox="1"/>
            <p:nvPr/>
          </p:nvSpPr>
          <p:spPr>
            <a:xfrm>
              <a:off x="1533" y="794"/>
              <a:ext cx="2848" cy="91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课文注释</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9799"/>
                                        </p:tgtEl>
                                        <p:attrNameLst>
                                          <p:attrName>style.visibility</p:attrName>
                                        </p:attrNameLst>
                                      </p:cBhvr>
                                      <p:to>
                                        <p:strVal val="visible"/>
                                      </p:to>
                                    </p:set>
                                    <p:animEffect transition="in" filter="fade">
                                      <p:cBhvr>
                                        <p:cTn id="13" dur="500"/>
                                        <p:tgtEl>
                                          <p:spTgt spid="2979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animEffect transition="in" filter="fade">
                                      <p:cBhvr>
                                        <p:cTn id="23" dur="1000"/>
                                        <p:tgtEl>
                                          <p:spTgt spid="22">
                                            <p:txEl>
                                              <p:pRg st="0" end="0"/>
                                            </p:txEl>
                                          </p:spTgt>
                                        </p:tgtEl>
                                      </p:cBhvr>
                                    </p:animEffect>
                                    <p:anim calcmode="lin" valueType="num">
                                      <p:cBhvr>
                                        <p:cTn id="24"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2">
                                            <p:txEl>
                                              <p:pRg st="1" end="1"/>
                                            </p:txEl>
                                          </p:spTgt>
                                        </p:tgtEl>
                                        <p:attrNameLst>
                                          <p:attrName>style.visibility</p:attrName>
                                        </p:attrNameLst>
                                      </p:cBhvr>
                                      <p:to>
                                        <p:strVal val="visible"/>
                                      </p:to>
                                    </p:set>
                                    <p:animEffect transition="in" filter="fade">
                                      <p:cBhvr>
                                        <p:cTn id="30" dur="1000"/>
                                        <p:tgtEl>
                                          <p:spTgt spid="22">
                                            <p:txEl>
                                              <p:pRg st="1" end="1"/>
                                            </p:txEl>
                                          </p:spTgt>
                                        </p:tgtEl>
                                      </p:cBhvr>
                                    </p:animEffect>
                                    <p:anim calcmode="lin" valueType="num">
                                      <p:cBhvr>
                                        <p:cTn id="31"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2">
                                            <p:txEl>
                                              <p:pRg st="2" end="2"/>
                                            </p:txEl>
                                          </p:spTgt>
                                        </p:tgtEl>
                                        <p:attrNameLst>
                                          <p:attrName>style.visibility</p:attrName>
                                        </p:attrNameLst>
                                      </p:cBhvr>
                                      <p:to>
                                        <p:strVal val="visible"/>
                                      </p:to>
                                    </p:set>
                                    <p:animEffect transition="in" filter="fade">
                                      <p:cBhvr>
                                        <p:cTn id="37" dur="1000"/>
                                        <p:tgtEl>
                                          <p:spTgt spid="22">
                                            <p:txEl>
                                              <p:pRg st="2" end="2"/>
                                            </p:txEl>
                                          </p:spTgt>
                                        </p:tgtEl>
                                      </p:cBhvr>
                                    </p:animEffect>
                                    <p:anim calcmode="lin" valueType="num">
                                      <p:cBhvr>
                                        <p:cTn id="3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2">
                                            <p:txEl>
                                              <p:pRg st="3" end="3"/>
                                            </p:txEl>
                                          </p:spTgt>
                                        </p:tgtEl>
                                        <p:attrNameLst>
                                          <p:attrName>style.visibility</p:attrName>
                                        </p:attrNameLst>
                                      </p:cBhvr>
                                      <p:to>
                                        <p:strVal val="visible"/>
                                      </p:to>
                                    </p:set>
                                    <p:animEffect transition="in" filter="fade">
                                      <p:cBhvr>
                                        <p:cTn id="44" dur="1000"/>
                                        <p:tgtEl>
                                          <p:spTgt spid="22">
                                            <p:txEl>
                                              <p:pRg st="3" end="3"/>
                                            </p:txEl>
                                          </p:spTgt>
                                        </p:tgtEl>
                                      </p:cBhvr>
                                    </p:animEffect>
                                    <p:anim calcmode="lin" valueType="num">
                                      <p:cBhvr>
                                        <p:cTn id="45"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22">
                                            <p:txEl>
                                              <p:pRg st="4" end="4"/>
                                            </p:txEl>
                                          </p:spTgt>
                                        </p:tgtEl>
                                        <p:attrNameLst>
                                          <p:attrName>style.visibility</p:attrName>
                                        </p:attrNameLst>
                                      </p:cBhvr>
                                      <p:to>
                                        <p:strVal val="visible"/>
                                      </p:to>
                                    </p:set>
                                    <p:animEffect transition="in" filter="fade">
                                      <p:cBhvr>
                                        <p:cTn id="51" dur="1000"/>
                                        <p:tgtEl>
                                          <p:spTgt spid="22">
                                            <p:txEl>
                                              <p:pRg st="4" end="4"/>
                                            </p:txEl>
                                          </p:spTgt>
                                        </p:tgtEl>
                                      </p:cBhvr>
                                    </p:animEffect>
                                    <p:anim calcmode="lin" valueType="num">
                                      <p:cBhvr>
                                        <p:cTn id="52" dur="1000" fill="hold"/>
                                        <p:tgtEl>
                                          <p:spTgt spid="22">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22">
                                            <p:txEl>
                                              <p:pRg st="5" end="5"/>
                                            </p:txEl>
                                          </p:spTgt>
                                        </p:tgtEl>
                                        <p:attrNameLst>
                                          <p:attrName>style.visibility</p:attrName>
                                        </p:attrNameLst>
                                      </p:cBhvr>
                                      <p:to>
                                        <p:strVal val="visible"/>
                                      </p:to>
                                    </p:set>
                                    <p:animEffect transition="in" filter="fade">
                                      <p:cBhvr>
                                        <p:cTn id="58" dur="1000"/>
                                        <p:tgtEl>
                                          <p:spTgt spid="22">
                                            <p:txEl>
                                              <p:pRg st="5" end="5"/>
                                            </p:txEl>
                                          </p:spTgt>
                                        </p:tgtEl>
                                      </p:cBhvr>
                                    </p:animEffect>
                                    <p:anim calcmode="lin" valueType="num">
                                      <p:cBhvr>
                                        <p:cTn id="59"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0"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22">
                                            <p:txEl>
                                              <p:pRg st="6" end="6"/>
                                            </p:txEl>
                                          </p:spTgt>
                                        </p:tgtEl>
                                        <p:attrNameLst>
                                          <p:attrName>style.visibility</p:attrName>
                                        </p:attrNameLst>
                                      </p:cBhvr>
                                      <p:to>
                                        <p:strVal val="visible"/>
                                      </p:to>
                                    </p:set>
                                    <p:animEffect transition="in" filter="fade">
                                      <p:cBhvr>
                                        <p:cTn id="65" dur="1000"/>
                                        <p:tgtEl>
                                          <p:spTgt spid="22">
                                            <p:txEl>
                                              <p:pRg st="6" end="6"/>
                                            </p:txEl>
                                          </p:spTgt>
                                        </p:tgtEl>
                                      </p:cBhvr>
                                    </p:animEffect>
                                    <p:anim calcmode="lin" valueType="num">
                                      <p:cBhvr>
                                        <p:cTn id="66"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67"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22">
                                            <p:txEl>
                                              <p:pRg st="7" end="7"/>
                                            </p:txEl>
                                          </p:spTgt>
                                        </p:tgtEl>
                                        <p:attrNameLst>
                                          <p:attrName>style.visibility</p:attrName>
                                        </p:attrNameLst>
                                      </p:cBhvr>
                                      <p:to>
                                        <p:strVal val="visible"/>
                                      </p:to>
                                    </p:set>
                                    <p:animEffect transition="in" filter="fade">
                                      <p:cBhvr>
                                        <p:cTn id="72" dur="1000"/>
                                        <p:tgtEl>
                                          <p:spTgt spid="22">
                                            <p:txEl>
                                              <p:pRg st="7" end="7"/>
                                            </p:txEl>
                                          </p:spTgt>
                                        </p:tgtEl>
                                      </p:cBhvr>
                                    </p:animEffect>
                                    <p:anim calcmode="lin" valueType="num">
                                      <p:cBhvr>
                                        <p:cTn id="73"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4"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9"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cstate="print"/>
          <a:stretch>
            <a:fillRect/>
          </a:stretch>
        </a:blipFill>
        <a:effectLst/>
      </p:bgPr>
    </p:bg>
    <p:spTree>
      <p:nvGrpSpPr>
        <p:cNvPr id="1" name=""/>
        <p:cNvGrpSpPr/>
        <p:nvPr/>
      </p:nvGrpSpPr>
      <p:grpSpPr>
        <a:xfrm>
          <a:off x="0" y="0"/>
          <a:ext cx="0" cy="0"/>
          <a:chOff x="0" y="0"/>
          <a:chExt cx="0" cy="0"/>
        </a:xfrm>
      </p:grpSpPr>
      <p:grpSp>
        <p:nvGrpSpPr>
          <p:cNvPr id="4" name="组合 3"/>
          <p:cNvGrpSpPr/>
          <p:nvPr/>
        </p:nvGrpSpPr>
        <p:grpSpPr>
          <a:xfrm>
            <a:off x="368935" y="523240"/>
            <a:ext cx="2345690" cy="702310"/>
            <a:chOff x="223" y="1226"/>
            <a:chExt cx="3694" cy="1106"/>
          </a:xfrm>
        </p:grpSpPr>
        <p:sp>
          <p:nvSpPr>
            <p:cNvPr id="22" name="文本框 3"/>
            <p:cNvSpPr txBox="1"/>
            <p:nvPr/>
          </p:nvSpPr>
          <p:spPr>
            <a:xfrm>
              <a:off x="536" y="1320"/>
              <a:ext cx="2848" cy="919"/>
            </a:xfrm>
            <a:prstGeom prst="rect">
              <a:avLst/>
            </a:prstGeom>
            <a:noFill/>
          </p:spPr>
          <p:txBody>
            <a:bodyPr wrap="square" rtlCol="0">
              <a:spAutoFit/>
            </a:bodyPr>
            <a:lstStyle/>
            <a:p>
              <a:r>
                <a:rPr lang="zh-CN" altLang="zh-CN" sz="3200" dirty="0" smtClean="0">
                  <a:solidFill>
                    <a:schemeClr val="bg1"/>
                  </a:solidFill>
                  <a:latin typeface="华文新魏" panose="02010800040101010101" pitchFamily="2" charset="-122"/>
                  <a:ea typeface="华文新魏" panose="02010800040101010101" pitchFamily="2" charset="-122"/>
                  <a:sym typeface="+mn-ea"/>
                </a:rPr>
                <a:t>课前导入</a:t>
              </a:r>
            </a:p>
          </p:txBody>
        </p:sp>
        <p:pic>
          <p:nvPicPr>
            <p:cNvPr id="9" name="图片 8" descr="00 图标-04"/>
            <p:cNvPicPr>
              <a:picLocks noChangeAspect="1"/>
            </p:cNvPicPr>
            <p:nvPr/>
          </p:nvPicPr>
          <p:blipFill>
            <a:blip r:embed="rId3" cstate="print"/>
            <a:stretch>
              <a:fillRect/>
            </a:stretch>
          </p:blipFill>
          <p:spPr>
            <a:xfrm>
              <a:off x="223" y="1226"/>
              <a:ext cx="3695" cy="1106"/>
            </a:xfrm>
            <a:prstGeom prst="rect">
              <a:avLst/>
            </a:prstGeom>
          </p:spPr>
        </p:pic>
        <p:sp>
          <p:nvSpPr>
            <p:cNvPr id="3" name="文本框 3"/>
            <p:cNvSpPr txBox="1"/>
            <p:nvPr/>
          </p:nvSpPr>
          <p:spPr>
            <a:xfrm>
              <a:off x="523" y="1320"/>
              <a:ext cx="2848" cy="919"/>
            </a:xfrm>
            <a:prstGeom prst="rect">
              <a:avLst/>
            </a:prstGeom>
            <a:noFill/>
          </p:spPr>
          <p:txBody>
            <a:bodyPr wrap="square" rtlCol="0">
              <a:spAutoFit/>
            </a:bodyPr>
            <a:lstStyle/>
            <a:p>
              <a:r>
                <a:rPr lang="zh-CN" altLang="zh-CN" sz="3200" dirty="0" smtClean="0">
                  <a:solidFill>
                    <a:schemeClr val="bg1"/>
                  </a:solidFill>
                  <a:latin typeface="华文新魏" panose="02010800040101010101" pitchFamily="2" charset="-122"/>
                  <a:ea typeface="华文新魏" panose="02010800040101010101" pitchFamily="2" charset="-122"/>
                  <a:sym typeface="+mn-ea"/>
                </a:rPr>
                <a:t>课前导入</a:t>
              </a:r>
            </a:p>
          </p:txBody>
        </p:sp>
      </p:grpSp>
      <p:pic>
        <p:nvPicPr>
          <p:cNvPr id="8" name="图片 7" descr="D:\行路难2.jpg行路难2"/>
          <p:cNvPicPr>
            <a:picLocks noChangeAspect="1"/>
          </p:cNvPicPr>
          <p:nvPr/>
        </p:nvPicPr>
        <p:blipFill>
          <a:blip r:embed="rId4" cstate="print"/>
          <a:srcRect t="3935" b="3935"/>
          <a:stretch>
            <a:fillRect/>
          </a:stretch>
        </p:blipFill>
        <p:spPr>
          <a:xfrm>
            <a:off x="99060" y="1713230"/>
            <a:ext cx="3434080" cy="3612515"/>
          </a:xfrm>
          <a:prstGeom prst="roundRect">
            <a:avLst/>
          </a:prstGeom>
        </p:spPr>
      </p:pic>
      <p:sp>
        <p:nvSpPr>
          <p:cNvPr id="12" name="TextBox 4"/>
          <p:cNvSpPr txBox="1">
            <a:spLocks noChangeArrowheads="1"/>
          </p:cNvSpPr>
          <p:nvPr/>
        </p:nvSpPr>
        <p:spPr bwMode="auto">
          <a:xfrm>
            <a:off x="3728085" y="808355"/>
            <a:ext cx="5258435" cy="5943600"/>
          </a:xfrm>
          <a:prstGeom prst="rect">
            <a:avLst/>
          </a:prstGeom>
          <a:solidFill>
            <a:srgbClr val="FFFFFF">
              <a:alpha val="57000"/>
            </a:srgb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8" tIns="45719" rIns="91438" bIns="45719">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1" fontAlgn="base" hangingPunct="1">
              <a:lnSpc>
                <a:spcPct val="80000"/>
              </a:lnSpc>
              <a:spcBef>
                <a:spcPct val="0"/>
              </a:spcBef>
              <a:spcAft>
                <a:spcPct val="0"/>
              </a:spcAft>
            </a:pPr>
            <a:r>
              <a:rPr lang="en-US" altLang="zh-CN" sz="2000" b="1" dirty="0">
                <a:latin typeface="黑体" panose="02010609060101010101" pitchFamily="49" charset="-122"/>
                <a:ea typeface="黑体" panose="02010609060101010101" pitchFamily="49" charset="-122"/>
                <a:cs typeface="黑体" panose="02010609060101010101" pitchFamily="49" charset="-122"/>
                <a:sym typeface="+mn-ea"/>
              </a:rPr>
              <a:t>   </a:t>
            </a:r>
            <a:r>
              <a:rPr lang="en-US" altLang="zh-CN" sz="2400" b="1" dirty="0">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800" b="1" dirty="0">
                <a:latin typeface="宋体" panose="02010600030101010101" pitchFamily="2" charset="-122"/>
                <a:ea typeface="宋体" panose="02010600030101010101" pitchFamily="2" charset="-122"/>
                <a:cs typeface="宋体" panose="02010600030101010101" pitchFamily="2" charset="-122"/>
                <a:sym typeface="+mn-ea"/>
              </a:rPr>
              <a:t>说到</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唐诗</a:t>
            </a:r>
            <a:r>
              <a:rPr lang="zh-CN" altLang="en-US" sz="2800" b="1" dirty="0">
                <a:latin typeface="宋体" panose="02010600030101010101" pitchFamily="2" charset="-122"/>
                <a:ea typeface="宋体" panose="02010600030101010101" pitchFamily="2" charset="-122"/>
                <a:cs typeface="宋体" panose="02010600030101010101" pitchFamily="2" charset="-122"/>
                <a:sym typeface="+mn-ea"/>
              </a:rPr>
              <a:t>，我们不能不提起</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李白</a:t>
            </a:r>
            <a:r>
              <a:rPr lang="zh-CN" altLang="en-US" sz="2800" b="1"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而当</a:t>
            </a:r>
            <a:r>
              <a:rPr lang="zh-CN" altLang="en-US" sz="2800" b="1" dirty="0">
                <a:latin typeface="宋体" panose="02010600030101010101" pitchFamily="2" charset="-122"/>
                <a:ea typeface="宋体" panose="02010600030101010101" pitchFamily="2" charset="-122"/>
                <a:cs typeface="宋体" panose="02010600030101010101" pitchFamily="2" charset="-122"/>
                <a:sym typeface="+mn-ea"/>
              </a:rPr>
              <a:t>我们说到李白时，就常常不自觉地将他和他的</a:t>
            </a:r>
            <a:r>
              <a:rPr lang="zh-CN" altLang="en-US" sz="2800" b="1" u="sng"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诗与酒</a:t>
            </a:r>
            <a:r>
              <a:rPr lang="zh-CN" altLang="en-US" sz="2800" b="1" dirty="0">
                <a:latin typeface="宋体" panose="02010600030101010101" pitchFamily="2" charset="-122"/>
                <a:ea typeface="宋体" panose="02010600030101010101" pitchFamily="2" charset="-122"/>
                <a:cs typeface="宋体" panose="02010600030101010101" pitchFamily="2" charset="-122"/>
                <a:sym typeface="+mn-ea"/>
              </a:rPr>
              <a:t>联系在一起。</a:t>
            </a:r>
            <a:endParaRPr lang="zh-CN" altLang="en-US" sz="2800" b="1" dirty="0">
              <a:latin typeface="宋体" panose="02010600030101010101" pitchFamily="2" charset="-122"/>
              <a:ea typeface="宋体" panose="02010600030101010101" pitchFamily="2" charset="-122"/>
              <a:cs typeface="宋体" panose="02010600030101010101" pitchFamily="2" charset="-122"/>
            </a:endParaRPr>
          </a:p>
          <a:p>
            <a:pPr defTabSz="457200" eaLnBrk="1" fontAlgn="base" hangingPunct="1">
              <a:lnSpc>
                <a:spcPct val="80000"/>
              </a:lnSpc>
              <a:spcBef>
                <a:spcPct val="0"/>
              </a:spcBef>
              <a:spcAft>
                <a:spcPct val="0"/>
              </a:spcAft>
            </a:pPr>
            <a:r>
              <a:rPr lang="zh-CN" altLang="en-US" sz="2800" b="1"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余光中</a:t>
            </a:r>
            <a:r>
              <a:rPr lang="zh-CN" altLang="en-US" sz="2800" b="1" dirty="0">
                <a:latin typeface="宋体" panose="02010600030101010101" pitchFamily="2" charset="-122"/>
                <a:ea typeface="宋体" panose="02010600030101010101" pitchFamily="2" charset="-122"/>
                <a:cs typeface="宋体" panose="02010600030101010101" pitchFamily="2" charset="-122"/>
                <a:sym typeface="+mn-ea"/>
              </a:rPr>
              <a:t>在</a:t>
            </a:r>
            <a:r>
              <a:rPr lang="zh-CN" altLang="en-US" sz="2800" b="1" u="sng" dirty="0">
                <a:latin typeface="宋体" panose="02010600030101010101" pitchFamily="2" charset="-122"/>
                <a:ea typeface="宋体" panose="02010600030101010101" pitchFamily="2" charset="-122"/>
                <a:cs typeface="宋体" panose="02010600030101010101" pitchFamily="2" charset="-122"/>
                <a:sym typeface="+mn-ea"/>
              </a:rPr>
              <a:t>《寻李白》</a:t>
            </a:r>
            <a:r>
              <a:rPr lang="zh-CN" altLang="en-US" sz="2800" b="1" dirty="0">
                <a:latin typeface="宋体" panose="02010600030101010101" pitchFamily="2" charset="-122"/>
                <a:ea typeface="宋体" panose="02010600030101010101" pitchFamily="2" charset="-122"/>
                <a:cs typeface="宋体" panose="02010600030101010101" pitchFamily="2" charset="-122"/>
                <a:sym typeface="+mn-ea"/>
              </a:rPr>
              <a:t>中这样赞叹他：“酒入豪肠，七分酿成了月光/余下的三分啸成剑气/绣口一吐，就是半个盛唐。”</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杜甫</a:t>
            </a:r>
            <a:r>
              <a:rPr lang="zh-CN" altLang="en-US" sz="2800" b="1" dirty="0">
                <a:latin typeface="宋体" panose="02010600030101010101" pitchFamily="2" charset="-122"/>
                <a:ea typeface="宋体" panose="02010600030101010101" pitchFamily="2" charset="-122"/>
                <a:cs typeface="宋体" panose="02010600030101010101" pitchFamily="2" charset="-122"/>
                <a:sym typeface="+mn-ea"/>
              </a:rPr>
              <a:t>曾在</a:t>
            </a:r>
            <a:r>
              <a:rPr lang="zh-CN" altLang="en-US" sz="2800" b="1" u="sng" dirty="0">
                <a:latin typeface="宋体" panose="02010600030101010101" pitchFamily="2" charset="-122"/>
                <a:ea typeface="宋体" panose="02010600030101010101" pitchFamily="2" charset="-122"/>
                <a:cs typeface="宋体" panose="02010600030101010101" pitchFamily="2" charset="-122"/>
                <a:sym typeface="+mn-ea"/>
              </a:rPr>
              <a:t>《饮中八仙歌》</a:t>
            </a:r>
            <a:r>
              <a:rPr lang="zh-CN" altLang="en-US" sz="2800" b="1" dirty="0">
                <a:latin typeface="宋体" panose="02010600030101010101" pitchFamily="2" charset="-122"/>
                <a:ea typeface="宋体" panose="02010600030101010101" pitchFamily="2" charset="-122"/>
                <a:cs typeface="宋体" panose="02010600030101010101" pitchFamily="2" charset="-122"/>
                <a:sym typeface="+mn-ea"/>
              </a:rPr>
              <a:t>中这样描述李白：“李白斗酒诗百篇，长安市上酒家眠。天子呼来不上船，自称臣是酒中仙。”</a:t>
            </a:r>
            <a:endParaRPr lang="zh-CN" altLang="en-US" sz="2800" b="1" dirty="0">
              <a:latin typeface="宋体" panose="02010600030101010101" pitchFamily="2" charset="-122"/>
              <a:ea typeface="宋体" panose="02010600030101010101" pitchFamily="2" charset="-122"/>
              <a:cs typeface="宋体" panose="02010600030101010101" pitchFamily="2" charset="-122"/>
            </a:endParaRPr>
          </a:p>
          <a:p>
            <a:pPr defTabSz="457200" eaLnBrk="1" fontAlgn="base" hangingPunct="1">
              <a:lnSpc>
                <a:spcPct val="80000"/>
              </a:lnSpc>
              <a:spcBef>
                <a:spcPct val="0"/>
              </a:spcBef>
              <a:spcAft>
                <a:spcPct val="0"/>
              </a:spcAft>
            </a:pPr>
            <a:r>
              <a:rPr lang="zh-CN" altLang="en-US" sz="2800" b="1" dirty="0">
                <a:latin typeface="宋体" panose="02010600030101010101" pitchFamily="2" charset="-122"/>
                <a:ea typeface="宋体" panose="02010600030101010101" pitchFamily="2" charset="-122"/>
                <a:cs typeface="宋体" panose="02010600030101010101" pitchFamily="2" charset="-122"/>
                <a:sym typeface="+mn-ea"/>
              </a:rPr>
              <a:t>    李白天生好酒量、好诗才，众人皆知。同学们，今天我们就来学习李白的经典名篇</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《行路难》</a:t>
            </a:r>
            <a:r>
              <a:rPr lang="zh-CN" altLang="en-US" sz="2800" b="1" dirty="0">
                <a:latin typeface="宋体" panose="02010600030101010101" pitchFamily="2" charset="-122"/>
                <a:ea typeface="宋体" panose="02010600030101010101" pitchFamily="2" charset="-122"/>
                <a:cs typeface="宋体" panose="02010600030101010101" pitchFamily="2" charset="-122"/>
                <a:sym typeface="+mn-ea"/>
              </a:rPr>
              <a:t>，一同轻叩浪漫诗仙那扇独特的心扉...</a:t>
            </a:r>
            <a:r>
              <a:rPr lang="en-US" altLang="zh-CN" sz="2800" b="1" dirty="0">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800" b="1"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457835" y="292331"/>
            <a:ext cx="2346325" cy="702313"/>
            <a:chOff x="1325" y="701"/>
            <a:chExt cx="3695" cy="1106"/>
          </a:xfrm>
        </p:grpSpPr>
        <p:sp>
          <p:nvSpPr>
            <p:cNvPr id="11" name="文本框 3"/>
            <p:cNvSpPr txBox="1"/>
            <p:nvPr/>
          </p:nvSpPr>
          <p:spPr>
            <a:xfrm>
              <a:off x="1325" y="795"/>
              <a:ext cx="2848" cy="91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课文解析</a:t>
              </a:r>
            </a:p>
          </p:txBody>
        </p:sp>
        <p:pic>
          <p:nvPicPr>
            <p:cNvPr id="13" name="图片 12" descr="00 图标-04"/>
            <p:cNvPicPr>
              <a:picLocks noChangeAspect="1"/>
            </p:cNvPicPr>
            <p:nvPr/>
          </p:nvPicPr>
          <p:blipFill>
            <a:blip r:embed="rId3" cstate="print"/>
            <a:stretch>
              <a:fillRect/>
            </a:stretch>
          </p:blipFill>
          <p:spPr>
            <a:xfrm>
              <a:off x="1325" y="701"/>
              <a:ext cx="3695" cy="1106"/>
            </a:xfrm>
            <a:prstGeom prst="rect">
              <a:avLst/>
            </a:prstGeom>
          </p:spPr>
        </p:pic>
        <p:sp>
          <p:nvSpPr>
            <p:cNvPr id="14" name="文本框 13"/>
            <p:cNvSpPr txBox="1"/>
            <p:nvPr/>
          </p:nvSpPr>
          <p:spPr>
            <a:xfrm>
              <a:off x="1533" y="794"/>
              <a:ext cx="2848" cy="91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课文解析</a:t>
              </a:r>
            </a:p>
          </p:txBody>
        </p:sp>
      </p:grpSp>
      <p:sp>
        <p:nvSpPr>
          <p:cNvPr id="8195" name="Rectangle 3"/>
          <p:cNvSpPr>
            <a:spLocks noGrp="1" noRot="1"/>
          </p:cNvSpPr>
          <p:nvPr>
            <p:ph idx="4294967295"/>
          </p:nvPr>
        </p:nvSpPr>
        <p:spPr>
          <a:xfrm>
            <a:off x="3462338" y="993775"/>
            <a:ext cx="5681662" cy="4187825"/>
          </a:xfrm>
        </p:spPr>
        <p:txBody>
          <a:bodyPr>
            <a:noAutofit/>
          </a:bodyPr>
          <a:lstStyle/>
          <a:p>
            <a:pPr marL="0" indent="0" eaLnBrk="1" fontAlgn="auto" hangingPunct="1">
              <a:buFont typeface="Wingdings" panose="05000000000000000000" pitchFamily="2" charset="2"/>
              <a:buNone/>
              <a:defRPr/>
            </a:pPr>
            <a:r>
              <a:rPr lang="zh-CN" altLang="en-US" sz="2800" b="1" noProof="1">
                <a:solidFill>
                  <a:srgbClr val="FF0000"/>
                </a:solidFill>
                <a:effectLst>
                  <a:outerShdw blurRad="38100" dist="19050" dir="2700000" algn="tl" rotWithShape="0">
                    <a:schemeClr val="dk1">
                      <a:alpha val="40000"/>
                    </a:schemeClr>
                  </a:outerShdw>
                </a:effectLst>
              </a:rPr>
              <a:t>【译文】</a:t>
            </a:r>
            <a:endParaRPr lang="zh-CN" altLang="en-US" sz="2800" b="1" noProof="1">
              <a:effectLst>
                <a:outerShdw blurRad="38100" dist="19050" dir="2700000" algn="tl" rotWithShape="0">
                  <a:schemeClr val="dk1">
                    <a:alpha val="40000"/>
                  </a:schemeClr>
                </a:outerShdw>
              </a:effectLst>
            </a:endParaRPr>
          </a:p>
          <a:p>
            <a:pPr marL="0" indent="0" algn="ctr" eaLnBrk="1" fontAlgn="auto" hangingPunct="1">
              <a:buFont typeface="Wingdings" panose="05000000000000000000" pitchFamily="2" charset="2"/>
              <a:buNone/>
              <a:defRPr/>
            </a:pPr>
            <a:r>
              <a:rPr lang="zh-CN" altLang="en-US" sz="2800" b="1" noProof="1">
                <a:effectLst>
                  <a:outerShdw blurRad="38100" dist="19050" dir="2700000" algn="tl" rotWithShape="0">
                    <a:schemeClr val="dk1">
                      <a:alpha val="40000"/>
                    </a:schemeClr>
                  </a:outerShdw>
                </a:effectLst>
              </a:rPr>
              <a:t>在巴山楚水这些凄凉的地方，</a:t>
            </a:r>
          </a:p>
          <a:p>
            <a:pPr marL="0" indent="0" algn="ctr" eaLnBrk="1" fontAlgn="auto" hangingPunct="1">
              <a:buFont typeface="Wingdings" panose="05000000000000000000" pitchFamily="2" charset="2"/>
              <a:buNone/>
              <a:defRPr/>
            </a:pPr>
            <a:r>
              <a:rPr lang="zh-CN" altLang="en-US" sz="2800" b="1" noProof="1">
                <a:effectLst>
                  <a:outerShdw blurRad="38100" dist="19050" dir="2700000" algn="tl" rotWithShape="0">
                    <a:schemeClr val="dk1">
                      <a:alpha val="40000"/>
                    </a:schemeClr>
                  </a:outerShdw>
                </a:effectLst>
              </a:rPr>
              <a:t>度过了二十三年沦落的光阴。 </a:t>
            </a:r>
          </a:p>
          <a:p>
            <a:pPr marL="0" indent="0" algn="ctr" eaLnBrk="1" fontAlgn="auto" hangingPunct="1">
              <a:buFont typeface="Wingdings" panose="05000000000000000000" pitchFamily="2" charset="2"/>
              <a:buNone/>
              <a:defRPr/>
            </a:pPr>
            <a:r>
              <a:rPr lang="zh-CN" altLang="en-US" sz="2800" b="1" noProof="1">
                <a:effectLst>
                  <a:outerShdw blurRad="38100" dist="19050" dir="2700000" algn="tl" rotWithShape="0">
                    <a:schemeClr val="dk1">
                      <a:alpha val="40000"/>
                    </a:schemeClr>
                  </a:outerShdw>
                </a:effectLst>
              </a:rPr>
              <a:t>怀念故友徒然吟诵闻笛小赋，</a:t>
            </a:r>
          </a:p>
          <a:p>
            <a:pPr marL="0" indent="0" algn="ctr" eaLnBrk="1" fontAlgn="auto" hangingPunct="1">
              <a:buFont typeface="Wingdings" panose="05000000000000000000" pitchFamily="2" charset="2"/>
              <a:buNone/>
              <a:defRPr/>
            </a:pPr>
            <a:r>
              <a:rPr lang="zh-CN" altLang="en-US" sz="2800" b="1" noProof="1">
                <a:effectLst>
                  <a:outerShdw blurRad="38100" dist="19050" dir="2700000" algn="tl" rotWithShape="0">
                    <a:schemeClr val="dk1">
                      <a:alpha val="40000"/>
                    </a:schemeClr>
                  </a:outerShdw>
                </a:effectLst>
              </a:rPr>
              <a:t>久谪归来感到已非旧时光景。 </a:t>
            </a:r>
          </a:p>
          <a:p>
            <a:pPr marL="0" indent="0" algn="ctr" eaLnBrk="1" fontAlgn="auto" hangingPunct="1">
              <a:buFont typeface="Wingdings" panose="05000000000000000000" pitchFamily="2" charset="2"/>
              <a:buNone/>
              <a:defRPr/>
            </a:pPr>
            <a:r>
              <a:rPr lang="zh-CN" altLang="en-US" sz="2800" b="1" noProof="1">
                <a:effectLst>
                  <a:outerShdw blurRad="38100" dist="19050" dir="2700000" algn="tl" rotWithShape="0">
                    <a:schemeClr val="dk1">
                      <a:alpha val="40000"/>
                    </a:schemeClr>
                  </a:outerShdw>
                </a:effectLst>
              </a:rPr>
              <a:t>沉船的旁边正有千帆驶过，    </a:t>
            </a:r>
          </a:p>
          <a:p>
            <a:pPr marL="0" indent="0" algn="ctr" eaLnBrk="1" fontAlgn="auto" hangingPunct="1">
              <a:buFont typeface="Wingdings" panose="05000000000000000000" pitchFamily="2" charset="2"/>
              <a:buNone/>
              <a:defRPr/>
            </a:pPr>
            <a:r>
              <a:rPr lang="zh-CN" altLang="en-US" sz="2800" b="1" noProof="1">
                <a:effectLst>
                  <a:outerShdw blurRad="38100" dist="19050" dir="2700000" algn="tl" rotWithShape="0">
                    <a:schemeClr val="dk1">
                      <a:alpha val="40000"/>
                    </a:schemeClr>
                  </a:outerShdw>
                </a:effectLst>
              </a:rPr>
              <a:t>病树的前头却是万木争春。  　　 </a:t>
            </a:r>
          </a:p>
          <a:p>
            <a:pPr marL="0" indent="0" algn="ctr" eaLnBrk="1" fontAlgn="auto" hangingPunct="1">
              <a:buFont typeface="Wingdings" panose="05000000000000000000" pitchFamily="2" charset="2"/>
              <a:buNone/>
              <a:defRPr/>
            </a:pPr>
            <a:r>
              <a:rPr lang="zh-CN" altLang="en-US" sz="2800" b="1" noProof="1">
                <a:effectLst>
                  <a:outerShdw blurRad="38100" dist="19050" dir="2700000" algn="tl" rotWithShape="0">
                    <a:schemeClr val="dk1">
                      <a:alpha val="40000"/>
                    </a:schemeClr>
                  </a:outerShdw>
                </a:effectLst>
              </a:rPr>
              <a:t>今天听了你为我吟诵的诗篇，</a:t>
            </a:r>
          </a:p>
          <a:p>
            <a:pPr marL="0" indent="0" algn="ctr" eaLnBrk="1" fontAlgn="auto" hangingPunct="1">
              <a:buFont typeface="Wingdings" panose="05000000000000000000" pitchFamily="2" charset="2"/>
              <a:buNone/>
              <a:defRPr/>
            </a:pPr>
            <a:r>
              <a:rPr lang="zh-CN" altLang="en-US" sz="2800" b="1" noProof="1">
                <a:effectLst>
                  <a:outerShdw blurRad="38100" dist="19050" dir="2700000" algn="tl" rotWithShape="0">
                    <a:schemeClr val="dk1">
                      <a:alpha val="40000"/>
                    </a:schemeClr>
                  </a:outerShdw>
                </a:effectLst>
              </a:rPr>
              <a:t>暂且借这一怀美酒振奋精神。 </a:t>
            </a:r>
          </a:p>
        </p:txBody>
      </p:sp>
      <p:pic>
        <p:nvPicPr>
          <p:cNvPr id="15" name="图片 14"/>
          <p:cNvPicPr>
            <a:picLocks noChangeAspect="1"/>
          </p:cNvPicPr>
          <p:nvPr/>
        </p:nvPicPr>
        <p:blipFill>
          <a:blip r:embed="rId4" cstate="print"/>
          <a:stretch>
            <a:fillRect/>
          </a:stretch>
        </p:blipFill>
        <p:spPr>
          <a:xfrm>
            <a:off x="-89535" y="3061335"/>
            <a:ext cx="3694430" cy="3628390"/>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195">
                                            <p:txEl>
                                              <p:pRg st="0" end="0"/>
                                            </p:txEl>
                                          </p:spTgt>
                                        </p:tgtEl>
                                        <p:attrNameLst>
                                          <p:attrName>style.visibility</p:attrName>
                                        </p:attrNameLst>
                                      </p:cBhvr>
                                      <p:to>
                                        <p:strVal val="visible"/>
                                      </p:to>
                                    </p:set>
                                    <p:animEffect transition="in" filter="fade">
                                      <p:cBhvr>
                                        <p:cTn id="13" dur="1000"/>
                                        <p:tgtEl>
                                          <p:spTgt spid="8195">
                                            <p:txEl>
                                              <p:pRg st="0" end="0"/>
                                            </p:txEl>
                                          </p:spTgt>
                                        </p:tgtEl>
                                      </p:cBhvr>
                                    </p:animEffect>
                                    <p:anim calcmode="lin" valueType="num">
                                      <p:cBhvr>
                                        <p:cTn id="14"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81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195">
                                            <p:txEl>
                                              <p:pRg st="1" end="1"/>
                                            </p:txEl>
                                          </p:spTgt>
                                        </p:tgtEl>
                                        <p:attrNameLst>
                                          <p:attrName>style.visibility</p:attrName>
                                        </p:attrNameLst>
                                      </p:cBhvr>
                                      <p:to>
                                        <p:strVal val="visible"/>
                                      </p:to>
                                    </p:set>
                                    <p:animEffect transition="in" filter="fade">
                                      <p:cBhvr>
                                        <p:cTn id="20" dur="1000"/>
                                        <p:tgtEl>
                                          <p:spTgt spid="8195">
                                            <p:txEl>
                                              <p:pRg st="1" end="1"/>
                                            </p:txEl>
                                          </p:spTgt>
                                        </p:tgtEl>
                                      </p:cBhvr>
                                    </p:animEffect>
                                    <p:anim calcmode="lin" valueType="num">
                                      <p:cBhvr>
                                        <p:cTn id="21"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81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195">
                                            <p:txEl>
                                              <p:pRg st="2" end="2"/>
                                            </p:txEl>
                                          </p:spTgt>
                                        </p:tgtEl>
                                        <p:attrNameLst>
                                          <p:attrName>style.visibility</p:attrName>
                                        </p:attrNameLst>
                                      </p:cBhvr>
                                      <p:to>
                                        <p:strVal val="visible"/>
                                      </p:to>
                                    </p:set>
                                    <p:animEffect transition="in" filter="fade">
                                      <p:cBhvr>
                                        <p:cTn id="27" dur="1000"/>
                                        <p:tgtEl>
                                          <p:spTgt spid="8195">
                                            <p:txEl>
                                              <p:pRg st="2" end="2"/>
                                            </p:txEl>
                                          </p:spTgt>
                                        </p:tgtEl>
                                      </p:cBhvr>
                                    </p:animEffect>
                                    <p:anim calcmode="lin" valueType="num">
                                      <p:cBhvr>
                                        <p:cTn id="28"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195">
                                            <p:txEl>
                                              <p:pRg st="3" end="3"/>
                                            </p:txEl>
                                          </p:spTgt>
                                        </p:tgtEl>
                                        <p:attrNameLst>
                                          <p:attrName>style.visibility</p:attrName>
                                        </p:attrNameLst>
                                      </p:cBhvr>
                                      <p:to>
                                        <p:strVal val="visible"/>
                                      </p:to>
                                    </p:set>
                                    <p:animEffect transition="in" filter="fade">
                                      <p:cBhvr>
                                        <p:cTn id="34" dur="1000"/>
                                        <p:tgtEl>
                                          <p:spTgt spid="8195">
                                            <p:txEl>
                                              <p:pRg st="3" end="3"/>
                                            </p:txEl>
                                          </p:spTgt>
                                        </p:tgtEl>
                                      </p:cBhvr>
                                    </p:animEffect>
                                    <p:anim calcmode="lin" valueType="num">
                                      <p:cBhvr>
                                        <p:cTn id="35" dur="1000" fill="hold"/>
                                        <p:tgtEl>
                                          <p:spTgt spid="8195">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819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195">
                                            <p:txEl>
                                              <p:pRg st="4" end="4"/>
                                            </p:txEl>
                                          </p:spTgt>
                                        </p:tgtEl>
                                        <p:attrNameLst>
                                          <p:attrName>style.visibility</p:attrName>
                                        </p:attrNameLst>
                                      </p:cBhvr>
                                      <p:to>
                                        <p:strVal val="visible"/>
                                      </p:to>
                                    </p:set>
                                    <p:animEffect transition="in" filter="fade">
                                      <p:cBhvr>
                                        <p:cTn id="41" dur="1000"/>
                                        <p:tgtEl>
                                          <p:spTgt spid="8195">
                                            <p:txEl>
                                              <p:pRg st="4" end="4"/>
                                            </p:txEl>
                                          </p:spTgt>
                                        </p:tgtEl>
                                      </p:cBhvr>
                                    </p:animEffect>
                                    <p:anim calcmode="lin" valueType="num">
                                      <p:cBhvr>
                                        <p:cTn id="42" dur="1000" fill="hold"/>
                                        <p:tgtEl>
                                          <p:spTgt spid="8195">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819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grpId="0" nodeType="clickEffect">
                                  <p:stCondLst>
                                    <p:cond delay="0"/>
                                  </p:stCondLst>
                                  <p:childTnLst>
                                    <p:set>
                                      <p:cBhvr>
                                        <p:cTn id="47" dur="1" fill="hold">
                                          <p:stCondLst>
                                            <p:cond delay="0"/>
                                          </p:stCondLst>
                                        </p:cTn>
                                        <p:tgtEl>
                                          <p:spTgt spid="8195">
                                            <p:txEl>
                                              <p:pRg st="5" end="5"/>
                                            </p:txEl>
                                          </p:spTgt>
                                        </p:tgtEl>
                                        <p:attrNameLst>
                                          <p:attrName>style.visibility</p:attrName>
                                        </p:attrNameLst>
                                      </p:cBhvr>
                                      <p:to>
                                        <p:strVal val="visible"/>
                                      </p:to>
                                    </p:set>
                                    <p:anim calcmode="lin" valueType="num">
                                      <p:cBhvr>
                                        <p:cTn id="48" dur="1" fill="hold"/>
                                        <p:tgtEl>
                                          <p:spTgt spid="8195">
                                            <p:txEl>
                                              <p:pRg st="5" end="5"/>
                                            </p:txEl>
                                          </p:spTgt>
                                        </p:tgtEl>
                                      </p:cBhvr>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8195">
                                            <p:txEl>
                                              <p:pRg st="6" end="6"/>
                                            </p:txEl>
                                          </p:spTgt>
                                        </p:tgtEl>
                                        <p:attrNameLst>
                                          <p:attrName>style.visibility</p:attrName>
                                        </p:attrNameLst>
                                      </p:cBhvr>
                                      <p:to>
                                        <p:strVal val="visible"/>
                                      </p:to>
                                    </p:set>
                                    <p:animEffect transition="in" filter="fade">
                                      <p:cBhvr>
                                        <p:cTn id="53" dur="1000"/>
                                        <p:tgtEl>
                                          <p:spTgt spid="8195">
                                            <p:txEl>
                                              <p:pRg st="6" end="6"/>
                                            </p:txEl>
                                          </p:spTgt>
                                        </p:tgtEl>
                                      </p:cBhvr>
                                    </p:animEffect>
                                    <p:anim calcmode="lin" valueType="num">
                                      <p:cBhvr>
                                        <p:cTn id="54" dur="1000" fill="hold"/>
                                        <p:tgtEl>
                                          <p:spTgt spid="8195">
                                            <p:txEl>
                                              <p:pRg st="6" end="6"/>
                                            </p:txEl>
                                          </p:spTgt>
                                        </p:tgtEl>
                                        <p:attrNameLst>
                                          <p:attrName>ppt_x</p:attrName>
                                        </p:attrNameLst>
                                      </p:cBhvr>
                                      <p:tavLst>
                                        <p:tav tm="0">
                                          <p:val>
                                            <p:strVal val="#ppt_x"/>
                                          </p:val>
                                        </p:tav>
                                        <p:tav tm="100000">
                                          <p:val>
                                            <p:strVal val="#ppt_x"/>
                                          </p:val>
                                        </p:tav>
                                      </p:tavLst>
                                    </p:anim>
                                    <p:anim calcmode="lin" valueType="num">
                                      <p:cBhvr>
                                        <p:cTn id="55" dur="1000" fill="hold"/>
                                        <p:tgtEl>
                                          <p:spTgt spid="819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8195">
                                            <p:txEl>
                                              <p:pRg st="7" end="7"/>
                                            </p:txEl>
                                          </p:spTgt>
                                        </p:tgtEl>
                                        <p:attrNameLst>
                                          <p:attrName>style.visibility</p:attrName>
                                        </p:attrNameLst>
                                      </p:cBhvr>
                                      <p:to>
                                        <p:strVal val="visible"/>
                                      </p:to>
                                    </p:set>
                                    <p:animEffect transition="in" filter="fade">
                                      <p:cBhvr>
                                        <p:cTn id="60" dur="1000"/>
                                        <p:tgtEl>
                                          <p:spTgt spid="8195">
                                            <p:txEl>
                                              <p:pRg st="7" end="7"/>
                                            </p:txEl>
                                          </p:spTgt>
                                        </p:tgtEl>
                                      </p:cBhvr>
                                    </p:animEffect>
                                    <p:anim calcmode="lin" valueType="num">
                                      <p:cBhvr>
                                        <p:cTn id="61" dur="1000" fill="hold"/>
                                        <p:tgtEl>
                                          <p:spTgt spid="8195">
                                            <p:txEl>
                                              <p:pRg st="7" end="7"/>
                                            </p:txEl>
                                          </p:spTgt>
                                        </p:tgtEl>
                                        <p:attrNameLst>
                                          <p:attrName>ppt_x</p:attrName>
                                        </p:attrNameLst>
                                      </p:cBhvr>
                                      <p:tavLst>
                                        <p:tav tm="0">
                                          <p:val>
                                            <p:strVal val="#ppt_x"/>
                                          </p:val>
                                        </p:tav>
                                        <p:tav tm="100000">
                                          <p:val>
                                            <p:strVal val="#ppt_x"/>
                                          </p:val>
                                        </p:tav>
                                      </p:tavLst>
                                    </p:anim>
                                    <p:anim calcmode="lin" valueType="num">
                                      <p:cBhvr>
                                        <p:cTn id="62" dur="1000" fill="hold"/>
                                        <p:tgtEl>
                                          <p:spTgt spid="819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8195">
                                            <p:txEl>
                                              <p:pRg st="8" end="8"/>
                                            </p:txEl>
                                          </p:spTgt>
                                        </p:tgtEl>
                                        <p:attrNameLst>
                                          <p:attrName>style.visibility</p:attrName>
                                        </p:attrNameLst>
                                      </p:cBhvr>
                                      <p:to>
                                        <p:strVal val="visible"/>
                                      </p:to>
                                    </p:set>
                                    <p:animEffect transition="in" filter="fade">
                                      <p:cBhvr>
                                        <p:cTn id="67" dur="1000"/>
                                        <p:tgtEl>
                                          <p:spTgt spid="8195">
                                            <p:txEl>
                                              <p:pRg st="8" end="8"/>
                                            </p:txEl>
                                          </p:spTgt>
                                        </p:tgtEl>
                                      </p:cBhvr>
                                    </p:animEffect>
                                    <p:anim calcmode="lin" valueType="num">
                                      <p:cBhvr>
                                        <p:cTn id="68" dur="1000" fill="hold"/>
                                        <p:tgtEl>
                                          <p:spTgt spid="8195">
                                            <p:txEl>
                                              <p:pRg st="8" end="8"/>
                                            </p:txEl>
                                          </p:spTgt>
                                        </p:tgtEl>
                                        <p:attrNameLst>
                                          <p:attrName>ppt_x</p:attrName>
                                        </p:attrNameLst>
                                      </p:cBhvr>
                                      <p:tavLst>
                                        <p:tav tm="0">
                                          <p:val>
                                            <p:strVal val="#ppt_x"/>
                                          </p:val>
                                        </p:tav>
                                        <p:tav tm="100000">
                                          <p:val>
                                            <p:strVal val="#ppt_x"/>
                                          </p:val>
                                        </p:tav>
                                      </p:tavLst>
                                    </p:anim>
                                    <p:anim calcmode="lin" valueType="num">
                                      <p:cBhvr>
                                        <p:cTn id="69" dur="1000" fill="hold"/>
                                        <p:tgtEl>
                                          <p:spTgt spid="8195">
                                            <p:txEl>
                                              <p:pRg st="8" end="8"/>
                                            </p:txEl>
                                          </p:spTgt>
                                        </p:tgtEl>
                                        <p:attrNameLst>
                                          <p:attrName>ppt_y</p:attrName>
                                        </p:attrNameLst>
                                      </p:cBhvr>
                                      <p:tavLst>
                                        <p:tav tm="0">
                                          <p:val>
                                            <p:strVal val="#ppt_y+.1"/>
                                          </p:val>
                                        </p:tav>
                                        <p:tav tm="100000">
                                          <p:val>
                                            <p:strVal val="#ppt_y"/>
                                          </p:val>
                                        </p:tav>
                                      </p:tavLst>
                                    </p:anim>
                                  </p:childTnLst>
                                </p:cTn>
                              </p:par>
                            </p:childTnLst>
                          </p:cTn>
                        </p:par>
                        <p:par>
                          <p:cTn id="70" fill="hold">
                            <p:stCondLst>
                              <p:cond delay="1000"/>
                            </p:stCondLst>
                            <p:childTnLst>
                              <p:par>
                                <p:cTn id="71" presetID="21" presetClass="entr" presetSubtype="1" fill="hold" nodeType="after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wheel(1)">
                                      <p:cBhvr>
                                        <p:cTn id="7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075" name="Rectangle 3"/>
          <p:cNvSpPr>
            <a:spLocks noGrp="1" noRot="1" noChangeArrowheads="1"/>
          </p:cNvSpPr>
          <p:nvPr>
            <p:ph idx="4294967295"/>
          </p:nvPr>
        </p:nvSpPr>
        <p:spPr>
          <a:xfrm>
            <a:off x="2649538" y="1157288"/>
            <a:ext cx="6494462" cy="5386387"/>
          </a:xfrm>
          <a:solidFill>
            <a:schemeClr val="bg1">
              <a:alpha val="30000"/>
            </a:schemeClr>
          </a:solidFill>
        </p:spPr>
        <p:txBody>
          <a:bodyPr>
            <a:noAutofit/>
          </a:bodyPr>
          <a:lstStyle/>
          <a:p>
            <a:pPr marL="0" indent="0" algn="ctr" eaLnBrk="1" hangingPunct="1">
              <a:buFont typeface="Wingdings" panose="05000000000000000000" pitchFamily="2" charset="2"/>
              <a:buNone/>
            </a:pPr>
            <a:r>
              <a:rPr lang="en-US" altLang="zh-CN" sz="3600" b="1">
                <a:effectLst/>
                <a:sym typeface="+mn-ea"/>
              </a:rPr>
              <a:t>《</a:t>
            </a:r>
            <a:r>
              <a:rPr lang="zh-CN" altLang="en-US" sz="3600" b="1">
                <a:effectLst/>
                <a:sym typeface="+mn-ea"/>
              </a:rPr>
              <a:t>酬乐天扬州初逢席上见赠</a:t>
            </a:r>
            <a:r>
              <a:rPr lang="en-US" altLang="zh-CN" sz="3600" b="1">
                <a:effectLst/>
                <a:sym typeface="+mn-ea"/>
              </a:rPr>
              <a:t>》</a:t>
            </a:r>
            <a:endParaRPr lang="zh-CN" altLang="en-US" sz="3600" b="1" dirty="0" smtClean="0">
              <a:effectLst/>
            </a:endParaRPr>
          </a:p>
          <a:p>
            <a:pPr marL="0" indent="0" algn="ctr" eaLnBrk="1" hangingPunct="1">
              <a:buFont typeface="Wingdings" panose="05000000000000000000" pitchFamily="2" charset="2"/>
              <a:buNone/>
            </a:pPr>
            <a:endParaRPr lang="zh-CN" altLang="en-US" sz="1600" b="1" dirty="0" smtClean="0">
              <a:effectLst/>
            </a:endParaRPr>
          </a:p>
          <a:p>
            <a:pPr marL="0" indent="0" algn="ctr" eaLnBrk="1" hangingPunct="1">
              <a:buFont typeface="Wingdings" panose="05000000000000000000" pitchFamily="2" charset="2"/>
              <a:buNone/>
            </a:pPr>
            <a:r>
              <a:rPr lang="zh-CN" altLang="en-US" sz="2800" b="1" dirty="0" smtClean="0">
                <a:effectLst/>
              </a:rPr>
              <a:t>巴山楚水</a:t>
            </a:r>
            <a:r>
              <a:rPr lang="zh-CN" altLang="en-US" sz="2800" b="1" dirty="0">
                <a:solidFill>
                  <a:srgbClr val="0000FF"/>
                </a:solidFill>
                <a:latin typeface="楷体" panose="02010609060101010101" pitchFamily="49" charset="-122"/>
                <a:ea typeface="楷体" panose="02010609060101010101" pitchFamily="49" charset="-122"/>
              </a:rPr>
              <a:t>凄凉地</a:t>
            </a:r>
            <a:r>
              <a:rPr lang="zh-CN" altLang="en-US" sz="2800" b="1" dirty="0" smtClean="0">
                <a:effectLst/>
              </a:rPr>
              <a:t>，</a:t>
            </a:r>
            <a:r>
              <a:rPr lang="zh-CN" altLang="en-US" sz="2800" b="1" dirty="0">
                <a:solidFill>
                  <a:srgbClr val="0000FF"/>
                </a:solidFill>
                <a:latin typeface="楷体" panose="02010609060101010101" pitchFamily="49" charset="-122"/>
                <a:ea typeface="楷体" panose="02010609060101010101" pitchFamily="49" charset="-122"/>
              </a:rPr>
              <a:t>二十三年</a:t>
            </a:r>
            <a:r>
              <a:rPr lang="zh-CN" altLang="en-US" sz="2800" b="1" dirty="0" smtClean="0">
                <a:effectLst/>
              </a:rPr>
              <a:t>弃置身。</a:t>
            </a:r>
          </a:p>
          <a:p>
            <a:pPr marL="0" indent="0" algn="ctr" eaLnBrk="1" hangingPunct="1">
              <a:buFont typeface="Wingdings" panose="05000000000000000000" pitchFamily="2" charset="2"/>
              <a:buNone/>
            </a:pPr>
            <a:r>
              <a:rPr lang="zh-CN" altLang="en-US" sz="2000" b="1" dirty="0" smtClean="0">
                <a:solidFill>
                  <a:srgbClr val="FF0000"/>
                </a:solidFill>
                <a:effectLst/>
                <a:sym typeface="+mn-ea"/>
              </a:rPr>
              <a:t>（欲扬先抑</a:t>
            </a:r>
            <a:r>
              <a:rPr lang="zh-CN" altLang="en-US" sz="2000" b="1" dirty="0" smtClean="0">
                <a:solidFill>
                  <a:srgbClr val="FF0000"/>
                </a:solidFill>
                <a:effectLst/>
              </a:rPr>
              <a:t>贬谪地之僻，被贬时间之长）</a:t>
            </a:r>
            <a:endParaRPr lang="zh-CN" altLang="en-US" sz="2800" b="1" dirty="0" smtClean="0">
              <a:solidFill>
                <a:srgbClr val="FF0000"/>
              </a:solidFill>
              <a:effectLst/>
            </a:endParaRPr>
          </a:p>
          <a:p>
            <a:pPr marL="0" indent="0" algn="ctr" eaLnBrk="1" hangingPunct="1">
              <a:buFont typeface="Wingdings" panose="05000000000000000000" pitchFamily="2" charset="2"/>
              <a:buNone/>
            </a:pPr>
            <a:r>
              <a:rPr lang="zh-CN" altLang="en-US" sz="2800" b="1" dirty="0">
                <a:solidFill>
                  <a:srgbClr val="0000FF"/>
                </a:solidFill>
                <a:latin typeface="楷体" panose="02010609060101010101" pitchFamily="49" charset="-122"/>
                <a:ea typeface="楷体" panose="02010609060101010101" pitchFamily="49" charset="-122"/>
              </a:rPr>
              <a:t>怀旧</a:t>
            </a:r>
            <a:r>
              <a:rPr lang="zh-CN" altLang="en-US" sz="2800" b="1" dirty="0" smtClean="0">
                <a:effectLst/>
              </a:rPr>
              <a:t>空吟闻笛赋，到乡翻似</a:t>
            </a:r>
            <a:r>
              <a:rPr lang="zh-CN" altLang="en-US" sz="2800" b="1" dirty="0">
                <a:solidFill>
                  <a:srgbClr val="0000FF"/>
                </a:solidFill>
                <a:latin typeface="楷体" panose="02010609060101010101" pitchFamily="49" charset="-122"/>
                <a:ea typeface="楷体" panose="02010609060101010101" pitchFamily="49" charset="-122"/>
              </a:rPr>
              <a:t>烂柯人</a:t>
            </a:r>
            <a:r>
              <a:rPr lang="zh-CN" altLang="en-US" sz="2800" b="1" dirty="0" smtClean="0">
                <a:effectLst/>
              </a:rPr>
              <a:t>。</a:t>
            </a:r>
          </a:p>
          <a:p>
            <a:pPr marL="0" indent="0" algn="ctr" eaLnBrk="1" hangingPunct="1">
              <a:buFont typeface="Wingdings" panose="05000000000000000000" pitchFamily="2" charset="2"/>
              <a:buNone/>
            </a:pPr>
            <a:r>
              <a:rPr lang="zh-CN" altLang="en-US" sz="2000" b="1" dirty="0" smtClean="0">
                <a:solidFill>
                  <a:srgbClr val="FF0000"/>
                </a:solidFill>
                <a:effectLst/>
                <a:sym typeface="+mn-ea"/>
              </a:rPr>
              <a:t>（用典故，人事全非，亲旧凋零，</a:t>
            </a:r>
            <a:endParaRPr lang="zh-CN" altLang="en-US" sz="2000" b="1" dirty="0" smtClean="0">
              <a:solidFill>
                <a:srgbClr val="FF0000"/>
              </a:solidFill>
              <a:effectLst/>
            </a:endParaRPr>
          </a:p>
          <a:p>
            <a:pPr marL="0" indent="0" algn="ctr" eaLnBrk="1" hangingPunct="1">
              <a:buFont typeface="Wingdings" panose="05000000000000000000" pitchFamily="2" charset="2"/>
              <a:buNone/>
            </a:pPr>
            <a:r>
              <a:rPr lang="zh-CN" altLang="en-US" sz="2000" b="1" dirty="0" smtClean="0">
                <a:solidFill>
                  <a:srgbClr val="FF0000"/>
                </a:solidFill>
                <a:effectLst/>
                <a:sym typeface="+mn-ea"/>
              </a:rPr>
              <a:t>今非昔比，恍如隔世）</a:t>
            </a:r>
            <a:endParaRPr lang="zh-CN" altLang="en-US" sz="2800" b="1" dirty="0" smtClean="0">
              <a:effectLst/>
            </a:endParaRPr>
          </a:p>
          <a:p>
            <a:pPr marL="0" indent="0" algn="ctr" eaLnBrk="1" hangingPunct="1">
              <a:buFont typeface="Wingdings" panose="05000000000000000000" pitchFamily="2" charset="2"/>
              <a:buNone/>
            </a:pPr>
            <a:r>
              <a:rPr lang="zh-CN" altLang="en-US" sz="2800" b="1" dirty="0">
                <a:solidFill>
                  <a:srgbClr val="0000FF"/>
                </a:solidFill>
                <a:latin typeface="楷体" panose="02010609060101010101" pitchFamily="49" charset="-122"/>
                <a:ea typeface="楷体" panose="02010609060101010101" pitchFamily="49" charset="-122"/>
              </a:rPr>
              <a:t>沉舟</a:t>
            </a:r>
            <a:r>
              <a:rPr lang="zh-CN" altLang="en-US" sz="2800" b="1" dirty="0" smtClean="0">
                <a:effectLst/>
              </a:rPr>
              <a:t>侧畔千帆过，</a:t>
            </a:r>
            <a:r>
              <a:rPr lang="zh-CN" altLang="en-US" sz="2800" b="1" dirty="0">
                <a:solidFill>
                  <a:srgbClr val="0000FF"/>
                </a:solidFill>
                <a:latin typeface="楷体" panose="02010609060101010101" pitchFamily="49" charset="-122"/>
                <a:ea typeface="楷体" panose="02010609060101010101" pitchFamily="49" charset="-122"/>
              </a:rPr>
              <a:t>病树</a:t>
            </a:r>
            <a:r>
              <a:rPr lang="zh-CN" altLang="en-US" sz="2800" b="1" dirty="0" smtClean="0">
                <a:effectLst/>
              </a:rPr>
              <a:t>前头</a:t>
            </a:r>
            <a:r>
              <a:rPr lang="zh-CN" altLang="en-US" sz="2800" b="1" dirty="0">
                <a:solidFill>
                  <a:srgbClr val="0000FF"/>
                </a:solidFill>
                <a:latin typeface="楷体" panose="02010609060101010101" pitchFamily="49" charset="-122"/>
                <a:ea typeface="楷体" panose="02010609060101010101" pitchFamily="49" charset="-122"/>
              </a:rPr>
              <a:t>万木春</a:t>
            </a:r>
            <a:r>
              <a:rPr lang="zh-CN" altLang="en-US" sz="2800" b="1" dirty="0" smtClean="0">
                <a:effectLst/>
              </a:rPr>
              <a:t>。</a:t>
            </a:r>
          </a:p>
          <a:p>
            <a:pPr marL="0" indent="0" algn="ctr" eaLnBrk="1" hangingPunct="1">
              <a:buFont typeface="Wingdings" panose="05000000000000000000" pitchFamily="2" charset="2"/>
              <a:buNone/>
            </a:pPr>
            <a:r>
              <a:rPr lang="zh-CN" altLang="en-US" sz="2000" b="1" dirty="0" smtClean="0">
                <a:solidFill>
                  <a:srgbClr val="FF0000"/>
                </a:solidFill>
                <a:effectLst/>
                <a:sym typeface="+mn-ea"/>
              </a:rPr>
              <a:t>（以新陈代谢的自然规律暗示政治上的新旧交替）</a:t>
            </a:r>
            <a:endParaRPr lang="zh-CN" altLang="en-US" sz="2800" b="1" dirty="0" smtClean="0">
              <a:effectLst/>
            </a:endParaRPr>
          </a:p>
          <a:p>
            <a:pPr marL="0" indent="0" algn="ctr" eaLnBrk="1" hangingPunct="1">
              <a:buFont typeface="Wingdings" panose="05000000000000000000" pitchFamily="2" charset="2"/>
              <a:buNone/>
            </a:pPr>
            <a:r>
              <a:rPr lang="zh-CN" altLang="en-US" sz="2800" b="1" dirty="0" smtClean="0">
                <a:effectLst/>
              </a:rPr>
              <a:t>今日听君歌一曲，暂凭杯酒</a:t>
            </a:r>
            <a:r>
              <a:rPr lang="zh-CN" altLang="en-US" sz="2800" b="1" dirty="0">
                <a:solidFill>
                  <a:srgbClr val="0000FF"/>
                </a:solidFill>
                <a:latin typeface="楷体" panose="02010609060101010101" pitchFamily="49" charset="-122"/>
                <a:ea typeface="楷体" panose="02010609060101010101" pitchFamily="49" charset="-122"/>
              </a:rPr>
              <a:t>长精神</a:t>
            </a:r>
            <a:r>
              <a:rPr lang="zh-CN" altLang="en-US" sz="2800" b="1" dirty="0" smtClean="0">
                <a:effectLst/>
              </a:rPr>
              <a:t>。</a:t>
            </a:r>
          </a:p>
          <a:p>
            <a:pPr marL="0" indent="0" algn="ctr" eaLnBrk="1" hangingPunct="1">
              <a:buFont typeface="Wingdings" panose="05000000000000000000" pitchFamily="2" charset="2"/>
              <a:buNone/>
            </a:pPr>
            <a:r>
              <a:rPr lang="zh-CN" altLang="en-US" sz="2000" b="1" dirty="0" smtClean="0">
                <a:solidFill>
                  <a:srgbClr val="FF0000"/>
                </a:solidFill>
                <a:effectLst/>
                <a:sym typeface="+mn-ea"/>
              </a:rPr>
              <a:t>（点明酬赠之意，与友人共勉坚韧不拔的意志</a:t>
            </a:r>
          </a:p>
          <a:p>
            <a:pPr marL="0" indent="0" algn="ctr" eaLnBrk="1" hangingPunct="1">
              <a:buFont typeface="Wingdings" panose="05000000000000000000" pitchFamily="2" charset="2"/>
              <a:buNone/>
            </a:pPr>
            <a:r>
              <a:rPr lang="zh-CN" altLang="en-US" sz="2000" b="1" dirty="0" smtClean="0">
                <a:solidFill>
                  <a:srgbClr val="FF0000"/>
                </a:solidFill>
                <a:effectLst/>
                <a:sym typeface="+mn-ea"/>
              </a:rPr>
              <a:t>和乐观豁达的精神态度）</a:t>
            </a:r>
            <a:endParaRPr lang="zh-CN" altLang="en-US" sz="2000" b="1" dirty="0" smtClean="0">
              <a:solidFill>
                <a:srgbClr val="FF0000"/>
              </a:solidFill>
              <a:effectLst/>
            </a:endParaRPr>
          </a:p>
          <a:p>
            <a:pPr marL="0" indent="0" algn="ctr" eaLnBrk="1" hangingPunct="1">
              <a:buFont typeface="Wingdings" panose="05000000000000000000" pitchFamily="2" charset="2"/>
              <a:buNone/>
            </a:pPr>
            <a:endParaRPr lang="zh-CN" altLang="en-US" sz="2800" b="1" dirty="0" smtClean="0">
              <a:effectLst/>
            </a:endParaRPr>
          </a:p>
        </p:txBody>
      </p:sp>
      <p:grpSp>
        <p:nvGrpSpPr>
          <p:cNvPr id="8" name="组合 7"/>
          <p:cNvGrpSpPr/>
          <p:nvPr/>
        </p:nvGrpSpPr>
        <p:grpSpPr>
          <a:xfrm>
            <a:off x="253365" y="326621"/>
            <a:ext cx="2346325" cy="702313"/>
            <a:chOff x="1325" y="701"/>
            <a:chExt cx="3695" cy="1106"/>
          </a:xfrm>
        </p:grpSpPr>
        <p:sp>
          <p:nvSpPr>
            <p:cNvPr id="9" name="文本框 3"/>
            <p:cNvSpPr txBox="1"/>
            <p:nvPr/>
          </p:nvSpPr>
          <p:spPr>
            <a:xfrm>
              <a:off x="1325" y="795"/>
              <a:ext cx="2848" cy="91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课文解析</a:t>
              </a:r>
            </a:p>
          </p:txBody>
        </p:sp>
        <p:pic>
          <p:nvPicPr>
            <p:cNvPr id="10" name="图片 9" descr="00 图标-04"/>
            <p:cNvPicPr>
              <a:picLocks noChangeAspect="1"/>
            </p:cNvPicPr>
            <p:nvPr/>
          </p:nvPicPr>
          <p:blipFill>
            <a:blip r:embed="rId3" cstate="print"/>
            <a:stretch>
              <a:fillRect/>
            </a:stretch>
          </p:blipFill>
          <p:spPr>
            <a:xfrm>
              <a:off x="1325" y="701"/>
              <a:ext cx="3695" cy="1106"/>
            </a:xfrm>
            <a:prstGeom prst="rect">
              <a:avLst/>
            </a:prstGeom>
          </p:spPr>
        </p:pic>
        <p:sp>
          <p:nvSpPr>
            <p:cNvPr id="11" name="文本框 10"/>
            <p:cNvSpPr txBox="1"/>
            <p:nvPr/>
          </p:nvSpPr>
          <p:spPr>
            <a:xfrm>
              <a:off x="1533" y="794"/>
              <a:ext cx="2848" cy="91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课文解析</a:t>
              </a:r>
            </a:p>
          </p:txBody>
        </p:sp>
      </p:grpSp>
    </p:spTree>
  </p:cSld>
  <p:clrMapOvr>
    <a:masterClrMapping/>
  </p:clrMapOvr>
  <mc:AlternateContent xmlns:mc="http://schemas.openxmlformats.org/markup-compatibility/2006">
    <mc:Choice xmlns:p14="http://schemas.microsoft.com/office/powerpoint/2010/main" xmlns=""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xEl>
                                              <p:pRg st="0" end="0"/>
                                            </p:txEl>
                                          </p:spTgt>
                                        </p:tgtEl>
                                        <p:attrNameLst>
                                          <p:attrName>style.visibility</p:attrName>
                                        </p:attrNameLst>
                                      </p:cBhvr>
                                      <p:to>
                                        <p:strVal val="visible"/>
                                      </p:to>
                                    </p:set>
                                    <p:anim calcmode="lin" valueType="num">
                                      <p:cBhvr additive="base">
                                        <p:cTn id="13"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075">
                                            <p:txEl>
                                              <p:charRg st="0" end="0"/>
                                            </p:txEl>
                                          </p:spTgt>
                                        </p:tgtEl>
                                        <p:attrNameLst>
                                          <p:attrName>style.visibility</p:attrName>
                                        </p:attrNameLst>
                                      </p:cBhvr>
                                      <p:to>
                                        <p:strVal val="visible"/>
                                      </p:to>
                                    </p:set>
                                    <p:animEffect transition="in" filter="fade">
                                      <p:cBhvr>
                                        <p:cTn id="19" dur="1000"/>
                                        <p:tgtEl>
                                          <p:spTgt spid="3075">
                                            <p:txEl>
                                              <p:charRg st="0" end="0"/>
                                            </p:txEl>
                                          </p:spTgt>
                                        </p:tgtEl>
                                      </p:cBhvr>
                                    </p:animEffect>
                                    <p:anim calcmode="lin" valueType="num">
                                      <p:cBhvr>
                                        <p:cTn id="20" dur="1000" fill="hold"/>
                                        <p:tgtEl>
                                          <p:spTgt spid="3075">
                                            <p:txEl>
                                              <p:char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075">
                                            <p:txEl>
                                              <p:char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075">
                                            <p:txEl>
                                              <p:pRg st="2" end="2"/>
                                            </p:txEl>
                                          </p:spTgt>
                                        </p:tgtEl>
                                        <p:attrNameLst>
                                          <p:attrName>style.visibility</p:attrName>
                                        </p:attrNameLst>
                                      </p:cBhvr>
                                      <p:to>
                                        <p:strVal val="visible"/>
                                      </p:to>
                                    </p:set>
                                    <p:animEffect transition="in" filter="fade">
                                      <p:cBhvr>
                                        <p:cTn id="26" dur="1000"/>
                                        <p:tgtEl>
                                          <p:spTgt spid="3075">
                                            <p:txEl>
                                              <p:pRg st="2" end="2"/>
                                            </p:txEl>
                                          </p:spTgt>
                                        </p:tgtEl>
                                      </p:cBhvr>
                                    </p:animEffect>
                                    <p:anim calcmode="lin" valueType="num">
                                      <p:cBhvr>
                                        <p:cTn id="27" dur="1000" fill="hold"/>
                                        <p:tgtEl>
                                          <p:spTgt spid="307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0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075">
                                            <p:txEl>
                                              <p:pRg st="3" end="3"/>
                                            </p:txEl>
                                          </p:spTgt>
                                        </p:tgtEl>
                                        <p:attrNameLst>
                                          <p:attrName>style.visibility</p:attrName>
                                        </p:attrNameLst>
                                      </p:cBhvr>
                                      <p:to>
                                        <p:strVal val="visible"/>
                                      </p:to>
                                    </p:set>
                                    <p:animEffect transition="in" filter="fade">
                                      <p:cBhvr>
                                        <p:cTn id="33" dur="1000"/>
                                        <p:tgtEl>
                                          <p:spTgt spid="3075">
                                            <p:txEl>
                                              <p:pRg st="3" end="3"/>
                                            </p:txEl>
                                          </p:spTgt>
                                        </p:tgtEl>
                                      </p:cBhvr>
                                    </p:animEffect>
                                    <p:anim calcmode="lin" valueType="num">
                                      <p:cBhvr>
                                        <p:cTn id="34" dur="1000" fill="hold"/>
                                        <p:tgtEl>
                                          <p:spTgt spid="307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0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075">
                                            <p:txEl>
                                              <p:pRg st="4" end="4"/>
                                            </p:txEl>
                                          </p:spTgt>
                                        </p:tgtEl>
                                        <p:attrNameLst>
                                          <p:attrName>style.visibility</p:attrName>
                                        </p:attrNameLst>
                                      </p:cBhvr>
                                      <p:to>
                                        <p:strVal val="visible"/>
                                      </p:to>
                                    </p:set>
                                    <p:animEffect transition="in" filter="fade">
                                      <p:cBhvr>
                                        <p:cTn id="40" dur="1000"/>
                                        <p:tgtEl>
                                          <p:spTgt spid="3075">
                                            <p:txEl>
                                              <p:pRg st="4" end="4"/>
                                            </p:txEl>
                                          </p:spTgt>
                                        </p:tgtEl>
                                      </p:cBhvr>
                                    </p:animEffect>
                                    <p:anim calcmode="lin" valueType="num">
                                      <p:cBhvr>
                                        <p:cTn id="41" dur="1000" fill="hold"/>
                                        <p:tgtEl>
                                          <p:spTgt spid="3075">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07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075">
                                            <p:txEl>
                                              <p:pRg st="5" end="5"/>
                                            </p:txEl>
                                          </p:spTgt>
                                        </p:tgtEl>
                                        <p:attrNameLst>
                                          <p:attrName>style.visibility</p:attrName>
                                        </p:attrNameLst>
                                      </p:cBhvr>
                                      <p:to>
                                        <p:strVal val="visible"/>
                                      </p:to>
                                    </p:set>
                                    <p:animEffect transition="in" filter="fade">
                                      <p:cBhvr>
                                        <p:cTn id="47" dur="1000"/>
                                        <p:tgtEl>
                                          <p:spTgt spid="3075">
                                            <p:txEl>
                                              <p:pRg st="5" end="5"/>
                                            </p:txEl>
                                          </p:spTgt>
                                        </p:tgtEl>
                                      </p:cBhvr>
                                    </p:animEffect>
                                    <p:anim calcmode="lin" valueType="num">
                                      <p:cBhvr>
                                        <p:cTn id="48" dur="1000" fill="hold"/>
                                        <p:tgtEl>
                                          <p:spTgt spid="3075">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07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075">
                                            <p:txEl>
                                              <p:pRg st="6" end="6"/>
                                            </p:txEl>
                                          </p:spTgt>
                                        </p:tgtEl>
                                        <p:attrNameLst>
                                          <p:attrName>style.visibility</p:attrName>
                                        </p:attrNameLst>
                                      </p:cBhvr>
                                      <p:to>
                                        <p:strVal val="visible"/>
                                      </p:to>
                                    </p:set>
                                    <p:animEffect transition="in" filter="fade">
                                      <p:cBhvr>
                                        <p:cTn id="54" dur="1000"/>
                                        <p:tgtEl>
                                          <p:spTgt spid="3075">
                                            <p:txEl>
                                              <p:pRg st="6" end="6"/>
                                            </p:txEl>
                                          </p:spTgt>
                                        </p:tgtEl>
                                      </p:cBhvr>
                                    </p:animEffect>
                                    <p:anim calcmode="lin" valueType="num">
                                      <p:cBhvr>
                                        <p:cTn id="55" dur="1000" fill="hold"/>
                                        <p:tgtEl>
                                          <p:spTgt spid="3075">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07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075">
                                            <p:txEl>
                                              <p:pRg st="7" end="7"/>
                                            </p:txEl>
                                          </p:spTgt>
                                        </p:tgtEl>
                                        <p:attrNameLst>
                                          <p:attrName>style.visibility</p:attrName>
                                        </p:attrNameLst>
                                      </p:cBhvr>
                                      <p:to>
                                        <p:strVal val="visible"/>
                                      </p:to>
                                    </p:set>
                                    <p:animEffect transition="in" filter="fade">
                                      <p:cBhvr>
                                        <p:cTn id="61" dur="1000"/>
                                        <p:tgtEl>
                                          <p:spTgt spid="3075">
                                            <p:txEl>
                                              <p:pRg st="7" end="7"/>
                                            </p:txEl>
                                          </p:spTgt>
                                        </p:tgtEl>
                                      </p:cBhvr>
                                    </p:animEffect>
                                    <p:anim calcmode="lin" valueType="num">
                                      <p:cBhvr>
                                        <p:cTn id="62" dur="1000" fill="hold"/>
                                        <p:tgtEl>
                                          <p:spTgt spid="3075">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307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3075">
                                            <p:txEl>
                                              <p:pRg st="8" end="8"/>
                                            </p:txEl>
                                          </p:spTgt>
                                        </p:tgtEl>
                                        <p:attrNameLst>
                                          <p:attrName>style.visibility</p:attrName>
                                        </p:attrNameLst>
                                      </p:cBhvr>
                                      <p:to>
                                        <p:strVal val="visible"/>
                                      </p:to>
                                    </p:set>
                                    <p:animEffect transition="in" filter="fade">
                                      <p:cBhvr>
                                        <p:cTn id="68" dur="1000"/>
                                        <p:tgtEl>
                                          <p:spTgt spid="3075">
                                            <p:txEl>
                                              <p:pRg st="8" end="8"/>
                                            </p:txEl>
                                          </p:spTgt>
                                        </p:tgtEl>
                                      </p:cBhvr>
                                    </p:animEffect>
                                    <p:anim calcmode="lin" valueType="num">
                                      <p:cBhvr>
                                        <p:cTn id="69" dur="1000" fill="hold"/>
                                        <p:tgtEl>
                                          <p:spTgt spid="3075">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307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3075">
                                            <p:txEl>
                                              <p:pRg st="9" end="9"/>
                                            </p:txEl>
                                          </p:spTgt>
                                        </p:tgtEl>
                                        <p:attrNameLst>
                                          <p:attrName>style.visibility</p:attrName>
                                        </p:attrNameLst>
                                      </p:cBhvr>
                                      <p:to>
                                        <p:strVal val="visible"/>
                                      </p:to>
                                    </p:set>
                                    <p:animEffect transition="in" filter="fade">
                                      <p:cBhvr>
                                        <p:cTn id="75" dur="1000"/>
                                        <p:tgtEl>
                                          <p:spTgt spid="3075">
                                            <p:txEl>
                                              <p:pRg st="9" end="9"/>
                                            </p:txEl>
                                          </p:spTgt>
                                        </p:tgtEl>
                                      </p:cBhvr>
                                    </p:animEffect>
                                    <p:anim calcmode="lin" valueType="num">
                                      <p:cBhvr>
                                        <p:cTn id="76" dur="1000" fill="hold"/>
                                        <p:tgtEl>
                                          <p:spTgt spid="3075">
                                            <p:txEl>
                                              <p:pRg st="9" end="9"/>
                                            </p:txEl>
                                          </p:spTgt>
                                        </p:tgtEl>
                                        <p:attrNameLst>
                                          <p:attrName>ppt_x</p:attrName>
                                        </p:attrNameLst>
                                      </p:cBhvr>
                                      <p:tavLst>
                                        <p:tav tm="0">
                                          <p:val>
                                            <p:strVal val="#ppt_x"/>
                                          </p:val>
                                        </p:tav>
                                        <p:tav tm="100000">
                                          <p:val>
                                            <p:strVal val="#ppt_x"/>
                                          </p:val>
                                        </p:tav>
                                      </p:tavLst>
                                    </p:anim>
                                    <p:anim calcmode="lin" valueType="num">
                                      <p:cBhvr>
                                        <p:cTn id="77" dur="1000" fill="hold"/>
                                        <p:tgtEl>
                                          <p:spTgt spid="307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3075">
                                            <p:txEl>
                                              <p:pRg st="10" end="10"/>
                                            </p:txEl>
                                          </p:spTgt>
                                        </p:tgtEl>
                                        <p:attrNameLst>
                                          <p:attrName>style.visibility</p:attrName>
                                        </p:attrNameLst>
                                      </p:cBhvr>
                                      <p:to>
                                        <p:strVal val="visible"/>
                                      </p:to>
                                    </p:set>
                                    <p:animEffect transition="in" filter="fade">
                                      <p:cBhvr>
                                        <p:cTn id="82" dur="1000"/>
                                        <p:tgtEl>
                                          <p:spTgt spid="3075">
                                            <p:txEl>
                                              <p:pRg st="10" end="10"/>
                                            </p:txEl>
                                          </p:spTgt>
                                        </p:tgtEl>
                                      </p:cBhvr>
                                    </p:animEffect>
                                    <p:anim calcmode="lin" valueType="num">
                                      <p:cBhvr>
                                        <p:cTn id="83" dur="1000" fill="hold"/>
                                        <p:tgtEl>
                                          <p:spTgt spid="3075">
                                            <p:txEl>
                                              <p:pRg st="10" end="10"/>
                                            </p:txEl>
                                          </p:spTgt>
                                        </p:tgtEl>
                                        <p:attrNameLst>
                                          <p:attrName>ppt_x</p:attrName>
                                        </p:attrNameLst>
                                      </p:cBhvr>
                                      <p:tavLst>
                                        <p:tav tm="0">
                                          <p:val>
                                            <p:strVal val="#ppt_x"/>
                                          </p:val>
                                        </p:tav>
                                        <p:tav tm="100000">
                                          <p:val>
                                            <p:strVal val="#ppt_x"/>
                                          </p:val>
                                        </p:tav>
                                      </p:tavLst>
                                    </p:anim>
                                    <p:anim calcmode="lin" valueType="num">
                                      <p:cBhvr>
                                        <p:cTn id="84" dur="1000" fill="hold"/>
                                        <p:tgtEl>
                                          <p:spTgt spid="307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3075">
                                            <p:txEl>
                                              <p:pRg st="11" end="11"/>
                                            </p:txEl>
                                          </p:spTgt>
                                        </p:tgtEl>
                                        <p:attrNameLst>
                                          <p:attrName>style.visibility</p:attrName>
                                        </p:attrNameLst>
                                      </p:cBhvr>
                                      <p:to>
                                        <p:strVal val="visible"/>
                                      </p:to>
                                    </p:set>
                                    <p:animEffect transition="in" filter="fade">
                                      <p:cBhvr>
                                        <p:cTn id="89" dur="1000"/>
                                        <p:tgtEl>
                                          <p:spTgt spid="3075">
                                            <p:txEl>
                                              <p:pRg st="11" end="11"/>
                                            </p:txEl>
                                          </p:spTgt>
                                        </p:tgtEl>
                                      </p:cBhvr>
                                    </p:animEffect>
                                    <p:anim calcmode="lin" valueType="num">
                                      <p:cBhvr>
                                        <p:cTn id="90" dur="1000" fill="hold"/>
                                        <p:tgtEl>
                                          <p:spTgt spid="3075">
                                            <p:txEl>
                                              <p:pRg st="11" end="11"/>
                                            </p:txEl>
                                          </p:spTgt>
                                        </p:tgtEl>
                                        <p:attrNameLst>
                                          <p:attrName>ppt_x</p:attrName>
                                        </p:attrNameLst>
                                      </p:cBhvr>
                                      <p:tavLst>
                                        <p:tav tm="0">
                                          <p:val>
                                            <p:strVal val="#ppt_x"/>
                                          </p:val>
                                        </p:tav>
                                        <p:tav tm="100000">
                                          <p:val>
                                            <p:strVal val="#ppt_x"/>
                                          </p:val>
                                        </p:tav>
                                      </p:tavLst>
                                    </p:anim>
                                    <p:anim calcmode="lin" valueType="num">
                                      <p:cBhvr>
                                        <p:cTn id="91" dur="1000" fill="hold"/>
                                        <p:tgtEl>
                                          <p:spTgt spid="3075">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97603" y="1624331"/>
            <a:ext cx="8149828" cy="982345"/>
          </a:xfrm>
          <a:prstGeom prst="rect">
            <a:avLst/>
          </a:prstGeom>
          <a:solidFill>
            <a:schemeClr val="bg1">
              <a:alpha val="3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zh-CN" altLang="en-US" sz="2800" b="1" dirty="0">
                <a:solidFill>
                  <a:srgbClr val="0000FF"/>
                </a:solidFill>
                <a:latin typeface="黑体" panose="02010609060101010101" pitchFamily="49" charset="-122"/>
                <a:ea typeface="黑体" panose="02010609060101010101" pitchFamily="49" charset="-122"/>
              </a:rPr>
              <a:t>1.</a:t>
            </a:r>
            <a:r>
              <a:rPr lang="zh-CN" altLang="en-US" sz="2800" b="1" dirty="0">
                <a:solidFill>
                  <a:srgbClr val="0000FF"/>
                </a:solidFill>
                <a:latin typeface="黑体" panose="02010609060101010101" pitchFamily="49" charset="-122"/>
                <a:ea typeface="黑体" panose="02010609060101010101" pitchFamily="49" charset="-122"/>
                <a:sym typeface="+mn-ea"/>
              </a:rPr>
              <a:t>首联交代了什么？表达了诗人怎样的思想感情？</a:t>
            </a:r>
            <a:endParaRPr lang="zh-CN" altLang="en-US" sz="2800" b="1" dirty="0">
              <a:solidFill>
                <a:srgbClr val="0000FF"/>
              </a:solidFill>
              <a:latin typeface="黑体" panose="02010609060101010101" pitchFamily="49" charset="-122"/>
              <a:ea typeface="黑体" panose="02010609060101010101" pitchFamily="49" charset="-122"/>
            </a:endParaRPr>
          </a:p>
          <a:p>
            <a:pPr eaLnBrk="1" hangingPunct="1"/>
            <a:r>
              <a:rPr lang="zh-CN" altLang="en-US" sz="2800" b="1" dirty="0">
                <a:solidFill>
                  <a:srgbClr val="0000FF"/>
                </a:solidFill>
                <a:latin typeface="黑体" panose="02010609060101010101" pitchFamily="49" charset="-122"/>
                <a:ea typeface="黑体" panose="02010609060101010101" pitchFamily="49" charset="-122"/>
                <a:sym typeface="+mn-ea"/>
              </a:rPr>
              <a:t>“凄凉地”和“弃置身”体现出诗人怎样的心情？</a:t>
            </a:r>
          </a:p>
        </p:txBody>
      </p:sp>
      <p:sp>
        <p:nvSpPr>
          <p:cNvPr id="4" name="TextBox 3"/>
          <p:cNvSpPr txBox="1">
            <a:spLocks noChangeArrowheads="1"/>
          </p:cNvSpPr>
          <p:nvPr/>
        </p:nvSpPr>
        <p:spPr bwMode="auto">
          <a:xfrm>
            <a:off x="594758" y="2863215"/>
            <a:ext cx="7955756" cy="2510155"/>
          </a:xfrm>
          <a:prstGeom prst="rect">
            <a:avLst/>
          </a:prstGeom>
          <a:solidFill>
            <a:schemeClr val="bg1">
              <a:alpha val="3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l" eaLnBrk="1" fontAlgn="base" hangingPunct="1">
              <a:lnSpc>
                <a:spcPct val="105000"/>
              </a:lnSpc>
              <a:spcBef>
                <a:spcPts val="1000"/>
              </a:spcBef>
              <a:buClr>
                <a:srgbClr val="3F3F3F"/>
              </a:buClr>
              <a:buFont typeface="Wingdings" panose="05000000000000000000" pitchFamily="2" charset="2"/>
              <a:buNone/>
            </a:pPr>
            <a:r>
              <a:rPr lang="en-US" altLang="zh-CN" sz="24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刘禹锡没有直接倾诉自己长期遭贬的强烈不平，而是通过</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“凄凉地”</a:t>
            </a:r>
            <a:r>
              <a:rPr lang="zh-CN" altLang="en-US" sz="2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和</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“弃置身”</a:t>
            </a:r>
            <a:r>
              <a:rPr lang="zh-CN" altLang="en-US" sz="2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这些字句，</a:t>
            </a:r>
            <a:r>
              <a:rPr lang="zh-CN" sz="2800" b="1"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交代了贬谪</a:t>
            </a:r>
            <a:r>
              <a:rPr lang="zh-CN" sz="28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地方之凄凉</a:t>
            </a:r>
            <a:r>
              <a:rPr lang="zh-CN" sz="2800" b="1"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zh-CN" sz="28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被贬时间之漫长</a:t>
            </a:r>
            <a:r>
              <a:rPr lang="zh-CN" sz="2800" b="1"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。表露出诗人</a:t>
            </a:r>
            <a:r>
              <a:rPr lang="zh-CN" sz="28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无限辛酸和愤懑不平以及痛苦而又孤寂的心情</a:t>
            </a:r>
            <a:r>
              <a:rPr lang="zh-CN" sz="2800" b="1"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600" b="1" dirty="0">
                <a:solidFill>
                  <a:schemeClr val="tx1"/>
                </a:solidFill>
                <a:latin typeface="黑体" panose="02010609060101010101" pitchFamily="49" charset="-122"/>
                <a:ea typeface="黑体" panose="02010609060101010101" pitchFamily="49" charset="-122"/>
                <a:cs typeface="黑体" panose="02010609060101010101" pitchFamily="49" charset="-122"/>
              </a:rPr>
              <a:t> </a:t>
            </a:r>
          </a:p>
        </p:txBody>
      </p:sp>
      <p:grpSp>
        <p:nvGrpSpPr>
          <p:cNvPr id="9" name="组合 8"/>
          <p:cNvGrpSpPr/>
          <p:nvPr/>
        </p:nvGrpSpPr>
        <p:grpSpPr>
          <a:xfrm>
            <a:off x="210185" y="516890"/>
            <a:ext cx="2346325" cy="633095"/>
            <a:chOff x="677" y="701"/>
            <a:chExt cx="3695" cy="997"/>
          </a:xfrm>
        </p:grpSpPr>
        <p:pic>
          <p:nvPicPr>
            <p:cNvPr id="10" name="图片 9" descr="00 图标-04"/>
            <p:cNvPicPr>
              <a:picLocks noChangeAspect="1"/>
            </p:cNvPicPr>
            <p:nvPr/>
          </p:nvPicPr>
          <p:blipFill>
            <a:blip r:embed="rId3" cstate="print"/>
            <a:stretch>
              <a:fillRect/>
            </a:stretch>
          </p:blipFill>
          <p:spPr>
            <a:xfrm>
              <a:off x="677" y="701"/>
              <a:ext cx="3695" cy="997"/>
            </a:xfrm>
            <a:prstGeom prst="rect">
              <a:avLst/>
            </a:prstGeom>
          </p:spPr>
        </p:pic>
        <p:sp>
          <p:nvSpPr>
            <p:cNvPr id="11" name="文本框 10"/>
            <p:cNvSpPr txBox="1"/>
            <p:nvPr/>
          </p:nvSpPr>
          <p:spPr>
            <a:xfrm>
              <a:off x="977" y="779"/>
              <a:ext cx="2848" cy="91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细读探究</a:t>
              </a:r>
            </a:p>
          </p:txBody>
        </p:sp>
      </p:grpSp>
      <p:pic>
        <p:nvPicPr>
          <p:cNvPr id="106499" name="图片 1"/>
          <p:cNvPicPr>
            <a:picLocks noChangeAspect="1"/>
          </p:cNvPicPr>
          <p:nvPr/>
        </p:nvPicPr>
        <p:blipFill>
          <a:blip r:embed="rId4" cstate="print"/>
          <a:stretch>
            <a:fillRect/>
          </a:stretch>
        </p:blipFill>
        <p:spPr>
          <a:xfrm>
            <a:off x="4024630" y="4727575"/>
            <a:ext cx="5140325" cy="2120900"/>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106499"/>
                                        </p:tgtEl>
                                        <p:attrNameLst>
                                          <p:attrName>style.visibility</p:attrName>
                                        </p:attrNameLst>
                                      </p:cBhvr>
                                      <p:to>
                                        <p:strVal val="visible"/>
                                      </p:to>
                                    </p:set>
                                    <p:animEffect transition="in" filter="wheel(1)">
                                      <p:cBhvr>
                                        <p:cTn id="24" dur="2000"/>
                                        <p:tgtEl>
                                          <p:spTgt spid="106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97603" y="1624331"/>
            <a:ext cx="8149828" cy="982345"/>
          </a:xfrm>
          <a:prstGeom prst="rect">
            <a:avLst/>
          </a:prstGeom>
          <a:solidFill>
            <a:schemeClr val="bg1">
              <a:alpha val="3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zh-CN" sz="2800" b="1" dirty="0">
                <a:solidFill>
                  <a:srgbClr val="0000FF"/>
                </a:solidFill>
                <a:latin typeface="黑体" panose="02010609060101010101" pitchFamily="49" charset="-122"/>
                <a:ea typeface="黑体" panose="02010609060101010101" pitchFamily="49" charset="-122"/>
              </a:rPr>
              <a:t>2.</a:t>
            </a:r>
            <a:r>
              <a:rPr lang="zh-CN" altLang="en-US" sz="2800" b="1" dirty="0">
                <a:solidFill>
                  <a:srgbClr val="0000FF"/>
                </a:solidFill>
                <a:latin typeface="黑体" panose="02010609060101010101" pitchFamily="49" charset="-122"/>
                <a:ea typeface="黑体" panose="02010609060101010101" pitchFamily="49" charset="-122"/>
              </a:rPr>
              <a:t>颔联在表现手法上有什么特点？运用这种手法有什么作用？</a:t>
            </a:r>
          </a:p>
        </p:txBody>
      </p:sp>
      <p:sp>
        <p:nvSpPr>
          <p:cNvPr id="4" name="TextBox 3"/>
          <p:cNvSpPr txBox="1">
            <a:spLocks noChangeArrowheads="1"/>
          </p:cNvSpPr>
          <p:nvPr/>
        </p:nvSpPr>
        <p:spPr bwMode="auto">
          <a:xfrm>
            <a:off x="594758" y="2863215"/>
            <a:ext cx="7955756" cy="3413125"/>
          </a:xfrm>
          <a:prstGeom prst="rect">
            <a:avLst/>
          </a:prstGeom>
          <a:solidFill>
            <a:schemeClr val="bg1">
              <a:alpha val="3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l" eaLnBrk="1" fontAlgn="base" hangingPunct="1">
              <a:lnSpc>
                <a:spcPct val="105000"/>
              </a:lnSpc>
              <a:spcBef>
                <a:spcPts val="1000"/>
              </a:spcBef>
              <a:buClr>
                <a:srgbClr val="3F3F3F"/>
              </a:buClr>
              <a:buFont typeface="Wingdings" panose="05000000000000000000" pitchFamily="2" charset="2"/>
              <a:buNone/>
            </a:pPr>
            <a:r>
              <a:rPr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    </a:t>
            </a:r>
            <a:r>
              <a:rPr 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用典</a:t>
            </a:r>
            <a:r>
              <a:rPr lang="zh-CN" sz="2800" b="1" dirty="0">
                <a:latin typeface="黑体" panose="02010609060101010101" pitchFamily="49" charset="-122"/>
                <a:ea typeface="黑体" panose="02010609060101010101" pitchFamily="49" charset="-122"/>
                <a:cs typeface="黑体" panose="02010609060101010101" pitchFamily="49" charset="-122"/>
                <a:sym typeface="+mn-ea"/>
              </a:rPr>
              <a:t>（闻笛赋、烂柯人）。</a:t>
            </a:r>
            <a:r>
              <a:rPr 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“闻笛赋”</a:t>
            </a:r>
            <a:r>
              <a:rPr lang="zh-CN" sz="2800" b="1" dirty="0">
                <a:latin typeface="黑体" panose="02010609060101010101" pitchFamily="49" charset="-122"/>
                <a:ea typeface="黑体" panose="02010609060101010101" pitchFamily="49" charset="-122"/>
                <a:cs typeface="黑体" panose="02010609060101010101" pitchFamily="49" charset="-122"/>
                <a:sym typeface="+mn-ea"/>
              </a:rPr>
              <a:t>是借向秀与稽康的典故表达了诗人对因政治改革失败而受害的战友王书文、柳宗元等</a:t>
            </a:r>
            <a:r>
              <a:rPr 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死去友人的悼念，对亲旧凋零的伤痛和长期被贬的心境</a:t>
            </a:r>
            <a:r>
              <a:rPr lang="zh-CN" sz="2800" b="1" dirty="0">
                <a:latin typeface="黑体" panose="02010609060101010101" pitchFamily="49" charset="-122"/>
                <a:ea typeface="黑体" panose="02010609060101010101" pitchFamily="49" charset="-122"/>
                <a:cs typeface="黑体" panose="02010609060101010101" pitchFamily="49" charset="-122"/>
                <a:sym typeface="+mn-ea"/>
              </a:rPr>
              <a:t>；</a:t>
            </a:r>
          </a:p>
          <a:p>
            <a:pPr algn="l" eaLnBrk="1" fontAlgn="base" hangingPunct="1">
              <a:lnSpc>
                <a:spcPct val="105000"/>
              </a:lnSpc>
              <a:spcBef>
                <a:spcPts val="1000"/>
              </a:spcBef>
              <a:buClr>
                <a:srgbClr val="3F3F3F"/>
              </a:buClr>
              <a:buFont typeface="Wingdings" panose="05000000000000000000" pitchFamily="2" charset="2"/>
              <a:buNone/>
            </a:pPr>
            <a:r>
              <a:rPr 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“烂柯人”</a:t>
            </a:r>
            <a:r>
              <a:rPr lang="zh-CN" sz="2800" b="1" dirty="0">
                <a:latin typeface="黑体" panose="02010609060101010101" pitchFamily="49" charset="-122"/>
                <a:ea typeface="黑体" panose="02010609060101010101" pitchFamily="49" charset="-122"/>
                <a:cs typeface="黑体" panose="02010609060101010101" pitchFamily="49" charset="-122"/>
                <a:sym typeface="+mn-ea"/>
              </a:rPr>
              <a:t>诗人以王质自比（或借王质的故事）暗示贬谪的时间长久，抒发了</a:t>
            </a:r>
            <a:r>
              <a:rPr 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对岁月流逝、人事变迁、暮年返乡恍如隔世的心情。</a:t>
            </a:r>
          </a:p>
        </p:txBody>
      </p:sp>
      <p:grpSp>
        <p:nvGrpSpPr>
          <p:cNvPr id="9" name="组合 8"/>
          <p:cNvGrpSpPr/>
          <p:nvPr/>
        </p:nvGrpSpPr>
        <p:grpSpPr>
          <a:xfrm>
            <a:off x="210185" y="516890"/>
            <a:ext cx="2346325" cy="633095"/>
            <a:chOff x="677" y="701"/>
            <a:chExt cx="3695" cy="997"/>
          </a:xfrm>
        </p:grpSpPr>
        <p:pic>
          <p:nvPicPr>
            <p:cNvPr id="10" name="图片 9" descr="00 图标-04"/>
            <p:cNvPicPr>
              <a:picLocks noChangeAspect="1"/>
            </p:cNvPicPr>
            <p:nvPr/>
          </p:nvPicPr>
          <p:blipFill>
            <a:blip r:embed="rId3" cstate="print"/>
            <a:stretch>
              <a:fillRect/>
            </a:stretch>
          </p:blipFill>
          <p:spPr>
            <a:xfrm>
              <a:off x="677" y="701"/>
              <a:ext cx="3695" cy="997"/>
            </a:xfrm>
            <a:prstGeom prst="rect">
              <a:avLst/>
            </a:prstGeom>
          </p:spPr>
        </p:pic>
        <p:sp>
          <p:nvSpPr>
            <p:cNvPr id="11" name="文本框 10"/>
            <p:cNvSpPr txBox="1"/>
            <p:nvPr/>
          </p:nvSpPr>
          <p:spPr>
            <a:xfrm>
              <a:off x="977" y="779"/>
              <a:ext cx="2848" cy="91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细读探究</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624920" y="1043803"/>
            <a:ext cx="8115300" cy="982345"/>
          </a:xfrm>
          <a:prstGeom prst="rect">
            <a:avLst/>
          </a:prstGeom>
          <a:solidFill>
            <a:schemeClr val="bg1">
              <a:alpha val="3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l" eaLnBrk="1" hangingPunct="1">
              <a:buClrTx/>
              <a:buSzTx/>
              <a:buNone/>
            </a:pPr>
            <a:r>
              <a:rPr lang="en-US" altLang="zh-CN" sz="2800" b="1" dirty="0">
                <a:solidFill>
                  <a:srgbClr val="0000FF"/>
                </a:solidFill>
                <a:latin typeface="黑体" panose="02010609060101010101" pitchFamily="49" charset="-122"/>
                <a:ea typeface="黑体" panose="02010609060101010101" pitchFamily="49" charset="-122"/>
              </a:rPr>
              <a:t>3</a:t>
            </a:r>
            <a:r>
              <a:rPr lang="zh-CN" altLang="en-US" sz="2800" b="1" dirty="0">
                <a:solidFill>
                  <a:srgbClr val="0000FF"/>
                </a:solidFill>
                <a:latin typeface="黑体" panose="02010609060101010101" pitchFamily="49" charset="-122"/>
                <a:ea typeface="黑体" panose="02010609060101010101" pitchFamily="49" charset="-122"/>
              </a:rPr>
              <a:t>.你怎样理解 “沉舟侧畔千帆过，病树前头万木春”这两句诗？表现了诗人怎样的境界？</a:t>
            </a:r>
          </a:p>
        </p:txBody>
      </p:sp>
      <p:sp>
        <p:nvSpPr>
          <p:cNvPr id="3" name="TextBox 3"/>
          <p:cNvSpPr txBox="1">
            <a:spLocks noChangeArrowheads="1"/>
          </p:cNvSpPr>
          <p:nvPr/>
        </p:nvSpPr>
        <p:spPr bwMode="auto">
          <a:xfrm>
            <a:off x="537290" y="2193205"/>
            <a:ext cx="8290322" cy="4107815"/>
          </a:xfrm>
          <a:prstGeom prst="rect">
            <a:avLst/>
          </a:prstGeom>
          <a:solidFill>
            <a:schemeClr val="bg1">
              <a:alpha val="3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20000"/>
              </a:lnSpc>
            </a:pPr>
            <a:r>
              <a:rPr lang="en-US" altLang="zh-CN" sz="2400" b="1"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     </a:t>
            </a:r>
            <a:r>
              <a:rPr lang="zh-CN" sz="2400" b="1"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沉舟侧畔，千帆竞发，病树前头，万木争春。景色壮丽，一改前面伤感低沉的情调，变为</a:t>
            </a:r>
            <a:r>
              <a:rPr lang="zh-CN" sz="24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慷慨昂扬的气概</a:t>
            </a:r>
            <a:r>
              <a:rPr lang="zh-CN" sz="2400" b="1"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dirty="0">
                <a:solidFill>
                  <a:schemeClr val="tx1"/>
                </a:solidFill>
                <a:latin typeface="黑体" panose="02010609060101010101" pitchFamily="49" charset="-122"/>
                <a:ea typeface="黑体" panose="02010609060101010101" pitchFamily="49" charset="-122"/>
                <a:cs typeface="黑体" panose="02010609060101010101" pitchFamily="49" charset="-122"/>
              </a:rPr>
              <a:t> </a:t>
            </a:r>
          </a:p>
          <a:p>
            <a:pPr eaLnBrk="1" hangingPunct="1">
              <a:lnSpc>
                <a:spcPct val="120000"/>
              </a:lnSpc>
            </a:pPr>
            <a:r>
              <a:rPr lang="zh-CN" altLang="en-US" sz="2400" b="1" dirty="0">
                <a:solidFill>
                  <a:schemeClr val="tx1"/>
                </a:solidFill>
                <a:latin typeface="黑体" panose="02010609060101010101" pitchFamily="49" charset="-122"/>
                <a:ea typeface="黑体" panose="02010609060101010101" pitchFamily="49" charset="-122"/>
                <a:cs typeface="黑体" panose="02010609060101010101" pitchFamily="49" charset="-122"/>
              </a:rPr>
              <a:t>    诗人以“沉舟”、“病树”</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自喻</a:t>
            </a:r>
            <a:r>
              <a:rPr lang="zh-CN" altLang="en-US" sz="2400" b="1" dirty="0">
                <a:solidFill>
                  <a:schemeClr val="tx1"/>
                </a:solidFill>
                <a:latin typeface="黑体" panose="02010609060101010101" pitchFamily="49" charset="-122"/>
                <a:ea typeface="黑体" panose="02010609060101010101" pitchFamily="49" charset="-122"/>
                <a:cs typeface="黑体" panose="02010609060101010101" pitchFamily="49" charset="-122"/>
              </a:rPr>
              <a:t>，生动形象地展现出未来的美好，说明坎坷是暂时的，光明和希望必将到来。</a:t>
            </a:r>
          </a:p>
          <a:p>
            <a:pPr eaLnBrk="1" hangingPunct="1">
              <a:lnSpc>
                <a:spcPct val="120000"/>
              </a:lnSpc>
            </a:pPr>
            <a:r>
              <a:rPr lang="zh-CN" altLang="en-US" sz="2400" b="1" dirty="0">
                <a:solidFill>
                  <a:schemeClr val="tx1"/>
                </a:solidFill>
                <a:latin typeface="黑体" panose="02010609060101010101" pitchFamily="49" charset="-122"/>
                <a:ea typeface="黑体" panose="02010609060101010101" pitchFamily="49" charset="-122"/>
                <a:cs typeface="黑体" panose="02010609060101010101" pitchFamily="49" charset="-122"/>
              </a:rPr>
              <a:t>    运用</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比喻对偶</a:t>
            </a:r>
            <a:r>
              <a:rPr lang="zh-CN" altLang="en-US" sz="2400" b="1" dirty="0">
                <a:solidFill>
                  <a:schemeClr val="tx1"/>
                </a:solidFill>
                <a:latin typeface="黑体" panose="02010609060101010101" pitchFamily="49" charset="-122"/>
                <a:ea typeface="黑体" panose="02010609060101010101" pitchFamily="49" charset="-122"/>
                <a:cs typeface="黑体" panose="02010609060101010101" pitchFamily="49" charset="-122"/>
              </a:rPr>
              <a:t>的修辞手法，借“千帆过”“万木春”的自然景物的变化</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暗示</a:t>
            </a:r>
            <a:r>
              <a:rPr lang="zh-CN" altLang="en-US" sz="2400" b="1" dirty="0">
                <a:solidFill>
                  <a:schemeClr val="tx1"/>
                </a:solidFill>
                <a:latin typeface="黑体" panose="02010609060101010101" pitchFamily="49" charset="-122"/>
                <a:ea typeface="黑体" panose="02010609060101010101" pitchFamily="49" charset="-122"/>
                <a:cs typeface="黑体" panose="02010609060101010101" pitchFamily="49" charset="-122"/>
              </a:rPr>
              <a:t>社会的发展和新陈代谢的自然规律。这两句本是诗人感叹身世的愤激之语，但客观上</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形象地揭示了新陈代谢的自然规律，蕴含深刻的哲理</a:t>
            </a:r>
            <a:r>
              <a:rPr lang="zh-CN" altLang="en-US" sz="2400" b="1" dirty="0">
                <a:solidFill>
                  <a:schemeClr val="tx1"/>
                </a:solidFill>
                <a:latin typeface="黑体" panose="02010609060101010101" pitchFamily="49" charset="-122"/>
                <a:ea typeface="黑体" panose="02010609060101010101" pitchFamily="49" charset="-122"/>
                <a:cs typeface="黑体" panose="02010609060101010101" pitchFamily="49" charset="-122"/>
              </a:rPr>
              <a:t>。同时，也</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表现出诗人豁达开朗的心境和乐观向上的精神</a:t>
            </a:r>
            <a:r>
              <a:rPr lang="zh-CN" altLang="en-US" sz="2400" b="1" dirty="0">
                <a:solidFill>
                  <a:schemeClr val="tx1"/>
                </a:solidFill>
                <a:latin typeface="黑体" panose="02010609060101010101" pitchFamily="49" charset="-122"/>
                <a:ea typeface="黑体" panose="02010609060101010101" pitchFamily="49" charset="-122"/>
                <a:cs typeface="黑体" panose="02010609060101010101" pitchFamily="49" charset="-122"/>
              </a:rPr>
              <a:t>。</a:t>
            </a:r>
          </a:p>
        </p:txBody>
      </p:sp>
      <p:grpSp>
        <p:nvGrpSpPr>
          <p:cNvPr id="9" name="组合 8"/>
          <p:cNvGrpSpPr/>
          <p:nvPr/>
        </p:nvGrpSpPr>
        <p:grpSpPr>
          <a:xfrm>
            <a:off x="295275" y="321310"/>
            <a:ext cx="2346325" cy="633095"/>
            <a:chOff x="677" y="701"/>
            <a:chExt cx="3695" cy="997"/>
          </a:xfrm>
        </p:grpSpPr>
        <p:pic>
          <p:nvPicPr>
            <p:cNvPr id="10" name="图片 9" descr="00 图标-04"/>
            <p:cNvPicPr>
              <a:picLocks noChangeAspect="1"/>
            </p:cNvPicPr>
            <p:nvPr/>
          </p:nvPicPr>
          <p:blipFill>
            <a:blip r:embed="rId3" cstate="print"/>
            <a:stretch>
              <a:fillRect/>
            </a:stretch>
          </p:blipFill>
          <p:spPr>
            <a:xfrm>
              <a:off x="677" y="701"/>
              <a:ext cx="3695" cy="997"/>
            </a:xfrm>
            <a:prstGeom prst="rect">
              <a:avLst/>
            </a:prstGeom>
          </p:spPr>
        </p:pic>
        <p:sp>
          <p:nvSpPr>
            <p:cNvPr id="11" name="文本框 10"/>
            <p:cNvSpPr txBox="1"/>
            <p:nvPr/>
          </p:nvSpPr>
          <p:spPr>
            <a:xfrm>
              <a:off x="977" y="779"/>
              <a:ext cx="2848" cy="91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细读探究</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665560" y="1469253"/>
            <a:ext cx="8115300" cy="982345"/>
          </a:xfrm>
          <a:prstGeom prst="rect">
            <a:avLst/>
          </a:prstGeom>
          <a:solidFill>
            <a:schemeClr val="bg1">
              <a:alpha val="3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l" eaLnBrk="1" hangingPunct="1">
              <a:buClrTx/>
              <a:buSzTx/>
              <a:buNone/>
            </a:pPr>
            <a:r>
              <a:rPr lang="en-US" altLang="zh-CN" sz="2800" b="1" dirty="0">
                <a:solidFill>
                  <a:srgbClr val="0000FF"/>
                </a:solidFill>
                <a:latin typeface="黑体" panose="02010609060101010101" pitchFamily="49" charset="-122"/>
                <a:ea typeface="黑体" panose="02010609060101010101" pitchFamily="49" charset="-122"/>
              </a:rPr>
              <a:t>4</a:t>
            </a:r>
            <a:r>
              <a:rPr lang="zh-CN" altLang="en-US" sz="2800" b="1" dirty="0">
                <a:solidFill>
                  <a:srgbClr val="0000FF"/>
                </a:solidFill>
                <a:latin typeface="黑体" panose="02010609060101010101" pitchFamily="49" charset="-122"/>
                <a:ea typeface="黑体" panose="02010609060101010101" pitchFamily="49" charset="-122"/>
              </a:rPr>
              <a:t>.分析“今日听君歌一曲，暂凭杯酒长精神。”</a:t>
            </a:r>
          </a:p>
          <a:p>
            <a:pPr algn="l" eaLnBrk="1" hangingPunct="1">
              <a:buClrTx/>
              <a:buSzTx/>
              <a:buNone/>
            </a:pPr>
            <a:r>
              <a:rPr lang="zh-CN" altLang="en-US" sz="2800" b="1" dirty="0">
                <a:solidFill>
                  <a:srgbClr val="0000FF"/>
                </a:solidFill>
                <a:latin typeface="黑体" panose="02010609060101010101" pitchFamily="49" charset="-122"/>
                <a:ea typeface="黑体" panose="02010609060101010101" pitchFamily="49" charset="-122"/>
              </a:rPr>
              <a:t>这两句诗。</a:t>
            </a:r>
          </a:p>
        </p:txBody>
      </p:sp>
      <p:sp>
        <p:nvSpPr>
          <p:cNvPr id="3" name="TextBox 3"/>
          <p:cNvSpPr txBox="1">
            <a:spLocks noChangeArrowheads="1"/>
          </p:cNvSpPr>
          <p:nvPr/>
        </p:nvSpPr>
        <p:spPr bwMode="auto">
          <a:xfrm>
            <a:off x="4408170" y="2908300"/>
            <a:ext cx="4372610" cy="3221355"/>
          </a:xfrm>
          <a:prstGeom prst="rect">
            <a:avLst/>
          </a:prstGeom>
          <a:solidFill>
            <a:schemeClr val="bg1">
              <a:alpha val="3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17" tIns="60958" rIns="121917" bIns="6095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20000"/>
              </a:lnSpc>
            </a:pPr>
            <a:r>
              <a:rPr lang="en-US" altLang="zh-CN" sz="2800" b="1" dirty="0">
                <a:latin typeface="黑体" panose="02010609060101010101" pitchFamily="49" charset="-122"/>
                <a:ea typeface="黑体" panose="02010609060101010101" pitchFamily="49" charset="-122"/>
                <a:cs typeface="黑体" panose="02010609060101010101" pitchFamily="49" charset="-122"/>
              </a:rPr>
              <a:t>    </a:t>
            </a:r>
            <a:r>
              <a:rPr lang="zh-CN" sz="2800" b="1" dirty="0">
                <a:latin typeface="黑体" panose="02010609060101010101" pitchFamily="49" charset="-122"/>
                <a:ea typeface="黑体" panose="02010609060101010101" pitchFamily="49" charset="-122"/>
                <a:cs typeface="黑体" panose="02010609060101010101" pitchFamily="49" charset="-122"/>
              </a:rPr>
              <a:t>点明酬赠之意，同时与友人共勉，体现出作者</a:t>
            </a:r>
            <a:r>
              <a:rPr 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坚定的意志和乐观的精神。</a:t>
            </a:r>
            <a:r>
              <a:rPr lang="zh-CN" sz="2800" b="1" dirty="0">
                <a:latin typeface="黑体" panose="02010609060101010101" pitchFamily="49" charset="-122"/>
                <a:ea typeface="黑体" panose="02010609060101010101" pitchFamily="49" charset="-122"/>
                <a:cs typeface="黑体" panose="02010609060101010101" pitchFamily="49" charset="-122"/>
              </a:rPr>
              <a:t>“长精神”三个字含义深刻，表现了诗人</a:t>
            </a:r>
            <a:r>
              <a:rPr 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意志不衰、坚忍不拔的气概</a:t>
            </a:r>
            <a:r>
              <a:rPr lang="zh-CN" sz="2800" b="1" dirty="0">
                <a:latin typeface="黑体" panose="02010609060101010101" pitchFamily="49" charset="-122"/>
                <a:ea typeface="黑体" panose="02010609060101010101" pitchFamily="49" charset="-122"/>
                <a:cs typeface="黑体" panose="02010609060101010101" pitchFamily="49" charset="-122"/>
              </a:rPr>
              <a:t>。</a:t>
            </a:r>
          </a:p>
        </p:txBody>
      </p:sp>
      <p:grpSp>
        <p:nvGrpSpPr>
          <p:cNvPr id="9" name="组合 8"/>
          <p:cNvGrpSpPr/>
          <p:nvPr/>
        </p:nvGrpSpPr>
        <p:grpSpPr>
          <a:xfrm>
            <a:off x="236220" y="393700"/>
            <a:ext cx="2346325" cy="633095"/>
            <a:chOff x="677" y="701"/>
            <a:chExt cx="3695" cy="997"/>
          </a:xfrm>
        </p:grpSpPr>
        <p:pic>
          <p:nvPicPr>
            <p:cNvPr id="10" name="图片 9" descr="00 图标-04"/>
            <p:cNvPicPr>
              <a:picLocks noChangeAspect="1"/>
            </p:cNvPicPr>
            <p:nvPr/>
          </p:nvPicPr>
          <p:blipFill>
            <a:blip r:embed="rId3" cstate="print"/>
            <a:stretch>
              <a:fillRect/>
            </a:stretch>
          </p:blipFill>
          <p:spPr>
            <a:xfrm>
              <a:off x="677" y="701"/>
              <a:ext cx="3695" cy="997"/>
            </a:xfrm>
            <a:prstGeom prst="rect">
              <a:avLst/>
            </a:prstGeom>
          </p:spPr>
        </p:pic>
        <p:sp>
          <p:nvSpPr>
            <p:cNvPr id="11" name="文本框 10"/>
            <p:cNvSpPr txBox="1"/>
            <p:nvPr/>
          </p:nvSpPr>
          <p:spPr>
            <a:xfrm>
              <a:off x="977" y="779"/>
              <a:ext cx="2848" cy="91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细读探究</a:t>
              </a:r>
            </a:p>
          </p:txBody>
        </p:sp>
      </p:grpSp>
      <p:pic>
        <p:nvPicPr>
          <p:cNvPr id="4" name="图片 3"/>
          <p:cNvPicPr>
            <a:picLocks noChangeAspect="1"/>
          </p:cNvPicPr>
          <p:nvPr/>
        </p:nvPicPr>
        <p:blipFill>
          <a:blip r:embed="rId4" cstate="print"/>
          <a:stretch>
            <a:fillRect/>
          </a:stretch>
        </p:blipFill>
        <p:spPr>
          <a:xfrm>
            <a:off x="330200" y="3094990"/>
            <a:ext cx="4077970" cy="2847975"/>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pic>
        <p:nvPicPr>
          <p:cNvPr id="31746" name="Picture 6" descr="C:\Users\Administrator\Documents\小插图\文本框2.png"/>
          <p:cNvPicPr>
            <a:picLocks noChangeAspect="1" noChangeArrowheads="1"/>
          </p:cNvPicPr>
          <p:nvPr/>
        </p:nvPicPr>
        <p:blipFill>
          <a:blip r:embed="rId3" cstate="email"/>
          <a:srcRect/>
          <a:stretch>
            <a:fillRect/>
          </a:stretch>
        </p:blipFill>
        <p:spPr bwMode="auto">
          <a:xfrm>
            <a:off x="548005" y="1330325"/>
            <a:ext cx="7813040" cy="5166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a:spLocks noChangeArrowheads="1"/>
          </p:cNvSpPr>
          <p:nvPr/>
        </p:nvSpPr>
        <p:spPr bwMode="auto">
          <a:xfrm>
            <a:off x="836930" y="2749550"/>
            <a:ext cx="7235190" cy="3319780"/>
          </a:xfrm>
          <a:prstGeom prst="rect">
            <a:avLst/>
          </a:prstGeom>
          <a:solidFill>
            <a:schemeClr val="bg1">
              <a:alpha val="3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17" tIns="60958" rIns="121917" bIns="6095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30000"/>
              </a:lnSpc>
            </a:pPr>
            <a:r>
              <a:rPr lang="zh-CN" altLang="en-US" sz="3200" b="1" dirty="0">
                <a:latin typeface="宋体" panose="02010600030101010101" pitchFamily="2" charset="-122"/>
                <a:ea typeface="宋体" panose="02010600030101010101" pitchFamily="2" charset="-122"/>
              </a:rPr>
              <a:t>    </a:t>
            </a:r>
            <a:r>
              <a:rPr lang="zh-CN" altLang="en-US" sz="3200" b="1" dirty="0">
                <a:latin typeface="宋体" panose="02010600030101010101" pitchFamily="2" charset="-122"/>
                <a:ea typeface="宋体" panose="02010600030101010101" pitchFamily="2" charset="-122"/>
                <a:sym typeface="+mn-ea"/>
              </a:rPr>
              <a:t>这首诗抒发了作者二十多年转徙巴山楚水的</a:t>
            </a:r>
            <a:r>
              <a:rPr lang="zh-CN" altLang="en-US" sz="3200" b="1" dirty="0">
                <a:solidFill>
                  <a:srgbClr val="FF0000"/>
                </a:solidFill>
                <a:latin typeface="宋体" panose="02010600030101010101" pitchFamily="2" charset="-122"/>
                <a:ea typeface="宋体" panose="02010600030101010101" pitchFamily="2" charset="-122"/>
                <a:sym typeface="+mn-ea"/>
              </a:rPr>
              <a:t>坎坷遭遇和无限感慨</a:t>
            </a:r>
            <a:r>
              <a:rPr lang="zh-CN" altLang="en-US" sz="3200" b="1" dirty="0">
                <a:latin typeface="宋体" panose="02010600030101010101" pitchFamily="2" charset="-122"/>
                <a:ea typeface="宋体" panose="02010600030101010101" pitchFamily="2" charset="-122"/>
                <a:sym typeface="+mn-ea"/>
              </a:rPr>
              <a:t>，流露出</a:t>
            </a:r>
            <a:r>
              <a:rPr lang="zh-CN" altLang="en-US" sz="3200" b="1" dirty="0" smtClean="0">
                <a:sym typeface="+mn-ea"/>
              </a:rPr>
              <a:t>对自己被长期贬谪弃置的</a:t>
            </a:r>
            <a:r>
              <a:rPr lang="zh-CN" altLang="en-US" sz="3200" b="1" dirty="0" smtClean="0">
                <a:solidFill>
                  <a:srgbClr val="FF0000"/>
                </a:solidFill>
                <a:sym typeface="+mn-ea"/>
              </a:rPr>
              <a:t>无限辛酸和愤懑不平之情</a:t>
            </a:r>
            <a:r>
              <a:rPr lang="zh-CN" altLang="en-US" sz="3200" b="1" dirty="0" smtClean="0">
                <a:sym typeface="+mn-ea"/>
              </a:rPr>
              <a:t>，同时也</a:t>
            </a:r>
            <a:r>
              <a:rPr lang="zh-CN" altLang="en-US" sz="3200" b="1" u="sng" dirty="0">
                <a:solidFill>
                  <a:srgbClr val="FF0000"/>
                </a:solidFill>
                <a:latin typeface="宋体" panose="02010600030101010101" pitchFamily="2" charset="-122"/>
                <a:ea typeface="宋体" panose="02010600030101010101" pitchFamily="2" charset="-122"/>
              </a:rPr>
              <a:t>表现出诗人不甘沉沦、奋发昂扬的进取精神和达观态度</a:t>
            </a:r>
            <a:r>
              <a:rPr lang="zh-CN" altLang="en-US" sz="3200" b="1" dirty="0">
                <a:solidFill>
                  <a:srgbClr val="FF0000"/>
                </a:solidFill>
                <a:latin typeface="宋体" panose="02010600030101010101" pitchFamily="2" charset="-122"/>
                <a:ea typeface="宋体" panose="02010600030101010101" pitchFamily="2" charset="-122"/>
              </a:rPr>
              <a:t>。</a:t>
            </a:r>
          </a:p>
        </p:txBody>
      </p:sp>
      <p:grpSp>
        <p:nvGrpSpPr>
          <p:cNvPr id="3" name="组合 2"/>
          <p:cNvGrpSpPr/>
          <p:nvPr/>
        </p:nvGrpSpPr>
        <p:grpSpPr>
          <a:xfrm>
            <a:off x="269875" y="407670"/>
            <a:ext cx="2346325" cy="633095"/>
            <a:chOff x="677" y="701"/>
            <a:chExt cx="3695" cy="997"/>
          </a:xfrm>
        </p:grpSpPr>
        <p:pic>
          <p:nvPicPr>
            <p:cNvPr id="4" name="图片 3" descr="00 图标-04"/>
            <p:cNvPicPr>
              <a:picLocks noChangeAspect="1"/>
            </p:cNvPicPr>
            <p:nvPr/>
          </p:nvPicPr>
          <p:blipFill>
            <a:blip r:embed="rId4" cstate="print"/>
            <a:stretch>
              <a:fillRect/>
            </a:stretch>
          </p:blipFill>
          <p:spPr>
            <a:xfrm>
              <a:off x="677" y="701"/>
              <a:ext cx="3695" cy="997"/>
            </a:xfrm>
            <a:prstGeom prst="rect">
              <a:avLst/>
            </a:prstGeom>
          </p:spPr>
        </p:pic>
        <p:sp>
          <p:nvSpPr>
            <p:cNvPr id="5" name="文本框 4"/>
            <p:cNvSpPr txBox="1"/>
            <p:nvPr/>
          </p:nvSpPr>
          <p:spPr>
            <a:xfrm>
              <a:off x="977" y="779"/>
              <a:ext cx="2848" cy="91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课堂小结</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746"/>
                                        </p:tgtEl>
                                        <p:attrNameLst>
                                          <p:attrName>style.visibility</p:attrName>
                                        </p:attrNameLst>
                                      </p:cBhvr>
                                      <p:to>
                                        <p:strVal val="visible"/>
                                      </p:to>
                                    </p:set>
                                    <p:animEffect transition="in" filter="fade">
                                      <p:cBhvr>
                                        <p:cTn id="13" dur="500"/>
                                        <p:tgtEl>
                                          <p:spTgt spid="3174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5843" name="TextBox 7"/>
          <p:cNvSpPr txBox="1">
            <a:spLocks noChangeArrowheads="1"/>
          </p:cNvSpPr>
          <p:nvPr/>
        </p:nvSpPr>
        <p:spPr bwMode="auto">
          <a:xfrm>
            <a:off x="642938" y="2541589"/>
            <a:ext cx="1704975" cy="1574853"/>
          </a:xfrm>
          <a:prstGeom prst="rect">
            <a:avLst/>
          </a:prstGeom>
          <a:solidFill>
            <a:schemeClr val="bg1">
              <a:alpha val="3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20000"/>
              </a:lnSpc>
            </a:pPr>
            <a:r>
              <a:rPr lang="zh-CN" altLang="en-US" sz="2800" b="1">
                <a:solidFill>
                  <a:srgbClr val="FF0000"/>
                </a:solidFill>
                <a:latin typeface="楷体" panose="02010609060101010101" pitchFamily="49" charset="-122"/>
                <a:ea typeface="楷体" panose="02010609060101010101" pitchFamily="49" charset="-122"/>
              </a:rPr>
              <a:t>酬乐天扬州初逢席上见赠</a:t>
            </a:r>
          </a:p>
        </p:txBody>
      </p:sp>
      <p:sp>
        <p:nvSpPr>
          <p:cNvPr id="10" name="左大括号 9"/>
          <p:cNvSpPr/>
          <p:nvPr/>
        </p:nvSpPr>
        <p:spPr>
          <a:xfrm>
            <a:off x="2266951" y="1674814"/>
            <a:ext cx="241697" cy="3614737"/>
          </a:xfrm>
          <a:prstGeom prst="leftBrace">
            <a:avLst>
              <a:gd name="adj1" fmla="val 41285"/>
              <a:gd name="adj2" fmla="val 52199"/>
            </a:avLst>
          </a:prstGeom>
          <a:solidFill>
            <a:schemeClr val="bg1">
              <a:alpha val="30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lIns="91438" tIns="45719" rIns="91438" bIns="45719" anchor="ctr"/>
          <a:lstStyle/>
          <a:p>
            <a:pPr algn="ctr"/>
            <a:endParaRPr lang="zh-CN" altLang="en-US" sz="1200" noProof="1">
              <a:cs typeface="等线" charset="0"/>
            </a:endParaRPr>
          </a:p>
        </p:txBody>
      </p:sp>
      <p:sp>
        <p:nvSpPr>
          <p:cNvPr id="11" name="TextBox 10"/>
          <p:cNvSpPr txBox="1">
            <a:spLocks noChangeArrowheads="1"/>
          </p:cNvSpPr>
          <p:nvPr/>
        </p:nvSpPr>
        <p:spPr bwMode="auto">
          <a:xfrm>
            <a:off x="2625329" y="1420813"/>
            <a:ext cx="3617119" cy="573040"/>
          </a:xfrm>
          <a:prstGeom prst="rect">
            <a:avLst/>
          </a:prstGeom>
          <a:solidFill>
            <a:schemeClr val="bg1">
              <a:alpha val="3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30000"/>
              </a:lnSpc>
            </a:pPr>
            <a:r>
              <a:rPr lang="zh-CN" altLang="en-US" sz="2800" b="1">
                <a:solidFill>
                  <a:srgbClr val="0000FF"/>
                </a:solidFill>
                <a:latin typeface="楷体" panose="02010609060101010101" pitchFamily="49" charset="-122"/>
                <a:ea typeface="楷体" panose="02010609060101010101" pitchFamily="49" charset="-122"/>
              </a:rPr>
              <a:t>首联：回顾贬谪生活</a:t>
            </a:r>
          </a:p>
        </p:txBody>
      </p:sp>
      <p:sp>
        <p:nvSpPr>
          <p:cNvPr id="12" name="左大括号 11"/>
          <p:cNvSpPr/>
          <p:nvPr/>
        </p:nvSpPr>
        <p:spPr>
          <a:xfrm flipH="1">
            <a:off x="6154341" y="1674813"/>
            <a:ext cx="204788" cy="3689350"/>
          </a:xfrm>
          <a:prstGeom prst="leftBrace">
            <a:avLst>
              <a:gd name="adj1" fmla="val 34218"/>
              <a:gd name="adj2" fmla="val 48908"/>
            </a:avLst>
          </a:prstGeom>
          <a:solidFill>
            <a:schemeClr val="bg1">
              <a:alpha val="30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lIns="91438" tIns="45719" rIns="91438" bIns="45719" anchor="ctr"/>
          <a:lstStyle/>
          <a:p>
            <a:pPr algn="ctr"/>
            <a:endParaRPr lang="zh-CN" altLang="en-US" sz="1200" noProof="1">
              <a:cs typeface="等线" charset="0"/>
            </a:endParaRPr>
          </a:p>
        </p:txBody>
      </p:sp>
      <p:sp>
        <p:nvSpPr>
          <p:cNvPr id="13" name="TextBox 16"/>
          <p:cNvSpPr txBox="1">
            <a:spLocks noChangeArrowheads="1"/>
          </p:cNvSpPr>
          <p:nvPr/>
        </p:nvSpPr>
        <p:spPr bwMode="auto">
          <a:xfrm>
            <a:off x="6675359" y="2891156"/>
            <a:ext cx="1922859" cy="1075055"/>
          </a:xfrm>
          <a:prstGeom prst="rect">
            <a:avLst/>
          </a:prstGeom>
          <a:solidFill>
            <a:schemeClr val="bg1">
              <a:alpha val="3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zh-CN" altLang="en-US" sz="3200" b="1">
                <a:solidFill>
                  <a:srgbClr val="FF0000"/>
                </a:solidFill>
                <a:latin typeface="楷体" panose="02010609060101010101" pitchFamily="49" charset="-122"/>
                <a:ea typeface="楷体" panose="02010609060101010101" pitchFamily="49" charset="-122"/>
              </a:rPr>
              <a:t>坚定乐观</a:t>
            </a:r>
            <a:endParaRPr lang="en-US" altLang="zh-CN" sz="3200" b="1">
              <a:solidFill>
                <a:srgbClr val="FF0000"/>
              </a:solidFill>
              <a:latin typeface="楷体" panose="02010609060101010101" pitchFamily="49" charset="-122"/>
              <a:ea typeface="楷体" panose="02010609060101010101" pitchFamily="49" charset="-122"/>
            </a:endParaRPr>
          </a:p>
          <a:p>
            <a:pPr eaLnBrk="1" hangingPunct="1"/>
            <a:r>
              <a:rPr lang="zh-CN" altLang="en-US" sz="3200" b="1">
                <a:solidFill>
                  <a:srgbClr val="FF0000"/>
                </a:solidFill>
                <a:latin typeface="楷体" panose="02010609060101010101" pitchFamily="49" charset="-122"/>
                <a:ea typeface="楷体" panose="02010609060101010101" pitchFamily="49" charset="-122"/>
              </a:rPr>
              <a:t>豁达进取</a:t>
            </a:r>
          </a:p>
        </p:txBody>
      </p:sp>
      <p:sp>
        <p:nvSpPr>
          <p:cNvPr id="15" name="TextBox 16"/>
          <p:cNvSpPr txBox="1">
            <a:spLocks noChangeArrowheads="1"/>
          </p:cNvSpPr>
          <p:nvPr/>
        </p:nvSpPr>
        <p:spPr bwMode="auto">
          <a:xfrm>
            <a:off x="2632473" y="2495550"/>
            <a:ext cx="3615928" cy="573040"/>
          </a:xfrm>
          <a:prstGeom prst="rect">
            <a:avLst/>
          </a:prstGeom>
          <a:solidFill>
            <a:schemeClr val="bg1">
              <a:alpha val="3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30000"/>
              </a:lnSpc>
            </a:pPr>
            <a:r>
              <a:rPr lang="zh-CN" altLang="en-US" sz="2800" b="1">
                <a:solidFill>
                  <a:srgbClr val="0000FF"/>
                </a:solidFill>
                <a:latin typeface="楷体" panose="02010609060101010101" pitchFamily="49" charset="-122"/>
                <a:ea typeface="楷体" panose="02010609060101010101" pitchFamily="49" charset="-122"/>
              </a:rPr>
              <a:t>颔联：感慨世事变迁</a:t>
            </a:r>
          </a:p>
        </p:txBody>
      </p:sp>
      <p:sp>
        <p:nvSpPr>
          <p:cNvPr id="16" name="TextBox 16"/>
          <p:cNvSpPr txBox="1">
            <a:spLocks noChangeArrowheads="1"/>
          </p:cNvSpPr>
          <p:nvPr/>
        </p:nvSpPr>
        <p:spPr bwMode="auto">
          <a:xfrm>
            <a:off x="2627710" y="3576639"/>
            <a:ext cx="3621881" cy="573040"/>
          </a:xfrm>
          <a:prstGeom prst="rect">
            <a:avLst/>
          </a:prstGeom>
          <a:solidFill>
            <a:schemeClr val="bg1">
              <a:alpha val="3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30000"/>
              </a:lnSpc>
            </a:pPr>
            <a:r>
              <a:rPr lang="zh-CN" altLang="en-US" sz="2800" b="1">
                <a:solidFill>
                  <a:srgbClr val="0000FF"/>
                </a:solidFill>
                <a:latin typeface="楷体" panose="02010609060101010101" pitchFamily="49" charset="-122"/>
                <a:ea typeface="楷体" panose="02010609060101010101" pitchFamily="49" charset="-122"/>
              </a:rPr>
              <a:t>颈联：预示发展前景</a:t>
            </a:r>
          </a:p>
        </p:txBody>
      </p:sp>
      <p:sp>
        <p:nvSpPr>
          <p:cNvPr id="17" name="TextBox 16"/>
          <p:cNvSpPr txBox="1">
            <a:spLocks noChangeArrowheads="1"/>
          </p:cNvSpPr>
          <p:nvPr/>
        </p:nvSpPr>
        <p:spPr bwMode="auto">
          <a:xfrm>
            <a:off x="2625329" y="4749800"/>
            <a:ext cx="3617119" cy="573040"/>
          </a:xfrm>
          <a:prstGeom prst="rect">
            <a:avLst/>
          </a:prstGeom>
          <a:solidFill>
            <a:schemeClr val="bg1">
              <a:alpha val="3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30000"/>
              </a:lnSpc>
            </a:pPr>
            <a:r>
              <a:rPr lang="zh-CN" altLang="en-US" sz="2800" b="1">
                <a:solidFill>
                  <a:srgbClr val="0000FF"/>
                </a:solidFill>
                <a:latin typeface="楷体" panose="02010609060101010101" pitchFamily="49" charset="-122"/>
                <a:ea typeface="楷体" panose="02010609060101010101" pitchFamily="49" charset="-122"/>
              </a:rPr>
              <a:t>尾联：与友乐观共勉</a:t>
            </a:r>
          </a:p>
        </p:txBody>
      </p:sp>
      <p:grpSp>
        <p:nvGrpSpPr>
          <p:cNvPr id="2" name="组合 1"/>
          <p:cNvGrpSpPr/>
          <p:nvPr/>
        </p:nvGrpSpPr>
        <p:grpSpPr>
          <a:xfrm>
            <a:off x="322580" y="551815"/>
            <a:ext cx="2346325" cy="633095"/>
            <a:chOff x="677" y="701"/>
            <a:chExt cx="3695" cy="997"/>
          </a:xfrm>
        </p:grpSpPr>
        <p:pic>
          <p:nvPicPr>
            <p:cNvPr id="7" name="图片 6" descr="00 图标-04"/>
            <p:cNvPicPr>
              <a:picLocks noChangeAspect="1"/>
            </p:cNvPicPr>
            <p:nvPr/>
          </p:nvPicPr>
          <p:blipFill>
            <a:blip r:embed="rId3" cstate="print"/>
            <a:stretch>
              <a:fillRect/>
            </a:stretch>
          </p:blipFill>
          <p:spPr>
            <a:xfrm>
              <a:off x="677" y="701"/>
              <a:ext cx="3695" cy="997"/>
            </a:xfrm>
            <a:prstGeom prst="rect">
              <a:avLst/>
            </a:prstGeom>
          </p:spPr>
        </p:pic>
        <p:sp>
          <p:nvSpPr>
            <p:cNvPr id="8" name="文本框 7"/>
            <p:cNvSpPr txBox="1"/>
            <p:nvPr/>
          </p:nvSpPr>
          <p:spPr>
            <a:xfrm>
              <a:off x="977" y="779"/>
              <a:ext cx="2848" cy="91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结构梳理</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5843"/>
                                        </p:tgtEl>
                                        <p:attrNameLst>
                                          <p:attrName>style.visibility</p:attrName>
                                        </p:attrNameLst>
                                      </p:cBhvr>
                                      <p:to>
                                        <p:strVal val="visible"/>
                                      </p:to>
                                    </p:set>
                                    <p:animEffect transition="in" filter="fade">
                                      <p:cBhvr>
                                        <p:cTn id="13" dur="500"/>
                                        <p:tgtEl>
                                          <p:spTgt spid="3584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6" presetClass="emph" presetSubtype="0" fill="hold" grpId="1" nodeType="clickEffect">
                                  <p:stCondLst>
                                    <p:cond delay="0"/>
                                  </p:stCondLst>
                                  <p:childTnLst>
                                    <p:animScale>
                                      <p:cBhvr>
                                        <p:cTn id="47" dur="2000" fill="hold"/>
                                        <p:tgtEl>
                                          <p:spTgt spid="1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ldLvl="0" animBg="1"/>
      <p:bldP spid="10" grpId="0" bldLvl="0" animBg="1"/>
      <p:bldP spid="11" grpId="0" bldLvl="0" animBg="1"/>
      <p:bldP spid="12" grpId="0" bldLvl="0" animBg="1"/>
      <p:bldP spid="13" grpId="0" bldLvl="0" animBg="1"/>
      <p:bldP spid="13" grpId="1" bldLvl="0" animBg="1"/>
      <p:bldP spid="15" grpId="0" bldLvl="0" animBg="1"/>
      <p:bldP spid="16" grpId="0" bldLvl="0" animBg="1"/>
      <p:bldP spid="17"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6867" name="标题 1" descr="中国教育出版网"/>
          <p:cNvSpPr txBox="1"/>
          <p:nvPr/>
        </p:nvSpPr>
        <p:spPr>
          <a:xfrm>
            <a:off x="4360545" y="837565"/>
            <a:ext cx="4735513" cy="1073150"/>
          </a:xfrm>
          <a:prstGeom prst="rect">
            <a:avLst/>
          </a:prstGeom>
          <a:noFill/>
          <a:ln w="9525">
            <a:noFill/>
          </a:ln>
        </p:spPr>
        <p:txBody>
          <a:bodyPr lIns="68580" tIns="34290" rIns="68580" bIns="34290"/>
          <a:lstStyle/>
          <a:p>
            <a:pPr>
              <a:lnSpc>
                <a:spcPct val="90000"/>
              </a:lnSpc>
              <a:buFont typeface="Arial" panose="020B0604020202020204" pitchFamily="34" charset="0"/>
            </a:pPr>
            <a:r>
              <a:rPr lang="zh-CN" altLang="en-US" sz="7200" b="1" dirty="0" smtClean="0">
                <a:solidFill>
                  <a:srgbClr val="FF0000"/>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rPr>
              <a:t>水调歌头</a:t>
            </a:r>
            <a:endParaRPr lang="zh-CN" altLang="en-US" sz="8000" b="1" dirty="0">
              <a:latin typeface="华文行楷" panose="02010800040101010101" pitchFamily="2" charset="-122"/>
              <a:ea typeface="华文行楷" panose="02010800040101010101" pitchFamily="2" charset="-122"/>
            </a:endParaRPr>
          </a:p>
        </p:txBody>
      </p:sp>
      <p:sp>
        <p:nvSpPr>
          <p:cNvPr id="2" name="文本框 1"/>
          <p:cNvSpPr txBox="1"/>
          <p:nvPr/>
        </p:nvSpPr>
        <p:spPr>
          <a:xfrm>
            <a:off x="7129965" y="1989455"/>
            <a:ext cx="1375008" cy="521970"/>
          </a:xfrm>
          <a:prstGeom prst="rect">
            <a:avLst/>
          </a:prstGeom>
          <a:noFill/>
        </p:spPr>
        <p:txBody>
          <a:bodyPr wrap="square" rtlCol="0">
            <a:spAutoFit/>
          </a:bodyPr>
          <a:lstStyle/>
          <a:p>
            <a:r>
              <a:rPr lang="zh-CN" altLang="en-US" sz="2800" dirty="0">
                <a:solidFill>
                  <a:srgbClr val="FF0000"/>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苏轼</a:t>
            </a:r>
            <a:r>
              <a:rPr lang="zh-CN" altLang="en-US" sz="2000" dirty="0">
                <a:solidFill>
                  <a:srgbClr val="FF0000"/>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 </a:t>
            </a:r>
            <a:r>
              <a:rPr lang="zh-CN" altLang="en-US" dirty="0">
                <a:solidFill>
                  <a:srgbClr val="FF0000"/>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sym typeface="+mn-ea"/>
              </a:rPr>
              <a:t> </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 calcmode="lin" valueType="num">
                                      <p:cBhvr additive="base">
                                        <p:cTn id="7" dur="500" fill="hold"/>
                                        <p:tgtEl>
                                          <p:spTgt spid="36867"/>
                                        </p:tgtEl>
                                        <p:attrNameLst>
                                          <p:attrName>ppt_x</p:attrName>
                                        </p:attrNameLst>
                                      </p:cBhvr>
                                      <p:tavLst>
                                        <p:tav tm="0">
                                          <p:val>
                                            <p:strVal val="#ppt_x"/>
                                          </p:val>
                                        </p:tav>
                                        <p:tav tm="100000">
                                          <p:val>
                                            <p:strVal val="#ppt_x"/>
                                          </p:val>
                                        </p:tav>
                                      </p:tavLst>
                                    </p:anim>
                                    <p:anim calcmode="lin" valueType="num">
                                      <p:cBhvr additive="base">
                                        <p:cTn id="8" dur="500" fill="hold"/>
                                        <p:tgtEl>
                                          <p:spTgt spid="3686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7890" name="圆角矩形 11" descr="中国教育出版网"/>
          <p:cNvSpPr/>
          <p:nvPr/>
        </p:nvSpPr>
        <p:spPr>
          <a:xfrm>
            <a:off x="319088" y="809625"/>
            <a:ext cx="2417762" cy="490538"/>
          </a:xfrm>
          <a:prstGeom prst="roundRect">
            <a:avLst>
              <a:gd name="adj" fmla="val 16667"/>
            </a:avLst>
          </a:prstGeom>
          <a:noFill/>
          <a:ln w="3175">
            <a:noFill/>
          </a:ln>
        </p:spPr>
        <p:txBody>
          <a:bodyPr anchor="ctr"/>
          <a:lstStyle/>
          <a:p>
            <a:pPr algn="ctr">
              <a:buFont typeface="Arial" panose="020B0604020202020204" pitchFamily="34" charset="0"/>
            </a:pPr>
            <a:endParaRPr lang="zh-CN" altLang="zh-CN" sz="100" dirty="0">
              <a:solidFill>
                <a:srgbClr val="FFFFFF"/>
              </a:solidFill>
              <a:latin typeface="Calibri" panose="020F0502020204030204" pitchFamily="34" charset="0"/>
            </a:endParaRPr>
          </a:p>
        </p:txBody>
      </p:sp>
      <p:sp>
        <p:nvSpPr>
          <p:cNvPr id="218117" name="内容占位符 1" descr="中国教育出版网"/>
          <p:cNvSpPr>
            <a:spLocks noGrp="1" noChangeArrowheads="1"/>
          </p:cNvSpPr>
          <p:nvPr>
            <p:ph idx="4294967295"/>
          </p:nvPr>
        </p:nvSpPr>
        <p:spPr>
          <a:xfrm>
            <a:off x="0" y="1300163"/>
            <a:ext cx="5916613" cy="5162550"/>
          </a:xfrm>
          <a:solidFill>
            <a:schemeClr val="bg1">
              <a:alpha val="30000"/>
            </a:schemeClr>
          </a:solidFill>
        </p:spPr>
        <p:txBody>
          <a:bodyPr vert="horz" wrap="square" lIns="91440" tIns="45720" rIns="91440" bIns="45720" numCol="1" rtlCol="0" anchor="t" anchorCtr="0" compatLnSpc="1">
            <a:normAutofit fontScale="85000"/>
          </a:bodyPr>
          <a:lstStyle/>
          <a:p>
            <a:pPr marL="0" marR="0" lvl="0" indent="601980" algn="just" defTabSz="914400" rtl="0" eaLnBrk="1" fontAlgn="base" latinLnBrk="0" hangingPunct="1">
              <a:lnSpc>
                <a:spcPct val="120000"/>
              </a:lnSpc>
              <a:spcBef>
                <a:spcPct val="20000"/>
              </a:spcBef>
              <a:spcAft>
                <a:spcPct val="0"/>
              </a:spcAft>
              <a:buClrTx/>
              <a:buSzTx/>
              <a:buFontTx/>
              <a:buNone/>
              <a:defRPr/>
            </a:pPr>
            <a:r>
              <a:rPr kumimoji="0" lang="en-US" altLang="zh-CN" sz="2800" b="0" i="0" u="none" strike="noStrike" kern="0" cap="none" spc="0" normalizeH="0" baseline="0" noProof="0" smtClean="0">
                <a:ln>
                  <a:noFill/>
                </a:ln>
                <a:solidFill>
                  <a:srgbClr val="FF0000"/>
                </a:solidFill>
                <a:effectLst>
                  <a:outerShdw blurRad="38100" dist="38100" dir="2700000" algn="tl">
                    <a:srgbClr val="C0C0C0"/>
                  </a:outerShdw>
                </a:effectLst>
                <a:uLnTx/>
                <a:uFillTx/>
                <a:latin typeface="宋体" panose="02010600030101010101" pitchFamily="2" charset="-122"/>
                <a:ea typeface="+mn-ea"/>
                <a:cs typeface="+mn-cs"/>
              </a:rPr>
              <a:t> </a:t>
            </a:r>
            <a:r>
              <a:rPr kumimoji="0" lang="zh-CN" altLang="en-US" b="1" i="0" u="none" strike="noStrike" kern="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黑体" panose="02010609060101010101" pitchFamily="49" charset="-122"/>
              </a:rPr>
              <a:t>【</a:t>
            </a:r>
            <a:r>
              <a:rPr kumimoji="0" lang="zh-CN" altLang="en-US" b="1" i="0" u="none" strike="noStrike" kern="0" cap="none" spc="0" normalizeH="0" baseline="0" noProof="0" smtClean="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苏轼】</a:t>
            </a:r>
            <a:r>
              <a:rPr kumimoji="0" lang="zh-CN" altLang="en-US" b="1" i="0" u="none" strike="noStrike" kern="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a:t>
            </a:r>
            <a:r>
              <a:rPr kumimoji="0" lang="en-US" altLang="zh-CN" b="1" i="0" u="none" strike="noStrike" kern="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1037-1101</a:t>
            </a:r>
            <a:r>
              <a:rPr kumimoji="0" lang="zh-CN" altLang="en-US" b="1" i="0" u="none" strike="noStrike" kern="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a:t>
            </a:r>
            <a:r>
              <a:rPr kumimoji="0" lang="en-US" altLang="zh-CN" b="1" i="0" u="none" strike="noStrike" kern="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a:t>
            </a:r>
            <a:r>
              <a:rPr kumimoji="0" lang="zh-CN" altLang="en-US" b="1" i="0" u="none" strike="noStrike" kern="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字子瞻，号</a:t>
            </a:r>
            <a:r>
              <a:rPr kumimoji="0" lang="zh-CN" altLang="en-US" b="1" i="0" u="none" strike="noStrike" kern="0" cap="none" spc="0" normalizeH="0" baseline="0" noProof="0" smtClean="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东坡居士</a:t>
            </a:r>
            <a:r>
              <a:rPr kumimoji="0" lang="zh-CN" altLang="en-US" b="1" i="0" u="none" strike="noStrike" kern="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，四川眉山人。</a:t>
            </a:r>
            <a:r>
              <a:rPr kumimoji="0" lang="zh-CN" altLang="en-US" b="1" i="0" u="none" strike="noStrike" kern="0" cap="none" spc="0" normalizeH="0" baseline="0" noProof="0" smtClean="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北宋</a:t>
            </a:r>
            <a:r>
              <a:rPr kumimoji="0" lang="zh-CN" altLang="en-US" b="1" i="0" u="none" strike="noStrike" kern="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文学家、书法家、画家。嘉佑二年（</a:t>
            </a:r>
            <a:r>
              <a:rPr kumimoji="0" lang="en-US" altLang="zh-CN" b="1" i="0" u="none" strike="noStrike" kern="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1057</a:t>
            </a:r>
            <a:r>
              <a:rPr kumimoji="0" lang="zh-CN" altLang="en-US" b="1" i="0" u="none" strike="noStrike" kern="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年）进士及第；元丰三年（</a:t>
            </a:r>
            <a:r>
              <a:rPr kumimoji="0" lang="en-US" altLang="zh-CN" b="1" i="0" u="none" strike="noStrike" kern="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1080</a:t>
            </a:r>
            <a:r>
              <a:rPr kumimoji="0" lang="zh-CN" altLang="en-US" b="1" i="0" u="none" strike="noStrike" kern="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年），他因“乌台诗案”受诬陷被贬黄州。</a:t>
            </a:r>
          </a:p>
          <a:p>
            <a:pPr marL="0" marR="0" lvl="0" indent="601980" algn="just" defTabSz="914400" rtl="0" eaLnBrk="1" fontAlgn="base" latinLnBrk="0" hangingPunct="1">
              <a:lnSpc>
                <a:spcPct val="120000"/>
              </a:lnSpc>
              <a:spcBef>
                <a:spcPct val="20000"/>
              </a:spcBef>
              <a:spcAft>
                <a:spcPct val="0"/>
              </a:spcAft>
              <a:buClrTx/>
              <a:buSzTx/>
              <a:buFontTx/>
              <a:buNone/>
              <a:defRPr/>
            </a:pPr>
            <a:r>
              <a:rPr kumimoji="0" lang="zh-CN" altLang="en-US" b="1" i="0" u="none" strike="noStrike" kern="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他是“</a:t>
            </a:r>
            <a:r>
              <a:rPr kumimoji="0" lang="zh-CN" altLang="en-US" b="1" i="0" u="none" strike="noStrike" kern="0" cap="none" spc="0" normalizeH="0" baseline="0" noProof="0" smtClean="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唐宋八大家</a:t>
            </a:r>
            <a:r>
              <a:rPr kumimoji="0" lang="zh-CN" altLang="en-US" b="1" i="0" u="none" strike="noStrike" kern="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”之一。其诗题材广阔、清新豪健，善用夸张比喻，独具风格，与黄庭坚并称“苏黄”；其</a:t>
            </a:r>
            <a:r>
              <a:rPr kumimoji="0" lang="zh-CN" altLang="en-US" b="1" i="0" u="none" strike="noStrike" kern="0" cap="none" spc="0" normalizeH="0" baseline="0" noProof="0" smtClean="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词开豪放一派</a:t>
            </a:r>
            <a:r>
              <a:rPr kumimoji="0" lang="zh-CN" altLang="en-US" b="1" i="0" u="none" strike="noStrike" kern="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，和辛弃疾并称“苏辛”；其散文造诣亦与欧阳修并称“欧苏”</a:t>
            </a:r>
            <a:r>
              <a:rPr kumimoji="0" lang="zh-CN" altLang="en-US" sz="2800" b="1" i="0" u="none" strike="noStrike" kern="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。著有</a:t>
            </a:r>
            <a:r>
              <a:rPr kumimoji="0" lang="en-US" altLang="zh-CN" sz="2800" b="1" i="0" u="none" strike="noStrike" kern="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a:t>
            </a:r>
            <a:r>
              <a:rPr kumimoji="0" lang="zh-CN" altLang="en-US" sz="2800" b="1" i="0" u="none" strike="noStrike" kern="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苏东坡全集</a:t>
            </a:r>
            <a:r>
              <a:rPr kumimoji="0" lang="en-US" altLang="zh-CN" sz="2800" b="1" i="0" u="none" strike="noStrike" kern="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a:t>
            </a:r>
            <a:r>
              <a:rPr kumimoji="0" lang="zh-CN" altLang="en-US" sz="2800" b="1" i="0" u="none" strike="noStrike" kern="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和</a:t>
            </a:r>
            <a:r>
              <a:rPr kumimoji="0" lang="en-US" altLang="zh-CN" sz="2800" b="1" i="0" u="none" strike="noStrike" kern="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a:t>
            </a:r>
            <a:r>
              <a:rPr kumimoji="0" lang="zh-CN" altLang="en-US" sz="2800" b="1" i="0" u="none" strike="noStrike" kern="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东坡乐府</a:t>
            </a:r>
            <a:r>
              <a:rPr kumimoji="0" lang="en-US" altLang="zh-CN" sz="2800" b="1" i="0" u="none" strike="noStrike" kern="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a:t>
            </a:r>
            <a:r>
              <a:rPr kumimoji="0" lang="zh-CN" altLang="en-US" sz="2800" b="1" i="0" u="none" strike="noStrike" kern="0" cap="none" spc="0" normalizeH="0" baseline="0" noProof="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等。</a:t>
            </a:r>
          </a:p>
        </p:txBody>
      </p:sp>
      <p:grpSp>
        <p:nvGrpSpPr>
          <p:cNvPr id="3" name="组合 2"/>
          <p:cNvGrpSpPr/>
          <p:nvPr/>
        </p:nvGrpSpPr>
        <p:grpSpPr>
          <a:xfrm>
            <a:off x="297815" y="377190"/>
            <a:ext cx="2345690" cy="632460"/>
            <a:chOff x="677" y="701"/>
            <a:chExt cx="3694" cy="996"/>
          </a:xfrm>
        </p:grpSpPr>
        <p:pic>
          <p:nvPicPr>
            <p:cNvPr id="4" name="图片 3" descr="00 图标-04"/>
            <p:cNvPicPr>
              <a:picLocks noChangeAspect="1"/>
            </p:cNvPicPr>
            <p:nvPr/>
          </p:nvPicPr>
          <p:blipFill>
            <a:blip r:embed="rId3" cstate="print"/>
            <a:stretch>
              <a:fillRect/>
            </a:stretch>
          </p:blipFill>
          <p:spPr>
            <a:xfrm>
              <a:off x="677" y="701"/>
              <a:ext cx="3695" cy="997"/>
            </a:xfrm>
            <a:prstGeom prst="rect">
              <a:avLst/>
            </a:prstGeom>
          </p:spPr>
        </p:pic>
        <p:sp>
          <p:nvSpPr>
            <p:cNvPr id="5" name="文本框 4"/>
            <p:cNvSpPr txBox="1"/>
            <p:nvPr/>
          </p:nvSpPr>
          <p:spPr>
            <a:xfrm>
              <a:off x="977" y="779"/>
              <a:ext cx="2848" cy="91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作者简介</a:t>
              </a:r>
            </a:p>
          </p:txBody>
        </p:sp>
      </p:grpSp>
      <p:pic>
        <p:nvPicPr>
          <p:cNvPr id="36869" name="图片 3" descr="中国教育出版网"/>
          <p:cNvPicPr>
            <a:picLocks noChangeAspect="1"/>
          </p:cNvPicPr>
          <p:nvPr/>
        </p:nvPicPr>
        <p:blipFill>
          <a:blip r:embed="rId4" cstate="print"/>
          <a:stretch>
            <a:fillRect/>
          </a:stretch>
        </p:blipFill>
        <p:spPr>
          <a:xfrm>
            <a:off x="6073140" y="1490980"/>
            <a:ext cx="2882900" cy="425767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218117">
                                            <p:txEl>
                                              <p:charRg st="0" end="89"/>
                                            </p:txEl>
                                          </p:spTgt>
                                        </p:tgtEl>
                                        <p:attrNameLst>
                                          <p:attrName>style.visibility</p:attrName>
                                        </p:attrNameLst>
                                      </p:cBhvr>
                                      <p:to>
                                        <p:strVal val="visible"/>
                                      </p:to>
                                    </p:set>
                                    <p:animEffect transition="in" filter="checkerboard(across)">
                                      <p:cBhvr>
                                        <p:cTn id="13" dur="500"/>
                                        <p:tgtEl>
                                          <p:spTgt spid="218117">
                                            <p:txEl>
                                              <p:charRg st="0" end="89"/>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218117">
                                            <p:txEl>
                                              <p:charRg st="89" end="191"/>
                                            </p:txEl>
                                          </p:spTgt>
                                        </p:tgtEl>
                                        <p:attrNameLst>
                                          <p:attrName>style.visibility</p:attrName>
                                        </p:attrNameLst>
                                      </p:cBhvr>
                                      <p:to>
                                        <p:strVal val="visible"/>
                                      </p:to>
                                    </p:set>
                                    <p:animEffect transition="in" filter="checkerboard(across)">
                                      <p:cBhvr>
                                        <p:cTn id="18" dur="500"/>
                                        <p:tgtEl>
                                          <p:spTgt spid="218117">
                                            <p:txEl>
                                              <p:charRg st="89" end="19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36869"/>
                                        </p:tgtEl>
                                        <p:attrNameLst>
                                          <p:attrName>style.visibility</p:attrName>
                                        </p:attrNameLst>
                                      </p:cBhvr>
                                      <p:to>
                                        <p:strVal val="visible"/>
                                      </p:to>
                                    </p:set>
                                    <p:animEffect transition="in" filter="wheel(1)">
                                      <p:cBhvr>
                                        <p:cTn id="23" dur="20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6" name="TextBox 4"/>
          <p:cNvSpPr txBox="1">
            <a:spLocks noChangeArrowheads="1"/>
          </p:cNvSpPr>
          <p:nvPr/>
        </p:nvSpPr>
        <p:spPr bwMode="auto">
          <a:xfrm>
            <a:off x="2989580" y="560705"/>
            <a:ext cx="6078220" cy="6009640"/>
          </a:xfrm>
          <a:prstGeom prst="rect">
            <a:avLst/>
          </a:prstGeom>
          <a:solidFill>
            <a:srgbClr val="FFFFFF">
              <a:alpha val="5700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91438" tIns="45719" rIns="91438" bIns="45719">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1" fontAlgn="base" hangingPunct="1">
              <a:lnSpc>
                <a:spcPct val="100000"/>
              </a:lnSpc>
              <a:spcBef>
                <a:spcPts val="2000"/>
              </a:spcBef>
              <a:spcAft>
                <a:spcPct val="0"/>
              </a:spcAft>
            </a:pPr>
            <a:r>
              <a:rPr lang="zh-CN" altLang="en-US" sz="32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【李白】</a:t>
            </a:r>
            <a:r>
              <a:rPr lang="zh-CN" altLang="en-US" sz="2800" b="1"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(701～762年) ，字</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太白</a:t>
            </a:r>
            <a:r>
              <a:rPr lang="zh-CN" altLang="en-US" sz="2800" b="1"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，号</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青莲居士</a:t>
            </a:r>
            <a:r>
              <a:rPr lang="zh-CN" altLang="en-US" sz="2800" b="1"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，又号“谪仙人”，是唐代伟大的浪漫主义诗人，被后人誉为</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“诗仙”</a:t>
            </a:r>
            <a:r>
              <a:rPr lang="zh-CN" altLang="en-US" sz="2800" b="1"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u="sng"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与杜甫并称为“李杜”</a:t>
            </a:r>
            <a:r>
              <a:rPr lang="zh-CN" altLang="en-US" sz="2800" b="1"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dirty="0">
                <a:solidFill>
                  <a:prstClr val="black"/>
                </a:solidFill>
                <a:latin typeface="宋体" panose="02010600030101010101" pitchFamily="2" charset="-122"/>
                <a:ea typeface="宋体" panose="02010600030101010101" pitchFamily="2" charset="-122"/>
                <a:cs typeface="宋体" panose="02010600030101010101" pitchFamily="2" charset="-122"/>
              </a:rPr>
              <a:t>他的作品善于从民间汲取营养，想象丰富奇特，风格雄健奔放，色调瑰奇绚丽，是我国文学史上继屈原之后又一位伟大的</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浪漫主义诗人</a:t>
            </a:r>
            <a:r>
              <a:rPr lang="zh-CN" altLang="en-US" sz="2800" b="1" dirty="0">
                <a:solidFill>
                  <a:prstClr val="black"/>
                </a:solidFill>
                <a:latin typeface="宋体" panose="02010600030101010101" pitchFamily="2" charset="-122"/>
                <a:ea typeface="宋体" panose="02010600030101010101" pitchFamily="2" charset="-122"/>
                <a:cs typeface="宋体" panose="02010600030101010101" pitchFamily="2" charset="-122"/>
              </a:rPr>
              <a:t>。</a:t>
            </a:r>
            <a:r>
              <a:rPr lang="zh-CN" altLang="en-US" sz="2800" b="1"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其人爽朗大方，爱饮酒作诗，喜交友。李白深受黄老列庄思想影响，有《李太白集》传世，诗作中多以醉时写的。</a:t>
            </a:r>
          </a:p>
          <a:p>
            <a:pPr defTabSz="457200" eaLnBrk="1" fontAlgn="base" hangingPunct="1">
              <a:lnSpc>
                <a:spcPct val="100000"/>
              </a:lnSpc>
              <a:spcBef>
                <a:spcPts val="2000"/>
              </a:spcBef>
              <a:spcAft>
                <a:spcPct val="0"/>
              </a:spcAft>
            </a:pP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代表作：</a:t>
            </a:r>
            <a:r>
              <a:rPr lang="en-US" altLang="zh-CN" sz="2800" b="1" dirty="0">
                <a:solidFill>
                  <a:prstClr val="black"/>
                </a:solidFill>
                <a:latin typeface="宋体" panose="02010600030101010101" pitchFamily="2" charset="-122"/>
                <a:ea typeface="宋体" panose="02010600030101010101" pitchFamily="2" charset="-122"/>
                <a:cs typeface="宋体" panose="02010600030101010101" pitchFamily="2" charset="-122"/>
              </a:rPr>
              <a:t>《</a:t>
            </a:r>
            <a:r>
              <a:rPr lang="zh-CN" altLang="en-US" sz="2800" b="1" dirty="0">
                <a:solidFill>
                  <a:prstClr val="black"/>
                </a:solidFill>
                <a:latin typeface="宋体" panose="02010600030101010101" pitchFamily="2" charset="-122"/>
                <a:ea typeface="宋体" panose="02010600030101010101" pitchFamily="2" charset="-122"/>
                <a:cs typeface="宋体" panose="02010600030101010101" pitchFamily="2" charset="-122"/>
              </a:rPr>
              <a:t>将进酒</a:t>
            </a:r>
            <a:r>
              <a:rPr lang="en-US" altLang="zh-CN" sz="2800" b="1" dirty="0">
                <a:solidFill>
                  <a:prstClr val="black"/>
                </a:solidFill>
                <a:latin typeface="宋体" panose="02010600030101010101" pitchFamily="2" charset="-122"/>
                <a:ea typeface="宋体" panose="02010600030101010101" pitchFamily="2" charset="-122"/>
                <a:cs typeface="宋体" panose="02010600030101010101" pitchFamily="2" charset="-122"/>
              </a:rPr>
              <a:t>》《</a:t>
            </a:r>
            <a:r>
              <a:rPr lang="zh-CN" altLang="en-US" sz="2800" b="1" dirty="0">
                <a:solidFill>
                  <a:prstClr val="black"/>
                </a:solidFill>
                <a:latin typeface="宋体" panose="02010600030101010101" pitchFamily="2" charset="-122"/>
                <a:ea typeface="宋体" panose="02010600030101010101" pitchFamily="2" charset="-122"/>
                <a:cs typeface="宋体" panose="02010600030101010101" pitchFamily="2" charset="-122"/>
              </a:rPr>
              <a:t>望庐山瀑布</a:t>
            </a:r>
            <a:r>
              <a:rPr lang="en-US" altLang="zh-CN" sz="2800" b="1" dirty="0">
                <a:solidFill>
                  <a:prstClr val="black"/>
                </a:solidFill>
                <a:latin typeface="宋体" panose="02010600030101010101" pitchFamily="2" charset="-122"/>
                <a:ea typeface="宋体" panose="02010600030101010101" pitchFamily="2" charset="-122"/>
                <a:cs typeface="宋体" panose="02010600030101010101" pitchFamily="2" charset="-122"/>
              </a:rPr>
              <a:t>》《</a:t>
            </a:r>
            <a:r>
              <a:rPr lang="zh-CN" altLang="en-US" sz="2800" b="1" dirty="0">
                <a:solidFill>
                  <a:prstClr val="black"/>
                </a:solidFill>
                <a:latin typeface="宋体" panose="02010600030101010101" pitchFamily="2" charset="-122"/>
                <a:ea typeface="宋体" panose="02010600030101010101" pitchFamily="2" charset="-122"/>
                <a:cs typeface="宋体" panose="02010600030101010101" pitchFamily="2" charset="-122"/>
              </a:rPr>
              <a:t>蜀道难</a:t>
            </a:r>
            <a:r>
              <a:rPr lang="en-US" altLang="zh-CN" sz="2800" b="1" dirty="0">
                <a:solidFill>
                  <a:prstClr val="black"/>
                </a:solidFill>
                <a:latin typeface="宋体" panose="02010600030101010101" pitchFamily="2" charset="-122"/>
                <a:ea typeface="宋体" panose="02010600030101010101" pitchFamily="2" charset="-122"/>
                <a:cs typeface="宋体" panose="02010600030101010101" pitchFamily="2" charset="-122"/>
              </a:rPr>
              <a:t>》</a:t>
            </a:r>
            <a:r>
              <a:rPr lang="zh-CN" altLang="en-US" sz="2800" b="1" dirty="0">
                <a:solidFill>
                  <a:prstClr val="black"/>
                </a:solidFill>
                <a:latin typeface="宋体" panose="02010600030101010101" pitchFamily="2" charset="-122"/>
                <a:ea typeface="宋体" panose="02010600030101010101" pitchFamily="2" charset="-122"/>
                <a:cs typeface="宋体" panose="02010600030101010101" pitchFamily="2" charset="-122"/>
              </a:rPr>
              <a:t>等。著有</a:t>
            </a:r>
            <a:r>
              <a:rPr lang="en-US" altLang="zh-CN" sz="2800" b="1" dirty="0">
                <a:solidFill>
                  <a:prstClr val="black"/>
                </a:solidFill>
                <a:latin typeface="宋体" panose="02010600030101010101" pitchFamily="2" charset="-122"/>
                <a:ea typeface="宋体" panose="02010600030101010101" pitchFamily="2" charset="-122"/>
                <a:cs typeface="宋体" panose="02010600030101010101" pitchFamily="2" charset="-122"/>
              </a:rPr>
              <a:t>《</a:t>
            </a:r>
            <a:r>
              <a:rPr lang="zh-CN" altLang="en-US" sz="2800" b="1" dirty="0">
                <a:solidFill>
                  <a:prstClr val="black"/>
                </a:solidFill>
                <a:latin typeface="宋体" panose="02010600030101010101" pitchFamily="2" charset="-122"/>
                <a:ea typeface="宋体" panose="02010600030101010101" pitchFamily="2" charset="-122"/>
                <a:cs typeface="宋体" panose="02010600030101010101" pitchFamily="2" charset="-122"/>
              </a:rPr>
              <a:t>李太白全集</a:t>
            </a:r>
            <a:r>
              <a:rPr lang="en-US" altLang="zh-CN" sz="2800" b="1" dirty="0">
                <a:solidFill>
                  <a:prstClr val="black"/>
                </a:solidFill>
                <a:latin typeface="宋体" panose="02010600030101010101" pitchFamily="2" charset="-122"/>
                <a:ea typeface="宋体" panose="02010600030101010101" pitchFamily="2" charset="-122"/>
                <a:cs typeface="宋体" panose="02010600030101010101" pitchFamily="2" charset="-122"/>
              </a:rPr>
              <a:t>》</a:t>
            </a:r>
            <a:r>
              <a:rPr lang="zh-CN" altLang="en-US" sz="2800" b="1" dirty="0">
                <a:solidFill>
                  <a:prstClr val="black"/>
                </a:solidFill>
                <a:latin typeface="宋体" panose="02010600030101010101" pitchFamily="2" charset="-122"/>
                <a:ea typeface="宋体" panose="02010600030101010101" pitchFamily="2" charset="-122"/>
                <a:cs typeface="宋体" panose="02010600030101010101" pitchFamily="2" charset="-122"/>
              </a:rPr>
              <a:t>。</a:t>
            </a:r>
          </a:p>
        </p:txBody>
      </p:sp>
      <p:grpSp>
        <p:nvGrpSpPr>
          <p:cNvPr id="3" name="组合 2"/>
          <p:cNvGrpSpPr/>
          <p:nvPr/>
        </p:nvGrpSpPr>
        <p:grpSpPr>
          <a:xfrm>
            <a:off x="297815" y="377190"/>
            <a:ext cx="2345690" cy="632460"/>
            <a:chOff x="677" y="701"/>
            <a:chExt cx="3694" cy="996"/>
          </a:xfrm>
        </p:grpSpPr>
        <p:pic>
          <p:nvPicPr>
            <p:cNvPr id="4" name="图片 3" descr="00 图标-04"/>
            <p:cNvPicPr>
              <a:picLocks noChangeAspect="1"/>
            </p:cNvPicPr>
            <p:nvPr/>
          </p:nvPicPr>
          <p:blipFill>
            <a:blip r:embed="rId4" cstate="print"/>
            <a:stretch>
              <a:fillRect/>
            </a:stretch>
          </p:blipFill>
          <p:spPr>
            <a:xfrm>
              <a:off x="677" y="701"/>
              <a:ext cx="3695" cy="997"/>
            </a:xfrm>
            <a:prstGeom prst="rect">
              <a:avLst/>
            </a:prstGeom>
          </p:spPr>
        </p:pic>
        <p:sp>
          <p:nvSpPr>
            <p:cNvPr id="5" name="文本框 4"/>
            <p:cNvSpPr txBox="1"/>
            <p:nvPr/>
          </p:nvSpPr>
          <p:spPr>
            <a:xfrm>
              <a:off x="977" y="779"/>
              <a:ext cx="2848" cy="91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作者简介</a:t>
              </a:r>
            </a:p>
          </p:txBody>
        </p:sp>
      </p:grpSp>
      <p:pic>
        <p:nvPicPr>
          <p:cNvPr id="2" name="图片 1" descr="李白"/>
          <p:cNvPicPr>
            <a:picLocks noChangeAspect="1"/>
          </p:cNvPicPr>
          <p:nvPr/>
        </p:nvPicPr>
        <p:blipFill>
          <a:blip r:embed="rId5" cstate="print"/>
          <a:srcRect l="14483" r="1167" b="4430"/>
          <a:stretch>
            <a:fillRect/>
          </a:stretch>
        </p:blipFill>
        <p:spPr>
          <a:xfrm>
            <a:off x="297815" y="1638935"/>
            <a:ext cx="2538730" cy="3580130"/>
          </a:xfrm>
          <a:prstGeom prst="ellipse">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19138" name="内容占位符 2" descr="中国教育出版网"/>
          <p:cNvSpPr>
            <a:spLocks noGrp="1"/>
          </p:cNvSpPr>
          <p:nvPr>
            <p:ph idx="4294967295"/>
          </p:nvPr>
        </p:nvSpPr>
        <p:spPr>
          <a:xfrm>
            <a:off x="0" y="1063625"/>
            <a:ext cx="9401175" cy="5749925"/>
          </a:xfrm>
          <a:solidFill>
            <a:schemeClr val="bg1">
              <a:alpha val="30000"/>
            </a:schemeClr>
          </a:solidFill>
        </p:spPr>
        <p:txBody>
          <a:bodyPr vert="horz" wrap="square" lIns="68580" tIns="34290" rIns="68580" bIns="34290" anchor="t"/>
          <a:lstStyle/>
          <a:p>
            <a:pPr marL="0" indent="601980" algn="just" eaLnBrk="1" hangingPunct="1">
              <a:lnSpc>
                <a:spcPct val="100000"/>
              </a:lnSpc>
              <a:buNone/>
            </a:pPr>
            <a:r>
              <a:rPr lang="en-US" altLang="zh-CN" sz="2400" b="1" dirty="0">
                <a:latin typeface="宋体" panose="02010600030101010101" pitchFamily="2" charset="-122"/>
              </a:rPr>
              <a:t>    </a:t>
            </a:r>
            <a:r>
              <a:rPr lang="zh-CN" altLang="en-US" sz="2400" b="1" dirty="0">
                <a:latin typeface="黑体" panose="02010609060101010101" pitchFamily="49" charset="-122"/>
                <a:ea typeface="黑体" panose="02010609060101010101" pitchFamily="49" charset="-122"/>
                <a:cs typeface="黑体" panose="02010609060101010101" pitchFamily="49" charset="-122"/>
              </a:rPr>
              <a:t>这首词是公元</a:t>
            </a:r>
            <a:r>
              <a:rPr lang="en-US" altLang="zh-CN" sz="2400" b="1" dirty="0">
                <a:latin typeface="黑体" panose="02010609060101010101" pitchFamily="49" charset="-122"/>
                <a:ea typeface="黑体" panose="02010609060101010101" pitchFamily="49" charset="-122"/>
                <a:cs typeface="黑体" panose="02010609060101010101" pitchFamily="49" charset="-122"/>
              </a:rPr>
              <a:t>1076</a:t>
            </a:r>
            <a:r>
              <a:rPr lang="zh-CN" altLang="en-US" sz="2400" b="1" dirty="0">
                <a:latin typeface="黑体" panose="02010609060101010101" pitchFamily="49" charset="-122"/>
                <a:ea typeface="黑体" panose="02010609060101010101" pitchFamily="49" charset="-122"/>
                <a:cs typeface="黑体" panose="02010609060101010101" pitchFamily="49" charset="-122"/>
              </a:rPr>
              <a:t>年（宋神宗熙宁九年）</a:t>
            </a:r>
          </a:p>
          <a:p>
            <a:pPr marL="0" indent="601980" algn="just" eaLnBrk="1" hangingPunct="1">
              <a:lnSpc>
                <a:spcPct val="100000"/>
              </a:lnSpc>
              <a:buNone/>
            </a:pPr>
            <a:r>
              <a:rPr lang="zh-CN" altLang="en-US" sz="2400" b="1" dirty="0">
                <a:latin typeface="黑体" panose="02010609060101010101" pitchFamily="49" charset="-122"/>
                <a:ea typeface="黑体" panose="02010609060101010101" pitchFamily="49" charset="-122"/>
                <a:cs typeface="黑体" panose="02010609060101010101" pitchFamily="49" charset="-122"/>
              </a:rPr>
              <a:t>中秋作者在密州时所作。词前的小序交代</a:t>
            </a:r>
          </a:p>
          <a:p>
            <a:pPr marL="0" indent="601980" algn="just" eaLnBrk="1" hangingPunct="1">
              <a:lnSpc>
                <a:spcPct val="100000"/>
              </a:lnSpc>
              <a:buNone/>
            </a:pPr>
            <a:r>
              <a:rPr lang="zh-CN" altLang="en-US" sz="2400" b="1" dirty="0">
                <a:latin typeface="黑体" panose="02010609060101010101" pitchFamily="49" charset="-122"/>
                <a:ea typeface="黑体" panose="02010609060101010101" pitchFamily="49" charset="-122"/>
                <a:cs typeface="黑体" panose="02010609060101010101" pitchFamily="49" charset="-122"/>
              </a:rPr>
              <a:t>了写词的过程：“丙辰中秋，欢饮达旦，</a:t>
            </a:r>
          </a:p>
          <a:p>
            <a:pPr marL="0" indent="601980" algn="just" eaLnBrk="1" hangingPunct="1">
              <a:lnSpc>
                <a:spcPct val="100000"/>
              </a:lnSpc>
              <a:buNone/>
            </a:pPr>
            <a:r>
              <a:rPr lang="zh-CN" altLang="en-US" sz="2400" b="1" dirty="0">
                <a:latin typeface="黑体" panose="02010609060101010101" pitchFamily="49" charset="-122"/>
                <a:ea typeface="黑体" panose="02010609060101010101" pitchFamily="49" charset="-122"/>
                <a:cs typeface="黑体" panose="02010609060101010101" pitchFamily="49" charset="-122"/>
              </a:rPr>
              <a:t>大醉。作此篇，兼怀子由。”苏轼因为与</a:t>
            </a:r>
          </a:p>
          <a:p>
            <a:pPr marL="0" indent="601980" algn="just" eaLnBrk="1" hangingPunct="1">
              <a:lnSpc>
                <a:spcPct val="100000"/>
              </a:lnSpc>
              <a:buNone/>
            </a:pPr>
            <a:r>
              <a:rPr lang="zh-CN" altLang="en-US" sz="2400" b="1" dirty="0">
                <a:latin typeface="黑体" panose="02010609060101010101" pitchFamily="49" charset="-122"/>
                <a:ea typeface="黑体" panose="02010609060101010101" pitchFamily="49" charset="-122"/>
                <a:cs typeface="黑体" panose="02010609060101010101" pitchFamily="49" charset="-122"/>
              </a:rPr>
              <a:t>当权的变法者王安石等人</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政见不同，自求</a:t>
            </a:r>
          </a:p>
          <a:p>
            <a:pPr marL="0" indent="601980" algn="just" eaLnBrk="1" hangingPunct="1">
              <a:lnSpc>
                <a:spcPct val="100000"/>
              </a:lnSpc>
              <a:buNone/>
            </a:pP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外放，辗转在各地为官</a:t>
            </a:r>
            <a:r>
              <a:rPr lang="zh-CN" altLang="en-US" sz="2400" b="1" dirty="0">
                <a:latin typeface="黑体" panose="02010609060101010101" pitchFamily="49" charset="-122"/>
                <a:ea typeface="黑体" panose="02010609060101010101" pitchFamily="49" charset="-122"/>
                <a:cs typeface="黑体" panose="02010609060101010101" pitchFamily="49" charset="-122"/>
              </a:rPr>
              <a:t>。他曾经要求调任</a:t>
            </a:r>
          </a:p>
          <a:p>
            <a:pPr marL="0" indent="601980" algn="just" eaLnBrk="1" hangingPunct="1">
              <a:lnSpc>
                <a:spcPct val="100000"/>
              </a:lnSpc>
              <a:buNone/>
            </a:pPr>
            <a:r>
              <a:rPr lang="zh-CN" altLang="en-US" sz="2400" b="1" dirty="0">
                <a:latin typeface="黑体" panose="02010609060101010101" pitchFamily="49" charset="-122"/>
                <a:ea typeface="黑体" panose="02010609060101010101" pitchFamily="49" charset="-122"/>
                <a:cs typeface="黑体" panose="02010609060101010101" pitchFamily="49" charset="-122"/>
              </a:rPr>
              <a:t>到离苏辙较近的地方为官，以求兄弟多多聚会。</a:t>
            </a:r>
          </a:p>
          <a:p>
            <a:pPr marL="0" indent="601980" algn="just" eaLnBrk="1" hangingPunct="1">
              <a:lnSpc>
                <a:spcPct val="100000"/>
              </a:lnSpc>
              <a:buNone/>
            </a:pPr>
            <a:r>
              <a:rPr lang="zh-CN" altLang="en-US" sz="2400" b="1" dirty="0">
                <a:latin typeface="黑体" panose="02010609060101010101" pitchFamily="49" charset="-122"/>
                <a:ea typeface="黑体" panose="02010609060101010101" pitchFamily="49" charset="-122"/>
                <a:cs typeface="黑体" panose="02010609060101010101" pitchFamily="49" charset="-122"/>
              </a:rPr>
              <a:t>公元</a:t>
            </a:r>
            <a:r>
              <a:rPr lang="en-US" altLang="zh-CN" sz="2400" b="1" dirty="0">
                <a:latin typeface="黑体" panose="02010609060101010101" pitchFamily="49" charset="-122"/>
                <a:ea typeface="黑体" panose="02010609060101010101" pitchFamily="49" charset="-122"/>
                <a:cs typeface="黑体" panose="02010609060101010101" pitchFamily="49" charset="-122"/>
              </a:rPr>
              <a:t>1074</a:t>
            </a:r>
            <a:r>
              <a:rPr lang="zh-CN" altLang="en-US" sz="2400" b="1" dirty="0">
                <a:latin typeface="黑体" panose="02010609060101010101" pitchFamily="49" charset="-122"/>
                <a:ea typeface="黑体" panose="02010609060101010101" pitchFamily="49" charset="-122"/>
                <a:cs typeface="黑体" panose="02010609060101010101" pitchFamily="49" charset="-122"/>
              </a:rPr>
              <a:t>年（熙宁七年）苏轼差知密州。到密州后，这一愿</a:t>
            </a:r>
          </a:p>
          <a:p>
            <a:pPr marL="0" indent="601980" algn="just" eaLnBrk="1" hangingPunct="1">
              <a:lnSpc>
                <a:spcPct val="100000"/>
              </a:lnSpc>
              <a:buNone/>
            </a:pPr>
            <a:r>
              <a:rPr lang="zh-CN" altLang="en-US" sz="2400" b="1" dirty="0">
                <a:latin typeface="黑体" panose="02010609060101010101" pitchFamily="49" charset="-122"/>
                <a:ea typeface="黑体" panose="02010609060101010101" pitchFamily="49" charset="-122"/>
                <a:cs typeface="黑体" panose="02010609060101010101" pitchFamily="49" charset="-122"/>
              </a:rPr>
              <a:t>望仍无法实现。公元</a:t>
            </a:r>
            <a:r>
              <a:rPr lang="en-US" altLang="zh-CN" sz="2400" b="1" dirty="0">
                <a:latin typeface="黑体" panose="02010609060101010101" pitchFamily="49" charset="-122"/>
                <a:ea typeface="黑体" panose="02010609060101010101" pitchFamily="49" charset="-122"/>
                <a:cs typeface="黑体" panose="02010609060101010101" pitchFamily="49" charset="-122"/>
              </a:rPr>
              <a:t>1076</a:t>
            </a:r>
            <a:r>
              <a:rPr lang="zh-CN" altLang="en-US" sz="2400" b="1" dirty="0">
                <a:latin typeface="黑体" panose="02010609060101010101" pitchFamily="49" charset="-122"/>
                <a:ea typeface="黑体" panose="02010609060101010101" pitchFamily="49" charset="-122"/>
                <a:cs typeface="黑体" panose="02010609060101010101" pitchFamily="49" charset="-122"/>
              </a:rPr>
              <a:t>年的中秋，皓月当空，银辉遍地，</a:t>
            </a:r>
          </a:p>
          <a:p>
            <a:pPr marL="0" indent="601980" algn="just" eaLnBrk="1" hangingPunct="1">
              <a:lnSpc>
                <a:spcPct val="100000"/>
              </a:lnSpc>
              <a:buNone/>
            </a:pP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词人与胞弟苏辙分别之后，已七年未得团聚</a:t>
            </a:r>
            <a:r>
              <a:rPr lang="zh-CN" altLang="en-US" sz="2400" b="1" dirty="0">
                <a:latin typeface="黑体" panose="02010609060101010101" pitchFamily="49" charset="-122"/>
                <a:ea typeface="黑体" panose="02010609060101010101" pitchFamily="49" charset="-122"/>
                <a:cs typeface="黑体" panose="02010609060101010101" pitchFamily="49" charset="-122"/>
              </a:rPr>
              <a:t>。此刻，词人面</a:t>
            </a:r>
          </a:p>
          <a:p>
            <a:pPr marL="0" indent="601980" algn="just" eaLnBrk="1" hangingPunct="1">
              <a:lnSpc>
                <a:spcPct val="100000"/>
              </a:lnSpc>
              <a:buNone/>
            </a:pPr>
            <a:r>
              <a:rPr lang="zh-CN" altLang="en-US" sz="2400" b="1" dirty="0">
                <a:latin typeface="黑体" panose="02010609060101010101" pitchFamily="49" charset="-122"/>
                <a:ea typeface="黑体" panose="02010609060101010101" pitchFamily="49" charset="-122"/>
                <a:cs typeface="黑体" panose="02010609060101010101" pitchFamily="49" charset="-122"/>
              </a:rPr>
              <a:t>对一轮明月，心潮起伏，于是乘酒兴正酣，挥笔写下了这首名篇</a:t>
            </a:r>
            <a:r>
              <a:rPr lang="zh-CN" altLang="en-US" sz="2400" b="1" dirty="0">
                <a:latin typeface="宋体" panose="02010600030101010101" pitchFamily="2" charset="-122"/>
              </a:rPr>
              <a:t>。</a:t>
            </a:r>
          </a:p>
        </p:txBody>
      </p:sp>
      <p:sp>
        <p:nvSpPr>
          <p:cNvPr id="38915" name="圆角矩形 18" descr="中国教育出版网"/>
          <p:cNvSpPr/>
          <p:nvPr/>
        </p:nvSpPr>
        <p:spPr>
          <a:xfrm>
            <a:off x="293688" y="746125"/>
            <a:ext cx="2322512" cy="490538"/>
          </a:xfrm>
          <a:prstGeom prst="roundRect">
            <a:avLst>
              <a:gd name="adj" fmla="val 16667"/>
            </a:avLst>
          </a:prstGeom>
          <a:noFill/>
          <a:ln w="3175">
            <a:noFill/>
          </a:ln>
        </p:spPr>
        <p:txBody>
          <a:bodyPr anchor="ctr"/>
          <a:lstStyle/>
          <a:p>
            <a:pPr algn="ctr">
              <a:buFont typeface="Arial" panose="020B0604020202020204" pitchFamily="34" charset="0"/>
            </a:pPr>
            <a:endParaRPr lang="zh-CN" altLang="zh-CN" sz="100" dirty="0">
              <a:solidFill>
                <a:srgbClr val="FFFFFF"/>
              </a:solidFill>
              <a:latin typeface="Calibri" panose="020F0502020204030204" pitchFamily="34" charset="0"/>
            </a:endParaRPr>
          </a:p>
        </p:txBody>
      </p:sp>
      <p:grpSp>
        <p:nvGrpSpPr>
          <p:cNvPr id="5" name="组合 4"/>
          <p:cNvGrpSpPr/>
          <p:nvPr/>
        </p:nvGrpSpPr>
        <p:grpSpPr>
          <a:xfrm>
            <a:off x="167005" y="298450"/>
            <a:ext cx="2345690" cy="685800"/>
            <a:chOff x="1403" y="734"/>
            <a:chExt cx="3694" cy="1080"/>
          </a:xfrm>
        </p:grpSpPr>
        <p:pic>
          <p:nvPicPr>
            <p:cNvPr id="2" name="图片 1" descr="00 图标-04"/>
            <p:cNvPicPr>
              <a:picLocks noChangeAspect="1"/>
            </p:cNvPicPr>
            <p:nvPr/>
          </p:nvPicPr>
          <p:blipFill>
            <a:blip r:embed="rId3" cstate="print"/>
            <a:stretch>
              <a:fillRect/>
            </a:stretch>
          </p:blipFill>
          <p:spPr>
            <a:xfrm>
              <a:off x="1403" y="734"/>
              <a:ext cx="3695" cy="1081"/>
            </a:xfrm>
            <a:prstGeom prst="rect">
              <a:avLst/>
            </a:prstGeom>
          </p:spPr>
        </p:pic>
        <p:sp>
          <p:nvSpPr>
            <p:cNvPr id="4" name="文本框 3"/>
            <p:cNvSpPr txBox="1"/>
            <p:nvPr/>
          </p:nvSpPr>
          <p:spPr>
            <a:xfrm>
              <a:off x="1603" y="815"/>
              <a:ext cx="2996" cy="91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rPr>
                <a:t>背景介绍</a:t>
              </a:r>
            </a:p>
          </p:txBody>
        </p:sp>
      </p:grpSp>
      <p:pic>
        <p:nvPicPr>
          <p:cNvPr id="3" name="图片 2"/>
          <p:cNvPicPr>
            <a:picLocks noChangeAspect="1"/>
          </p:cNvPicPr>
          <p:nvPr/>
        </p:nvPicPr>
        <p:blipFill>
          <a:blip r:embed="rId4" cstate="print"/>
          <a:srcRect l="12044" t="540"/>
          <a:stretch>
            <a:fillRect/>
          </a:stretch>
        </p:blipFill>
        <p:spPr>
          <a:xfrm>
            <a:off x="6393815" y="100330"/>
            <a:ext cx="2486025" cy="403542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9138">
                                            <p:bg/>
                                          </p:spTgt>
                                        </p:tgtEl>
                                        <p:attrNameLst>
                                          <p:attrName>style.visibility</p:attrName>
                                        </p:attrNameLst>
                                      </p:cBhvr>
                                      <p:to>
                                        <p:strVal val="visible"/>
                                      </p:to>
                                    </p:set>
                                    <p:anim calcmode="lin" valueType="num">
                                      <p:cBhvr additive="base">
                                        <p:cTn id="13" dur="500" fill="hold"/>
                                        <p:tgtEl>
                                          <p:spTgt spid="219138">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219138">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9138">
                                            <p:txEl>
                                              <p:pRg st="0" end="0"/>
                                            </p:txEl>
                                          </p:spTgt>
                                        </p:tgtEl>
                                        <p:attrNameLst>
                                          <p:attrName>style.visibility</p:attrName>
                                        </p:attrNameLst>
                                      </p:cBhvr>
                                      <p:to>
                                        <p:strVal val="visible"/>
                                      </p:to>
                                    </p:set>
                                    <p:anim calcmode="lin" valueType="num">
                                      <p:cBhvr additive="base">
                                        <p:cTn id="19" dur="500" fill="hold"/>
                                        <p:tgtEl>
                                          <p:spTgt spid="21913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91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9138">
                                            <p:txEl>
                                              <p:pRg st="1" end="1"/>
                                            </p:txEl>
                                          </p:spTgt>
                                        </p:tgtEl>
                                        <p:attrNameLst>
                                          <p:attrName>style.visibility</p:attrName>
                                        </p:attrNameLst>
                                      </p:cBhvr>
                                      <p:to>
                                        <p:strVal val="visible"/>
                                      </p:to>
                                    </p:set>
                                    <p:anim calcmode="lin" valueType="num">
                                      <p:cBhvr additive="base">
                                        <p:cTn id="25" dur="500" fill="hold"/>
                                        <p:tgtEl>
                                          <p:spTgt spid="21913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913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9138">
                                            <p:txEl>
                                              <p:pRg st="2" end="2"/>
                                            </p:txEl>
                                          </p:spTgt>
                                        </p:tgtEl>
                                        <p:attrNameLst>
                                          <p:attrName>style.visibility</p:attrName>
                                        </p:attrNameLst>
                                      </p:cBhvr>
                                      <p:to>
                                        <p:strVal val="visible"/>
                                      </p:to>
                                    </p:set>
                                    <p:anim calcmode="lin" valueType="num">
                                      <p:cBhvr additive="base">
                                        <p:cTn id="31" dur="500" fill="hold"/>
                                        <p:tgtEl>
                                          <p:spTgt spid="219138">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91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9138">
                                            <p:txEl>
                                              <p:pRg st="3" end="3"/>
                                            </p:txEl>
                                          </p:spTgt>
                                        </p:tgtEl>
                                        <p:attrNameLst>
                                          <p:attrName>style.visibility</p:attrName>
                                        </p:attrNameLst>
                                      </p:cBhvr>
                                      <p:to>
                                        <p:strVal val="visible"/>
                                      </p:to>
                                    </p:set>
                                    <p:anim calcmode="lin" valueType="num">
                                      <p:cBhvr additive="base">
                                        <p:cTn id="37" dur="500" fill="hold"/>
                                        <p:tgtEl>
                                          <p:spTgt spid="219138">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913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9138">
                                            <p:txEl>
                                              <p:pRg st="4" end="4"/>
                                            </p:txEl>
                                          </p:spTgt>
                                        </p:tgtEl>
                                        <p:attrNameLst>
                                          <p:attrName>style.visibility</p:attrName>
                                        </p:attrNameLst>
                                      </p:cBhvr>
                                      <p:to>
                                        <p:strVal val="visible"/>
                                      </p:to>
                                    </p:set>
                                    <p:anim calcmode="lin" valueType="num">
                                      <p:cBhvr additive="base">
                                        <p:cTn id="43" dur="500" fill="hold"/>
                                        <p:tgtEl>
                                          <p:spTgt spid="219138">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913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9138">
                                            <p:txEl>
                                              <p:pRg st="5" end="5"/>
                                            </p:txEl>
                                          </p:spTgt>
                                        </p:tgtEl>
                                        <p:attrNameLst>
                                          <p:attrName>style.visibility</p:attrName>
                                        </p:attrNameLst>
                                      </p:cBhvr>
                                      <p:to>
                                        <p:strVal val="visible"/>
                                      </p:to>
                                    </p:set>
                                    <p:anim calcmode="lin" valueType="num">
                                      <p:cBhvr additive="base">
                                        <p:cTn id="49" dur="500" fill="hold"/>
                                        <p:tgtEl>
                                          <p:spTgt spid="219138">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1913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19138">
                                            <p:txEl>
                                              <p:pRg st="6" end="6"/>
                                            </p:txEl>
                                          </p:spTgt>
                                        </p:tgtEl>
                                        <p:attrNameLst>
                                          <p:attrName>style.visibility</p:attrName>
                                        </p:attrNameLst>
                                      </p:cBhvr>
                                      <p:to>
                                        <p:strVal val="visible"/>
                                      </p:to>
                                    </p:set>
                                    <p:anim calcmode="lin" valueType="num">
                                      <p:cBhvr additive="base">
                                        <p:cTn id="55" dur="500" fill="hold"/>
                                        <p:tgtEl>
                                          <p:spTgt spid="219138">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1913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19138">
                                            <p:txEl>
                                              <p:pRg st="7" end="7"/>
                                            </p:txEl>
                                          </p:spTgt>
                                        </p:tgtEl>
                                        <p:attrNameLst>
                                          <p:attrName>style.visibility</p:attrName>
                                        </p:attrNameLst>
                                      </p:cBhvr>
                                      <p:to>
                                        <p:strVal val="visible"/>
                                      </p:to>
                                    </p:set>
                                    <p:anim calcmode="lin" valueType="num">
                                      <p:cBhvr additive="base">
                                        <p:cTn id="61" dur="500" fill="hold"/>
                                        <p:tgtEl>
                                          <p:spTgt spid="219138">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1913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19138">
                                            <p:txEl>
                                              <p:pRg st="8" end="8"/>
                                            </p:txEl>
                                          </p:spTgt>
                                        </p:tgtEl>
                                        <p:attrNameLst>
                                          <p:attrName>style.visibility</p:attrName>
                                        </p:attrNameLst>
                                      </p:cBhvr>
                                      <p:to>
                                        <p:strVal val="visible"/>
                                      </p:to>
                                    </p:set>
                                    <p:anim calcmode="lin" valueType="num">
                                      <p:cBhvr additive="base">
                                        <p:cTn id="67" dur="500" fill="hold"/>
                                        <p:tgtEl>
                                          <p:spTgt spid="219138">
                                            <p:txEl>
                                              <p:pRg st="8" end="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1913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19138">
                                            <p:txEl>
                                              <p:pRg st="9" end="9"/>
                                            </p:txEl>
                                          </p:spTgt>
                                        </p:tgtEl>
                                        <p:attrNameLst>
                                          <p:attrName>style.visibility</p:attrName>
                                        </p:attrNameLst>
                                      </p:cBhvr>
                                      <p:to>
                                        <p:strVal val="visible"/>
                                      </p:to>
                                    </p:set>
                                    <p:anim calcmode="lin" valueType="num">
                                      <p:cBhvr additive="base">
                                        <p:cTn id="73" dur="500" fill="hold"/>
                                        <p:tgtEl>
                                          <p:spTgt spid="219138">
                                            <p:txEl>
                                              <p:pRg st="9" end="9"/>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1913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19138">
                                            <p:txEl>
                                              <p:pRg st="10" end="10"/>
                                            </p:txEl>
                                          </p:spTgt>
                                        </p:tgtEl>
                                        <p:attrNameLst>
                                          <p:attrName>style.visibility</p:attrName>
                                        </p:attrNameLst>
                                      </p:cBhvr>
                                      <p:to>
                                        <p:strVal val="visible"/>
                                      </p:to>
                                    </p:set>
                                    <p:anim calcmode="lin" valueType="num">
                                      <p:cBhvr additive="base">
                                        <p:cTn id="79" dur="500" fill="hold"/>
                                        <p:tgtEl>
                                          <p:spTgt spid="219138">
                                            <p:txEl>
                                              <p:pRg st="10" end="1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19138">
                                            <p:txEl>
                                              <p:pRg st="10" end="10"/>
                                            </p:txEl>
                                          </p:spTgt>
                                        </p:tgtEl>
                                        <p:attrNameLst>
                                          <p:attrName>ppt_y</p:attrName>
                                        </p:attrNameLst>
                                      </p:cBhvr>
                                      <p:tavLst>
                                        <p:tav tm="0">
                                          <p:val>
                                            <p:strVal val="1+#ppt_h/2"/>
                                          </p:val>
                                        </p:tav>
                                        <p:tav tm="100000">
                                          <p:val>
                                            <p:strVal val="#ppt_y"/>
                                          </p:val>
                                        </p:tav>
                                      </p:tavLst>
                                    </p:anim>
                                  </p:childTnLst>
                                </p:cTn>
                              </p:par>
                            </p:childTnLst>
                          </p:cTn>
                        </p:par>
                        <p:par>
                          <p:cTn id="81" fill="hold">
                            <p:stCondLst>
                              <p:cond delay="500"/>
                            </p:stCondLst>
                            <p:childTnLst>
                              <p:par>
                                <p:cTn id="82" presetID="5" presetClass="entr" presetSubtype="10" fill="hold" nodeType="afterEffect">
                                  <p:stCondLst>
                                    <p:cond delay="0"/>
                                  </p:stCondLst>
                                  <p:childTnLst>
                                    <p:set>
                                      <p:cBhvr>
                                        <p:cTn id="83" dur="1" fill="hold">
                                          <p:stCondLst>
                                            <p:cond delay="0"/>
                                          </p:stCondLst>
                                        </p:cTn>
                                        <p:tgtEl>
                                          <p:spTgt spid="3"/>
                                        </p:tgtEl>
                                        <p:attrNameLst>
                                          <p:attrName>style.visibility</p:attrName>
                                        </p:attrNameLst>
                                      </p:cBhvr>
                                      <p:to>
                                        <p:strVal val="visible"/>
                                      </p:to>
                                    </p:set>
                                    <p:animEffect transition="in" filter="checkerboard(across)">
                                      <p:cBhvr>
                                        <p:cTn id="8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8"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pic>
        <p:nvPicPr>
          <p:cNvPr id="39938" name="图片 7" descr="C:\Users\Administrator\Desktop\九上课件（新）\水调歌头.jpg水调歌头"/>
          <p:cNvPicPr>
            <a:picLocks noChangeAspect="1"/>
          </p:cNvPicPr>
          <p:nvPr/>
        </p:nvPicPr>
        <p:blipFill>
          <a:blip r:embed="rId3" cstate="print">
            <a:clrChange>
              <a:clrFrom>
                <a:srgbClr val="F1F1FD">
                  <a:alpha val="100000"/>
                </a:srgbClr>
              </a:clrFrom>
              <a:clrTo>
                <a:srgbClr val="F1F1FD">
                  <a:alpha val="100000"/>
                  <a:alpha val="0"/>
                </a:srgbClr>
              </a:clrTo>
            </a:clrChange>
          </a:blip>
          <a:srcRect/>
          <a:stretch>
            <a:fillRect/>
          </a:stretch>
        </p:blipFill>
        <p:spPr>
          <a:xfrm>
            <a:off x="6054090" y="38735"/>
            <a:ext cx="3019425" cy="2182495"/>
          </a:xfrm>
          <a:prstGeom prst="rect">
            <a:avLst/>
          </a:prstGeom>
          <a:noFill/>
          <a:ln w="9525">
            <a:noFill/>
          </a:ln>
        </p:spPr>
      </p:pic>
      <p:sp>
        <p:nvSpPr>
          <p:cNvPr id="39939" name="圆角矩形 3" descr="中国教育出版网"/>
          <p:cNvSpPr/>
          <p:nvPr/>
        </p:nvSpPr>
        <p:spPr>
          <a:xfrm>
            <a:off x="305753" y="779463"/>
            <a:ext cx="2360612" cy="490537"/>
          </a:xfrm>
          <a:prstGeom prst="roundRect">
            <a:avLst>
              <a:gd name="adj" fmla="val 16667"/>
            </a:avLst>
          </a:prstGeom>
          <a:noFill/>
          <a:ln w="3175">
            <a:noFill/>
          </a:ln>
        </p:spPr>
        <p:txBody>
          <a:bodyPr anchor="ctr"/>
          <a:lstStyle/>
          <a:p>
            <a:pPr algn="ctr">
              <a:buFont typeface="Arial" panose="020B0604020202020204" pitchFamily="34" charset="0"/>
            </a:pPr>
            <a:endParaRPr lang="zh-CN" altLang="zh-CN" sz="100" dirty="0">
              <a:solidFill>
                <a:srgbClr val="FFFFFF"/>
              </a:solidFill>
              <a:latin typeface="Calibri" panose="020F0502020204030204" pitchFamily="34" charset="0"/>
            </a:endParaRPr>
          </a:p>
        </p:txBody>
      </p:sp>
      <p:sp>
        <p:nvSpPr>
          <p:cNvPr id="220166" name="TextBox 6" descr="中国教育出版网"/>
          <p:cNvSpPr txBox="1"/>
          <p:nvPr/>
        </p:nvSpPr>
        <p:spPr>
          <a:xfrm>
            <a:off x="479425" y="2221230"/>
            <a:ext cx="7337425" cy="3692525"/>
          </a:xfrm>
          <a:prstGeom prst="rect">
            <a:avLst/>
          </a:prstGeom>
          <a:solidFill>
            <a:schemeClr val="bg1">
              <a:alpha val="30000"/>
            </a:schemeClr>
          </a:solidFill>
          <a:ln w="9525">
            <a:noFill/>
          </a:ln>
        </p:spPr>
        <p:txBody>
          <a:bodyPr>
            <a:spAutoFit/>
          </a:bodyPr>
          <a:lstStyle/>
          <a:p>
            <a:pPr algn="ctr">
              <a:lnSpc>
                <a:spcPct val="150000"/>
              </a:lnSpc>
              <a:buFont typeface="Arial" panose="020B0604020202020204" pitchFamily="34" charset="0"/>
            </a:pPr>
            <a:r>
              <a:rPr lang="zh-CN" altLang="en-US" sz="3600" b="1" dirty="0">
                <a:solidFill>
                  <a:srgbClr val="FF0000"/>
                </a:solidFill>
                <a:latin typeface="宋体" panose="02010600030101010101" pitchFamily="2" charset="-122"/>
              </a:rPr>
              <a:t>词</a:t>
            </a:r>
            <a:endParaRPr lang="zh-CN" altLang="en-US" sz="2400" b="1" dirty="0">
              <a:solidFill>
                <a:srgbClr val="FF0000"/>
              </a:solidFill>
              <a:latin typeface="宋体" panose="02010600030101010101" pitchFamily="2" charset="-122"/>
            </a:endParaRPr>
          </a:p>
          <a:p>
            <a:pPr>
              <a:lnSpc>
                <a:spcPct val="150000"/>
              </a:lnSpc>
              <a:buFont typeface="Arial" panose="020B0604020202020204" pitchFamily="34" charset="0"/>
            </a:pPr>
            <a:r>
              <a:rPr lang="zh-CN" altLang="en-US" sz="2400" b="1" dirty="0">
                <a:latin typeface="宋体" panose="02010600030101010101" pitchFamily="2" charset="-122"/>
              </a:rPr>
              <a:t>   </a:t>
            </a:r>
            <a:r>
              <a:rPr lang="zh-CN" altLang="en-US" sz="2400" b="1" dirty="0">
                <a:latin typeface="黑体" panose="02010609060101010101" pitchFamily="49" charset="-122"/>
                <a:ea typeface="黑体" panose="02010609060101010101" pitchFamily="49" charset="-122"/>
                <a:cs typeface="黑体" panose="02010609060101010101" pitchFamily="49" charset="-122"/>
              </a:rPr>
              <a:t> 诗歌的一种，源于唐而盛于宋。原为和乐演唱，因此也称曲或曲子词；和诗相比，词的句子大多是长短不齐的，因此也叫长短句。</a:t>
            </a:r>
          </a:p>
          <a:p>
            <a:pPr>
              <a:lnSpc>
                <a:spcPct val="150000"/>
              </a:lnSpc>
              <a:buFont typeface="Arial" panose="020B0604020202020204" pitchFamily="34" charset="0"/>
            </a:pPr>
            <a:r>
              <a:rPr lang="zh-CN" altLang="en-US" sz="2400" b="1" dirty="0">
                <a:latin typeface="黑体" panose="02010609060101010101" pitchFamily="49" charset="-122"/>
                <a:ea typeface="黑体" panose="02010609060101010101" pitchFamily="49" charset="-122"/>
                <a:cs typeface="黑体" panose="02010609060101010101" pitchFamily="49" charset="-122"/>
              </a:rPr>
              <a:t>    词有许多不同的调，每种词调各有特定的名称，叫词牌，如</a:t>
            </a:r>
            <a:r>
              <a:rPr lang="en-US" altLang="zh-CN" sz="2400" b="1" dirty="0">
                <a:latin typeface="黑体" panose="02010609060101010101" pitchFamily="49" charset="-122"/>
                <a:ea typeface="黑体" panose="02010609060101010101" pitchFamily="49" charset="-122"/>
                <a:cs typeface="黑体" panose="02010609060101010101" pitchFamily="49" charset="-122"/>
              </a:rPr>
              <a:t>《</a:t>
            </a:r>
            <a:r>
              <a:rPr lang="zh-CN" altLang="en-US" sz="2400" b="1" dirty="0">
                <a:latin typeface="黑体" panose="02010609060101010101" pitchFamily="49" charset="-122"/>
                <a:ea typeface="黑体" panose="02010609060101010101" pitchFamily="49" charset="-122"/>
                <a:cs typeface="黑体" panose="02010609060101010101" pitchFamily="49" charset="-122"/>
              </a:rPr>
              <a:t>水调歌头</a:t>
            </a:r>
            <a:r>
              <a:rPr lang="en-US" altLang="zh-CN" sz="2400" b="1" dirty="0">
                <a:latin typeface="黑体" panose="02010609060101010101" pitchFamily="49" charset="-122"/>
                <a:ea typeface="黑体" panose="02010609060101010101" pitchFamily="49" charset="-122"/>
                <a:cs typeface="黑体" panose="02010609060101010101" pitchFamily="49" charset="-122"/>
              </a:rPr>
              <a:t>》《</a:t>
            </a:r>
            <a:r>
              <a:rPr lang="zh-CN" altLang="en-US" sz="2400" b="1" dirty="0">
                <a:latin typeface="黑体" panose="02010609060101010101" pitchFamily="49" charset="-122"/>
                <a:ea typeface="黑体" panose="02010609060101010101" pitchFamily="49" charset="-122"/>
                <a:cs typeface="黑体" panose="02010609060101010101" pitchFamily="49" charset="-122"/>
              </a:rPr>
              <a:t>西江月</a:t>
            </a:r>
            <a:r>
              <a:rPr lang="en-US" altLang="zh-CN" sz="2400" b="1" dirty="0">
                <a:latin typeface="黑体" panose="02010609060101010101" pitchFamily="49" charset="-122"/>
                <a:ea typeface="黑体" panose="02010609060101010101" pitchFamily="49" charset="-122"/>
                <a:cs typeface="黑体" panose="02010609060101010101" pitchFamily="49" charset="-122"/>
              </a:rPr>
              <a:t>》</a:t>
            </a:r>
            <a:r>
              <a:rPr lang="zh-CN" altLang="en-US" sz="2400" b="1" dirty="0">
                <a:latin typeface="黑体" panose="02010609060101010101" pitchFamily="49" charset="-122"/>
                <a:ea typeface="黑体" panose="02010609060101010101" pitchFamily="49" charset="-122"/>
                <a:cs typeface="黑体" panose="02010609060101010101" pitchFamily="49" charset="-122"/>
              </a:rPr>
              <a:t>等。</a:t>
            </a:r>
          </a:p>
        </p:txBody>
      </p:sp>
      <p:grpSp>
        <p:nvGrpSpPr>
          <p:cNvPr id="5" name="组合 4"/>
          <p:cNvGrpSpPr/>
          <p:nvPr/>
        </p:nvGrpSpPr>
        <p:grpSpPr>
          <a:xfrm>
            <a:off x="262890" y="219710"/>
            <a:ext cx="2346325" cy="686435"/>
            <a:chOff x="1403" y="734"/>
            <a:chExt cx="3695" cy="1081"/>
          </a:xfrm>
        </p:grpSpPr>
        <p:pic>
          <p:nvPicPr>
            <p:cNvPr id="2" name="图片 1" descr="00 图标-04"/>
            <p:cNvPicPr>
              <a:picLocks noChangeAspect="1"/>
            </p:cNvPicPr>
            <p:nvPr/>
          </p:nvPicPr>
          <p:blipFill>
            <a:blip r:embed="rId4" cstate="print"/>
            <a:stretch>
              <a:fillRect/>
            </a:stretch>
          </p:blipFill>
          <p:spPr>
            <a:xfrm>
              <a:off x="1403" y="734"/>
              <a:ext cx="3695" cy="1081"/>
            </a:xfrm>
            <a:prstGeom prst="rect">
              <a:avLst/>
            </a:prstGeom>
          </p:spPr>
        </p:pic>
        <p:sp>
          <p:nvSpPr>
            <p:cNvPr id="4" name="文本框 3"/>
            <p:cNvSpPr txBox="1"/>
            <p:nvPr/>
          </p:nvSpPr>
          <p:spPr>
            <a:xfrm>
              <a:off x="1603" y="815"/>
              <a:ext cx="2996" cy="91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rPr>
                <a:t>文体介绍</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220166">
                                            <p:txEl>
                                              <p:pRg st="0" end="0"/>
                                            </p:txEl>
                                          </p:spTgt>
                                        </p:tgtEl>
                                        <p:attrNameLst>
                                          <p:attrName>style.visibility</p:attrName>
                                        </p:attrNameLst>
                                      </p:cBhvr>
                                      <p:to>
                                        <p:strVal val="visible"/>
                                      </p:to>
                                    </p:set>
                                    <p:animEffect transition="in" filter="checkerboard(across)">
                                      <p:cBhvr>
                                        <p:cTn id="13" dur="500"/>
                                        <p:tgtEl>
                                          <p:spTgt spid="22016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220166">
                                            <p:txEl>
                                              <p:charRg st="2" end="60"/>
                                            </p:txEl>
                                          </p:spTgt>
                                        </p:tgtEl>
                                        <p:attrNameLst>
                                          <p:attrName>style.visibility</p:attrName>
                                        </p:attrNameLst>
                                      </p:cBhvr>
                                      <p:to>
                                        <p:strVal val="visible"/>
                                      </p:to>
                                    </p:set>
                                    <p:animEffect transition="in" filter="checkerboard(across)">
                                      <p:cBhvr>
                                        <p:cTn id="18" dur="500"/>
                                        <p:tgtEl>
                                          <p:spTgt spid="220166">
                                            <p:txEl>
                                              <p:charRg st="2" end="6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220166">
                                            <p:txEl>
                                              <p:charRg st="60" end="100"/>
                                            </p:txEl>
                                          </p:spTgt>
                                        </p:tgtEl>
                                        <p:attrNameLst>
                                          <p:attrName>style.visibility</p:attrName>
                                        </p:attrNameLst>
                                      </p:cBhvr>
                                      <p:to>
                                        <p:strVal val="visible"/>
                                      </p:to>
                                    </p:set>
                                    <p:animEffect transition="in" filter="checkerboard(across)">
                                      <p:cBhvr>
                                        <p:cTn id="23" dur="500"/>
                                        <p:tgtEl>
                                          <p:spTgt spid="220166">
                                            <p:txEl>
                                              <p:charRg st="60" end="10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39938"/>
                                        </p:tgtEl>
                                        <p:attrNameLst>
                                          <p:attrName>style.visibility</p:attrName>
                                        </p:attrNameLst>
                                      </p:cBhvr>
                                      <p:to>
                                        <p:strVal val="visible"/>
                                      </p:to>
                                    </p:set>
                                    <p:animEffect transition="in" filter="wheel(1)">
                                      <p:cBhvr>
                                        <p:cTn id="28" dur="20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223234" name="内容占位符 2" descr="中国教育出版网"/>
          <p:cNvSpPr>
            <a:spLocks noGrp="1"/>
          </p:cNvSpPr>
          <p:nvPr>
            <p:ph idx="4294967295"/>
          </p:nvPr>
        </p:nvSpPr>
        <p:spPr>
          <a:xfrm>
            <a:off x="455613" y="1752600"/>
            <a:ext cx="8688387" cy="4148138"/>
          </a:xfrm>
          <a:solidFill>
            <a:schemeClr val="bg1">
              <a:alpha val="30000"/>
            </a:schemeClr>
          </a:solidFill>
        </p:spPr>
        <p:txBody>
          <a:bodyPr vert="horz" wrap="square" lIns="68580" tIns="34290" rIns="68580" bIns="34290" anchor="t"/>
          <a:lstStyle/>
          <a:p>
            <a:pPr marL="0" indent="0" algn="just" eaLnBrk="1" hangingPunct="1">
              <a:lnSpc>
                <a:spcPct val="100000"/>
              </a:lnSpc>
              <a:buNone/>
            </a:pPr>
            <a:r>
              <a:rPr lang="en-US" altLang="zh-CN" sz="2800" b="1" dirty="0">
                <a:latin typeface="楷体" panose="02010609060101010101" pitchFamily="49" charset="-122"/>
                <a:ea typeface="楷体" panose="02010609060101010101" pitchFamily="49" charset="-122"/>
                <a:sym typeface="+mn-ea"/>
              </a:rPr>
              <a:t>  </a:t>
            </a:r>
            <a:r>
              <a:rPr lang="zh-CN" altLang="en-US" sz="3200" b="1" dirty="0">
                <a:latin typeface="楷体" panose="02010609060101010101" pitchFamily="49" charset="-122"/>
                <a:ea typeface="楷体" panose="02010609060101010101" pitchFamily="49" charset="-122"/>
                <a:sym typeface="+mn-ea"/>
              </a:rPr>
              <a:t>听朗读</a:t>
            </a:r>
            <a:r>
              <a:rPr lang="zh-CN" altLang="en-US" sz="3200" b="1" dirty="0">
                <a:solidFill>
                  <a:prstClr val="black"/>
                </a:solidFill>
                <a:latin typeface="楷体" panose="02010609060101010101" pitchFamily="49" charset="-122"/>
                <a:ea typeface="楷体" panose="02010609060101010101" pitchFamily="49" charset="-122"/>
                <a:sym typeface="+mn-ea"/>
              </a:rPr>
              <a:t>，</a:t>
            </a:r>
            <a:r>
              <a:rPr lang="zh-CN" altLang="en-US" sz="3200" b="1" dirty="0">
                <a:solidFill>
                  <a:srgbClr val="FF0000"/>
                </a:solidFill>
                <a:latin typeface="楷体" panose="02010609060101010101" pitchFamily="49" charset="-122"/>
                <a:ea typeface="楷体" panose="02010609060101010101" pitchFamily="49" charset="-122"/>
                <a:sym typeface="+mn-ea"/>
              </a:rPr>
              <a:t>注意字音和节奏。</a:t>
            </a:r>
            <a:endParaRPr lang="zh-CN" altLang="en-US" sz="3200" dirty="0">
              <a:latin typeface="宋体" panose="02010600030101010101" pitchFamily="2" charset="-122"/>
            </a:endParaRPr>
          </a:p>
          <a:p>
            <a:pPr marL="0" indent="0" algn="just" eaLnBrk="1" hangingPunct="1">
              <a:lnSpc>
                <a:spcPct val="100000"/>
              </a:lnSpc>
              <a:buNone/>
            </a:pPr>
            <a:r>
              <a:rPr lang="zh-CN" altLang="en-US" sz="3600" b="1" kern="1200" dirty="0">
                <a:solidFill>
                  <a:srgbClr val="0000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en-US" sz="3200" b="1" kern="1200" dirty="0">
                <a:solidFill>
                  <a:srgbClr val="0000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明月/几时有？把酒/问青天。不知/天上/宫阙，今夕/是何年。我欲/乘风/归去，又恐/琼楼/玉宇，高处/不胜寒。起舞/弄清影，何似/在人间。</a:t>
            </a:r>
          </a:p>
          <a:p>
            <a:pPr marL="0" indent="0" algn="just" eaLnBrk="1" hangingPunct="1">
              <a:lnSpc>
                <a:spcPct val="100000"/>
              </a:lnSpc>
              <a:buNone/>
            </a:pPr>
            <a:r>
              <a:rPr lang="zh-CN" altLang="en-US" sz="3200" b="1" kern="1200" dirty="0">
                <a:solidFill>
                  <a:srgbClr val="0000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转/朱阁，低/绮户，照/无眠。不应/有恨，何事/长向/别时圆？人有/悲欢离合，月有/阴晴圆缺，此事/古难全。但愿/人长久，千里/共婵娟。</a:t>
            </a:r>
          </a:p>
        </p:txBody>
      </p:sp>
      <p:sp>
        <p:nvSpPr>
          <p:cNvPr id="43011" name="圆角矩形 31" descr="中国教育出版网"/>
          <p:cNvSpPr/>
          <p:nvPr/>
        </p:nvSpPr>
        <p:spPr>
          <a:xfrm>
            <a:off x="303213" y="842963"/>
            <a:ext cx="2270125" cy="490537"/>
          </a:xfrm>
          <a:prstGeom prst="roundRect">
            <a:avLst>
              <a:gd name="adj" fmla="val 16667"/>
            </a:avLst>
          </a:prstGeom>
          <a:noFill/>
          <a:ln w="3175">
            <a:noFill/>
          </a:ln>
        </p:spPr>
        <p:txBody>
          <a:bodyPr anchor="ctr"/>
          <a:lstStyle/>
          <a:p>
            <a:pPr algn="ctr">
              <a:buFont typeface="Arial" panose="020B0604020202020204" pitchFamily="34" charset="0"/>
            </a:pPr>
            <a:endParaRPr lang="zh-CN" altLang="zh-CN" sz="100" dirty="0">
              <a:solidFill>
                <a:srgbClr val="FFFFFF"/>
              </a:solidFill>
              <a:latin typeface="Calibri" panose="020F0502020204030204" pitchFamily="34" charset="0"/>
            </a:endParaRPr>
          </a:p>
        </p:txBody>
      </p:sp>
      <p:grpSp>
        <p:nvGrpSpPr>
          <p:cNvPr id="2" name="组合 1"/>
          <p:cNvGrpSpPr/>
          <p:nvPr/>
        </p:nvGrpSpPr>
        <p:grpSpPr>
          <a:xfrm>
            <a:off x="184785" y="429895"/>
            <a:ext cx="2345690" cy="702310"/>
            <a:chOff x="759" y="794"/>
            <a:chExt cx="3694" cy="1106"/>
          </a:xfrm>
        </p:grpSpPr>
        <p:pic>
          <p:nvPicPr>
            <p:cNvPr id="6" name="图片 5" descr="00 图标-04"/>
            <p:cNvPicPr>
              <a:picLocks noChangeAspect="1"/>
            </p:cNvPicPr>
            <p:nvPr/>
          </p:nvPicPr>
          <p:blipFill>
            <a:blip r:embed="rId4" cstate="print"/>
            <a:stretch>
              <a:fillRect/>
            </a:stretch>
          </p:blipFill>
          <p:spPr>
            <a:xfrm>
              <a:off x="759" y="794"/>
              <a:ext cx="3695" cy="1106"/>
            </a:xfrm>
            <a:prstGeom prst="rect">
              <a:avLst/>
            </a:prstGeom>
          </p:spPr>
        </p:pic>
        <p:sp>
          <p:nvSpPr>
            <p:cNvPr id="7" name="文本框 3"/>
            <p:cNvSpPr txBox="1"/>
            <p:nvPr/>
          </p:nvSpPr>
          <p:spPr>
            <a:xfrm>
              <a:off x="946" y="887"/>
              <a:ext cx="2848" cy="91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感知文章</a:t>
              </a:r>
            </a:p>
          </p:txBody>
        </p:sp>
      </p:grpSp>
      <p:pic>
        <p:nvPicPr>
          <p:cNvPr id="4" name="水调歌头">
            <a:hlinkClick r:id="" action="ppaction://media"/>
          </p:cNvPr>
          <p:cNvPicPr/>
          <p:nvPr>
            <a:videoFile r:link="rId1"/>
            <p:extLst>
              <p:ext uri="{DAA4B4D4-6D71-4841-9C94-3DE7FCFB9230}">
                <p14:media xmlns:p14="http://schemas.microsoft.com/office/powerpoint/2010/main" xmlns="" r:embed="rId5"/>
              </p:ext>
            </p:extLst>
          </p:nvPr>
        </p:nvPicPr>
        <p:blipFill>
          <a:blip r:embed="rId6" cstate="print"/>
          <a:stretch>
            <a:fillRect/>
          </a:stretch>
        </p:blipFill>
        <p:spPr>
          <a:xfrm>
            <a:off x="7769860" y="606425"/>
            <a:ext cx="619125" cy="6191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23234">
                                            <p:txEl>
                                              <p:pRg st="0" end="0"/>
                                            </p:txEl>
                                          </p:spTgt>
                                        </p:tgtEl>
                                        <p:attrNameLst>
                                          <p:attrName>style.visibility</p:attrName>
                                        </p:attrNameLst>
                                      </p:cBhvr>
                                      <p:to>
                                        <p:strVal val="visible"/>
                                      </p:to>
                                    </p:set>
                                    <p:animEffect transition="in" filter="fade">
                                      <p:cBhvr>
                                        <p:cTn id="13" dur="1000"/>
                                        <p:tgtEl>
                                          <p:spTgt spid="223234">
                                            <p:txEl>
                                              <p:pRg st="0" end="0"/>
                                            </p:txEl>
                                          </p:spTgt>
                                        </p:tgtEl>
                                      </p:cBhvr>
                                    </p:animEffect>
                                    <p:anim calcmode="lin" valueType="num">
                                      <p:cBhvr>
                                        <p:cTn id="14" dur="1000" fill="hold"/>
                                        <p:tgtEl>
                                          <p:spTgt spid="22323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2323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23234">
                                            <p:txEl>
                                              <p:pRg st="1" end="1"/>
                                            </p:txEl>
                                          </p:spTgt>
                                        </p:tgtEl>
                                        <p:attrNameLst>
                                          <p:attrName>style.visibility</p:attrName>
                                        </p:attrNameLst>
                                      </p:cBhvr>
                                      <p:to>
                                        <p:strVal val="visible"/>
                                      </p:to>
                                    </p:set>
                                    <p:animEffect transition="in" filter="fade">
                                      <p:cBhvr>
                                        <p:cTn id="20" dur="1000"/>
                                        <p:tgtEl>
                                          <p:spTgt spid="223234">
                                            <p:txEl>
                                              <p:pRg st="1" end="1"/>
                                            </p:txEl>
                                          </p:spTgt>
                                        </p:tgtEl>
                                      </p:cBhvr>
                                    </p:animEffect>
                                    <p:anim calcmode="lin" valueType="num">
                                      <p:cBhvr>
                                        <p:cTn id="21" dur="1000" fill="hold"/>
                                        <p:tgtEl>
                                          <p:spTgt spid="223234">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2323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23234">
                                            <p:txEl>
                                              <p:pRg st="2" end="2"/>
                                            </p:txEl>
                                          </p:spTgt>
                                        </p:tgtEl>
                                        <p:attrNameLst>
                                          <p:attrName>style.visibility</p:attrName>
                                        </p:attrNameLst>
                                      </p:cBhvr>
                                      <p:to>
                                        <p:strVal val="visible"/>
                                      </p:to>
                                    </p:set>
                                    <p:animEffect transition="in" filter="fade">
                                      <p:cBhvr>
                                        <p:cTn id="27" dur="1000"/>
                                        <p:tgtEl>
                                          <p:spTgt spid="223234">
                                            <p:txEl>
                                              <p:pRg st="2" end="2"/>
                                            </p:txEl>
                                          </p:spTgt>
                                        </p:tgtEl>
                                      </p:cBhvr>
                                    </p:animEffect>
                                    <p:anim calcmode="lin" valueType="num">
                                      <p:cBhvr>
                                        <p:cTn id="28" dur="1000" fill="hold"/>
                                        <p:tgtEl>
                                          <p:spTgt spid="22323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2323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30" fill="hold" display="1">
                  <p:stCondLst>
                    <p:cond delay="indefinite"/>
                  </p:stCondLst>
                  <p:endCondLst>
                    <p:cond evt="onNext" delay="0">
                      <p:tgtEl>
                        <p:sldTgt/>
                      </p:tgtEl>
                    </p:cond>
                    <p:cond evt="onPrev" delay="0">
                      <p:tgtEl>
                        <p:sldTgt/>
                      </p:tgtEl>
                    </p:cond>
                    <p:cond evt="onStopAudio" delay="0">
                      <p:tgtEl>
                        <p:sldTgt/>
                      </p:tgtEl>
                    </p:cond>
                  </p:endCondLst>
                </p:cTn>
                <p:tgtEl>
                  <p:spTgt spid="4"/>
                </p:tgtEl>
              </p:cMediaNode>
            </p:video>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clickEffect">
                                  <p:stCondLst>
                                    <p:cond delay="0"/>
                                  </p:stCondLst>
                                  <p:childTnLst>
                                    <p:cmd type="call" cmd="playFrom(0.0)">
                                      <p:cBhvr additive="base">
                                        <p:cTn id="35" dur="89103"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40962" name="圆角矩形 27" descr="中国教育出版网"/>
          <p:cNvSpPr/>
          <p:nvPr/>
        </p:nvSpPr>
        <p:spPr>
          <a:xfrm>
            <a:off x="350838" y="731838"/>
            <a:ext cx="2295525" cy="490537"/>
          </a:xfrm>
          <a:prstGeom prst="roundRect">
            <a:avLst>
              <a:gd name="adj" fmla="val 16667"/>
            </a:avLst>
          </a:prstGeom>
          <a:noFill/>
          <a:ln w="3175">
            <a:noFill/>
          </a:ln>
        </p:spPr>
        <p:txBody>
          <a:bodyPr anchor="ctr"/>
          <a:lstStyle/>
          <a:p>
            <a:pPr algn="ctr">
              <a:buFont typeface="Arial" panose="020B0604020202020204" pitchFamily="34" charset="0"/>
            </a:pPr>
            <a:endParaRPr lang="zh-CN" altLang="zh-CN" sz="100" dirty="0">
              <a:solidFill>
                <a:srgbClr val="FFFFFF"/>
              </a:solidFill>
              <a:latin typeface="Calibri" panose="020F0502020204030204" pitchFamily="34" charset="0"/>
            </a:endParaRPr>
          </a:p>
        </p:txBody>
      </p:sp>
      <p:sp>
        <p:nvSpPr>
          <p:cNvPr id="40965" name="TextBox 3" descr="中国教育出版网"/>
          <p:cNvSpPr txBox="1"/>
          <p:nvPr/>
        </p:nvSpPr>
        <p:spPr>
          <a:xfrm>
            <a:off x="3154363" y="1222058"/>
            <a:ext cx="3181350" cy="645160"/>
          </a:xfrm>
          <a:prstGeom prst="rect">
            <a:avLst/>
          </a:prstGeom>
          <a:solidFill>
            <a:schemeClr val="bg1">
              <a:alpha val="30000"/>
            </a:schemeClr>
          </a:solidFill>
          <a:ln w="9525">
            <a:noFill/>
          </a:ln>
        </p:spPr>
        <p:txBody>
          <a:bodyPr>
            <a:spAutoFit/>
          </a:bodyPr>
          <a:lstStyle/>
          <a:p>
            <a:pPr algn="ctr">
              <a:buFont typeface="Arial" panose="020B0604020202020204" pitchFamily="34" charset="0"/>
            </a:pPr>
            <a:r>
              <a:rPr lang="zh-CN" altLang="en-US" sz="3600" b="1" dirty="0">
                <a:solidFill>
                  <a:srgbClr val="0000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1.词语释义</a:t>
            </a:r>
          </a:p>
        </p:txBody>
      </p:sp>
      <p:sp>
        <p:nvSpPr>
          <p:cNvPr id="221190" name="TextBox 13" descr="中国教育出版网"/>
          <p:cNvSpPr txBox="1"/>
          <p:nvPr/>
        </p:nvSpPr>
        <p:spPr>
          <a:xfrm>
            <a:off x="643255" y="2078355"/>
            <a:ext cx="7561580" cy="4579620"/>
          </a:xfrm>
          <a:prstGeom prst="rect">
            <a:avLst/>
          </a:prstGeom>
          <a:solidFill>
            <a:schemeClr val="bg1">
              <a:alpha val="30000"/>
            </a:schemeClr>
          </a:solidFill>
          <a:ln w="9525">
            <a:noFill/>
          </a:ln>
        </p:spPr>
        <p:txBody>
          <a:bodyPr wrap="square">
            <a:spAutoFit/>
          </a:bodyPr>
          <a:lstStyle/>
          <a:p>
            <a:pPr>
              <a:lnSpc>
                <a:spcPts val="3500"/>
              </a:lnSpc>
              <a:buFont typeface="Arial" panose="020B0604020202020204" pitchFamily="34" charset="0"/>
            </a:pPr>
            <a:r>
              <a:rPr lang="zh-CN" altLang="en-US" sz="2400" b="1" dirty="0">
                <a:solidFill>
                  <a:srgbClr val="FF0000"/>
                </a:solidFill>
                <a:latin typeface="宋体" panose="02010600030101010101" pitchFamily="2" charset="-122"/>
                <a:ea typeface="宋体" panose="02010600030101010101" pitchFamily="2" charset="-122"/>
              </a:rPr>
              <a:t>把酒</a:t>
            </a:r>
            <a:r>
              <a:rPr lang="zh-CN" altLang="en-US" sz="2400" b="1" dirty="0">
                <a:latin typeface="宋体" panose="02010600030101010101" pitchFamily="2" charset="-122"/>
                <a:ea typeface="宋体" panose="02010600030101010101" pitchFamily="2" charset="-122"/>
              </a:rPr>
              <a:t>：</a:t>
            </a:r>
          </a:p>
          <a:p>
            <a:pPr>
              <a:lnSpc>
                <a:spcPts val="3500"/>
              </a:lnSpc>
              <a:buFont typeface="Arial" panose="020B0604020202020204" pitchFamily="34" charset="0"/>
            </a:pPr>
            <a:r>
              <a:rPr lang="zh-CN" altLang="en-US" sz="2400" b="1" dirty="0">
                <a:solidFill>
                  <a:srgbClr val="FF0000"/>
                </a:solidFill>
                <a:latin typeface="宋体" panose="02010600030101010101" pitchFamily="2" charset="-122"/>
                <a:ea typeface="宋体" panose="02010600030101010101" pitchFamily="2" charset="-122"/>
              </a:rPr>
              <a:t>宫阙</a:t>
            </a:r>
            <a:r>
              <a:rPr lang="zh-CN" altLang="en-US" sz="2400" b="1" dirty="0">
                <a:latin typeface="宋体" panose="02010600030101010101" pitchFamily="2" charset="-122"/>
                <a:ea typeface="宋体" panose="02010600030101010101" pitchFamily="2" charset="-122"/>
              </a:rPr>
              <a:t>：</a:t>
            </a:r>
          </a:p>
          <a:p>
            <a:pPr>
              <a:lnSpc>
                <a:spcPts val="3500"/>
              </a:lnSpc>
              <a:buFont typeface="Arial" panose="020B0604020202020204" pitchFamily="34" charset="0"/>
            </a:pPr>
            <a:r>
              <a:rPr lang="zh-CN" altLang="en-US" sz="2400" b="1" dirty="0">
                <a:solidFill>
                  <a:srgbClr val="FF0000"/>
                </a:solidFill>
                <a:latin typeface="宋体" panose="02010600030101010101" pitchFamily="2" charset="-122"/>
                <a:ea typeface="宋体" panose="02010600030101010101" pitchFamily="2" charset="-122"/>
              </a:rPr>
              <a:t>琼楼玉宇</a:t>
            </a:r>
            <a:r>
              <a:rPr lang="zh-CN" altLang="en-US" sz="2400" b="1" dirty="0">
                <a:latin typeface="宋体" panose="02010600030101010101" pitchFamily="2" charset="-122"/>
                <a:ea typeface="宋体" panose="02010600030101010101" pitchFamily="2" charset="-122"/>
              </a:rPr>
              <a:t>：</a:t>
            </a:r>
          </a:p>
          <a:p>
            <a:pPr>
              <a:lnSpc>
                <a:spcPts val="3500"/>
              </a:lnSpc>
              <a:buFont typeface="Arial" panose="020B0604020202020204" pitchFamily="34" charset="0"/>
            </a:pPr>
            <a:r>
              <a:rPr lang="zh-CN" altLang="en-US" sz="2400" b="1" dirty="0">
                <a:solidFill>
                  <a:srgbClr val="FF0000"/>
                </a:solidFill>
                <a:latin typeface="宋体" panose="02010600030101010101" pitchFamily="2" charset="-122"/>
                <a:ea typeface="宋体" panose="02010600030101010101" pitchFamily="2" charset="-122"/>
              </a:rPr>
              <a:t>不胜</a:t>
            </a:r>
            <a:r>
              <a:rPr lang="zh-CN" altLang="en-US" sz="2400" b="1" dirty="0">
                <a:latin typeface="宋体" panose="02010600030101010101" pitchFamily="2" charset="-122"/>
                <a:ea typeface="宋体" panose="02010600030101010101" pitchFamily="2" charset="-122"/>
              </a:rPr>
              <a:t>寒：</a:t>
            </a:r>
          </a:p>
          <a:p>
            <a:pPr>
              <a:lnSpc>
                <a:spcPts val="3500"/>
              </a:lnSpc>
              <a:buFont typeface="Arial" panose="020B0604020202020204" pitchFamily="34" charset="0"/>
            </a:pPr>
            <a:r>
              <a:rPr lang="zh-CN" altLang="en-US" sz="2400" b="1" dirty="0">
                <a:solidFill>
                  <a:srgbClr val="FF0000"/>
                </a:solidFill>
                <a:latin typeface="宋体" panose="02010600030101010101" pitchFamily="2" charset="-122"/>
                <a:ea typeface="宋体" panose="02010600030101010101" pitchFamily="2" charset="-122"/>
              </a:rPr>
              <a:t>弄清影</a:t>
            </a:r>
            <a:r>
              <a:rPr lang="zh-CN" altLang="en-US" sz="2400" b="1" dirty="0">
                <a:latin typeface="宋体" panose="02010600030101010101" pitchFamily="2" charset="-122"/>
                <a:ea typeface="宋体" panose="02010600030101010101" pitchFamily="2" charset="-122"/>
              </a:rPr>
              <a:t>：</a:t>
            </a:r>
          </a:p>
          <a:p>
            <a:pPr>
              <a:lnSpc>
                <a:spcPts val="3500"/>
              </a:lnSpc>
              <a:buFont typeface="Arial" panose="020B0604020202020204" pitchFamily="34" charset="0"/>
            </a:pPr>
            <a:r>
              <a:rPr lang="zh-CN" altLang="en-US" sz="2400" b="1" dirty="0">
                <a:solidFill>
                  <a:srgbClr val="FF0000"/>
                </a:solidFill>
                <a:latin typeface="宋体" panose="02010600030101010101" pitchFamily="2" charset="-122"/>
                <a:ea typeface="宋体" panose="02010600030101010101" pitchFamily="2" charset="-122"/>
              </a:rPr>
              <a:t>何似</a:t>
            </a:r>
            <a:r>
              <a:rPr lang="zh-CN" altLang="en-US" sz="2400" b="1" dirty="0">
                <a:latin typeface="宋体" panose="02010600030101010101" pitchFamily="2" charset="-122"/>
                <a:ea typeface="宋体" panose="02010600030101010101" pitchFamily="2" charset="-122"/>
              </a:rPr>
              <a:t>：</a:t>
            </a:r>
          </a:p>
          <a:p>
            <a:pPr>
              <a:lnSpc>
                <a:spcPts val="3500"/>
              </a:lnSpc>
              <a:buFont typeface="Arial" panose="020B0604020202020204" pitchFamily="34" charset="0"/>
            </a:pPr>
            <a:r>
              <a:rPr lang="zh-CN" altLang="en-US" sz="2400" b="1" dirty="0">
                <a:solidFill>
                  <a:srgbClr val="FF0000"/>
                </a:solidFill>
                <a:latin typeface="宋体" panose="02010600030101010101" pitchFamily="2" charset="-122"/>
                <a:ea typeface="宋体" panose="02010600030101010101" pitchFamily="2" charset="-122"/>
              </a:rPr>
              <a:t>朱阁</a:t>
            </a:r>
            <a:r>
              <a:rPr lang="zh-CN" altLang="en-US" sz="2400" b="1" dirty="0">
                <a:latin typeface="宋体" panose="02010600030101010101" pitchFamily="2" charset="-122"/>
                <a:ea typeface="宋体" panose="02010600030101010101" pitchFamily="2" charset="-122"/>
              </a:rPr>
              <a:t>：</a:t>
            </a:r>
          </a:p>
          <a:p>
            <a:pPr>
              <a:lnSpc>
                <a:spcPts val="3500"/>
              </a:lnSpc>
              <a:buFont typeface="Arial" panose="020B0604020202020204" pitchFamily="34" charset="0"/>
            </a:pPr>
            <a:r>
              <a:rPr lang="zh-CN" altLang="en-US" sz="2400" b="1" dirty="0">
                <a:solidFill>
                  <a:srgbClr val="FF0000"/>
                </a:solidFill>
                <a:latin typeface="宋体" panose="02010600030101010101" pitchFamily="2" charset="-122"/>
                <a:ea typeface="宋体" panose="02010600030101010101" pitchFamily="2" charset="-122"/>
              </a:rPr>
              <a:t>绮户</a:t>
            </a:r>
            <a:r>
              <a:rPr lang="zh-CN" altLang="en-US" sz="2400" b="1" dirty="0">
                <a:latin typeface="宋体" panose="02010600030101010101" pitchFamily="2" charset="-122"/>
                <a:ea typeface="宋体" panose="02010600030101010101" pitchFamily="2" charset="-122"/>
              </a:rPr>
              <a:t>：</a:t>
            </a:r>
          </a:p>
          <a:p>
            <a:pPr>
              <a:lnSpc>
                <a:spcPts val="3500"/>
              </a:lnSpc>
              <a:buFont typeface="Arial" panose="020B0604020202020204" pitchFamily="34" charset="0"/>
            </a:pPr>
            <a:r>
              <a:rPr lang="zh-CN" altLang="en-US" sz="2400" b="1" dirty="0">
                <a:solidFill>
                  <a:srgbClr val="FF0000"/>
                </a:solidFill>
                <a:latin typeface="宋体" panose="02010600030101010101" pitchFamily="2" charset="-122"/>
                <a:ea typeface="宋体" panose="02010600030101010101" pitchFamily="2" charset="-122"/>
              </a:rPr>
              <a:t>照无眠</a:t>
            </a:r>
            <a:r>
              <a:rPr lang="zh-CN" altLang="en-US" sz="2400" b="1" dirty="0">
                <a:latin typeface="宋体" panose="02010600030101010101" pitchFamily="2" charset="-122"/>
                <a:ea typeface="宋体" panose="02010600030101010101" pitchFamily="2" charset="-122"/>
              </a:rPr>
              <a:t>：</a:t>
            </a:r>
          </a:p>
          <a:p>
            <a:pPr>
              <a:lnSpc>
                <a:spcPts val="3500"/>
              </a:lnSpc>
              <a:buFont typeface="Arial" panose="020B0604020202020204" pitchFamily="34" charset="0"/>
            </a:pPr>
            <a:r>
              <a:rPr lang="zh-CN" altLang="en-US" sz="2400" b="1" dirty="0">
                <a:solidFill>
                  <a:srgbClr val="FF0000"/>
                </a:solidFill>
                <a:latin typeface="宋体" panose="02010600030101010101" pitchFamily="2" charset="-122"/>
                <a:ea typeface="宋体" panose="02010600030101010101" pitchFamily="2" charset="-122"/>
              </a:rPr>
              <a:t>何事</a:t>
            </a:r>
            <a:r>
              <a:rPr lang="zh-CN" altLang="en-US" sz="2400" b="1" dirty="0">
                <a:latin typeface="宋体" panose="02010600030101010101" pitchFamily="2" charset="-122"/>
                <a:ea typeface="宋体" panose="02010600030101010101" pitchFamily="2" charset="-122"/>
              </a:rPr>
              <a:t>：</a:t>
            </a:r>
          </a:p>
        </p:txBody>
      </p:sp>
      <p:sp>
        <p:nvSpPr>
          <p:cNvPr id="221191" name="TextBox 2" descr="中国教育出版网"/>
          <p:cNvSpPr txBox="1"/>
          <p:nvPr/>
        </p:nvSpPr>
        <p:spPr>
          <a:xfrm>
            <a:off x="1539875" y="2197100"/>
            <a:ext cx="5094288" cy="460375"/>
          </a:xfrm>
          <a:prstGeom prst="rect">
            <a:avLst/>
          </a:prstGeom>
          <a:noFill/>
          <a:ln w="9525">
            <a:noFill/>
          </a:ln>
        </p:spPr>
        <p:txBody>
          <a:bodyPr>
            <a:spAutoFit/>
          </a:bodyPr>
          <a:lstStyle/>
          <a:p>
            <a:pPr>
              <a:buFont typeface="Arial" panose="020B0604020202020204" pitchFamily="34" charset="0"/>
            </a:pPr>
            <a:r>
              <a:rPr lang="zh-CN" altLang="en-US" sz="2400" b="1" dirty="0">
                <a:latin typeface="宋体" panose="02010600030101010101" pitchFamily="2" charset="-122"/>
                <a:ea typeface="宋体" panose="02010600030101010101" pitchFamily="2" charset="-122"/>
              </a:rPr>
              <a:t>端起酒杯。</a:t>
            </a:r>
          </a:p>
        </p:txBody>
      </p:sp>
      <p:sp>
        <p:nvSpPr>
          <p:cNvPr id="221192" name="TextBox 3" descr="中国教育出版网"/>
          <p:cNvSpPr txBox="1"/>
          <p:nvPr/>
        </p:nvSpPr>
        <p:spPr>
          <a:xfrm>
            <a:off x="1519238" y="2592388"/>
            <a:ext cx="6256337" cy="460375"/>
          </a:xfrm>
          <a:prstGeom prst="rect">
            <a:avLst/>
          </a:prstGeom>
          <a:noFill/>
          <a:ln w="9525">
            <a:noFill/>
          </a:ln>
        </p:spPr>
        <p:txBody>
          <a:bodyPr>
            <a:spAutoFit/>
          </a:bodyPr>
          <a:lstStyle/>
          <a:p>
            <a:pPr>
              <a:buFont typeface="Arial" panose="020B0604020202020204" pitchFamily="34" charset="0"/>
            </a:pPr>
            <a:r>
              <a:rPr lang="zh-CN" altLang="en-US" sz="2400" b="1" dirty="0">
                <a:latin typeface="宋体" panose="02010600030101010101" pitchFamily="2" charset="-122"/>
                <a:ea typeface="宋体" panose="02010600030101010101" pitchFamily="2" charset="-122"/>
              </a:rPr>
              <a:t>宫殿</a:t>
            </a:r>
            <a:r>
              <a:rPr lang="zh-CN" altLang="zh-CN" sz="2400" b="1" dirty="0">
                <a:latin typeface="宋体" panose="02010600030101010101" pitchFamily="2" charset="-122"/>
                <a:ea typeface="宋体" panose="02010600030101010101" pitchFamily="2" charset="-122"/>
              </a:rPr>
              <a:t>。</a:t>
            </a:r>
            <a:endParaRPr lang="zh-CN" altLang="en-US" sz="2400" b="1" dirty="0">
              <a:latin typeface="宋体" panose="02010600030101010101" pitchFamily="2" charset="-122"/>
              <a:ea typeface="宋体" panose="02010600030101010101" pitchFamily="2" charset="-122"/>
            </a:endParaRPr>
          </a:p>
        </p:txBody>
      </p:sp>
      <p:sp>
        <p:nvSpPr>
          <p:cNvPr id="221193" name="TextBox 4" descr="中国教育出版网"/>
          <p:cNvSpPr txBox="1"/>
          <p:nvPr/>
        </p:nvSpPr>
        <p:spPr>
          <a:xfrm>
            <a:off x="2054225" y="3041650"/>
            <a:ext cx="6008688" cy="460375"/>
          </a:xfrm>
          <a:prstGeom prst="rect">
            <a:avLst/>
          </a:prstGeom>
          <a:noFill/>
          <a:ln w="9525">
            <a:noFill/>
          </a:ln>
        </p:spPr>
        <p:txBody>
          <a:bodyPr>
            <a:spAutoFit/>
          </a:bodyPr>
          <a:lstStyle/>
          <a:p>
            <a:pPr>
              <a:buFont typeface="Arial" panose="020B0604020202020204" pitchFamily="34" charset="0"/>
            </a:pPr>
            <a:r>
              <a:rPr lang="zh-CN" altLang="en-US" sz="2400" b="1" dirty="0">
                <a:latin typeface="宋体" panose="02010600030101010101" pitchFamily="2" charset="-122"/>
                <a:ea typeface="宋体" panose="02010600030101010101" pitchFamily="2" charset="-122"/>
              </a:rPr>
              <a:t>美玉砌成的楼宇</a:t>
            </a:r>
            <a:r>
              <a:rPr lang="zh-CN" altLang="zh-CN" sz="2400" b="1" dirty="0">
                <a:latin typeface="宋体" panose="02010600030101010101" pitchFamily="2" charset="-122"/>
                <a:ea typeface="宋体" panose="02010600030101010101" pitchFamily="2" charset="-122"/>
              </a:rPr>
              <a:t>。</a:t>
            </a:r>
            <a:r>
              <a:rPr lang="zh-CN" altLang="en-US" sz="2400" b="1" dirty="0">
                <a:latin typeface="宋体" panose="02010600030101010101" pitchFamily="2" charset="-122"/>
                <a:ea typeface="宋体" panose="02010600030101010101" pitchFamily="2" charset="-122"/>
              </a:rPr>
              <a:t>指想象中的宫殿。</a:t>
            </a:r>
          </a:p>
        </p:txBody>
      </p:sp>
      <p:sp>
        <p:nvSpPr>
          <p:cNvPr id="221194" name="TextBox 5" descr="中国教育出版网"/>
          <p:cNvSpPr txBox="1"/>
          <p:nvPr/>
        </p:nvSpPr>
        <p:spPr>
          <a:xfrm>
            <a:off x="1474788" y="4856163"/>
            <a:ext cx="2770187" cy="460375"/>
          </a:xfrm>
          <a:prstGeom prst="rect">
            <a:avLst/>
          </a:prstGeom>
          <a:noFill/>
          <a:ln w="9525">
            <a:noFill/>
          </a:ln>
        </p:spPr>
        <p:txBody>
          <a:bodyPr>
            <a:spAutoFit/>
          </a:bodyPr>
          <a:lstStyle/>
          <a:p>
            <a:pPr>
              <a:buFont typeface="Arial" panose="020B0604020202020204" pitchFamily="34" charset="0"/>
            </a:pPr>
            <a:r>
              <a:rPr lang="zh-CN" altLang="en-US" sz="2400" b="1" dirty="0">
                <a:latin typeface="宋体" panose="02010600030101010101" pitchFamily="2" charset="-122"/>
                <a:ea typeface="宋体" panose="02010600030101010101" pitchFamily="2" charset="-122"/>
              </a:rPr>
              <a:t>朱红色的楼阁</a:t>
            </a:r>
            <a:r>
              <a:rPr lang="zh-CN" altLang="zh-CN" sz="2400" b="1" dirty="0">
                <a:latin typeface="宋体" panose="02010600030101010101" pitchFamily="2" charset="-122"/>
                <a:ea typeface="宋体" panose="02010600030101010101" pitchFamily="2" charset="-122"/>
              </a:rPr>
              <a:t>。</a:t>
            </a:r>
            <a:endParaRPr lang="zh-CN" altLang="en-US" sz="2400" b="1" dirty="0">
              <a:latin typeface="宋体" panose="02010600030101010101" pitchFamily="2" charset="-122"/>
              <a:ea typeface="宋体" panose="02010600030101010101" pitchFamily="2" charset="-122"/>
            </a:endParaRPr>
          </a:p>
        </p:txBody>
      </p:sp>
      <p:sp>
        <p:nvSpPr>
          <p:cNvPr id="221195" name="TextBox 11" descr="中国教育出版网"/>
          <p:cNvSpPr txBox="1"/>
          <p:nvPr/>
        </p:nvSpPr>
        <p:spPr>
          <a:xfrm>
            <a:off x="1527175" y="5256213"/>
            <a:ext cx="4808538" cy="460375"/>
          </a:xfrm>
          <a:prstGeom prst="rect">
            <a:avLst/>
          </a:prstGeom>
          <a:noFill/>
          <a:ln w="9525">
            <a:noFill/>
          </a:ln>
        </p:spPr>
        <p:txBody>
          <a:bodyPr>
            <a:spAutoFit/>
          </a:bodyPr>
          <a:lstStyle/>
          <a:p>
            <a:pPr>
              <a:buFont typeface="Arial" panose="020B0604020202020204" pitchFamily="34" charset="0"/>
            </a:pPr>
            <a:r>
              <a:rPr lang="zh-CN" altLang="en-US" sz="2400" b="1" dirty="0">
                <a:latin typeface="宋体" panose="02010600030101010101" pitchFamily="2" charset="-122"/>
                <a:ea typeface="宋体" panose="02010600030101010101" pitchFamily="2" charset="-122"/>
              </a:rPr>
              <a:t>刻有纹饰的门窗</a:t>
            </a:r>
            <a:r>
              <a:rPr lang="zh-CN" altLang="zh-CN" sz="2400" b="1" dirty="0">
                <a:latin typeface="宋体" panose="02010600030101010101" pitchFamily="2" charset="-122"/>
                <a:ea typeface="宋体" panose="02010600030101010101" pitchFamily="2" charset="-122"/>
              </a:rPr>
              <a:t>。</a:t>
            </a:r>
            <a:endParaRPr lang="zh-CN" altLang="en-US" sz="2400" b="1" dirty="0">
              <a:latin typeface="宋体" panose="02010600030101010101" pitchFamily="2" charset="-122"/>
              <a:ea typeface="宋体" panose="02010600030101010101" pitchFamily="2" charset="-122"/>
            </a:endParaRPr>
          </a:p>
        </p:txBody>
      </p:sp>
      <p:sp>
        <p:nvSpPr>
          <p:cNvPr id="221196" name="TextBox 14" descr="中国教育出版网"/>
          <p:cNvSpPr txBox="1"/>
          <p:nvPr/>
        </p:nvSpPr>
        <p:spPr>
          <a:xfrm>
            <a:off x="1866900" y="5726113"/>
            <a:ext cx="6448425" cy="460375"/>
          </a:xfrm>
          <a:prstGeom prst="rect">
            <a:avLst/>
          </a:prstGeom>
          <a:noFill/>
          <a:ln w="9525">
            <a:noFill/>
          </a:ln>
        </p:spPr>
        <p:txBody>
          <a:bodyPr>
            <a:spAutoFit/>
          </a:bodyPr>
          <a:lstStyle/>
          <a:p>
            <a:pPr>
              <a:buFont typeface="Arial" panose="020B0604020202020204" pitchFamily="34" charset="0"/>
            </a:pPr>
            <a:r>
              <a:rPr lang="zh-CN" altLang="en-US" sz="2400" b="1" dirty="0">
                <a:latin typeface="宋体" panose="02010600030101010101" pitchFamily="2" charset="-122"/>
                <a:ea typeface="宋体" panose="02010600030101010101" pitchFamily="2" charset="-122"/>
              </a:rPr>
              <a:t>照着没有睡意的人（指诗人自己）</a:t>
            </a:r>
            <a:r>
              <a:rPr lang="zh-CN" altLang="zh-CN" sz="2400" b="1" dirty="0">
                <a:latin typeface="宋体" panose="02010600030101010101" pitchFamily="2" charset="-122"/>
                <a:ea typeface="宋体" panose="02010600030101010101" pitchFamily="2" charset="-122"/>
              </a:rPr>
              <a:t>。</a:t>
            </a:r>
            <a:endParaRPr lang="zh-CN" altLang="en-US" sz="2400" b="1" dirty="0">
              <a:latin typeface="宋体" panose="02010600030101010101" pitchFamily="2" charset="-122"/>
              <a:ea typeface="宋体" panose="02010600030101010101" pitchFamily="2" charset="-122"/>
            </a:endParaRPr>
          </a:p>
        </p:txBody>
      </p:sp>
      <p:sp>
        <p:nvSpPr>
          <p:cNvPr id="221197" name="TextBox 4" descr="中国教育出版网"/>
          <p:cNvSpPr txBox="1"/>
          <p:nvPr/>
        </p:nvSpPr>
        <p:spPr>
          <a:xfrm>
            <a:off x="1771650" y="3521075"/>
            <a:ext cx="6008688" cy="460375"/>
          </a:xfrm>
          <a:prstGeom prst="rect">
            <a:avLst/>
          </a:prstGeom>
          <a:noFill/>
          <a:ln w="9525">
            <a:noFill/>
          </a:ln>
        </p:spPr>
        <p:txBody>
          <a:bodyPr>
            <a:spAutoFit/>
          </a:bodyPr>
          <a:lstStyle/>
          <a:p>
            <a:pPr>
              <a:buFont typeface="Arial" panose="020B0604020202020204" pitchFamily="34" charset="0"/>
            </a:pPr>
            <a:r>
              <a:rPr lang="zh-CN" altLang="en-US" sz="2400" b="1" dirty="0">
                <a:latin typeface="宋体" panose="02010600030101010101" pitchFamily="2" charset="-122"/>
                <a:ea typeface="宋体" panose="02010600030101010101" pitchFamily="2" charset="-122"/>
              </a:rPr>
              <a:t>经受不住。</a:t>
            </a:r>
          </a:p>
        </p:txBody>
      </p:sp>
      <p:sp>
        <p:nvSpPr>
          <p:cNvPr id="221198" name="TextBox 4" descr="中国教育出版网"/>
          <p:cNvSpPr txBox="1"/>
          <p:nvPr/>
        </p:nvSpPr>
        <p:spPr>
          <a:xfrm>
            <a:off x="1722438" y="3930650"/>
            <a:ext cx="6656387" cy="460375"/>
          </a:xfrm>
          <a:prstGeom prst="rect">
            <a:avLst/>
          </a:prstGeom>
          <a:noFill/>
          <a:ln w="9525">
            <a:noFill/>
          </a:ln>
        </p:spPr>
        <p:txBody>
          <a:bodyPr>
            <a:spAutoFit/>
          </a:bodyPr>
          <a:lstStyle/>
          <a:p>
            <a:pPr>
              <a:buFont typeface="Arial" panose="020B0604020202020204" pitchFamily="34" charset="0"/>
            </a:pPr>
            <a:r>
              <a:rPr lang="zh-CN" altLang="en-US" sz="2400" b="1" dirty="0">
                <a:latin typeface="宋体" panose="02010600030101010101" pitchFamily="2" charset="-122"/>
                <a:ea typeface="宋体" panose="02010600030101010101" pitchFamily="2" charset="-122"/>
              </a:rPr>
              <a:t>意思是月光下的身影也跟着做出各种舞姿。</a:t>
            </a:r>
          </a:p>
        </p:txBody>
      </p:sp>
      <p:sp>
        <p:nvSpPr>
          <p:cNvPr id="221199" name="TextBox 4" descr="中国教育出版网"/>
          <p:cNvSpPr txBox="1"/>
          <p:nvPr/>
        </p:nvSpPr>
        <p:spPr>
          <a:xfrm>
            <a:off x="1516063" y="4384675"/>
            <a:ext cx="6008687" cy="460375"/>
          </a:xfrm>
          <a:prstGeom prst="rect">
            <a:avLst/>
          </a:prstGeom>
          <a:noFill/>
          <a:ln w="9525">
            <a:noFill/>
          </a:ln>
        </p:spPr>
        <p:txBody>
          <a:bodyPr>
            <a:spAutoFit/>
          </a:bodyPr>
          <a:lstStyle/>
          <a:p>
            <a:pPr>
              <a:buFont typeface="Arial" panose="020B0604020202020204" pitchFamily="34" charset="0"/>
            </a:pPr>
            <a:r>
              <a:rPr lang="zh-CN" altLang="en-US" sz="2400" b="1" dirty="0">
                <a:latin typeface="宋体" panose="02010600030101010101" pitchFamily="2" charset="-122"/>
                <a:ea typeface="宋体" panose="02010600030101010101" pitchFamily="2" charset="-122"/>
              </a:rPr>
              <a:t>哪里比得上。</a:t>
            </a:r>
          </a:p>
        </p:txBody>
      </p:sp>
      <p:sp>
        <p:nvSpPr>
          <p:cNvPr id="221200" name="TextBox 4" descr="中国教育出版网"/>
          <p:cNvSpPr txBox="1"/>
          <p:nvPr/>
        </p:nvSpPr>
        <p:spPr>
          <a:xfrm>
            <a:off x="1708150" y="6186488"/>
            <a:ext cx="5608638" cy="460375"/>
          </a:xfrm>
          <a:prstGeom prst="rect">
            <a:avLst/>
          </a:prstGeom>
          <a:noFill/>
          <a:ln w="9525">
            <a:noFill/>
          </a:ln>
        </p:spPr>
        <p:txBody>
          <a:bodyPr>
            <a:spAutoFit/>
          </a:bodyPr>
          <a:lstStyle/>
          <a:p>
            <a:pPr>
              <a:buFont typeface="Arial" panose="020B0604020202020204" pitchFamily="34" charset="0"/>
            </a:pPr>
            <a:r>
              <a:rPr lang="zh-CN" altLang="en-US" sz="2400" b="1" dirty="0">
                <a:latin typeface="宋体" panose="02010600030101010101" pitchFamily="2" charset="-122"/>
                <a:ea typeface="宋体" panose="02010600030101010101" pitchFamily="2" charset="-122"/>
              </a:rPr>
              <a:t>为什么。</a:t>
            </a:r>
          </a:p>
        </p:txBody>
      </p:sp>
      <p:grpSp>
        <p:nvGrpSpPr>
          <p:cNvPr id="3" name="组合 2"/>
          <p:cNvGrpSpPr/>
          <p:nvPr/>
        </p:nvGrpSpPr>
        <p:grpSpPr>
          <a:xfrm>
            <a:off x="351155" y="425450"/>
            <a:ext cx="2346325" cy="633095"/>
            <a:chOff x="677" y="701"/>
            <a:chExt cx="3695" cy="997"/>
          </a:xfrm>
        </p:grpSpPr>
        <p:pic>
          <p:nvPicPr>
            <p:cNvPr id="8" name="图片 7" descr="00 图标-04"/>
            <p:cNvPicPr>
              <a:picLocks noChangeAspect="1"/>
            </p:cNvPicPr>
            <p:nvPr/>
          </p:nvPicPr>
          <p:blipFill>
            <a:blip r:embed="rId3" cstate="print"/>
            <a:stretch>
              <a:fillRect/>
            </a:stretch>
          </p:blipFill>
          <p:spPr>
            <a:xfrm>
              <a:off x="677" y="701"/>
              <a:ext cx="3695" cy="997"/>
            </a:xfrm>
            <a:prstGeom prst="rect">
              <a:avLst/>
            </a:prstGeom>
          </p:spPr>
        </p:pic>
        <p:sp>
          <p:nvSpPr>
            <p:cNvPr id="9" name="文本框 8"/>
            <p:cNvSpPr txBox="1"/>
            <p:nvPr/>
          </p:nvSpPr>
          <p:spPr>
            <a:xfrm>
              <a:off x="977" y="779"/>
              <a:ext cx="2848" cy="919"/>
            </a:xfrm>
            <a:prstGeom prst="rect">
              <a:avLst/>
            </a:prstGeom>
            <a:noFill/>
          </p:spPr>
          <p:txBody>
            <a:bodyPr wrap="square" rtlCol="0">
              <a:spAutoFit/>
            </a:bodyPr>
            <a:lstStyle/>
            <a:p>
              <a:r>
                <a:rPr lang="zh-CN" altLang="zh-CN" sz="3200" dirty="0" smtClean="0">
                  <a:solidFill>
                    <a:schemeClr val="bg1"/>
                  </a:solidFill>
                  <a:latin typeface="华文新魏" panose="02010800040101010101" pitchFamily="2" charset="-122"/>
                  <a:ea typeface="华文新魏" panose="02010800040101010101" pitchFamily="2" charset="-122"/>
                  <a:sym typeface="+mn-ea"/>
                </a:rPr>
                <a:t>文章释义</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65"/>
                                        </p:tgtEl>
                                        <p:attrNameLst>
                                          <p:attrName>style.visibility</p:attrName>
                                        </p:attrNameLst>
                                      </p:cBhvr>
                                      <p:to>
                                        <p:strVal val="visible"/>
                                      </p:to>
                                    </p:set>
                                    <p:anim calcmode="lin" valueType="num">
                                      <p:cBhvr additive="base">
                                        <p:cTn id="13" dur="500" fill="hold"/>
                                        <p:tgtEl>
                                          <p:spTgt spid="40965"/>
                                        </p:tgtEl>
                                        <p:attrNameLst>
                                          <p:attrName>ppt_x</p:attrName>
                                        </p:attrNameLst>
                                      </p:cBhvr>
                                      <p:tavLst>
                                        <p:tav tm="0">
                                          <p:val>
                                            <p:strVal val="#ppt_x"/>
                                          </p:val>
                                        </p:tav>
                                        <p:tav tm="100000">
                                          <p:val>
                                            <p:strVal val="#ppt_x"/>
                                          </p:val>
                                        </p:tav>
                                      </p:tavLst>
                                    </p:anim>
                                    <p:anim calcmode="lin" valueType="num">
                                      <p:cBhvr additive="base">
                                        <p:cTn id="14" dur="500" fill="hold"/>
                                        <p:tgtEl>
                                          <p:spTgt spid="4096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21190">
                                            <p:txEl>
                                              <p:pRg st="0" end="0"/>
                                            </p:txEl>
                                          </p:spTgt>
                                        </p:tgtEl>
                                        <p:attrNameLst>
                                          <p:attrName>style.visibility</p:attrName>
                                        </p:attrNameLst>
                                      </p:cBhvr>
                                      <p:to>
                                        <p:strVal val="visible"/>
                                      </p:to>
                                    </p:set>
                                    <p:animEffect transition="in" filter="checkerboard(across)">
                                      <p:cBhvr>
                                        <p:cTn id="19" dur="500"/>
                                        <p:tgtEl>
                                          <p:spTgt spid="22119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21191"/>
                                        </p:tgtEl>
                                        <p:attrNameLst>
                                          <p:attrName>style.visibility</p:attrName>
                                        </p:attrNameLst>
                                      </p:cBhvr>
                                      <p:to>
                                        <p:strVal val="visible"/>
                                      </p:to>
                                    </p:set>
                                    <p:animEffect transition="in" filter="checkerboard(across)">
                                      <p:cBhvr>
                                        <p:cTn id="24" dur="500"/>
                                        <p:tgtEl>
                                          <p:spTgt spid="221191"/>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221190">
                                            <p:txEl>
                                              <p:pRg st="1" end="1"/>
                                            </p:txEl>
                                          </p:spTgt>
                                        </p:tgtEl>
                                        <p:attrNameLst>
                                          <p:attrName>style.visibility</p:attrName>
                                        </p:attrNameLst>
                                      </p:cBhvr>
                                      <p:to>
                                        <p:strVal val="visible"/>
                                      </p:to>
                                    </p:set>
                                    <p:animEffect transition="in" filter="checkerboard(across)">
                                      <p:cBhvr>
                                        <p:cTn id="29" dur="500"/>
                                        <p:tgtEl>
                                          <p:spTgt spid="22119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221192"/>
                                        </p:tgtEl>
                                        <p:attrNameLst>
                                          <p:attrName>style.visibility</p:attrName>
                                        </p:attrNameLst>
                                      </p:cBhvr>
                                      <p:to>
                                        <p:strVal val="visible"/>
                                      </p:to>
                                    </p:set>
                                    <p:animEffect transition="in" filter="checkerboard(across)">
                                      <p:cBhvr>
                                        <p:cTn id="34" dur="500"/>
                                        <p:tgtEl>
                                          <p:spTgt spid="221192"/>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221190">
                                            <p:txEl>
                                              <p:pRg st="2" end="2"/>
                                            </p:txEl>
                                          </p:spTgt>
                                        </p:tgtEl>
                                        <p:attrNameLst>
                                          <p:attrName>style.visibility</p:attrName>
                                        </p:attrNameLst>
                                      </p:cBhvr>
                                      <p:to>
                                        <p:strVal val="visible"/>
                                      </p:to>
                                    </p:set>
                                    <p:animEffect transition="in" filter="checkerboard(across)">
                                      <p:cBhvr>
                                        <p:cTn id="39" dur="500"/>
                                        <p:tgtEl>
                                          <p:spTgt spid="221190">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221193"/>
                                        </p:tgtEl>
                                        <p:attrNameLst>
                                          <p:attrName>style.visibility</p:attrName>
                                        </p:attrNameLst>
                                      </p:cBhvr>
                                      <p:to>
                                        <p:strVal val="visible"/>
                                      </p:to>
                                    </p:set>
                                    <p:animEffect transition="in" filter="checkerboard(across)">
                                      <p:cBhvr>
                                        <p:cTn id="44" dur="500"/>
                                        <p:tgtEl>
                                          <p:spTgt spid="221193"/>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nodeType="clickEffect">
                                  <p:stCondLst>
                                    <p:cond delay="0"/>
                                  </p:stCondLst>
                                  <p:childTnLst>
                                    <p:set>
                                      <p:cBhvr>
                                        <p:cTn id="48" dur="1" fill="hold">
                                          <p:stCondLst>
                                            <p:cond delay="0"/>
                                          </p:stCondLst>
                                        </p:cTn>
                                        <p:tgtEl>
                                          <p:spTgt spid="221190">
                                            <p:txEl>
                                              <p:pRg st="3" end="3"/>
                                            </p:txEl>
                                          </p:spTgt>
                                        </p:tgtEl>
                                        <p:attrNameLst>
                                          <p:attrName>style.visibility</p:attrName>
                                        </p:attrNameLst>
                                      </p:cBhvr>
                                      <p:to>
                                        <p:strVal val="visible"/>
                                      </p:to>
                                    </p:set>
                                    <p:animEffect transition="in" filter="checkerboard(across)">
                                      <p:cBhvr>
                                        <p:cTn id="49" dur="500"/>
                                        <p:tgtEl>
                                          <p:spTgt spid="221190">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grpId="0" nodeType="clickEffect">
                                  <p:stCondLst>
                                    <p:cond delay="0"/>
                                  </p:stCondLst>
                                  <p:childTnLst>
                                    <p:set>
                                      <p:cBhvr>
                                        <p:cTn id="53" dur="1" fill="hold">
                                          <p:stCondLst>
                                            <p:cond delay="0"/>
                                          </p:stCondLst>
                                        </p:cTn>
                                        <p:tgtEl>
                                          <p:spTgt spid="221197"/>
                                        </p:tgtEl>
                                        <p:attrNameLst>
                                          <p:attrName>style.visibility</p:attrName>
                                        </p:attrNameLst>
                                      </p:cBhvr>
                                      <p:to>
                                        <p:strVal val="visible"/>
                                      </p:to>
                                    </p:set>
                                    <p:animEffect transition="in" filter="checkerboard(across)">
                                      <p:cBhvr>
                                        <p:cTn id="54" dur="500"/>
                                        <p:tgtEl>
                                          <p:spTgt spid="221197"/>
                                        </p:tgtEl>
                                      </p:cBhvr>
                                    </p:animEffec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nodeType="clickEffect">
                                  <p:stCondLst>
                                    <p:cond delay="0"/>
                                  </p:stCondLst>
                                  <p:childTnLst>
                                    <p:set>
                                      <p:cBhvr>
                                        <p:cTn id="58" dur="1" fill="hold">
                                          <p:stCondLst>
                                            <p:cond delay="0"/>
                                          </p:stCondLst>
                                        </p:cTn>
                                        <p:tgtEl>
                                          <p:spTgt spid="221190">
                                            <p:txEl>
                                              <p:pRg st="4" end="4"/>
                                            </p:txEl>
                                          </p:spTgt>
                                        </p:tgtEl>
                                        <p:attrNameLst>
                                          <p:attrName>style.visibility</p:attrName>
                                        </p:attrNameLst>
                                      </p:cBhvr>
                                      <p:to>
                                        <p:strVal val="visible"/>
                                      </p:to>
                                    </p:set>
                                    <p:animEffect transition="in" filter="checkerboard(across)">
                                      <p:cBhvr>
                                        <p:cTn id="59" dur="500"/>
                                        <p:tgtEl>
                                          <p:spTgt spid="221190">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grpId="0" nodeType="clickEffect">
                                  <p:stCondLst>
                                    <p:cond delay="0"/>
                                  </p:stCondLst>
                                  <p:childTnLst>
                                    <p:set>
                                      <p:cBhvr>
                                        <p:cTn id="63" dur="1" fill="hold">
                                          <p:stCondLst>
                                            <p:cond delay="0"/>
                                          </p:stCondLst>
                                        </p:cTn>
                                        <p:tgtEl>
                                          <p:spTgt spid="221198"/>
                                        </p:tgtEl>
                                        <p:attrNameLst>
                                          <p:attrName>style.visibility</p:attrName>
                                        </p:attrNameLst>
                                      </p:cBhvr>
                                      <p:to>
                                        <p:strVal val="visible"/>
                                      </p:to>
                                    </p:set>
                                    <p:animEffect transition="in" filter="checkerboard(across)">
                                      <p:cBhvr>
                                        <p:cTn id="64" dur="500"/>
                                        <p:tgtEl>
                                          <p:spTgt spid="221198"/>
                                        </p:tgtEl>
                                      </p:cBhvr>
                                    </p:animEffect>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nodeType="clickEffect">
                                  <p:stCondLst>
                                    <p:cond delay="0"/>
                                  </p:stCondLst>
                                  <p:childTnLst>
                                    <p:set>
                                      <p:cBhvr>
                                        <p:cTn id="68" dur="1" fill="hold">
                                          <p:stCondLst>
                                            <p:cond delay="0"/>
                                          </p:stCondLst>
                                        </p:cTn>
                                        <p:tgtEl>
                                          <p:spTgt spid="221190">
                                            <p:txEl>
                                              <p:pRg st="5" end="5"/>
                                            </p:txEl>
                                          </p:spTgt>
                                        </p:tgtEl>
                                        <p:attrNameLst>
                                          <p:attrName>style.visibility</p:attrName>
                                        </p:attrNameLst>
                                      </p:cBhvr>
                                      <p:to>
                                        <p:strVal val="visible"/>
                                      </p:to>
                                    </p:set>
                                    <p:animEffect transition="in" filter="checkerboard(across)">
                                      <p:cBhvr>
                                        <p:cTn id="69" dur="500"/>
                                        <p:tgtEl>
                                          <p:spTgt spid="221190">
                                            <p:txEl>
                                              <p:pRg st="5" end="5"/>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 presetClass="entr" presetSubtype="10" fill="hold" grpId="0" nodeType="clickEffect">
                                  <p:stCondLst>
                                    <p:cond delay="0"/>
                                  </p:stCondLst>
                                  <p:childTnLst>
                                    <p:set>
                                      <p:cBhvr>
                                        <p:cTn id="73" dur="1" fill="hold">
                                          <p:stCondLst>
                                            <p:cond delay="0"/>
                                          </p:stCondLst>
                                        </p:cTn>
                                        <p:tgtEl>
                                          <p:spTgt spid="221199"/>
                                        </p:tgtEl>
                                        <p:attrNameLst>
                                          <p:attrName>style.visibility</p:attrName>
                                        </p:attrNameLst>
                                      </p:cBhvr>
                                      <p:to>
                                        <p:strVal val="visible"/>
                                      </p:to>
                                    </p:set>
                                    <p:animEffect transition="in" filter="checkerboard(across)">
                                      <p:cBhvr>
                                        <p:cTn id="74" dur="500"/>
                                        <p:tgtEl>
                                          <p:spTgt spid="221199"/>
                                        </p:tgtEl>
                                      </p:cBhvr>
                                    </p:animEffect>
                                  </p:childTnLst>
                                </p:cTn>
                              </p:par>
                            </p:childTnLst>
                          </p:cTn>
                        </p:par>
                      </p:childTnLst>
                    </p:cTn>
                  </p:par>
                  <p:par>
                    <p:cTn id="75" fill="hold">
                      <p:stCondLst>
                        <p:cond delay="indefinite"/>
                      </p:stCondLst>
                      <p:childTnLst>
                        <p:par>
                          <p:cTn id="76" fill="hold">
                            <p:stCondLst>
                              <p:cond delay="0"/>
                            </p:stCondLst>
                            <p:childTnLst>
                              <p:par>
                                <p:cTn id="77" presetID="5" presetClass="entr" presetSubtype="10" fill="hold" nodeType="clickEffect">
                                  <p:stCondLst>
                                    <p:cond delay="0"/>
                                  </p:stCondLst>
                                  <p:childTnLst>
                                    <p:set>
                                      <p:cBhvr>
                                        <p:cTn id="78" dur="1" fill="hold">
                                          <p:stCondLst>
                                            <p:cond delay="0"/>
                                          </p:stCondLst>
                                        </p:cTn>
                                        <p:tgtEl>
                                          <p:spTgt spid="221190">
                                            <p:txEl>
                                              <p:pRg st="6" end="6"/>
                                            </p:txEl>
                                          </p:spTgt>
                                        </p:tgtEl>
                                        <p:attrNameLst>
                                          <p:attrName>style.visibility</p:attrName>
                                        </p:attrNameLst>
                                      </p:cBhvr>
                                      <p:to>
                                        <p:strVal val="visible"/>
                                      </p:to>
                                    </p:set>
                                    <p:animEffect transition="in" filter="checkerboard(across)">
                                      <p:cBhvr>
                                        <p:cTn id="79" dur="500"/>
                                        <p:tgtEl>
                                          <p:spTgt spid="221190">
                                            <p:txEl>
                                              <p:pRg st="6" end="6"/>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 presetClass="entr" presetSubtype="10" fill="hold" grpId="0" nodeType="clickEffect">
                                  <p:stCondLst>
                                    <p:cond delay="0"/>
                                  </p:stCondLst>
                                  <p:childTnLst>
                                    <p:set>
                                      <p:cBhvr>
                                        <p:cTn id="83" dur="1" fill="hold">
                                          <p:stCondLst>
                                            <p:cond delay="0"/>
                                          </p:stCondLst>
                                        </p:cTn>
                                        <p:tgtEl>
                                          <p:spTgt spid="221194"/>
                                        </p:tgtEl>
                                        <p:attrNameLst>
                                          <p:attrName>style.visibility</p:attrName>
                                        </p:attrNameLst>
                                      </p:cBhvr>
                                      <p:to>
                                        <p:strVal val="visible"/>
                                      </p:to>
                                    </p:set>
                                    <p:animEffect transition="in" filter="checkerboard(across)">
                                      <p:cBhvr>
                                        <p:cTn id="84" dur="500"/>
                                        <p:tgtEl>
                                          <p:spTgt spid="221194"/>
                                        </p:tgtEl>
                                      </p:cBhvr>
                                    </p:animEffect>
                                  </p:childTnLst>
                                </p:cTn>
                              </p:par>
                            </p:childTnLst>
                          </p:cTn>
                        </p:par>
                      </p:childTnLst>
                    </p:cTn>
                  </p:par>
                  <p:par>
                    <p:cTn id="85" fill="hold">
                      <p:stCondLst>
                        <p:cond delay="indefinite"/>
                      </p:stCondLst>
                      <p:childTnLst>
                        <p:par>
                          <p:cTn id="86" fill="hold">
                            <p:stCondLst>
                              <p:cond delay="0"/>
                            </p:stCondLst>
                            <p:childTnLst>
                              <p:par>
                                <p:cTn id="87" presetID="5" presetClass="entr" presetSubtype="10" fill="hold" nodeType="clickEffect">
                                  <p:stCondLst>
                                    <p:cond delay="0"/>
                                  </p:stCondLst>
                                  <p:childTnLst>
                                    <p:set>
                                      <p:cBhvr>
                                        <p:cTn id="88" dur="1" fill="hold">
                                          <p:stCondLst>
                                            <p:cond delay="0"/>
                                          </p:stCondLst>
                                        </p:cTn>
                                        <p:tgtEl>
                                          <p:spTgt spid="221190">
                                            <p:txEl>
                                              <p:pRg st="7" end="7"/>
                                            </p:txEl>
                                          </p:spTgt>
                                        </p:tgtEl>
                                        <p:attrNameLst>
                                          <p:attrName>style.visibility</p:attrName>
                                        </p:attrNameLst>
                                      </p:cBhvr>
                                      <p:to>
                                        <p:strVal val="visible"/>
                                      </p:to>
                                    </p:set>
                                    <p:animEffect transition="in" filter="checkerboard(across)">
                                      <p:cBhvr>
                                        <p:cTn id="89" dur="500"/>
                                        <p:tgtEl>
                                          <p:spTgt spid="221190">
                                            <p:txEl>
                                              <p:pRg st="7" end="7"/>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5" presetClass="entr" presetSubtype="10" fill="hold" grpId="0" nodeType="clickEffect">
                                  <p:stCondLst>
                                    <p:cond delay="0"/>
                                  </p:stCondLst>
                                  <p:childTnLst>
                                    <p:set>
                                      <p:cBhvr>
                                        <p:cTn id="93" dur="1" fill="hold">
                                          <p:stCondLst>
                                            <p:cond delay="0"/>
                                          </p:stCondLst>
                                        </p:cTn>
                                        <p:tgtEl>
                                          <p:spTgt spid="221195"/>
                                        </p:tgtEl>
                                        <p:attrNameLst>
                                          <p:attrName>style.visibility</p:attrName>
                                        </p:attrNameLst>
                                      </p:cBhvr>
                                      <p:to>
                                        <p:strVal val="visible"/>
                                      </p:to>
                                    </p:set>
                                    <p:animEffect transition="in" filter="checkerboard(across)">
                                      <p:cBhvr>
                                        <p:cTn id="94" dur="500"/>
                                        <p:tgtEl>
                                          <p:spTgt spid="221195"/>
                                        </p:tgtEl>
                                      </p:cBhvr>
                                    </p:animEffect>
                                  </p:childTnLst>
                                </p:cTn>
                              </p:par>
                            </p:childTnLst>
                          </p:cTn>
                        </p:par>
                      </p:childTnLst>
                    </p:cTn>
                  </p:par>
                  <p:par>
                    <p:cTn id="95" fill="hold">
                      <p:stCondLst>
                        <p:cond delay="indefinite"/>
                      </p:stCondLst>
                      <p:childTnLst>
                        <p:par>
                          <p:cTn id="96" fill="hold">
                            <p:stCondLst>
                              <p:cond delay="0"/>
                            </p:stCondLst>
                            <p:childTnLst>
                              <p:par>
                                <p:cTn id="97" presetID="5" presetClass="entr" presetSubtype="10" fill="hold" nodeType="clickEffect">
                                  <p:stCondLst>
                                    <p:cond delay="0"/>
                                  </p:stCondLst>
                                  <p:childTnLst>
                                    <p:set>
                                      <p:cBhvr>
                                        <p:cTn id="98" dur="1" fill="hold">
                                          <p:stCondLst>
                                            <p:cond delay="0"/>
                                          </p:stCondLst>
                                        </p:cTn>
                                        <p:tgtEl>
                                          <p:spTgt spid="221190">
                                            <p:txEl>
                                              <p:pRg st="8" end="8"/>
                                            </p:txEl>
                                          </p:spTgt>
                                        </p:tgtEl>
                                        <p:attrNameLst>
                                          <p:attrName>style.visibility</p:attrName>
                                        </p:attrNameLst>
                                      </p:cBhvr>
                                      <p:to>
                                        <p:strVal val="visible"/>
                                      </p:to>
                                    </p:set>
                                    <p:animEffect transition="in" filter="checkerboard(across)">
                                      <p:cBhvr>
                                        <p:cTn id="99" dur="500"/>
                                        <p:tgtEl>
                                          <p:spTgt spid="221190">
                                            <p:txEl>
                                              <p:pRg st="8" end="8"/>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 presetClass="entr" presetSubtype="10" fill="hold" grpId="0" nodeType="clickEffect">
                                  <p:stCondLst>
                                    <p:cond delay="0"/>
                                  </p:stCondLst>
                                  <p:childTnLst>
                                    <p:set>
                                      <p:cBhvr>
                                        <p:cTn id="103" dur="1" fill="hold">
                                          <p:stCondLst>
                                            <p:cond delay="0"/>
                                          </p:stCondLst>
                                        </p:cTn>
                                        <p:tgtEl>
                                          <p:spTgt spid="221196"/>
                                        </p:tgtEl>
                                        <p:attrNameLst>
                                          <p:attrName>style.visibility</p:attrName>
                                        </p:attrNameLst>
                                      </p:cBhvr>
                                      <p:to>
                                        <p:strVal val="visible"/>
                                      </p:to>
                                    </p:set>
                                    <p:animEffect transition="in" filter="checkerboard(across)">
                                      <p:cBhvr>
                                        <p:cTn id="104" dur="500"/>
                                        <p:tgtEl>
                                          <p:spTgt spid="221196"/>
                                        </p:tgtEl>
                                      </p:cBhvr>
                                    </p:animEffect>
                                  </p:childTnLst>
                                </p:cTn>
                              </p:par>
                            </p:childTnLst>
                          </p:cTn>
                        </p:par>
                      </p:childTnLst>
                    </p:cTn>
                  </p:par>
                  <p:par>
                    <p:cTn id="105" fill="hold">
                      <p:stCondLst>
                        <p:cond delay="indefinite"/>
                      </p:stCondLst>
                      <p:childTnLst>
                        <p:par>
                          <p:cTn id="106" fill="hold">
                            <p:stCondLst>
                              <p:cond delay="0"/>
                            </p:stCondLst>
                            <p:childTnLst>
                              <p:par>
                                <p:cTn id="107" presetID="5" presetClass="entr" presetSubtype="10" fill="hold" nodeType="clickEffect">
                                  <p:stCondLst>
                                    <p:cond delay="0"/>
                                  </p:stCondLst>
                                  <p:childTnLst>
                                    <p:set>
                                      <p:cBhvr>
                                        <p:cTn id="108" dur="1" fill="hold">
                                          <p:stCondLst>
                                            <p:cond delay="0"/>
                                          </p:stCondLst>
                                        </p:cTn>
                                        <p:tgtEl>
                                          <p:spTgt spid="221190">
                                            <p:txEl>
                                              <p:pRg st="9" end="9"/>
                                            </p:txEl>
                                          </p:spTgt>
                                        </p:tgtEl>
                                        <p:attrNameLst>
                                          <p:attrName>style.visibility</p:attrName>
                                        </p:attrNameLst>
                                      </p:cBhvr>
                                      <p:to>
                                        <p:strVal val="visible"/>
                                      </p:to>
                                    </p:set>
                                    <p:animEffect transition="in" filter="checkerboard(across)">
                                      <p:cBhvr>
                                        <p:cTn id="109" dur="500"/>
                                        <p:tgtEl>
                                          <p:spTgt spid="221190">
                                            <p:txEl>
                                              <p:pRg st="9" end="9"/>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5" presetClass="entr" presetSubtype="10" fill="hold" grpId="0" nodeType="clickEffect">
                                  <p:stCondLst>
                                    <p:cond delay="0"/>
                                  </p:stCondLst>
                                  <p:childTnLst>
                                    <p:set>
                                      <p:cBhvr>
                                        <p:cTn id="113" dur="1" fill="hold">
                                          <p:stCondLst>
                                            <p:cond delay="0"/>
                                          </p:stCondLst>
                                        </p:cTn>
                                        <p:tgtEl>
                                          <p:spTgt spid="221200"/>
                                        </p:tgtEl>
                                        <p:attrNameLst>
                                          <p:attrName>style.visibility</p:attrName>
                                        </p:attrNameLst>
                                      </p:cBhvr>
                                      <p:to>
                                        <p:strVal val="visible"/>
                                      </p:to>
                                    </p:set>
                                    <p:animEffect transition="in" filter="checkerboard(across)">
                                      <p:cBhvr>
                                        <p:cTn id="114" dur="500"/>
                                        <p:tgtEl>
                                          <p:spTgt spid="221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bldLvl="0" animBg="1"/>
      <p:bldP spid="221191" grpId="0"/>
      <p:bldP spid="221192" grpId="0"/>
      <p:bldP spid="221193" grpId="0"/>
      <p:bldP spid="221194" grpId="0"/>
      <p:bldP spid="221195" grpId="0"/>
      <p:bldP spid="221196" grpId="0"/>
      <p:bldP spid="221197" grpId="0"/>
      <p:bldP spid="221198" grpId="0"/>
      <p:bldP spid="221199" grpId="0"/>
      <p:bldP spid="22120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9697" name="矩形 48130"/>
          <p:cNvSpPr/>
          <p:nvPr/>
        </p:nvSpPr>
        <p:spPr>
          <a:xfrm>
            <a:off x="290513" y="822325"/>
            <a:ext cx="5294312" cy="5262245"/>
          </a:xfrm>
          <a:prstGeom prst="rect">
            <a:avLst/>
          </a:prstGeom>
          <a:solidFill>
            <a:schemeClr val="bg1">
              <a:alpha val="30000"/>
            </a:schemeClr>
          </a:solidFill>
          <a:ln w="9525">
            <a:noFill/>
          </a:ln>
        </p:spPr>
        <p:txBody>
          <a:bodyPr anchor="t">
            <a:spAutoFit/>
          </a:bodyPr>
          <a:lstStyle/>
          <a:p>
            <a:pPr>
              <a:lnSpc>
                <a:spcPct val="150000"/>
              </a:lnSpc>
            </a:pPr>
            <a:r>
              <a:rPr lang="zh-CN" altLang="en-US" sz="2800" b="1" dirty="0">
                <a:latin typeface="Arial" panose="020B0604020202020204" pitchFamily="34" charset="0"/>
                <a:ea typeface="宋体" panose="02010600030101010101" pitchFamily="2" charset="-122"/>
              </a:rPr>
              <a:t>      </a:t>
            </a:r>
            <a:r>
              <a:rPr lang="zh-CN" altLang="en-US" sz="2800" b="1" dirty="0">
                <a:latin typeface="Arial" panose="020B0604020202020204" pitchFamily="34" charset="0"/>
                <a:ea typeface="宋体" panose="02010600030101010101" pitchFamily="2" charset="-122"/>
                <a:sym typeface="+mn-ea"/>
              </a:rPr>
              <a:t> </a:t>
            </a:r>
            <a:r>
              <a:rPr lang="zh-CN" altLang="en-US" sz="2800" b="1" dirty="0">
                <a:solidFill>
                  <a:srgbClr val="FF0000"/>
                </a:solidFill>
                <a:latin typeface="黑体" panose="02010609060101010101" pitchFamily="49" charset="-122"/>
                <a:ea typeface="黑体" panose="02010609060101010101" pitchFamily="49" charset="-122"/>
                <a:sym typeface="+mn-ea"/>
              </a:rPr>
              <a:t>译文：</a:t>
            </a:r>
            <a:r>
              <a:rPr lang="zh-CN" altLang="en-US" sz="2800" b="1" dirty="0">
                <a:latin typeface="Arial" panose="020B0604020202020204" pitchFamily="34" charset="0"/>
                <a:ea typeface="宋体" panose="02010600030101010101" pitchFamily="2" charset="-122"/>
                <a:sym typeface="+mn-ea"/>
              </a:rPr>
              <a:t> </a:t>
            </a:r>
            <a:r>
              <a:rPr lang="zh-CN" altLang="zh-CN" sz="2800" b="1" dirty="0">
                <a:latin typeface="宋体" panose="02010600030101010101" pitchFamily="2" charset="-122"/>
                <a:ea typeface="宋体" panose="02010600030101010101" pitchFamily="2" charset="-122"/>
              </a:rPr>
              <a:t>端起酒杯遥问青天，不知道月中宫殿，今晚该是多好的日子啊。我本想驾着长风回到天宫去，又恐怕经不起那月中宫殿的清寒。那么，就让我在人间的月光下翩翩起舞吧，那清朗的影子也随着人在舞动，此情此景，什么地方能比得上人世间呢？</a:t>
            </a:r>
          </a:p>
        </p:txBody>
      </p:sp>
      <p:pic>
        <p:nvPicPr>
          <p:cNvPr id="3" name="图片 2" descr="C:\Users\Administrator\Desktop\九上课件（新）\图1.jpg图1"/>
          <p:cNvPicPr>
            <a:picLocks noChangeAspect="1"/>
          </p:cNvPicPr>
          <p:nvPr/>
        </p:nvPicPr>
        <p:blipFill>
          <a:blip r:embed="rId3" cstate="print"/>
          <a:srcRect t="1960" r="2574" b="8218"/>
          <a:stretch>
            <a:fillRect/>
          </a:stretch>
        </p:blipFill>
        <p:spPr>
          <a:xfrm>
            <a:off x="5667375" y="723900"/>
            <a:ext cx="3124200" cy="2880360"/>
          </a:xfrm>
          <a:prstGeom prst="rect">
            <a:avLst/>
          </a:prstGeom>
          <a:noFill/>
          <a:ln w="9525">
            <a:noFill/>
          </a:ln>
        </p:spPr>
      </p:pic>
      <p:pic>
        <p:nvPicPr>
          <p:cNvPr id="26627" name="图片 48132" descr="t0168a48b0db01b1d06"/>
          <p:cNvPicPr>
            <a:picLocks noChangeAspect="1"/>
          </p:cNvPicPr>
          <p:nvPr/>
        </p:nvPicPr>
        <p:blipFill>
          <a:blip r:embed="rId4" cstate="print"/>
          <a:stretch>
            <a:fillRect/>
          </a:stretch>
        </p:blipFill>
        <p:spPr>
          <a:xfrm>
            <a:off x="5551488" y="3689350"/>
            <a:ext cx="3240087" cy="2273300"/>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6627"/>
                                        </p:tgtEl>
                                        <p:attrNameLst>
                                          <p:attrName>style.visibility</p:attrName>
                                        </p:attrNameLst>
                                      </p:cBhvr>
                                      <p:to>
                                        <p:strVal val="visible"/>
                                      </p:to>
                                    </p:set>
                                    <p:animEffect transition="in" filter="fade">
                                      <p:cBhvr>
                                        <p:cTn id="10"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0721" name="矩形 50178"/>
          <p:cNvSpPr/>
          <p:nvPr/>
        </p:nvSpPr>
        <p:spPr>
          <a:xfrm>
            <a:off x="347663" y="958850"/>
            <a:ext cx="8304212" cy="4940300"/>
          </a:xfrm>
          <a:prstGeom prst="rect">
            <a:avLst/>
          </a:prstGeom>
          <a:solidFill>
            <a:schemeClr val="bg1">
              <a:alpha val="30000"/>
            </a:schemeClr>
          </a:solidFill>
          <a:ln w="9525">
            <a:noFill/>
          </a:ln>
        </p:spPr>
        <p:txBody>
          <a:bodyPr anchor="t">
            <a:spAutoFit/>
          </a:bodyPr>
          <a:lstStyle/>
          <a:p>
            <a:pPr>
              <a:lnSpc>
                <a:spcPct val="150000"/>
              </a:lnSpc>
            </a:pPr>
            <a:r>
              <a:rPr lang="zh-CN" altLang="en-US" sz="3000" b="1" dirty="0">
                <a:latin typeface="Arial" panose="020B0604020202020204" pitchFamily="34" charset="0"/>
                <a:ea typeface="宋体" panose="02010600030101010101" pitchFamily="2" charset="-122"/>
              </a:rPr>
              <a:t>       </a:t>
            </a:r>
            <a:r>
              <a:rPr lang="zh-CN" altLang="zh-CN" sz="3000" b="1" dirty="0">
                <a:latin typeface="宋体" panose="02010600030101010101" pitchFamily="2" charset="-122"/>
                <a:ea typeface="宋体" panose="02010600030101010101" pitchFamily="2" charset="-122"/>
              </a:rPr>
              <a:t>月亮转过朱红色的楼阁，低低地挂在雕花窗户上，照着那没有睡意的人。月亮啊，你跟人们该没有什么怨恨吧？为什么总是在人们离别的时候才又亮又圆呢！人世间有悲欢离合，月亮也有阴晴圆缺，这样的事从古以来就是难以十全十美的。只希望我们都能生活得平安长久，那么虽然相隔千里，也都能共赏这美好的月光了。</a:t>
            </a:r>
          </a:p>
        </p:txBody>
      </p:sp>
    </p:spTree>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24258" name="内容占位符 2" descr="中国教育出版网"/>
          <p:cNvSpPr>
            <a:spLocks noGrp="1"/>
          </p:cNvSpPr>
          <p:nvPr>
            <p:ph idx="4294967295"/>
          </p:nvPr>
        </p:nvSpPr>
        <p:spPr>
          <a:xfrm>
            <a:off x="0" y="1304925"/>
            <a:ext cx="6773863" cy="498475"/>
          </a:xfrm>
          <a:solidFill>
            <a:schemeClr val="bg1">
              <a:alpha val="30000"/>
            </a:schemeClr>
          </a:solidFill>
        </p:spPr>
        <p:txBody>
          <a:bodyPr vert="horz" wrap="square" lIns="68580" tIns="34290" rIns="68580" bIns="34290" anchor="t"/>
          <a:lstStyle/>
          <a:p>
            <a:pPr marL="0" indent="0" eaLnBrk="1" hangingPunct="1">
              <a:buNone/>
            </a:pPr>
            <a:r>
              <a:rPr lang="en-US" altLang="zh-CN" sz="3200" b="1" dirty="0">
                <a:latin typeface="宋体" panose="02010600030101010101" pitchFamily="2" charset="-122"/>
                <a:ea typeface="宋体" panose="02010600030101010101" pitchFamily="2" charset="-122"/>
                <a:cs typeface="宋体" panose="02010600030101010101" pitchFamily="2" charset="-122"/>
              </a:rPr>
              <a:t>1</a:t>
            </a:r>
            <a:r>
              <a:rPr lang="zh-CN" altLang="en-US" sz="3200" b="1" dirty="0">
                <a:latin typeface="宋体" panose="02010600030101010101" pitchFamily="2" charset="-122"/>
                <a:ea typeface="宋体" panose="02010600030101010101" pitchFamily="2" charset="-122"/>
                <a:cs typeface="宋体" panose="02010600030101010101" pitchFamily="2" charset="-122"/>
              </a:rPr>
              <a:t>、分别概括词的上阕和下阕的内容。</a:t>
            </a:r>
            <a:endParaRPr lang="zh-CN" altLang="zh-CN" sz="2800" b="1" dirty="0">
              <a:latin typeface="宋体" panose="02010600030101010101" pitchFamily="2" charset="-122"/>
            </a:endParaRPr>
          </a:p>
          <a:p>
            <a:pPr marL="0" indent="0" eaLnBrk="1" hangingPunct="1">
              <a:buNone/>
            </a:pPr>
            <a:endParaRPr lang="zh-CN" altLang="en-US" sz="2800" b="1" dirty="0">
              <a:latin typeface="宋体" panose="02010600030101010101" pitchFamily="2" charset="-122"/>
            </a:endParaRPr>
          </a:p>
          <a:p>
            <a:pPr marL="0" indent="0" eaLnBrk="1" hangingPunct="1"/>
            <a:endParaRPr lang="en-US" altLang="zh-CN" sz="2800" dirty="0">
              <a:latin typeface="宋体" panose="02010600030101010101" pitchFamily="2" charset="-122"/>
            </a:endParaRPr>
          </a:p>
        </p:txBody>
      </p:sp>
      <p:sp>
        <p:nvSpPr>
          <p:cNvPr id="44035" name="圆角矩形 35" descr="中国教育出版网"/>
          <p:cNvSpPr/>
          <p:nvPr/>
        </p:nvSpPr>
        <p:spPr>
          <a:xfrm>
            <a:off x="292100" y="885825"/>
            <a:ext cx="2346325" cy="490538"/>
          </a:xfrm>
          <a:prstGeom prst="roundRect">
            <a:avLst>
              <a:gd name="adj" fmla="val 16667"/>
            </a:avLst>
          </a:prstGeom>
          <a:noFill/>
          <a:ln w="3175">
            <a:noFill/>
          </a:ln>
        </p:spPr>
        <p:txBody>
          <a:bodyPr anchor="ctr"/>
          <a:lstStyle/>
          <a:p>
            <a:pPr algn="ctr">
              <a:buFont typeface="Arial" panose="020B0604020202020204" pitchFamily="34" charset="0"/>
            </a:pPr>
            <a:endParaRPr lang="zh-CN" altLang="zh-CN" sz="100" dirty="0">
              <a:solidFill>
                <a:srgbClr val="FFFFFF"/>
              </a:solidFill>
              <a:latin typeface="Calibri" panose="020F0502020204030204" pitchFamily="34" charset="0"/>
            </a:endParaRPr>
          </a:p>
        </p:txBody>
      </p:sp>
      <p:grpSp>
        <p:nvGrpSpPr>
          <p:cNvPr id="9" name="组合 8"/>
          <p:cNvGrpSpPr/>
          <p:nvPr/>
        </p:nvGrpSpPr>
        <p:grpSpPr>
          <a:xfrm>
            <a:off x="101600" y="436880"/>
            <a:ext cx="2346325" cy="633095"/>
            <a:chOff x="677" y="701"/>
            <a:chExt cx="3695" cy="997"/>
          </a:xfrm>
        </p:grpSpPr>
        <p:pic>
          <p:nvPicPr>
            <p:cNvPr id="10" name="图片 9" descr="00 图标-04"/>
            <p:cNvPicPr>
              <a:picLocks noChangeAspect="1"/>
            </p:cNvPicPr>
            <p:nvPr/>
          </p:nvPicPr>
          <p:blipFill>
            <a:blip r:embed="rId3" cstate="print"/>
            <a:stretch>
              <a:fillRect/>
            </a:stretch>
          </p:blipFill>
          <p:spPr>
            <a:xfrm>
              <a:off x="677" y="701"/>
              <a:ext cx="3695" cy="997"/>
            </a:xfrm>
            <a:prstGeom prst="rect">
              <a:avLst/>
            </a:prstGeom>
          </p:spPr>
        </p:pic>
        <p:sp>
          <p:nvSpPr>
            <p:cNvPr id="11" name="文本框 10"/>
            <p:cNvSpPr txBox="1"/>
            <p:nvPr/>
          </p:nvSpPr>
          <p:spPr>
            <a:xfrm>
              <a:off x="977" y="779"/>
              <a:ext cx="2848" cy="91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细读探究</a:t>
              </a:r>
            </a:p>
          </p:txBody>
        </p:sp>
      </p:grpSp>
      <p:sp>
        <p:nvSpPr>
          <p:cNvPr id="3" name="文本框 2"/>
          <p:cNvSpPr txBox="1"/>
          <p:nvPr/>
        </p:nvSpPr>
        <p:spPr>
          <a:xfrm>
            <a:off x="2350453" y="1921510"/>
            <a:ext cx="3927475" cy="1666240"/>
          </a:xfrm>
          <a:prstGeom prst="rect">
            <a:avLst/>
          </a:prstGeom>
          <a:solidFill>
            <a:schemeClr val="bg1">
              <a:alpha val="41000"/>
            </a:schemeClr>
          </a:solidFill>
          <a:ln w="9525">
            <a:noFill/>
          </a:ln>
        </p:spPr>
        <p:txBody>
          <a:bodyPr anchor="t">
            <a:spAutoFit/>
          </a:bodyPr>
          <a:lstStyle/>
          <a:p>
            <a:pPr>
              <a:lnSpc>
                <a:spcPct val="160000"/>
              </a:lnSpc>
            </a:pPr>
            <a:r>
              <a:rPr lang="zh-CN" altLang="en-US" sz="3200" b="1" dirty="0">
                <a:solidFill>
                  <a:srgbClr val="FF0000"/>
                </a:solidFill>
                <a:latin typeface="宋体" panose="02010600030101010101" pitchFamily="2" charset="-122"/>
                <a:ea typeface="宋体" panose="02010600030101010101" pitchFamily="2" charset="-122"/>
              </a:rPr>
              <a:t>上阕——望月(写景)</a:t>
            </a:r>
          </a:p>
          <a:p>
            <a:pPr>
              <a:lnSpc>
                <a:spcPct val="160000"/>
              </a:lnSpc>
            </a:pPr>
            <a:r>
              <a:rPr lang="zh-CN" altLang="en-US" sz="3200" b="1" dirty="0">
                <a:solidFill>
                  <a:srgbClr val="FF0000"/>
                </a:solidFill>
                <a:latin typeface="宋体" panose="02010600030101010101" pitchFamily="2" charset="-122"/>
                <a:ea typeface="宋体" panose="02010600030101010101" pitchFamily="2" charset="-122"/>
              </a:rPr>
              <a:t>下阕——怀人(抒情)</a:t>
            </a:r>
          </a:p>
        </p:txBody>
      </p:sp>
      <p:pic>
        <p:nvPicPr>
          <p:cNvPr id="35843" name="图片 1" descr="中国教育出版网"/>
          <p:cNvPicPr>
            <a:picLocks noChangeAspect="1"/>
          </p:cNvPicPr>
          <p:nvPr/>
        </p:nvPicPr>
        <p:blipFill>
          <a:blip r:embed="rId4" cstate="print"/>
          <a:stretch>
            <a:fillRect/>
          </a:stretch>
        </p:blipFill>
        <p:spPr>
          <a:xfrm>
            <a:off x="2364740" y="3509010"/>
            <a:ext cx="6784340" cy="335153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24258">
                                            <p:txEl>
                                              <p:pRg st="0" end="0"/>
                                            </p:txEl>
                                          </p:spTgt>
                                        </p:tgtEl>
                                        <p:attrNameLst>
                                          <p:attrName>style.visibility</p:attrName>
                                        </p:attrNameLst>
                                      </p:cBhvr>
                                      <p:to>
                                        <p:strVal val="visible"/>
                                      </p:to>
                                    </p:set>
                                    <p:animEffect transition="in" filter="checkerboard(across)">
                                      <p:cBhvr>
                                        <p:cTn id="13" dur="500"/>
                                        <p:tgtEl>
                                          <p:spTgt spid="224258">
                                            <p:txEl>
                                              <p:pRg st="0" end="0"/>
                                            </p:txEl>
                                          </p:spTgt>
                                        </p:tgtEl>
                                      </p:cBhvr>
                                    </p:animEffec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35843"/>
                                        </p:tgtEl>
                                        <p:attrNameLst>
                                          <p:attrName>style.visibility</p:attrName>
                                        </p:attrNameLst>
                                      </p:cBhvr>
                                      <p:to>
                                        <p:strVal val="visible"/>
                                      </p:to>
                                    </p:set>
                                    <p:animEffect transition="in" filter="wheel(1)">
                                      <p:cBhvr>
                                        <p:cTn id="23" dur="20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8" grpId="0" uiExpand="1" build="p"/>
      <p:bldP spid="3" grpId="0" bldLvl="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2770" name="文本框 1"/>
          <p:cNvSpPr txBox="1"/>
          <p:nvPr/>
        </p:nvSpPr>
        <p:spPr>
          <a:xfrm>
            <a:off x="1371600" y="546735"/>
            <a:ext cx="6400165" cy="583565"/>
          </a:xfrm>
          <a:prstGeom prst="rect">
            <a:avLst/>
          </a:prstGeom>
          <a:noFill/>
          <a:ln w="9525">
            <a:noFill/>
          </a:ln>
        </p:spPr>
        <p:txBody>
          <a:bodyPr wrap="square" anchor="t">
            <a:spAutoFit/>
          </a:bodyPr>
          <a:lstStyle/>
          <a:p>
            <a:r>
              <a:rPr lang="en-US" altLang="zh-CN" sz="3200" b="1" dirty="0">
                <a:latin typeface="宋体" panose="02010600030101010101" pitchFamily="2" charset="-122"/>
              </a:rPr>
              <a:t>2.</a:t>
            </a:r>
            <a:r>
              <a:rPr lang="zh-CN" altLang="en-US" sz="3200" b="1" dirty="0">
                <a:latin typeface="宋体" panose="02010600030101010101" pitchFamily="2" charset="-122"/>
              </a:rPr>
              <a:t>描述作者经历的心理变化</a:t>
            </a:r>
            <a:r>
              <a:rPr lang="zh-CN" altLang="en-US" sz="3200" b="1" dirty="0">
                <a:solidFill>
                  <a:srgbClr val="0000FF"/>
                </a:solidFill>
                <a:latin typeface="宋体" panose="02010600030101010101" pitchFamily="2" charset="-122"/>
                <a:ea typeface="宋体" panose="02010600030101010101" pitchFamily="2" charset="-122"/>
              </a:rPr>
              <a:t>（</a:t>
            </a:r>
            <a:r>
              <a:rPr lang="zh-CN" altLang="en-US" sz="3200" b="1" dirty="0">
                <a:solidFill>
                  <a:srgbClr val="0000FF"/>
                </a:solidFill>
                <a:latin typeface="宋体" panose="02010600030101010101" pitchFamily="2" charset="-122"/>
                <a:ea typeface="宋体" panose="02010600030101010101" pitchFamily="2" charset="-122"/>
                <a:sym typeface="+mn-ea"/>
              </a:rPr>
              <a:t>上阕）</a:t>
            </a:r>
            <a:endParaRPr lang="zh-CN" altLang="en-US" sz="3200" b="1" dirty="0">
              <a:latin typeface="宋体" panose="02010600030101010101" pitchFamily="2" charset="-122"/>
            </a:endParaRPr>
          </a:p>
        </p:txBody>
      </p:sp>
      <p:sp>
        <p:nvSpPr>
          <p:cNvPr id="4" name="文本框 3"/>
          <p:cNvSpPr txBox="1"/>
          <p:nvPr/>
        </p:nvSpPr>
        <p:spPr>
          <a:xfrm>
            <a:off x="2054225" y="1704975"/>
            <a:ext cx="5035550" cy="582613"/>
          </a:xfrm>
          <a:prstGeom prst="rect">
            <a:avLst/>
          </a:prstGeom>
          <a:noFill/>
          <a:ln w="28575">
            <a:noFill/>
          </a:ln>
        </p:spPr>
        <p:txBody>
          <a:bodyPr anchor="t">
            <a:spAutoFit/>
          </a:bodyPr>
          <a:lstStyle/>
          <a:p>
            <a:r>
              <a:rPr lang="zh-CN" altLang="en-US" sz="3200" b="1" dirty="0">
                <a:latin typeface="宋体" panose="02010600030101010101" pitchFamily="2" charset="-122"/>
                <a:ea typeface="宋体" panose="02010600030101010101" pitchFamily="2" charset="-122"/>
                <a:sym typeface="宋体" panose="02010600030101010101" pitchFamily="2" charset="-122"/>
              </a:rPr>
              <a:t>明月几时有？把酒问青天。</a:t>
            </a:r>
          </a:p>
        </p:txBody>
      </p:sp>
      <p:sp>
        <p:nvSpPr>
          <p:cNvPr id="5" name="文本框 4"/>
          <p:cNvSpPr txBox="1"/>
          <p:nvPr/>
        </p:nvSpPr>
        <p:spPr>
          <a:xfrm>
            <a:off x="1778000" y="2587625"/>
            <a:ext cx="5387975" cy="584200"/>
          </a:xfrm>
          <a:prstGeom prst="rect">
            <a:avLst/>
          </a:prstGeom>
          <a:noFill/>
          <a:ln w="28575">
            <a:noFill/>
          </a:ln>
        </p:spPr>
        <p:txBody>
          <a:bodyPr anchor="t">
            <a:spAutoFit/>
          </a:bodyPr>
          <a:lstStyle/>
          <a:p>
            <a:r>
              <a:rPr lang="zh-CN" altLang="en-US" sz="3200" b="1" dirty="0">
                <a:latin typeface="宋体" panose="02010600030101010101" pitchFamily="2" charset="-122"/>
                <a:ea typeface="宋体" panose="02010600030101010101" pitchFamily="2" charset="-122"/>
                <a:sym typeface="宋体" panose="02010600030101010101" pitchFamily="2" charset="-122"/>
              </a:rPr>
              <a:t>不知天上宫阙，今夕是何年。</a:t>
            </a:r>
          </a:p>
        </p:txBody>
      </p:sp>
      <p:sp>
        <p:nvSpPr>
          <p:cNvPr id="6" name="文本框 5"/>
          <p:cNvSpPr txBox="1"/>
          <p:nvPr/>
        </p:nvSpPr>
        <p:spPr>
          <a:xfrm>
            <a:off x="3133725" y="3517900"/>
            <a:ext cx="2678113" cy="582613"/>
          </a:xfrm>
          <a:prstGeom prst="rect">
            <a:avLst/>
          </a:prstGeom>
          <a:noFill/>
          <a:ln w="28575">
            <a:noFill/>
          </a:ln>
        </p:spPr>
        <p:txBody>
          <a:bodyPr anchor="t">
            <a:spAutoFit/>
          </a:bodyPr>
          <a:lstStyle/>
          <a:p>
            <a:r>
              <a:rPr lang="zh-CN" altLang="en-US" sz="3200" b="1" dirty="0">
                <a:latin typeface="宋体" panose="02010600030101010101" pitchFamily="2" charset="-122"/>
                <a:ea typeface="宋体" panose="02010600030101010101" pitchFamily="2" charset="-122"/>
                <a:sym typeface="宋体" panose="02010600030101010101" pitchFamily="2" charset="-122"/>
              </a:rPr>
              <a:t>我欲乘风归去</a:t>
            </a:r>
          </a:p>
        </p:txBody>
      </p:sp>
      <p:sp>
        <p:nvSpPr>
          <p:cNvPr id="7" name="文本框 6"/>
          <p:cNvSpPr txBox="1"/>
          <p:nvPr/>
        </p:nvSpPr>
        <p:spPr>
          <a:xfrm>
            <a:off x="1817688" y="4451350"/>
            <a:ext cx="5508625" cy="582613"/>
          </a:xfrm>
          <a:prstGeom prst="rect">
            <a:avLst/>
          </a:prstGeom>
          <a:noFill/>
          <a:ln w="28575">
            <a:noFill/>
          </a:ln>
        </p:spPr>
        <p:txBody>
          <a:bodyPr anchor="t">
            <a:spAutoFit/>
          </a:bodyPr>
          <a:lstStyle/>
          <a:p>
            <a:r>
              <a:rPr lang="zh-CN" altLang="en-US" sz="3200" b="1" dirty="0">
                <a:latin typeface="宋体" panose="02010600030101010101" pitchFamily="2" charset="-122"/>
                <a:ea typeface="宋体" panose="02010600030101010101" pitchFamily="2" charset="-122"/>
                <a:sym typeface="宋体" panose="02010600030101010101" pitchFamily="2" charset="-122"/>
              </a:rPr>
              <a:t>又恐琼楼玉宇，高处不胜寒。</a:t>
            </a:r>
          </a:p>
        </p:txBody>
      </p:sp>
      <p:grpSp>
        <p:nvGrpSpPr>
          <p:cNvPr id="2" name="组合 1"/>
          <p:cNvGrpSpPr/>
          <p:nvPr/>
        </p:nvGrpSpPr>
        <p:grpSpPr>
          <a:xfrm>
            <a:off x="1421130" y="5543550"/>
            <a:ext cx="5815965" cy="585470"/>
            <a:chOff x="2238" y="8730"/>
            <a:chExt cx="9159" cy="922"/>
          </a:xfrm>
        </p:grpSpPr>
        <p:sp>
          <p:nvSpPr>
            <p:cNvPr id="11" name="文本框 10"/>
            <p:cNvSpPr txBox="1"/>
            <p:nvPr/>
          </p:nvSpPr>
          <p:spPr>
            <a:xfrm>
              <a:off x="2238" y="8740"/>
              <a:ext cx="1790" cy="913"/>
            </a:xfrm>
            <a:prstGeom prst="rect">
              <a:avLst/>
            </a:prstGeom>
            <a:noFill/>
            <a:ln w="9525">
              <a:noFill/>
            </a:ln>
          </p:spPr>
          <p:txBody>
            <a:bodyPr anchor="t">
              <a:spAutoFit/>
            </a:bodyPr>
            <a:lstStyle/>
            <a:p>
              <a:r>
                <a:rPr lang="zh-CN" altLang="en-US" sz="3200" b="1" dirty="0">
                  <a:solidFill>
                    <a:srgbClr val="FF0000"/>
                  </a:solidFill>
                  <a:latin typeface="宋体" panose="02010600030101010101" pitchFamily="2" charset="-122"/>
                  <a:ea typeface="宋体" panose="02010600030101010101" pitchFamily="2" charset="-122"/>
                </a:rPr>
                <a:t>苦闷</a:t>
              </a:r>
            </a:p>
          </p:txBody>
        </p:sp>
        <p:sp>
          <p:nvSpPr>
            <p:cNvPr id="12" name="文本框 11"/>
            <p:cNvSpPr txBox="1"/>
            <p:nvPr/>
          </p:nvSpPr>
          <p:spPr>
            <a:xfrm>
              <a:off x="9705" y="8738"/>
              <a:ext cx="1693" cy="912"/>
            </a:xfrm>
            <a:prstGeom prst="rect">
              <a:avLst/>
            </a:prstGeom>
            <a:noFill/>
            <a:ln w="9525">
              <a:noFill/>
            </a:ln>
          </p:spPr>
          <p:txBody>
            <a:bodyPr anchor="t">
              <a:spAutoFit/>
            </a:bodyPr>
            <a:lstStyle/>
            <a:p>
              <a:r>
                <a:rPr lang="zh-CN" altLang="en-US" sz="3200" b="1" dirty="0">
                  <a:solidFill>
                    <a:srgbClr val="FF0000"/>
                  </a:solidFill>
                  <a:latin typeface="宋体" panose="02010600030101010101" pitchFamily="2" charset="-122"/>
                  <a:ea typeface="宋体" panose="02010600030101010101" pitchFamily="2" charset="-122"/>
                </a:rPr>
                <a:t>向往</a:t>
              </a:r>
            </a:p>
          </p:txBody>
        </p:sp>
        <p:sp>
          <p:nvSpPr>
            <p:cNvPr id="13" name="文本框 12"/>
            <p:cNvSpPr txBox="1"/>
            <p:nvPr/>
          </p:nvSpPr>
          <p:spPr>
            <a:xfrm>
              <a:off x="5770" y="8730"/>
              <a:ext cx="1665" cy="920"/>
            </a:xfrm>
            <a:prstGeom prst="rect">
              <a:avLst/>
            </a:prstGeom>
            <a:noFill/>
            <a:ln w="9525">
              <a:noFill/>
            </a:ln>
          </p:spPr>
          <p:txBody>
            <a:bodyPr anchor="t">
              <a:spAutoFit/>
            </a:bodyPr>
            <a:lstStyle/>
            <a:p>
              <a:r>
                <a:rPr lang="zh-CN" altLang="en-US" sz="3200" b="1" dirty="0">
                  <a:solidFill>
                    <a:srgbClr val="FF0000"/>
                  </a:solidFill>
                  <a:latin typeface="宋体" panose="02010600030101010101" pitchFamily="2" charset="-122"/>
                  <a:ea typeface="宋体" panose="02010600030101010101" pitchFamily="2" charset="-122"/>
                </a:rPr>
                <a:t>矛盾</a:t>
              </a:r>
            </a:p>
          </p:txBody>
        </p:sp>
        <p:sp>
          <p:nvSpPr>
            <p:cNvPr id="14" name="右箭头 13"/>
            <p:cNvSpPr/>
            <p:nvPr/>
          </p:nvSpPr>
          <p:spPr>
            <a:xfrm>
              <a:off x="3925" y="9055"/>
              <a:ext cx="1645" cy="318"/>
            </a:xfrm>
            <a:prstGeom prst="rightArrow">
              <a:avLst/>
            </a:prstGeom>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200" b="1" i="0" u="none" strike="noStrike" kern="1200" cap="none" spc="0" normalizeH="0" baseline="0" noProof="1">
                <a:ln>
                  <a:noFill/>
                </a:ln>
                <a:solidFill>
                  <a:schemeClr val="dk1"/>
                </a:solidFill>
                <a:effectLst/>
                <a:uLnTx/>
                <a:uFillTx/>
                <a:latin typeface="宋体" panose="02010600030101010101" pitchFamily="2" charset="-122"/>
                <a:ea typeface="+mn-ea"/>
                <a:cs typeface="+mn-cs"/>
              </a:endParaRPr>
            </a:p>
          </p:txBody>
        </p:sp>
        <p:sp>
          <p:nvSpPr>
            <p:cNvPr id="3" name="右箭头 2"/>
            <p:cNvSpPr/>
            <p:nvPr/>
          </p:nvSpPr>
          <p:spPr>
            <a:xfrm>
              <a:off x="7640" y="9038"/>
              <a:ext cx="1643" cy="335"/>
            </a:xfrm>
            <a:prstGeom prst="rightArrow">
              <a:avLst/>
            </a:prstGeom>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200" b="1" i="0" u="none" strike="noStrike" kern="1200" cap="none" spc="0" normalizeH="0" baseline="0" noProof="1">
                <a:ln>
                  <a:noFill/>
                </a:ln>
                <a:solidFill>
                  <a:schemeClr val="dk1"/>
                </a:solidFill>
                <a:effectLst/>
                <a:uLnTx/>
                <a:uFillTx/>
                <a:latin typeface="宋体" panose="02010600030101010101" pitchFamily="2" charset="-122"/>
                <a:ea typeface="+mn-ea"/>
                <a:cs typeface="+mn-cs"/>
              </a:endParaRPr>
            </a:p>
          </p:txBody>
        </p:sp>
      </p:grpSp>
      <p:sp>
        <p:nvSpPr>
          <p:cNvPr id="15" name="左弧形箭头 14"/>
          <p:cNvSpPr/>
          <p:nvPr/>
        </p:nvSpPr>
        <p:spPr>
          <a:xfrm>
            <a:off x="865188" y="1906588"/>
            <a:ext cx="865188" cy="928688"/>
          </a:xfrm>
          <a:prstGeom prst="curvedRightArrow">
            <a:avLst>
              <a:gd name="adj1" fmla="val 22425"/>
              <a:gd name="adj2" fmla="val 45031"/>
              <a:gd name="adj3" fmla="val 25000"/>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17" name="右弧形箭头 16"/>
          <p:cNvSpPr/>
          <p:nvPr/>
        </p:nvSpPr>
        <p:spPr>
          <a:xfrm>
            <a:off x="7091363" y="2852738"/>
            <a:ext cx="863600" cy="1079500"/>
          </a:xfrm>
          <a:prstGeom prst="curvedLeftArrow">
            <a:avLst>
              <a:gd name="adj1" fmla="val 20082"/>
              <a:gd name="adj2" fmla="val 50000"/>
              <a:gd name="adj3" fmla="val 25000"/>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
        <p:nvSpPr>
          <p:cNvPr id="18" name="左弧形箭头 17"/>
          <p:cNvSpPr/>
          <p:nvPr/>
        </p:nvSpPr>
        <p:spPr>
          <a:xfrm>
            <a:off x="844550" y="3733800"/>
            <a:ext cx="863600" cy="930275"/>
          </a:xfrm>
          <a:prstGeom prst="curvedRightArrow">
            <a:avLst>
              <a:gd name="adj1" fmla="val 22425"/>
              <a:gd name="adj2" fmla="val 45031"/>
              <a:gd name="adj3" fmla="val 25000"/>
            </a:avLst>
          </a:prstGeom>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
                                        <p:tgtEl>
                                          <p:spTgt spid="32770"/>
                                        </p:tgtEl>
                                        <p:attrNameLst>
                                          <p:attrName>ppt_y</p:attrName>
                                        </p:attrNameLst>
                                      </p:cBhvr>
                                      <p:tavLst>
                                        <p:tav tm="0">
                                          <p:val>
                                            <p:strVal val="#ppt_y+#ppt_h*1.125000"/>
                                          </p:val>
                                        </p:tav>
                                        <p:tav tm="100000">
                                          <p:val>
                                            <p:strVal val="#ppt_y"/>
                                          </p:val>
                                        </p:tav>
                                      </p:tavLst>
                                    </p:anim>
                                    <p:animEffect transition="in" filter="wipe(up)">
                                      <p:cBhvr>
                                        <p:cTn id="8" dur="500"/>
                                        <p:tgtEl>
                                          <p:spTgt spid="32770"/>
                                        </p:tgtEl>
                                      </p:cBhvr>
                                    </p:animEffect>
                                  </p:childTnLst>
                                </p:cTn>
                              </p:par>
                            </p:childTnLst>
                          </p:cTn>
                        </p:par>
                      </p:childTnLst>
                    </p:cTn>
                  </p:par>
                  <p:par>
                    <p:cTn id="9" fill="hold">
                      <p:stCondLst>
                        <p:cond delay="indefinite"/>
                      </p:stCondLst>
                      <p:childTnLst>
                        <p:par>
                          <p:cTn id="10" fill="hold">
                            <p:stCondLst>
                              <p:cond delay="0"/>
                            </p:stCondLst>
                            <p:childTnLst>
                              <p:par>
                                <p:cTn id="11" presetID="54" presetClass="entr" presetSubtype="0" accel="10000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strVal val="#ppt_w*0.05"/>
                                          </p:val>
                                        </p:tav>
                                        <p:tav tm="100000">
                                          <p:val>
                                            <p:strVal val="#ppt_w"/>
                                          </p:val>
                                        </p:tav>
                                      </p:tavLst>
                                    </p:anim>
                                    <p:anim calcmode="lin" valueType="num">
                                      <p:cBhvr>
                                        <p:cTn id="14" dur="500" fill="hold"/>
                                        <p:tgtEl>
                                          <p:spTgt spid="4"/>
                                        </p:tgtEl>
                                        <p:attrNameLst>
                                          <p:attrName>ppt_h</p:attrName>
                                        </p:attrNameLst>
                                      </p:cBhvr>
                                      <p:tavLst>
                                        <p:tav tm="0">
                                          <p:val>
                                            <p:strVal val="#ppt_h"/>
                                          </p:val>
                                        </p:tav>
                                        <p:tav tm="100000">
                                          <p:val>
                                            <p:strVal val="#ppt_h"/>
                                          </p:val>
                                        </p:tav>
                                      </p:tavLst>
                                    </p:anim>
                                    <p:anim calcmode="lin" valueType="num">
                                      <p:cBhvr>
                                        <p:cTn id="15" dur="500" fill="hold"/>
                                        <p:tgtEl>
                                          <p:spTgt spid="4"/>
                                        </p:tgtEl>
                                        <p:attrNameLst>
                                          <p:attrName>ppt_x</p:attrName>
                                        </p:attrNameLst>
                                      </p:cBhvr>
                                      <p:tavLst>
                                        <p:tav tm="0">
                                          <p:val>
                                            <p:strVal val="#ppt_x-.2"/>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par>
                          <p:cTn id="23" fill="hold">
                            <p:stCondLst>
                              <p:cond delay="500"/>
                            </p:stCondLst>
                            <p:childTnLst>
                              <p:par>
                                <p:cTn id="24" presetID="14" presetClass="entr" presetSubtype="1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500"/>
                            </p:stCondLst>
                            <p:childTnLst>
                              <p:par>
                                <p:cTn id="33" presetID="54" presetClass="entr" presetSubtype="0" accel="10000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strVal val="#ppt_w*0.05"/>
                                          </p:val>
                                        </p:tav>
                                        <p:tav tm="100000">
                                          <p:val>
                                            <p:strVal val="#ppt_w"/>
                                          </p:val>
                                        </p:tav>
                                      </p:tavLst>
                                    </p:anim>
                                    <p:anim calcmode="lin" valueType="num">
                                      <p:cBhvr>
                                        <p:cTn id="36" dur="500" fill="hold"/>
                                        <p:tgtEl>
                                          <p:spTgt spid="6"/>
                                        </p:tgtEl>
                                        <p:attrNameLst>
                                          <p:attrName>ppt_h</p:attrName>
                                        </p:attrNameLst>
                                      </p:cBhvr>
                                      <p:tavLst>
                                        <p:tav tm="0">
                                          <p:val>
                                            <p:strVal val="#ppt_h"/>
                                          </p:val>
                                        </p:tav>
                                        <p:tav tm="100000">
                                          <p:val>
                                            <p:strVal val="#ppt_h"/>
                                          </p:val>
                                        </p:tav>
                                      </p:tavLst>
                                    </p:anim>
                                    <p:anim calcmode="lin" valueType="num">
                                      <p:cBhvr>
                                        <p:cTn id="37" dur="500" fill="hold"/>
                                        <p:tgtEl>
                                          <p:spTgt spid="6"/>
                                        </p:tgtEl>
                                        <p:attrNameLst>
                                          <p:attrName>ppt_x</p:attrName>
                                        </p:attrNameLst>
                                      </p:cBhvr>
                                      <p:tavLst>
                                        <p:tav tm="0">
                                          <p:val>
                                            <p:strVal val="#ppt_x-.2"/>
                                          </p:val>
                                        </p:tav>
                                        <p:tav tm="100000">
                                          <p:val>
                                            <p:strVal val="#ppt_x"/>
                                          </p:val>
                                        </p:tav>
                                      </p:tavLst>
                                    </p:anim>
                                    <p:anim calcmode="lin" valueType="num">
                                      <p:cBhvr>
                                        <p:cTn id="38" dur="500" fill="hold"/>
                                        <p:tgtEl>
                                          <p:spTgt spid="6"/>
                                        </p:tgtEl>
                                        <p:attrNameLst>
                                          <p:attrName>ppt_y</p:attrName>
                                        </p:attrNameLst>
                                      </p:cBhvr>
                                      <p:tavLst>
                                        <p:tav tm="0">
                                          <p:val>
                                            <p:strVal val="#ppt_y"/>
                                          </p:val>
                                        </p:tav>
                                        <p:tav tm="100000">
                                          <p:val>
                                            <p:strVal val="#ppt_y"/>
                                          </p:val>
                                        </p:tav>
                                      </p:tavLst>
                                    </p:anim>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up)">
                                      <p:cBhvr>
                                        <p:cTn id="44" dur="500"/>
                                        <p:tgtEl>
                                          <p:spTgt spid="18"/>
                                        </p:tgtEl>
                                      </p:cBhvr>
                                    </p:animEffect>
                                  </p:childTnLst>
                                </p:cTn>
                              </p:par>
                            </p:childTnLst>
                          </p:cTn>
                        </p:par>
                        <p:par>
                          <p:cTn id="45" fill="hold">
                            <p:stCondLst>
                              <p:cond delay="500"/>
                            </p:stCondLst>
                            <p:childTnLst>
                              <p:par>
                                <p:cTn id="46" presetID="14" presetClass="entr" presetSubtype="10"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randombar(horizontal)">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500"/>
                                        <p:tgtEl>
                                          <p:spTgt spid="2"/>
                                        </p:tgtEl>
                                        <p:attrNameLst>
                                          <p:attrName>ppt_y</p:attrName>
                                        </p:attrNameLst>
                                      </p:cBhvr>
                                      <p:tavLst>
                                        <p:tav tm="0">
                                          <p:val>
                                            <p:strVal val="#ppt_y+#ppt_h*1.125000"/>
                                          </p:val>
                                        </p:tav>
                                        <p:tav tm="100000">
                                          <p:val>
                                            <p:strVal val="#ppt_y"/>
                                          </p:val>
                                        </p:tav>
                                      </p:tavLst>
                                    </p:anim>
                                    <p:animEffect transition="in" filter="wipe(up)">
                                      <p:cBhvr>
                                        <p:cTn id="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4" grpId="0" bldLvl="0" animBg="1"/>
      <p:bldP spid="5" grpId="0" bldLvl="0" animBg="1"/>
      <p:bldP spid="6" grpId="0" bldLvl="0" animBg="1"/>
      <p:bldP spid="7" grpId="0" bldLvl="0" animBg="1"/>
      <p:bldP spid="15" grpId="0" bldLvl="0" animBg="1"/>
      <p:bldP spid="17" grpId="0" bldLvl="0" animBg="1"/>
      <p:bldP spid="18" grpId="0" bldLvl="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5841" name="文本框 1"/>
          <p:cNvSpPr txBox="1"/>
          <p:nvPr/>
        </p:nvSpPr>
        <p:spPr>
          <a:xfrm>
            <a:off x="3748405" y="895350"/>
            <a:ext cx="2262505" cy="583565"/>
          </a:xfrm>
          <a:prstGeom prst="rect">
            <a:avLst/>
          </a:prstGeom>
          <a:noFill/>
          <a:ln w="9525">
            <a:noFill/>
          </a:ln>
        </p:spPr>
        <p:txBody>
          <a:bodyPr wrap="square" anchor="t">
            <a:spAutoFit/>
          </a:bodyPr>
          <a:lstStyle/>
          <a:p>
            <a:r>
              <a:rPr lang="zh-CN" altLang="en-US" sz="3200" b="1" dirty="0">
                <a:solidFill>
                  <a:srgbClr val="0000FF"/>
                </a:solidFill>
                <a:latin typeface="宋体" panose="02010600030101010101" pitchFamily="2" charset="-122"/>
                <a:ea typeface="宋体" panose="02010600030101010101" pitchFamily="2" charset="-122"/>
              </a:rPr>
              <a:t>（</a:t>
            </a:r>
            <a:r>
              <a:rPr lang="zh-CN" altLang="en-US" sz="3200" b="1" dirty="0">
                <a:solidFill>
                  <a:srgbClr val="0000FF"/>
                </a:solidFill>
                <a:latin typeface="宋体" panose="02010600030101010101" pitchFamily="2" charset="-122"/>
                <a:ea typeface="宋体" panose="02010600030101010101" pitchFamily="2" charset="-122"/>
                <a:sym typeface="+mn-ea"/>
              </a:rPr>
              <a:t>下阕）</a:t>
            </a:r>
            <a:endParaRPr lang="zh-CN" altLang="en-US" sz="3200" b="1" dirty="0">
              <a:solidFill>
                <a:schemeClr val="tx1"/>
              </a:solidFill>
              <a:latin typeface="黑体" panose="02010609060101010101" pitchFamily="49" charset="-122"/>
              <a:ea typeface="黑体" panose="02010609060101010101" pitchFamily="49" charset="-122"/>
            </a:endParaRPr>
          </a:p>
        </p:txBody>
      </p:sp>
      <p:sp>
        <p:nvSpPr>
          <p:cNvPr id="3" name="文本框 2"/>
          <p:cNvSpPr txBox="1"/>
          <p:nvPr/>
        </p:nvSpPr>
        <p:spPr>
          <a:xfrm>
            <a:off x="523875" y="4318000"/>
            <a:ext cx="8096250" cy="1370013"/>
          </a:xfrm>
          <a:prstGeom prst="rect">
            <a:avLst/>
          </a:prstGeom>
          <a:noFill/>
          <a:ln w="28575" cap="flat" cmpd="sng">
            <a:solidFill>
              <a:srgbClr val="385D8A"/>
            </a:solidFill>
            <a:prstDash val="sysDot"/>
            <a:round/>
            <a:headEnd type="none" w="med" len="med"/>
            <a:tailEnd type="none" w="med" len="med"/>
          </a:ln>
        </p:spPr>
        <p:txBody>
          <a:bodyPr anchor="t">
            <a:spAutoFit/>
          </a:bodyPr>
          <a:lstStyle/>
          <a:p>
            <a:pPr>
              <a:lnSpc>
                <a:spcPct val="130000"/>
              </a:lnSpc>
            </a:pPr>
            <a:r>
              <a:rPr lang="en-US" altLang="zh-CN" sz="3200" b="1" dirty="0">
                <a:latin typeface="宋体" panose="02010600030101010101" pitchFamily="2" charset="-122"/>
                <a:ea typeface="宋体" panose="02010600030101010101" pitchFamily="2" charset="-122"/>
                <a:sym typeface="宋体" panose="02010600030101010101" pitchFamily="2" charset="-122"/>
              </a:rPr>
              <a:t>    </a:t>
            </a:r>
            <a:r>
              <a:rPr lang="zh-CN" altLang="en-US" sz="3200" b="1" dirty="0">
                <a:latin typeface="宋体" panose="02010600030101010101" pitchFamily="2" charset="-122"/>
                <a:ea typeface="宋体" panose="02010600030101010101" pitchFamily="2" charset="-122"/>
                <a:sym typeface="宋体" panose="02010600030101010101" pitchFamily="2" charset="-122"/>
              </a:rPr>
              <a:t>人有悲欢离合，月有阴晴圆缺，此事古难全。但愿人长久，千里共婵娟。</a:t>
            </a:r>
          </a:p>
        </p:txBody>
      </p:sp>
      <p:sp>
        <p:nvSpPr>
          <p:cNvPr id="4" name="文本框 3"/>
          <p:cNvSpPr txBox="1"/>
          <p:nvPr/>
        </p:nvSpPr>
        <p:spPr>
          <a:xfrm>
            <a:off x="1773238" y="1957388"/>
            <a:ext cx="5597525" cy="584200"/>
          </a:xfrm>
          <a:prstGeom prst="rect">
            <a:avLst/>
          </a:prstGeom>
          <a:noFill/>
          <a:ln w="28575" cap="flat" cmpd="sng">
            <a:solidFill>
              <a:srgbClr val="385D8A"/>
            </a:solidFill>
            <a:prstDash val="sysDot"/>
            <a:round/>
            <a:headEnd type="none" w="med" len="med"/>
            <a:tailEnd type="none" w="med" len="med"/>
          </a:ln>
        </p:spPr>
        <p:txBody>
          <a:bodyPr anchor="t">
            <a:spAutoFit/>
          </a:bodyPr>
          <a:lstStyle/>
          <a:p>
            <a:r>
              <a:rPr lang="zh-CN" altLang="en-US" sz="3200" b="1" dirty="0">
                <a:latin typeface="宋体" panose="02010600030101010101" pitchFamily="2" charset="-122"/>
                <a:ea typeface="宋体" panose="02010600030101010101" pitchFamily="2" charset="-122"/>
                <a:sym typeface="宋体" panose="02010600030101010101" pitchFamily="2" charset="-122"/>
              </a:rPr>
              <a:t>不应有恨，何事长向别时圆？</a:t>
            </a:r>
          </a:p>
        </p:txBody>
      </p:sp>
      <p:sp>
        <p:nvSpPr>
          <p:cNvPr id="5" name="下箭头 4"/>
          <p:cNvSpPr/>
          <p:nvPr/>
        </p:nvSpPr>
        <p:spPr>
          <a:xfrm>
            <a:off x="4429125" y="2820988"/>
            <a:ext cx="287338" cy="1216025"/>
          </a:xfrm>
          <a:prstGeom prst="downArrow">
            <a:avLst/>
          </a:prstGeom>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dk1"/>
              </a:solidFill>
              <a:effectLst/>
              <a:uLnTx/>
              <a:uFillTx/>
              <a:latin typeface="+mn-lt"/>
              <a:ea typeface="+mn-ea"/>
              <a:cs typeface="+mn-cs"/>
            </a:endParaRPr>
          </a:p>
        </p:txBody>
      </p:sp>
      <p:sp>
        <p:nvSpPr>
          <p:cNvPr id="6" name="文本框 5"/>
          <p:cNvSpPr txBox="1"/>
          <p:nvPr/>
        </p:nvSpPr>
        <p:spPr>
          <a:xfrm>
            <a:off x="1587500" y="3206750"/>
            <a:ext cx="2495550" cy="577850"/>
          </a:xfrm>
          <a:prstGeom prst="rect">
            <a:avLst/>
          </a:prstGeom>
          <a:noFill/>
          <a:ln w="9525">
            <a:noFill/>
          </a:ln>
        </p:spPr>
        <p:txBody>
          <a:bodyPr anchor="t">
            <a:spAutoFit/>
          </a:bodyPr>
          <a:lstStyle/>
          <a:p>
            <a:r>
              <a:rPr lang="zh-CN" altLang="en-US" sz="3200" b="1" dirty="0">
                <a:solidFill>
                  <a:srgbClr val="FF0000"/>
                </a:solidFill>
                <a:latin typeface="宋体" panose="02010600030101010101" pitchFamily="2" charset="-122"/>
                <a:ea typeface="宋体" panose="02010600030101010101" pitchFamily="2" charset="-122"/>
              </a:rPr>
              <a:t>责备、埋怨</a:t>
            </a:r>
          </a:p>
        </p:txBody>
      </p:sp>
      <p:sp>
        <p:nvSpPr>
          <p:cNvPr id="7" name="文本框 6"/>
          <p:cNvSpPr txBox="1"/>
          <p:nvPr/>
        </p:nvSpPr>
        <p:spPr>
          <a:xfrm>
            <a:off x="5192713" y="3206750"/>
            <a:ext cx="2274887" cy="584200"/>
          </a:xfrm>
          <a:prstGeom prst="rect">
            <a:avLst/>
          </a:prstGeom>
          <a:noFill/>
          <a:ln w="9525">
            <a:noFill/>
          </a:ln>
        </p:spPr>
        <p:txBody>
          <a:bodyPr anchor="t">
            <a:spAutoFit/>
          </a:bodyPr>
          <a:lstStyle/>
          <a:p>
            <a:r>
              <a:rPr lang="zh-CN" altLang="en-US" sz="3200" b="1" dirty="0">
                <a:solidFill>
                  <a:srgbClr val="FF0000"/>
                </a:solidFill>
                <a:latin typeface="宋体" panose="02010600030101010101" pitchFamily="2" charset="-122"/>
                <a:ea typeface="宋体" panose="02010600030101010101" pitchFamily="2" charset="-122"/>
              </a:rPr>
              <a:t>开朗、豁达</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strVal val="#ppt_w*0.05"/>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anim calcmode="lin" valueType="num">
                                      <p:cBhvr>
                                        <p:cTn id="14" dur="500" fill="hold"/>
                                        <p:tgtEl>
                                          <p:spTgt spid="6"/>
                                        </p:tgtEl>
                                        <p:attrNameLst>
                                          <p:attrName>ppt_x</p:attrName>
                                        </p:attrNameLst>
                                      </p:cBhvr>
                                      <p:tavLst>
                                        <p:tav tm="0">
                                          <p:val>
                                            <p:strVal val="#ppt_x-.2"/>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childTnLst>
                          </p:cTn>
                        </p:par>
                        <p:par>
                          <p:cTn id="22" fill="hold">
                            <p:stCondLst>
                              <p:cond delay="500"/>
                            </p:stCondLst>
                            <p:childTnLst>
                              <p:par>
                                <p:cTn id="23" presetID="14" presetClass="entr" presetSubtype="1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par>
                          <p:cTn id="26" fill="hold">
                            <p:stCondLst>
                              <p:cond delay="1000"/>
                            </p:stCondLst>
                            <p:childTnLst>
                              <p:par>
                                <p:cTn id="27" presetID="54" presetClass="entr" presetSubtype="0" accel="10000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strVal val="#ppt_w*0.05"/>
                                          </p:val>
                                        </p:tav>
                                        <p:tav tm="100000">
                                          <p:val>
                                            <p:strVal val="#ppt_w"/>
                                          </p:val>
                                        </p:tav>
                                      </p:tavLst>
                                    </p:anim>
                                    <p:anim calcmode="lin" valueType="num">
                                      <p:cBhvr>
                                        <p:cTn id="30" dur="500" fill="hold"/>
                                        <p:tgtEl>
                                          <p:spTgt spid="7"/>
                                        </p:tgtEl>
                                        <p:attrNameLst>
                                          <p:attrName>ppt_h</p:attrName>
                                        </p:attrNameLst>
                                      </p:cBhvr>
                                      <p:tavLst>
                                        <p:tav tm="0">
                                          <p:val>
                                            <p:strVal val="#ppt_h"/>
                                          </p:val>
                                        </p:tav>
                                        <p:tav tm="100000">
                                          <p:val>
                                            <p:strVal val="#ppt_h"/>
                                          </p:val>
                                        </p:tav>
                                      </p:tavLst>
                                    </p:anim>
                                    <p:anim calcmode="lin" valueType="num">
                                      <p:cBhvr>
                                        <p:cTn id="31" dur="500" fill="hold"/>
                                        <p:tgtEl>
                                          <p:spTgt spid="7"/>
                                        </p:tgtEl>
                                        <p:attrNameLst>
                                          <p:attrName>ppt_x</p:attrName>
                                        </p:attrNameLst>
                                      </p:cBhvr>
                                      <p:tavLst>
                                        <p:tav tm="0">
                                          <p:val>
                                            <p:strVal val="#ppt_x-.2"/>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40961" name="文本框 1"/>
          <p:cNvSpPr txBox="1"/>
          <p:nvPr/>
        </p:nvSpPr>
        <p:spPr>
          <a:xfrm>
            <a:off x="1174433" y="615950"/>
            <a:ext cx="7246937" cy="583565"/>
          </a:xfrm>
          <a:prstGeom prst="rect">
            <a:avLst/>
          </a:prstGeom>
          <a:noFill/>
          <a:ln w="9525">
            <a:noFill/>
          </a:ln>
        </p:spPr>
        <p:txBody>
          <a:bodyPr anchor="t">
            <a:spAutoFit/>
          </a:bodyPr>
          <a:lstStyle/>
          <a:p>
            <a:r>
              <a:rPr lang="en-US" altLang="zh-CN" sz="3200" b="1" dirty="0">
                <a:latin typeface="宋体" panose="02010600030101010101" pitchFamily="2" charset="-122"/>
                <a:ea typeface="宋体" panose="02010600030101010101" pitchFamily="2" charset="-122"/>
                <a:cs typeface="宋体" panose="02010600030101010101" pitchFamily="2" charset="-122"/>
              </a:rPr>
              <a:t>3.</a:t>
            </a:r>
            <a:r>
              <a:rPr lang="zh-CN" altLang="en-US" sz="3200" b="1" dirty="0">
                <a:latin typeface="宋体" panose="02010600030101010101" pitchFamily="2" charset="-122"/>
                <a:ea typeface="宋体" panose="02010600030101010101" pitchFamily="2" charset="-122"/>
                <a:cs typeface="宋体" panose="02010600030101010101" pitchFamily="2" charset="-122"/>
              </a:rPr>
              <a:t>这首词表现了作者怎样的</a:t>
            </a:r>
            <a:r>
              <a:rPr lang="zh-CN" altLang="en-US" sz="3200" b="1" dirty="0">
                <a:solidFill>
                  <a:srgbClr val="FF0000"/>
                </a:solidFill>
                <a:latin typeface="宋体" panose="02010600030101010101" pitchFamily="2" charset="-122"/>
                <a:ea typeface="宋体" panose="02010600030101010101" pitchFamily="2" charset="-122"/>
                <a:cs typeface="宋体" panose="02010600030101010101" pitchFamily="2" charset="-122"/>
              </a:rPr>
              <a:t>人生态度</a:t>
            </a:r>
            <a:r>
              <a:rPr lang="zh-CN" altLang="en-US" sz="3200" b="1" dirty="0">
                <a:latin typeface="宋体" panose="02010600030101010101" pitchFamily="2" charset="-122"/>
                <a:ea typeface="宋体" panose="02010600030101010101" pitchFamily="2" charset="-122"/>
                <a:cs typeface="宋体" panose="02010600030101010101" pitchFamily="2" charset="-122"/>
              </a:rPr>
              <a:t>？</a:t>
            </a:r>
          </a:p>
        </p:txBody>
      </p:sp>
      <p:sp>
        <p:nvSpPr>
          <p:cNvPr id="2" name="文本框 1"/>
          <p:cNvSpPr txBox="1"/>
          <p:nvPr/>
        </p:nvSpPr>
        <p:spPr>
          <a:xfrm>
            <a:off x="273050" y="1368108"/>
            <a:ext cx="8534400" cy="3930650"/>
          </a:xfrm>
          <a:prstGeom prst="rect">
            <a:avLst/>
          </a:prstGeom>
          <a:solidFill>
            <a:schemeClr val="bg1">
              <a:alpha val="30000"/>
            </a:schemeClr>
          </a:solidFill>
          <a:ln w="9525">
            <a:noFill/>
          </a:ln>
        </p:spPr>
        <p:txBody>
          <a:bodyPr anchor="t">
            <a:spAutoFit/>
          </a:bodyPr>
          <a:lstStyle/>
          <a:p>
            <a:pPr>
              <a:lnSpc>
                <a:spcPct val="130000"/>
              </a:lnSpc>
            </a:pPr>
            <a:r>
              <a:rPr lang="en-US" altLang="zh-CN" sz="3200" b="1" dirty="0">
                <a:solidFill>
                  <a:srgbClr val="0000FF"/>
                </a:solidFill>
                <a:latin typeface="宋体" panose="02010600030101010101" pitchFamily="2" charset="-122"/>
                <a:ea typeface="宋体" panose="02010600030101010101" pitchFamily="2" charset="-122"/>
              </a:rPr>
              <a:t>    </a:t>
            </a:r>
            <a:r>
              <a:rPr lang="zh-CN" altLang="en-US" sz="3200" b="1" dirty="0">
                <a:solidFill>
                  <a:srgbClr val="FF0000"/>
                </a:solidFill>
                <a:latin typeface="宋体" panose="02010600030101010101" pitchFamily="2" charset="-122"/>
                <a:ea typeface="宋体" panose="02010600030101010101" pitchFamily="2" charset="-122"/>
              </a:rPr>
              <a:t>作者在词中问天，实际是在问人生，抒发对人生的感慨。</a:t>
            </a:r>
          </a:p>
          <a:p>
            <a:pPr>
              <a:lnSpc>
                <a:spcPct val="130000"/>
              </a:lnSpc>
            </a:pPr>
            <a:r>
              <a:rPr lang="zh-CN" altLang="en-US" sz="3200" b="1" dirty="0">
                <a:solidFill>
                  <a:srgbClr val="FF0000"/>
                </a:solidFill>
                <a:latin typeface="宋体" panose="02010600030101010101" pitchFamily="2" charset="-122"/>
                <a:ea typeface="宋体" panose="02010600030101010101" pitchFamily="2" charset="-122"/>
                <a:sym typeface="宋体" panose="02010600030101010101" pitchFamily="2" charset="-122"/>
              </a:rPr>
              <a:t>    先是因对亲人的思念之情无法排遣而向青天发问。</a:t>
            </a:r>
          </a:p>
          <a:p>
            <a:pPr>
              <a:lnSpc>
                <a:spcPct val="130000"/>
              </a:lnSpc>
            </a:pPr>
            <a:r>
              <a:rPr lang="zh-CN" altLang="en-US" sz="3200" b="1" dirty="0">
                <a:solidFill>
                  <a:srgbClr val="FF0000"/>
                </a:solidFill>
                <a:latin typeface="宋体" panose="02010600030101010101" pitchFamily="2" charset="-122"/>
                <a:ea typeface="宋体" panose="02010600030101010101" pitchFamily="2" charset="-122"/>
                <a:sym typeface="宋体" panose="02010600030101010101" pitchFamily="2" charset="-122"/>
              </a:rPr>
              <a:t>    进而释然，语气愈加旷达，感情也进一步升华为对天下之人的美好祝愿。</a:t>
            </a:r>
            <a:endParaRPr lang="zh-CN" altLang="en-US" sz="3200" b="1" dirty="0">
              <a:solidFill>
                <a:srgbClr val="FF0000"/>
              </a:solidFill>
              <a:latin typeface="宋体" panose="02010600030101010101" pitchFamily="2" charset="-122"/>
              <a:ea typeface="宋体" panose="02010600030101010101" pitchFamily="2" charset="-122"/>
            </a:endParaRPr>
          </a:p>
        </p:txBody>
      </p:sp>
      <p:sp>
        <p:nvSpPr>
          <p:cNvPr id="12" name="文本框 11"/>
          <p:cNvSpPr txBox="1"/>
          <p:nvPr/>
        </p:nvSpPr>
        <p:spPr>
          <a:xfrm>
            <a:off x="312103" y="4087178"/>
            <a:ext cx="8535987" cy="829945"/>
          </a:xfrm>
          <a:prstGeom prst="rect">
            <a:avLst/>
          </a:prstGeom>
          <a:noFill/>
          <a:ln w="9525">
            <a:noFill/>
          </a:ln>
        </p:spPr>
        <p:txBody>
          <a:bodyPr anchor="t">
            <a:spAutoFit/>
          </a:bodyPr>
          <a:lstStyle/>
          <a:p>
            <a:pPr>
              <a:lnSpc>
                <a:spcPct val="150000"/>
              </a:lnSpc>
            </a:pPr>
            <a:r>
              <a:rPr lang="en-US" altLang="zh-CN" sz="3200" b="1" dirty="0">
                <a:solidFill>
                  <a:srgbClr val="FF0000"/>
                </a:solidFill>
                <a:latin typeface="宋体" panose="02010600030101010101" pitchFamily="2" charset="-122"/>
                <a:ea typeface="宋体" panose="02010600030101010101" pitchFamily="2" charset="-122"/>
                <a:sym typeface="宋体" panose="02010600030101010101" pitchFamily="2" charset="-122"/>
              </a:rPr>
              <a:t>    </a:t>
            </a:r>
          </a:p>
        </p:txBody>
      </p:sp>
      <p:sp>
        <p:nvSpPr>
          <p:cNvPr id="14" name="文本框 2"/>
          <p:cNvSpPr txBox="1"/>
          <p:nvPr/>
        </p:nvSpPr>
        <p:spPr>
          <a:xfrm>
            <a:off x="1112520" y="5625148"/>
            <a:ext cx="6731000" cy="583565"/>
          </a:xfrm>
          <a:prstGeom prst="rect">
            <a:avLst/>
          </a:prstGeom>
          <a:solidFill>
            <a:schemeClr val="bg1"/>
          </a:solidFill>
          <a:ln w="9525">
            <a:noFill/>
          </a:ln>
        </p:spPr>
        <p:txBody>
          <a:bodyPr anchor="t">
            <a:spAutoFit/>
          </a:bodyPr>
          <a:lstStyle/>
          <a:p>
            <a:r>
              <a:rPr lang="zh-CN" altLang="en-US" sz="3200" b="1" dirty="0">
                <a:solidFill>
                  <a:srgbClr val="0000FF"/>
                </a:solidFill>
                <a:latin typeface="宋体" panose="02010600030101010101" pitchFamily="2" charset="-122"/>
                <a:ea typeface="宋体" panose="02010600030101010101" pitchFamily="2" charset="-122"/>
              </a:rPr>
              <a:t>表现了作者旷达的胸怀和乐观的情致</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1"/>
                                        </p:tgtEl>
                                        <p:attrNameLst>
                                          <p:attrName>style.visibility</p:attrName>
                                        </p:attrNameLst>
                                      </p:cBhvr>
                                      <p:to>
                                        <p:strVal val="visible"/>
                                      </p:to>
                                    </p:set>
                                    <p:anim calcmode="lin" valueType="num">
                                      <p:cBhvr additive="base">
                                        <p:cTn id="7" dur="500" fill="hold"/>
                                        <p:tgtEl>
                                          <p:spTgt spid="40961"/>
                                        </p:tgtEl>
                                        <p:attrNameLst>
                                          <p:attrName>ppt_x</p:attrName>
                                        </p:attrNameLst>
                                      </p:cBhvr>
                                      <p:tavLst>
                                        <p:tav tm="0">
                                          <p:val>
                                            <p:strVal val="#ppt_x"/>
                                          </p:val>
                                        </p:tav>
                                        <p:tav tm="100000">
                                          <p:val>
                                            <p:strVal val="#ppt_x"/>
                                          </p:val>
                                        </p:tav>
                                      </p:tavLst>
                                    </p:anim>
                                    <p:anim calcmode="lin" valueType="num">
                                      <p:cBhvr additive="base">
                                        <p:cTn id="8" dur="500" fill="hold"/>
                                        <p:tgtEl>
                                          <p:spTgt spid="409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ppt_x</p:attrName>
                                        </p:attrNameLst>
                                      </p:cBhvr>
                                      <p:tavLst>
                                        <p:tav tm="0">
                                          <p:val>
                                            <p:strVal val="#ppt_x"/>
                                          </p:val>
                                        </p:tav>
                                        <p:tav tm="100000">
                                          <p:val>
                                            <p:strVal val="#ppt_x"/>
                                          </p:val>
                                        </p:tav>
                                      </p:tavLst>
                                    </p:anim>
                                    <p:anim calcmode="lin" valueType="num">
                                      <p:cBhvr>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 grpId="0"/>
      <p:bldP spid="2" grpId="0" bldLvl="0" animBg="1"/>
      <p:bldP spid="12" grpId="0"/>
      <p:bldP spid="14"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6" name="TextBox 4"/>
          <p:cNvSpPr txBox="1">
            <a:spLocks noChangeArrowheads="1"/>
          </p:cNvSpPr>
          <p:nvPr/>
        </p:nvSpPr>
        <p:spPr bwMode="auto">
          <a:xfrm>
            <a:off x="209550" y="1332865"/>
            <a:ext cx="5899150" cy="5092700"/>
          </a:xfrm>
          <a:prstGeom prst="rect">
            <a:avLst/>
          </a:prstGeom>
          <a:solidFill>
            <a:srgbClr val="FFFFFF">
              <a:alpha val="57000"/>
            </a:srgb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8" tIns="45719" rIns="91438" bIns="45719">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1" fontAlgn="base" hangingPunct="1">
              <a:lnSpc>
                <a:spcPct val="110000"/>
              </a:lnSpc>
              <a:spcBef>
                <a:spcPct val="0"/>
              </a:spcBef>
              <a:spcAft>
                <a:spcPct val="0"/>
              </a:spcAft>
            </a:pPr>
            <a:r>
              <a:rPr lang="en-US"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行路难</a:t>
            </a:r>
            <a:r>
              <a:rPr lang="en-US"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其一</a:t>
            </a:r>
            <a:r>
              <a:rPr lang="en-US"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a:t>
            </a:r>
          </a:p>
          <a:p>
            <a:pPr defTabSz="457200" eaLnBrk="1" fontAlgn="base" hangingPunct="1">
              <a:lnSpc>
                <a:spcPct val="110000"/>
              </a:lnSpc>
              <a:spcBef>
                <a:spcPct val="0"/>
              </a:spcBef>
              <a:spcAft>
                <a:spcPct val="0"/>
              </a:spcAft>
            </a:pPr>
            <a:r>
              <a:rPr lang="zh-CN" altLang="en-US" sz="3200" b="1" dirty="0">
                <a:solidFill>
                  <a:srgbClr val="FF0000"/>
                </a:solidFill>
                <a:latin typeface="宋体" panose="02010600030101010101" pitchFamily="2" charset="-122"/>
                <a:ea typeface="宋体" panose="02010600030101010101" pitchFamily="2" charset="-122"/>
                <a:cs typeface="宋体" panose="02010600030101010101" pitchFamily="2" charset="-122"/>
              </a:rPr>
              <a:t>   </a:t>
            </a:r>
            <a:r>
              <a:rPr sz="2400" b="1" dirty="0">
                <a:solidFill>
                  <a:prstClr val="black"/>
                </a:solidFill>
                <a:latin typeface="宋体" panose="02010600030101010101" pitchFamily="2" charset="-122"/>
                <a:ea typeface="宋体" panose="02010600030101010101" pitchFamily="2" charset="-122"/>
                <a:cs typeface="宋体" panose="02010600030101010101" pitchFamily="2" charset="-122"/>
              </a:rPr>
              <a:t>唐玄宗天宝年间，李白受命入长安，但并没有得到施展政治抱负的机会。这首诗是李白在天宝三载（744）离开长安时所作。</a:t>
            </a:r>
          </a:p>
          <a:p>
            <a:pPr defTabSz="457200" eaLnBrk="1" fontAlgn="base" hangingPunct="1">
              <a:lnSpc>
                <a:spcPct val="150000"/>
              </a:lnSpc>
              <a:spcBef>
                <a:spcPct val="0"/>
              </a:spcBef>
              <a:spcAft>
                <a:spcPct val="0"/>
              </a:spcAft>
            </a:pPr>
            <a:r>
              <a:rPr sz="2400" b="1" dirty="0">
                <a:solidFill>
                  <a:prstClr val="black"/>
                </a:solidFill>
                <a:latin typeface="宋体" panose="02010600030101010101" pitchFamily="2" charset="-122"/>
                <a:ea typeface="宋体" panose="02010600030101010101" pitchFamily="2" charset="-122"/>
                <a:cs typeface="宋体" panose="02010600030101010101" pitchFamily="2" charset="-122"/>
              </a:rPr>
              <a:t>    诗中写世路艰难，反映了政治上遭遇挫折后，诗人内心的强烈苦闷、债郁和不平；同时，又表现了诗人的倔强、自信和他对理想的执着追求，展示了诗人力图从苦闷中挣脱出来的强大精神力量。</a:t>
            </a:r>
          </a:p>
        </p:txBody>
      </p:sp>
      <p:pic>
        <p:nvPicPr>
          <p:cNvPr id="7" name="图片 6" descr="行路难"/>
          <p:cNvPicPr>
            <a:picLocks noChangeAspect="1"/>
          </p:cNvPicPr>
          <p:nvPr/>
        </p:nvPicPr>
        <p:blipFill>
          <a:blip r:embed="rId4" cstate="print">
            <a:clrChange>
              <a:clrFrom>
                <a:srgbClr val="FFFFFF">
                  <a:alpha val="100000"/>
                </a:srgbClr>
              </a:clrFrom>
              <a:clrTo>
                <a:srgbClr val="FFFFFF">
                  <a:alpha val="100000"/>
                  <a:alpha val="0"/>
                </a:srgbClr>
              </a:clrTo>
            </a:clrChange>
          </a:blip>
          <a:stretch>
            <a:fillRect/>
          </a:stretch>
        </p:blipFill>
        <p:spPr>
          <a:xfrm>
            <a:off x="6224905" y="2288540"/>
            <a:ext cx="2853055" cy="2839720"/>
          </a:xfrm>
          <a:prstGeom prst="rect">
            <a:avLst/>
          </a:prstGeom>
        </p:spPr>
      </p:pic>
      <p:grpSp>
        <p:nvGrpSpPr>
          <p:cNvPr id="5" name="组合 4"/>
          <p:cNvGrpSpPr/>
          <p:nvPr/>
        </p:nvGrpSpPr>
        <p:grpSpPr>
          <a:xfrm>
            <a:off x="311785" y="313055"/>
            <a:ext cx="2345690" cy="685800"/>
            <a:chOff x="1403" y="734"/>
            <a:chExt cx="3694" cy="1080"/>
          </a:xfrm>
        </p:grpSpPr>
        <p:pic>
          <p:nvPicPr>
            <p:cNvPr id="2" name="图片 1" descr="00 图标-04"/>
            <p:cNvPicPr>
              <a:picLocks noChangeAspect="1"/>
            </p:cNvPicPr>
            <p:nvPr/>
          </p:nvPicPr>
          <p:blipFill>
            <a:blip r:embed="rId5" cstate="print"/>
            <a:stretch>
              <a:fillRect/>
            </a:stretch>
          </p:blipFill>
          <p:spPr>
            <a:xfrm>
              <a:off x="1403" y="734"/>
              <a:ext cx="3695" cy="1081"/>
            </a:xfrm>
            <a:prstGeom prst="rect">
              <a:avLst/>
            </a:prstGeom>
          </p:spPr>
        </p:pic>
        <p:sp>
          <p:nvSpPr>
            <p:cNvPr id="4" name="文本框 3"/>
            <p:cNvSpPr txBox="1"/>
            <p:nvPr/>
          </p:nvSpPr>
          <p:spPr>
            <a:xfrm>
              <a:off x="1603" y="815"/>
              <a:ext cx="2996" cy="91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rPr>
                <a:t>背景介绍</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9938" name="文本框 2"/>
          <p:cNvSpPr txBox="1"/>
          <p:nvPr/>
        </p:nvSpPr>
        <p:spPr>
          <a:xfrm>
            <a:off x="1952625" y="1801813"/>
            <a:ext cx="6642100" cy="1014412"/>
          </a:xfrm>
          <a:prstGeom prst="rect">
            <a:avLst/>
          </a:prstGeom>
          <a:noFill/>
          <a:ln w="9525">
            <a:noFill/>
          </a:ln>
        </p:spPr>
        <p:txBody>
          <a:bodyPr anchor="t">
            <a:spAutoFit/>
          </a:bodyPr>
          <a:lstStyle/>
          <a:p>
            <a:r>
              <a:rPr lang="zh-CN" altLang="en-US" sz="3000" b="1" dirty="0">
                <a:latin typeface="宋体" panose="02010600030101010101" pitchFamily="2" charset="-122"/>
                <a:ea typeface="宋体" panose="02010600030101010101" pitchFamily="2" charset="-122"/>
              </a:rPr>
              <a:t>明月、酒、青天、“我”、风、清影、朱阁、绮户</a:t>
            </a:r>
          </a:p>
        </p:txBody>
      </p:sp>
      <p:sp>
        <p:nvSpPr>
          <p:cNvPr id="2" name="文本框 1"/>
          <p:cNvSpPr txBox="1"/>
          <p:nvPr/>
        </p:nvSpPr>
        <p:spPr>
          <a:xfrm>
            <a:off x="527050" y="1801813"/>
            <a:ext cx="1330325" cy="552450"/>
          </a:xfrm>
          <a:prstGeom prst="rect">
            <a:avLst/>
          </a:prstGeom>
          <a:noFill/>
          <a:ln w="9525">
            <a:noFill/>
          </a:ln>
        </p:spPr>
        <p:txBody>
          <a:bodyPr wrap="none" anchor="t">
            <a:spAutoFit/>
          </a:bodyPr>
          <a:lstStyle/>
          <a:p>
            <a:r>
              <a:rPr lang="zh-CN" altLang="en-US" sz="3000" b="1" dirty="0">
                <a:solidFill>
                  <a:srgbClr val="FF0000"/>
                </a:solidFill>
                <a:latin typeface="宋体" panose="02010600030101010101" pitchFamily="2" charset="-122"/>
                <a:ea typeface="宋体" panose="02010600030101010101" pitchFamily="2" charset="-122"/>
              </a:rPr>
              <a:t>实景：</a:t>
            </a:r>
          </a:p>
        </p:txBody>
      </p:sp>
      <p:sp>
        <p:nvSpPr>
          <p:cNvPr id="3" name="文本框 2"/>
          <p:cNvSpPr txBox="1"/>
          <p:nvPr/>
        </p:nvSpPr>
        <p:spPr>
          <a:xfrm>
            <a:off x="527050" y="3119438"/>
            <a:ext cx="1330325" cy="554037"/>
          </a:xfrm>
          <a:prstGeom prst="rect">
            <a:avLst/>
          </a:prstGeom>
          <a:noFill/>
          <a:ln w="9525">
            <a:noFill/>
          </a:ln>
        </p:spPr>
        <p:txBody>
          <a:bodyPr wrap="none" anchor="t">
            <a:spAutoFit/>
          </a:bodyPr>
          <a:lstStyle/>
          <a:p>
            <a:r>
              <a:rPr lang="zh-CN" altLang="en-US" sz="3000" b="1" dirty="0">
                <a:solidFill>
                  <a:srgbClr val="FF0000"/>
                </a:solidFill>
                <a:latin typeface="宋体" panose="02010600030101010101" pitchFamily="2" charset="-122"/>
                <a:ea typeface="宋体" panose="02010600030101010101" pitchFamily="2" charset="-122"/>
              </a:rPr>
              <a:t>虚景：</a:t>
            </a:r>
          </a:p>
        </p:txBody>
      </p:sp>
      <p:sp>
        <p:nvSpPr>
          <p:cNvPr id="5" name="文本框 4"/>
          <p:cNvSpPr txBox="1"/>
          <p:nvPr/>
        </p:nvSpPr>
        <p:spPr>
          <a:xfrm>
            <a:off x="527050" y="4162425"/>
            <a:ext cx="1330325" cy="554038"/>
          </a:xfrm>
          <a:prstGeom prst="rect">
            <a:avLst/>
          </a:prstGeom>
          <a:noFill/>
          <a:ln w="9525">
            <a:noFill/>
          </a:ln>
        </p:spPr>
        <p:txBody>
          <a:bodyPr wrap="none" anchor="t">
            <a:spAutoFit/>
          </a:bodyPr>
          <a:lstStyle/>
          <a:p>
            <a:r>
              <a:rPr lang="zh-CN" altLang="en-US" sz="3000" b="1" dirty="0">
                <a:solidFill>
                  <a:srgbClr val="FF0000"/>
                </a:solidFill>
                <a:latin typeface="宋体" panose="02010600030101010101" pitchFamily="2" charset="-122"/>
                <a:ea typeface="宋体" panose="02010600030101010101" pitchFamily="2" charset="-122"/>
              </a:rPr>
              <a:t>联想：</a:t>
            </a:r>
          </a:p>
        </p:txBody>
      </p:sp>
      <p:sp>
        <p:nvSpPr>
          <p:cNvPr id="8" name="文本框 7"/>
          <p:cNvSpPr txBox="1"/>
          <p:nvPr/>
        </p:nvSpPr>
        <p:spPr>
          <a:xfrm>
            <a:off x="527050" y="5181600"/>
            <a:ext cx="1330325" cy="552450"/>
          </a:xfrm>
          <a:prstGeom prst="rect">
            <a:avLst/>
          </a:prstGeom>
          <a:noFill/>
          <a:ln w="9525">
            <a:noFill/>
          </a:ln>
        </p:spPr>
        <p:txBody>
          <a:bodyPr wrap="none" anchor="t">
            <a:spAutoFit/>
          </a:bodyPr>
          <a:lstStyle/>
          <a:p>
            <a:r>
              <a:rPr lang="zh-CN" altLang="en-US" sz="3000" b="1" dirty="0">
                <a:solidFill>
                  <a:srgbClr val="FF0000"/>
                </a:solidFill>
                <a:latin typeface="宋体" panose="02010600030101010101" pitchFamily="2" charset="-122"/>
                <a:ea typeface="宋体" panose="02010600030101010101" pitchFamily="2" charset="-122"/>
              </a:rPr>
              <a:t>想象：</a:t>
            </a:r>
          </a:p>
        </p:txBody>
      </p:sp>
      <p:sp>
        <p:nvSpPr>
          <p:cNvPr id="9" name="文本框 8"/>
          <p:cNvSpPr txBox="1"/>
          <p:nvPr/>
        </p:nvSpPr>
        <p:spPr>
          <a:xfrm>
            <a:off x="1857375" y="3119438"/>
            <a:ext cx="3246438" cy="554037"/>
          </a:xfrm>
          <a:prstGeom prst="rect">
            <a:avLst/>
          </a:prstGeom>
          <a:noFill/>
          <a:ln w="9525">
            <a:noFill/>
          </a:ln>
        </p:spPr>
        <p:txBody>
          <a:bodyPr wrap="none" anchor="t">
            <a:spAutoFit/>
          </a:bodyPr>
          <a:lstStyle/>
          <a:p>
            <a:r>
              <a:rPr lang="zh-CN" altLang="en-US" sz="3000" b="1" dirty="0">
                <a:latin typeface="宋体" panose="02010600030101010101" pitchFamily="2" charset="-122"/>
                <a:ea typeface="宋体" panose="02010600030101010101" pitchFamily="2" charset="-122"/>
              </a:rPr>
              <a:t>宫阙（琼楼玉宇）</a:t>
            </a:r>
          </a:p>
        </p:txBody>
      </p:sp>
      <p:sp>
        <p:nvSpPr>
          <p:cNvPr id="10" name="文本框 9"/>
          <p:cNvSpPr txBox="1"/>
          <p:nvPr/>
        </p:nvSpPr>
        <p:spPr>
          <a:xfrm>
            <a:off x="1857375" y="4162425"/>
            <a:ext cx="5543550" cy="554038"/>
          </a:xfrm>
          <a:prstGeom prst="rect">
            <a:avLst/>
          </a:prstGeom>
          <a:noFill/>
          <a:ln w="9525">
            <a:noFill/>
          </a:ln>
        </p:spPr>
        <p:txBody>
          <a:bodyPr wrap="none" anchor="t">
            <a:spAutoFit/>
          </a:bodyPr>
          <a:lstStyle/>
          <a:p>
            <a:r>
              <a:rPr lang="zh-CN" altLang="en-US" sz="3000" b="1" dirty="0">
                <a:latin typeface="宋体" panose="02010600030101010101" pitchFamily="2" charset="-122"/>
                <a:ea typeface="宋体" panose="02010600030101010101" pitchFamily="2" charset="-122"/>
              </a:rPr>
              <a:t>明月（月圆）</a:t>
            </a:r>
            <a:r>
              <a:rPr lang="en-US" altLang="zh-CN" sz="3000" b="1" dirty="0">
                <a:latin typeface="宋体" panose="02010600030101010101" pitchFamily="2" charset="-122"/>
                <a:ea typeface="宋体" panose="02010600030101010101" pitchFamily="2" charset="-122"/>
              </a:rPr>
              <a:t>——</a:t>
            </a:r>
            <a:r>
              <a:rPr lang="zh-CN" altLang="en-US" sz="3000" b="1" dirty="0">
                <a:latin typeface="宋体" panose="02010600030101010101" pitchFamily="2" charset="-122"/>
                <a:ea typeface="宋体" panose="02010600030101010101" pitchFamily="2" charset="-122"/>
              </a:rPr>
              <a:t>团圆（人圆）</a:t>
            </a:r>
          </a:p>
        </p:txBody>
      </p:sp>
      <p:sp>
        <p:nvSpPr>
          <p:cNvPr id="11" name="文本框 10"/>
          <p:cNvSpPr txBox="1"/>
          <p:nvPr/>
        </p:nvSpPr>
        <p:spPr>
          <a:xfrm>
            <a:off x="1857375" y="5181600"/>
            <a:ext cx="4778375" cy="552450"/>
          </a:xfrm>
          <a:prstGeom prst="rect">
            <a:avLst/>
          </a:prstGeom>
          <a:noFill/>
          <a:ln w="9525">
            <a:noFill/>
          </a:ln>
        </p:spPr>
        <p:txBody>
          <a:bodyPr wrap="none" anchor="t">
            <a:spAutoFit/>
          </a:bodyPr>
          <a:lstStyle/>
          <a:p>
            <a:r>
              <a:rPr lang="zh-CN" altLang="en-US" sz="3000" b="1" dirty="0">
                <a:latin typeface="宋体" panose="02010600030101010101" pitchFamily="2" charset="-122"/>
                <a:ea typeface="宋体" panose="02010600030101010101" pitchFamily="2" charset="-122"/>
              </a:rPr>
              <a:t>明月</a:t>
            </a:r>
            <a:r>
              <a:rPr lang="en-US" altLang="zh-CN" sz="3000" b="1" dirty="0">
                <a:latin typeface="宋体" panose="02010600030101010101" pitchFamily="2" charset="-122"/>
                <a:ea typeface="宋体" panose="02010600030101010101" pitchFamily="2" charset="-122"/>
              </a:rPr>
              <a:t>——</a:t>
            </a:r>
            <a:r>
              <a:rPr lang="zh-CN" altLang="en-US" sz="3000" b="1" dirty="0">
                <a:latin typeface="宋体" panose="02010600030101010101" pitchFamily="2" charset="-122"/>
                <a:ea typeface="宋体" panose="02010600030101010101" pitchFamily="2" charset="-122"/>
              </a:rPr>
              <a:t>宫阙</a:t>
            </a:r>
            <a:r>
              <a:rPr lang="en-US" altLang="zh-CN" sz="3000" b="1" dirty="0">
                <a:latin typeface="宋体" panose="02010600030101010101" pitchFamily="2" charset="-122"/>
                <a:ea typeface="宋体" panose="02010600030101010101" pitchFamily="2" charset="-122"/>
              </a:rPr>
              <a:t>——</a:t>
            </a:r>
            <a:r>
              <a:rPr lang="zh-CN" altLang="en-US" sz="3000" b="1" dirty="0">
                <a:latin typeface="宋体" panose="02010600030101010101" pitchFamily="2" charset="-122"/>
                <a:ea typeface="宋体" panose="02010600030101010101" pitchFamily="2" charset="-122"/>
              </a:rPr>
              <a:t>琼楼玉宇</a:t>
            </a:r>
          </a:p>
        </p:txBody>
      </p:sp>
      <p:grpSp>
        <p:nvGrpSpPr>
          <p:cNvPr id="4" name="组合 3"/>
          <p:cNvGrpSpPr/>
          <p:nvPr/>
        </p:nvGrpSpPr>
        <p:grpSpPr>
          <a:xfrm>
            <a:off x="527050" y="399415"/>
            <a:ext cx="2346325" cy="633095"/>
            <a:chOff x="677" y="701"/>
            <a:chExt cx="3695" cy="997"/>
          </a:xfrm>
        </p:grpSpPr>
        <p:pic>
          <p:nvPicPr>
            <p:cNvPr id="6" name="图片 5" descr="00 图标-04"/>
            <p:cNvPicPr>
              <a:picLocks noChangeAspect="1"/>
            </p:cNvPicPr>
            <p:nvPr/>
          </p:nvPicPr>
          <p:blipFill>
            <a:blip r:embed="rId3" cstate="print"/>
            <a:stretch>
              <a:fillRect/>
            </a:stretch>
          </p:blipFill>
          <p:spPr>
            <a:xfrm>
              <a:off x="677" y="701"/>
              <a:ext cx="3695" cy="997"/>
            </a:xfrm>
            <a:prstGeom prst="rect">
              <a:avLst/>
            </a:prstGeom>
          </p:spPr>
        </p:pic>
        <p:sp>
          <p:nvSpPr>
            <p:cNvPr id="7" name="文本框 6"/>
            <p:cNvSpPr txBox="1"/>
            <p:nvPr/>
          </p:nvSpPr>
          <p:spPr>
            <a:xfrm>
              <a:off x="977" y="779"/>
              <a:ext cx="2848" cy="91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写法探究</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9938"/>
                                        </p:tgtEl>
                                        <p:attrNameLst>
                                          <p:attrName>style.visibility</p:attrName>
                                        </p:attrNameLst>
                                      </p:cBhvr>
                                      <p:to>
                                        <p:strVal val="visible"/>
                                      </p:to>
                                    </p:set>
                                    <p:anim calcmode="lin" valueType="num">
                                      <p:cBhvr additive="base">
                                        <p:cTn id="35" dur="500" fill="hold"/>
                                        <p:tgtEl>
                                          <p:spTgt spid="39938"/>
                                        </p:tgtEl>
                                        <p:attrNameLst>
                                          <p:attrName>ppt_x</p:attrName>
                                        </p:attrNameLst>
                                      </p:cBhvr>
                                      <p:tavLst>
                                        <p:tav tm="0">
                                          <p:val>
                                            <p:strVal val="0-#ppt_w/2"/>
                                          </p:val>
                                        </p:tav>
                                        <p:tav tm="100000">
                                          <p:val>
                                            <p:strVal val="#ppt_x"/>
                                          </p:val>
                                        </p:tav>
                                      </p:tavLst>
                                    </p:anim>
                                    <p:anim calcmode="lin" valueType="num">
                                      <p:cBhvr additive="base">
                                        <p:cTn id="36" dur="500" fill="hold"/>
                                        <p:tgtEl>
                                          <p:spTgt spid="3993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0-#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0-#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0-#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2" grpId="0"/>
      <p:bldP spid="3" grpId="0"/>
      <p:bldP spid="5" grpId="0"/>
      <p:bldP spid="8" grpId="0"/>
      <p:bldP spid="9" grpId="0"/>
      <p:bldP spid="10" grpId="0"/>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pic>
        <p:nvPicPr>
          <p:cNvPr id="31746" name="Picture 6" descr="C:\Users\Administrator\Documents\小插图\文本框2.png"/>
          <p:cNvPicPr>
            <a:picLocks noChangeAspect="1" noChangeArrowheads="1"/>
          </p:cNvPicPr>
          <p:nvPr/>
        </p:nvPicPr>
        <p:blipFill>
          <a:blip r:embed="rId3" cstate="email"/>
          <a:srcRect/>
          <a:stretch>
            <a:fillRect/>
          </a:stretch>
        </p:blipFill>
        <p:spPr bwMode="auto">
          <a:xfrm>
            <a:off x="726440" y="1462405"/>
            <a:ext cx="7691120" cy="48869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1426" name="内容占位符 2" descr="中国教育出版网"/>
          <p:cNvSpPr>
            <a:spLocks noGrp="1"/>
          </p:cNvSpPr>
          <p:nvPr>
            <p:ph idx="4294967295"/>
          </p:nvPr>
        </p:nvSpPr>
        <p:spPr>
          <a:xfrm>
            <a:off x="0" y="2806700"/>
            <a:ext cx="6800850" cy="2965450"/>
          </a:xfrm>
          <a:solidFill>
            <a:schemeClr val="bg1">
              <a:alpha val="30000"/>
            </a:schemeClr>
          </a:solidFill>
        </p:spPr>
        <p:txBody>
          <a:bodyPr vert="horz" wrap="square" lIns="68580" tIns="34290" rIns="68580" bIns="34290" anchor="t"/>
          <a:lstStyle/>
          <a:p>
            <a:pPr marL="0" indent="601980" eaLnBrk="1" hangingPunct="1">
              <a:lnSpc>
                <a:spcPct val="120000"/>
              </a:lnSpc>
              <a:buNone/>
            </a:pPr>
            <a:r>
              <a:rPr lang="zh-CN" altLang="en-US" sz="2800" b="1"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这首词通过写作者因为</a:t>
            </a:r>
            <a:r>
              <a:rPr lang="zh-CN" altLang="en-US" sz="2800" b="1" dirty="0">
                <a:solidFill>
                  <a:srgbClr val="FF00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政治处境的失意</a:t>
            </a:r>
            <a:r>
              <a:rPr lang="zh-CN" altLang="en-US" sz="2800" b="1"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，以及和其弟苏辙的</a:t>
            </a:r>
            <a:r>
              <a:rPr lang="zh-CN" altLang="en-US" sz="2800" b="1" dirty="0">
                <a:solidFill>
                  <a:srgbClr val="FF00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别离</a:t>
            </a:r>
            <a:r>
              <a:rPr lang="zh-CN" altLang="en-US" sz="2800" b="1"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，中秋对月，不无抑郁惆怅之感。但是他没有陷在消极悲观的情绪中，旋即以超然达观的思想排除忧患，</a:t>
            </a:r>
            <a:r>
              <a:rPr lang="zh-CN" altLang="en-US" sz="2800" b="1" dirty="0">
                <a:solidFill>
                  <a:srgbClr val="FF0000"/>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表现出对生活的热爱和乐观旷达的胸襟。</a:t>
            </a:r>
          </a:p>
        </p:txBody>
      </p:sp>
      <p:sp>
        <p:nvSpPr>
          <p:cNvPr id="51203" name="圆角矩形 59" descr="中国教育出版网"/>
          <p:cNvSpPr/>
          <p:nvPr/>
        </p:nvSpPr>
        <p:spPr>
          <a:xfrm>
            <a:off x="306388" y="969963"/>
            <a:ext cx="2166937" cy="492125"/>
          </a:xfrm>
          <a:prstGeom prst="roundRect">
            <a:avLst>
              <a:gd name="adj" fmla="val 16667"/>
            </a:avLst>
          </a:prstGeom>
          <a:noFill/>
          <a:ln w="3175">
            <a:noFill/>
          </a:ln>
        </p:spPr>
        <p:txBody>
          <a:bodyPr anchor="ctr"/>
          <a:lstStyle/>
          <a:p>
            <a:pPr algn="ctr">
              <a:buFont typeface="Arial" panose="020B0604020202020204" pitchFamily="34" charset="0"/>
            </a:pPr>
            <a:endParaRPr lang="zh-CN" altLang="zh-CN" sz="100" dirty="0">
              <a:solidFill>
                <a:srgbClr val="FFFFFF"/>
              </a:solidFill>
              <a:latin typeface="Calibri" panose="020F0502020204030204" pitchFamily="34" charset="0"/>
            </a:endParaRPr>
          </a:p>
        </p:txBody>
      </p:sp>
      <p:grpSp>
        <p:nvGrpSpPr>
          <p:cNvPr id="3" name="组合 2"/>
          <p:cNvGrpSpPr/>
          <p:nvPr/>
        </p:nvGrpSpPr>
        <p:grpSpPr>
          <a:xfrm>
            <a:off x="351790" y="538480"/>
            <a:ext cx="2346325" cy="633095"/>
            <a:chOff x="677" y="701"/>
            <a:chExt cx="3695" cy="997"/>
          </a:xfrm>
        </p:grpSpPr>
        <p:pic>
          <p:nvPicPr>
            <p:cNvPr id="4" name="图片 3" descr="00 图标-04"/>
            <p:cNvPicPr>
              <a:picLocks noChangeAspect="1"/>
            </p:cNvPicPr>
            <p:nvPr/>
          </p:nvPicPr>
          <p:blipFill>
            <a:blip r:embed="rId4" cstate="print"/>
            <a:stretch>
              <a:fillRect/>
            </a:stretch>
          </p:blipFill>
          <p:spPr>
            <a:xfrm>
              <a:off x="677" y="701"/>
              <a:ext cx="3695" cy="997"/>
            </a:xfrm>
            <a:prstGeom prst="rect">
              <a:avLst/>
            </a:prstGeom>
          </p:spPr>
        </p:pic>
        <p:sp>
          <p:nvSpPr>
            <p:cNvPr id="5" name="文本框 4"/>
            <p:cNvSpPr txBox="1"/>
            <p:nvPr/>
          </p:nvSpPr>
          <p:spPr>
            <a:xfrm>
              <a:off x="977" y="779"/>
              <a:ext cx="2848" cy="91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课堂小结</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746"/>
                                        </p:tgtEl>
                                        <p:attrNameLst>
                                          <p:attrName>style.visibility</p:attrName>
                                        </p:attrNameLst>
                                      </p:cBhvr>
                                      <p:to>
                                        <p:strVal val="visible"/>
                                      </p:to>
                                    </p:set>
                                    <p:animEffect transition="in" filter="fade">
                                      <p:cBhvr>
                                        <p:cTn id="13" dur="500"/>
                                        <p:tgtEl>
                                          <p:spTgt spid="31746"/>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231426">
                                            <p:txEl>
                                              <p:pRg st="0" end="0"/>
                                            </p:txEl>
                                          </p:spTgt>
                                        </p:tgtEl>
                                        <p:attrNameLst>
                                          <p:attrName>style.visibility</p:attrName>
                                        </p:attrNameLst>
                                      </p:cBhvr>
                                      <p:to>
                                        <p:strVal val="visible"/>
                                      </p:to>
                                    </p:set>
                                    <p:anim calcmode="lin" valueType="num">
                                      <p:cBhvr>
                                        <p:cTn id="18" dur="1000" fill="hold"/>
                                        <p:tgtEl>
                                          <p:spTgt spid="231426">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231426">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231426">
                                            <p:txEl>
                                              <p:pRg st="0" end="0"/>
                                            </p:txEl>
                                          </p:spTgt>
                                        </p:tgtEl>
                                        <p:attrNameLst>
                                          <p:attrName>style.rotation</p:attrName>
                                        </p:attrNameLst>
                                      </p:cBhvr>
                                      <p:tavLst>
                                        <p:tav tm="0">
                                          <p:val>
                                            <p:fltVal val="90"/>
                                          </p:val>
                                        </p:tav>
                                        <p:tav tm="100000">
                                          <p:val>
                                            <p:fltVal val="0"/>
                                          </p:val>
                                        </p:tav>
                                      </p:tavLst>
                                    </p:anim>
                                    <p:animEffect transition="in" filter="fade">
                                      <p:cBhvr>
                                        <p:cTn id="21" dur="1000"/>
                                        <p:tgtEl>
                                          <p:spTgt spid="2314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6"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52226" name="圆角矩形 75" descr="中国教育出版网"/>
          <p:cNvSpPr/>
          <p:nvPr/>
        </p:nvSpPr>
        <p:spPr>
          <a:xfrm>
            <a:off x="322263" y="733425"/>
            <a:ext cx="2386012" cy="490538"/>
          </a:xfrm>
          <a:prstGeom prst="roundRect">
            <a:avLst>
              <a:gd name="adj" fmla="val 16667"/>
            </a:avLst>
          </a:prstGeom>
          <a:noFill/>
          <a:ln w="3175">
            <a:noFill/>
          </a:ln>
        </p:spPr>
        <p:txBody>
          <a:bodyPr anchor="ctr"/>
          <a:lstStyle/>
          <a:p>
            <a:pPr algn="ctr">
              <a:buFont typeface="Arial" panose="020B0604020202020204" pitchFamily="34" charset="0"/>
            </a:pPr>
            <a:endParaRPr lang="zh-CN" altLang="zh-CN" sz="100" dirty="0">
              <a:solidFill>
                <a:srgbClr val="FFFFFF"/>
              </a:solidFill>
              <a:latin typeface="Calibri" panose="020F0502020204030204" pitchFamily="34" charset="0"/>
            </a:endParaRPr>
          </a:p>
        </p:txBody>
      </p:sp>
      <p:sp>
        <p:nvSpPr>
          <p:cNvPr id="232453" name="TextBox 36" descr="中国教育出版网"/>
          <p:cNvSpPr txBox="1"/>
          <p:nvPr/>
        </p:nvSpPr>
        <p:spPr>
          <a:xfrm>
            <a:off x="209550" y="3080385"/>
            <a:ext cx="571500" cy="1814830"/>
          </a:xfrm>
          <a:prstGeom prst="rect">
            <a:avLst/>
          </a:prstGeom>
          <a:solidFill>
            <a:schemeClr val="bg1">
              <a:alpha val="30000"/>
            </a:schemeClr>
          </a:solidFill>
          <a:ln w="9525">
            <a:noFill/>
          </a:ln>
        </p:spPr>
        <p:txBody>
          <a:bodyPr>
            <a:spAutoFit/>
          </a:bodyPr>
          <a:lstStyle/>
          <a:p>
            <a:pPr>
              <a:buFont typeface="Arial" panose="020B0604020202020204" pitchFamily="34" charset="0"/>
            </a:pPr>
            <a:r>
              <a:rPr lang="zh-CN" altLang="en-US" sz="2800" dirty="0">
                <a:solidFill>
                  <a:schemeClr val="tx1"/>
                </a:solidFill>
                <a:effectLst>
                  <a:outerShdw blurRad="38100" dist="19050" dir="2700000" algn="tl" rotWithShape="0">
                    <a:schemeClr val="dk1">
                      <a:alpha val="40000"/>
                    </a:schemeClr>
                  </a:outerShdw>
                </a:effectLst>
                <a:latin typeface="Calibri" panose="020F0502020204030204" pitchFamily="34" charset="0"/>
              </a:rPr>
              <a:t>水调歌头</a:t>
            </a:r>
          </a:p>
        </p:txBody>
      </p:sp>
      <p:sp>
        <p:nvSpPr>
          <p:cNvPr id="232454" name="左大括号 37" descr="中国教育出版网"/>
          <p:cNvSpPr/>
          <p:nvPr/>
        </p:nvSpPr>
        <p:spPr>
          <a:xfrm>
            <a:off x="781050" y="1930400"/>
            <a:ext cx="457200" cy="4305300"/>
          </a:xfrm>
          <a:prstGeom prst="leftBrace">
            <a:avLst>
              <a:gd name="adj1" fmla="val 8326"/>
              <a:gd name="adj2" fmla="val 50000"/>
            </a:avLst>
          </a:prstGeom>
          <a:solidFill>
            <a:schemeClr val="bg1">
              <a:alpha val="30000"/>
            </a:schemeClr>
          </a:solidFill>
          <a:ln w="6350">
            <a:noFill/>
          </a:ln>
        </p:spPr>
        <p:txBody>
          <a:bodyPr anchor="ctr"/>
          <a:lstStyle/>
          <a:p>
            <a:pPr algn="ctr">
              <a:buFont typeface="Arial" panose="020B0604020202020204" pitchFamily="34" charset="0"/>
            </a:pPr>
            <a:endParaRPr lang="zh-CN" altLang="zh-CN" dirty="0">
              <a:latin typeface="Calibri" panose="020F0502020204030204" pitchFamily="34" charset="0"/>
            </a:endParaRPr>
          </a:p>
        </p:txBody>
      </p:sp>
      <p:sp>
        <p:nvSpPr>
          <p:cNvPr id="232455" name="TextBox 39" descr="中国教育出版网"/>
          <p:cNvSpPr txBox="1"/>
          <p:nvPr/>
        </p:nvSpPr>
        <p:spPr>
          <a:xfrm>
            <a:off x="1320800" y="1809750"/>
            <a:ext cx="984250" cy="460375"/>
          </a:xfrm>
          <a:prstGeom prst="rect">
            <a:avLst/>
          </a:prstGeom>
          <a:solidFill>
            <a:schemeClr val="bg1">
              <a:alpha val="30000"/>
            </a:schemeClr>
          </a:solidFill>
          <a:ln w="9525">
            <a:noFill/>
          </a:ln>
        </p:spPr>
        <p:txBody>
          <a:bodyPr>
            <a:spAutoFit/>
          </a:bodyPr>
          <a:lstStyle/>
          <a:p>
            <a:pPr>
              <a:buFont typeface="Arial" panose="020B0604020202020204" pitchFamily="34" charset="0"/>
            </a:pPr>
            <a:r>
              <a:rPr lang="zh-CN" altLang="en-US" sz="2400" b="1" dirty="0">
                <a:latin typeface="Calibri" panose="020F0502020204030204" pitchFamily="34" charset="0"/>
              </a:rPr>
              <a:t>内容</a:t>
            </a:r>
          </a:p>
        </p:txBody>
      </p:sp>
      <p:sp>
        <p:nvSpPr>
          <p:cNvPr id="232456" name="TextBox 40" descr="中国教育出版网"/>
          <p:cNvSpPr txBox="1"/>
          <p:nvPr/>
        </p:nvSpPr>
        <p:spPr>
          <a:xfrm>
            <a:off x="1320800" y="3771900"/>
            <a:ext cx="984250" cy="460375"/>
          </a:xfrm>
          <a:prstGeom prst="rect">
            <a:avLst/>
          </a:prstGeom>
          <a:solidFill>
            <a:schemeClr val="bg1">
              <a:alpha val="30000"/>
            </a:schemeClr>
          </a:solidFill>
          <a:ln w="9525">
            <a:noFill/>
          </a:ln>
        </p:spPr>
        <p:txBody>
          <a:bodyPr>
            <a:spAutoFit/>
          </a:bodyPr>
          <a:lstStyle/>
          <a:p>
            <a:pPr>
              <a:buFont typeface="Arial" panose="020B0604020202020204" pitchFamily="34" charset="0"/>
            </a:pPr>
            <a:r>
              <a:rPr lang="zh-CN" altLang="en-US" sz="2400" b="1" dirty="0">
                <a:latin typeface="Calibri" panose="020F0502020204030204" pitchFamily="34" charset="0"/>
              </a:rPr>
              <a:t>景物</a:t>
            </a:r>
          </a:p>
        </p:txBody>
      </p:sp>
      <p:sp>
        <p:nvSpPr>
          <p:cNvPr id="232457" name="TextBox 41" descr="中国教育出版网"/>
          <p:cNvSpPr txBox="1"/>
          <p:nvPr/>
        </p:nvSpPr>
        <p:spPr>
          <a:xfrm>
            <a:off x="1358900" y="5810250"/>
            <a:ext cx="984250" cy="460375"/>
          </a:xfrm>
          <a:prstGeom prst="rect">
            <a:avLst/>
          </a:prstGeom>
          <a:solidFill>
            <a:schemeClr val="bg1">
              <a:alpha val="30000"/>
            </a:schemeClr>
          </a:solidFill>
          <a:ln w="9525">
            <a:noFill/>
          </a:ln>
        </p:spPr>
        <p:txBody>
          <a:bodyPr>
            <a:spAutoFit/>
          </a:bodyPr>
          <a:lstStyle/>
          <a:p>
            <a:pPr>
              <a:buFont typeface="Arial" panose="020B0604020202020204" pitchFamily="34" charset="0"/>
            </a:pPr>
            <a:r>
              <a:rPr lang="zh-CN" altLang="en-US" sz="2400" b="1" dirty="0">
                <a:latin typeface="Calibri" panose="020F0502020204030204" pitchFamily="34" charset="0"/>
              </a:rPr>
              <a:t>写法</a:t>
            </a:r>
          </a:p>
        </p:txBody>
      </p:sp>
      <p:sp>
        <p:nvSpPr>
          <p:cNvPr id="232458" name="左大括号 42" descr="中国教育出版网"/>
          <p:cNvSpPr/>
          <p:nvPr/>
        </p:nvSpPr>
        <p:spPr>
          <a:xfrm>
            <a:off x="2114550" y="1606550"/>
            <a:ext cx="285750" cy="1028700"/>
          </a:xfrm>
          <a:prstGeom prst="leftBrace">
            <a:avLst>
              <a:gd name="adj1" fmla="val 8316"/>
              <a:gd name="adj2" fmla="val 50000"/>
            </a:avLst>
          </a:prstGeom>
          <a:solidFill>
            <a:schemeClr val="bg1">
              <a:alpha val="30000"/>
            </a:schemeClr>
          </a:solidFill>
          <a:ln w="6350">
            <a:noFill/>
          </a:ln>
        </p:spPr>
        <p:txBody>
          <a:bodyPr anchor="ctr"/>
          <a:lstStyle/>
          <a:p>
            <a:pPr algn="ctr">
              <a:buFont typeface="Arial" panose="020B0604020202020204" pitchFamily="34" charset="0"/>
            </a:pPr>
            <a:endParaRPr lang="zh-CN" altLang="zh-CN" dirty="0">
              <a:latin typeface="Calibri" panose="020F0502020204030204" pitchFamily="34" charset="0"/>
            </a:endParaRPr>
          </a:p>
        </p:txBody>
      </p:sp>
      <p:sp>
        <p:nvSpPr>
          <p:cNvPr id="232459" name="左大括号 43" descr="中国教育出版网"/>
          <p:cNvSpPr/>
          <p:nvPr/>
        </p:nvSpPr>
        <p:spPr>
          <a:xfrm>
            <a:off x="2133600" y="5492750"/>
            <a:ext cx="304800" cy="1047750"/>
          </a:xfrm>
          <a:prstGeom prst="leftBrace">
            <a:avLst>
              <a:gd name="adj1" fmla="val 8323"/>
              <a:gd name="adj2" fmla="val 50000"/>
            </a:avLst>
          </a:prstGeom>
          <a:solidFill>
            <a:schemeClr val="bg1">
              <a:alpha val="30000"/>
            </a:schemeClr>
          </a:solidFill>
          <a:ln w="6350">
            <a:noFill/>
          </a:ln>
        </p:spPr>
        <p:txBody>
          <a:bodyPr anchor="ctr"/>
          <a:lstStyle/>
          <a:p>
            <a:pPr algn="ctr">
              <a:buFont typeface="Arial" panose="020B0604020202020204" pitchFamily="34" charset="0"/>
            </a:pPr>
            <a:endParaRPr lang="zh-CN" altLang="zh-CN" dirty="0">
              <a:latin typeface="Calibri" panose="020F0502020204030204" pitchFamily="34" charset="0"/>
            </a:endParaRPr>
          </a:p>
        </p:txBody>
      </p:sp>
      <p:sp>
        <p:nvSpPr>
          <p:cNvPr id="232460" name="左大括号 44" descr="中国教育出版网"/>
          <p:cNvSpPr/>
          <p:nvPr/>
        </p:nvSpPr>
        <p:spPr>
          <a:xfrm>
            <a:off x="2114550" y="3505200"/>
            <a:ext cx="285750" cy="1028700"/>
          </a:xfrm>
          <a:prstGeom prst="leftBrace">
            <a:avLst>
              <a:gd name="adj1" fmla="val 8316"/>
              <a:gd name="adj2" fmla="val 50000"/>
            </a:avLst>
          </a:prstGeom>
          <a:solidFill>
            <a:schemeClr val="bg1">
              <a:alpha val="30000"/>
            </a:schemeClr>
          </a:solidFill>
          <a:ln w="6350">
            <a:noFill/>
          </a:ln>
        </p:spPr>
        <p:txBody>
          <a:bodyPr anchor="ctr"/>
          <a:lstStyle/>
          <a:p>
            <a:pPr algn="ctr">
              <a:buFont typeface="Arial" panose="020B0604020202020204" pitchFamily="34" charset="0"/>
            </a:pPr>
            <a:endParaRPr lang="zh-CN" altLang="zh-CN" dirty="0">
              <a:latin typeface="Calibri" panose="020F0502020204030204" pitchFamily="34" charset="0"/>
            </a:endParaRPr>
          </a:p>
        </p:txBody>
      </p:sp>
      <p:sp>
        <p:nvSpPr>
          <p:cNvPr id="232461" name="TextBox 45" descr="中国教育出版网"/>
          <p:cNvSpPr txBox="1"/>
          <p:nvPr/>
        </p:nvSpPr>
        <p:spPr>
          <a:xfrm>
            <a:off x="2597150" y="2343150"/>
            <a:ext cx="1498600" cy="461963"/>
          </a:xfrm>
          <a:prstGeom prst="rect">
            <a:avLst/>
          </a:prstGeom>
          <a:solidFill>
            <a:schemeClr val="bg1">
              <a:alpha val="30000"/>
            </a:schemeClr>
          </a:solidFill>
          <a:ln w="9525">
            <a:noFill/>
          </a:ln>
        </p:spPr>
        <p:txBody>
          <a:bodyPr>
            <a:spAutoFit/>
          </a:bodyPr>
          <a:lstStyle/>
          <a:p>
            <a:pPr>
              <a:buFont typeface="Arial" panose="020B0604020202020204" pitchFamily="34" charset="0"/>
            </a:pPr>
            <a:r>
              <a:rPr lang="zh-CN" altLang="en-US" sz="2400" dirty="0">
                <a:latin typeface="Calibri" panose="020F0502020204030204" pitchFamily="34" charset="0"/>
              </a:rPr>
              <a:t>下阙</a:t>
            </a:r>
            <a:r>
              <a:rPr lang="en-US" altLang="zh-CN" sz="2400" dirty="0">
                <a:latin typeface="Calibri" panose="020F0502020204030204" pitchFamily="34" charset="0"/>
              </a:rPr>
              <a:t>——</a:t>
            </a:r>
          </a:p>
        </p:txBody>
      </p:sp>
      <p:sp>
        <p:nvSpPr>
          <p:cNvPr id="232462" name="TextBox 46" descr="中国教育出版网"/>
          <p:cNvSpPr txBox="1"/>
          <p:nvPr/>
        </p:nvSpPr>
        <p:spPr>
          <a:xfrm>
            <a:off x="2578100" y="1447800"/>
            <a:ext cx="1727200" cy="461963"/>
          </a:xfrm>
          <a:prstGeom prst="rect">
            <a:avLst/>
          </a:prstGeom>
          <a:solidFill>
            <a:schemeClr val="bg1">
              <a:alpha val="30000"/>
            </a:schemeClr>
          </a:solidFill>
          <a:ln w="9525">
            <a:noFill/>
          </a:ln>
        </p:spPr>
        <p:txBody>
          <a:bodyPr>
            <a:spAutoFit/>
          </a:bodyPr>
          <a:lstStyle/>
          <a:p>
            <a:pPr>
              <a:buFont typeface="Arial" panose="020B0604020202020204" pitchFamily="34" charset="0"/>
            </a:pPr>
            <a:r>
              <a:rPr lang="zh-CN" altLang="en-US" sz="2400" dirty="0">
                <a:latin typeface="Calibri" panose="020F0502020204030204" pitchFamily="34" charset="0"/>
              </a:rPr>
              <a:t>上阙</a:t>
            </a:r>
            <a:r>
              <a:rPr lang="en-US" altLang="zh-CN" sz="2400" dirty="0">
                <a:latin typeface="Calibri" panose="020F0502020204030204" pitchFamily="34" charset="0"/>
              </a:rPr>
              <a:t>——</a:t>
            </a:r>
          </a:p>
        </p:txBody>
      </p:sp>
      <p:sp>
        <p:nvSpPr>
          <p:cNvPr id="232463" name="TextBox 47" descr="中国教育出版网"/>
          <p:cNvSpPr txBox="1"/>
          <p:nvPr/>
        </p:nvSpPr>
        <p:spPr>
          <a:xfrm>
            <a:off x="4064000" y="2400300"/>
            <a:ext cx="2870200" cy="830263"/>
          </a:xfrm>
          <a:prstGeom prst="rect">
            <a:avLst/>
          </a:prstGeom>
          <a:solidFill>
            <a:schemeClr val="bg1">
              <a:alpha val="30000"/>
            </a:schemeClr>
          </a:solidFill>
          <a:ln w="9525">
            <a:noFill/>
          </a:ln>
        </p:spPr>
        <p:txBody>
          <a:bodyPr>
            <a:spAutoFit/>
          </a:bodyPr>
          <a:lstStyle/>
          <a:p>
            <a:pPr>
              <a:buFont typeface="Arial" panose="020B0604020202020204" pitchFamily="34" charset="0"/>
            </a:pPr>
            <a:r>
              <a:rPr lang="zh-CN" altLang="en-US" sz="2400" dirty="0">
                <a:latin typeface="Calibri" panose="020F0502020204030204" pitchFamily="34" charset="0"/>
              </a:rPr>
              <a:t>对月怀人</a:t>
            </a:r>
          </a:p>
          <a:p>
            <a:pPr>
              <a:buFont typeface="Arial" panose="020B0604020202020204" pitchFamily="34" charset="0"/>
            </a:pPr>
            <a:r>
              <a:rPr lang="zh-CN" altLang="en-US" sz="2400" dirty="0">
                <a:latin typeface="Calibri" panose="020F0502020204030204" pitchFamily="34" charset="0"/>
              </a:rPr>
              <a:t>（抒写离合之情）</a:t>
            </a:r>
          </a:p>
        </p:txBody>
      </p:sp>
      <p:sp>
        <p:nvSpPr>
          <p:cNvPr id="232464" name="TextBox 48" descr="中国教育出版网"/>
          <p:cNvSpPr txBox="1"/>
          <p:nvPr/>
        </p:nvSpPr>
        <p:spPr>
          <a:xfrm>
            <a:off x="3968750" y="1428750"/>
            <a:ext cx="2966085" cy="829945"/>
          </a:xfrm>
          <a:prstGeom prst="rect">
            <a:avLst/>
          </a:prstGeom>
          <a:solidFill>
            <a:schemeClr val="bg1">
              <a:alpha val="30000"/>
            </a:schemeClr>
          </a:solidFill>
          <a:ln w="9525">
            <a:noFill/>
          </a:ln>
        </p:spPr>
        <p:txBody>
          <a:bodyPr wrap="square">
            <a:spAutoFit/>
          </a:bodyPr>
          <a:lstStyle/>
          <a:p>
            <a:pPr>
              <a:buFont typeface="Arial" panose="020B0604020202020204" pitchFamily="34" charset="0"/>
            </a:pPr>
            <a:r>
              <a:rPr lang="zh-CN" altLang="en-US" sz="2400" dirty="0">
                <a:latin typeface="Calibri" panose="020F0502020204030204" pitchFamily="34" charset="0"/>
              </a:rPr>
              <a:t>望月问天</a:t>
            </a:r>
          </a:p>
          <a:p>
            <a:pPr>
              <a:buFont typeface="Arial" panose="020B0604020202020204" pitchFamily="34" charset="0"/>
            </a:pPr>
            <a:r>
              <a:rPr lang="zh-CN" altLang="en-US" sz="2400" dirty="0">
                <a:latin typeface="Calibri" panose="020F0502020204030204" pitchFamily="34" charset="0"/>
              </a:rPr>
              <a:t>（抒发人生感慨）</a:t>
            </a:r>
          </a:p>
        </p:txBody>
      </p:sp>
      <p:sp>
        <p:nvSpPr>
          <p:cNvPr id="232465" name="TextBox 49" descr="中国教育出版网"/>
          <p:cNvSpPr txBox="1"/>
          <p:nvPr/>
        </p:nvSpPr>
        <p:spPr>
          <a:xfrm>
            <a:off x="2444750" y="3276600"/>
            <a:ext cx="4490085" cy="829945"/>
          </a:xfrm>
          <a:prstGeom prst="rect">
            <a:avLst/>
          </a:prstGeom>
          <a:solidFill>
            <a:schemeClr val="bg1">
              <a:alpha val="30000"/>
            </a:schemeClr>
          </a:solidFill>
          <a:ln w="9525">
            <a:noFill/>
          </a:ln>
        </p:spPr>
        <p:txBody>
          <a:bodyPr wrap="square">
            <a:spAutoFit/>
          </a:bodyPr>
          <a:lstStyle/>
          <a:p>
            <a:pPr>
              <a:buFont typeface="Arial" panose="020B0604020202020204" pitchFamily="34" charset="0"/>
            </a:pPr>
            <a:r>
              <a:rPr lang="zh-CN" altLang="en-US" sz="2400" dirty="0">
                <a:latin typeface="Calibri" panose="020F0502020204030204" pitchFamily="34" charset="0"/>
              </a:rPr>
              <a:t>实写：明月、酒、青天、“我”、风、清影、朱阁、绮户</a:t>
            </a:r>
          </a:p>
        </p:txBody>
      </p:sp>
      <p:sp>
        <p:nvSpPr>
          <p:cNvPr id="232466" name="TextBox 50" descr="中国教育出版网"/>
          <p:cNvSpPr txBox="1"/>
          <p:nvPr/>
        </p:nvSpPr>
        <p:spPr>
          <a:xfrm>
            <a:off x="2597150" y="4287520"/>
            <a:ext cx="4337685" cy="460375"/>
          </a:xfrm>
          <a:prstGeom prst="rect">
            <a:avLst/>
          </a:prstGeom>
          <a:solidFill>
            <a:schemeClr val="bg1">
              <a:alpha val="30000"/>
            </a:schemeClr>
          </a:solidFill>
          <a:ln w="9525">
            <a:noFill/>
          </a:ln>
        </p:spPr>
        <p:txBody>
          <a:bodyPr wrap="square">
            <a:spAutoFit/>
          </a:bodyPr>
          <a:lstStyle/>
          <a:p>
            <a:pPr>
              <a:buFont typeface="Arial" panose="020B0604020202020204" pitchFamily="34" charset="0"/>
            </a:pPr>
            <a:r>
              <a:rPr lang="zh-CN" altLang="en-US" sz="2400" dirty="0">
                <a:latin typeface="Calibri" panose="020F0502020204030204" pitchFamily="34" charset="0"/>
              </a:rPr>
              <a:t>虚写：宫阙、琼楼玉宇</a:t>
            </a:r>
          </a:p>
        </p:txBody>
      </p:sp>
      <p:sp>
        <p:nvSpPr>
          <p:cNvPr id="232467" name="TextBox 51" descr="中国教育出版网"/>
          <p:cNvSpPr txBox="1"/>
          <p:nvPr/>
        </p:nvSpPr>
        <p:spPr>
          <a:xfrm>
            <a:off x="2501900" y="5295900"/>
            <a:ext cx="889000" cy="463550"/>
          </a:xfrm>
          <a:prstGeom prst="rect">
            <a:avLst/>
          </a:prstGeom>
          <a:solidFill>
            <a:schemeClr val="bg1">
              <a:alpha val="30000"/>
            </a:schemeClr>
          </a:solidFill>
          <a:ln w="9525">
            <a:noFill/>
          </a:ln>
        </p:spPr>
        <p:txBody>
          <a:bodyPr>
            <a:spAutoFit/>
          </a:bodyPr>
          <a:lstStyle/>
          <a:p>
            <a:pPr>
              <a:buFont typeface="Arial" panose="020B0604020202020204" pitchFamily="34" charset="0"/>
            </a:pPr>
            <a:r>
              <a:rPr lang="zh-CN" altLang="en-US" sz="2400" dirty="0">
                <a:latin typeface="Calibri" panose="020F0502020204030204" pitchFamily="34" charset="0"/>
              </a:rPr>
              <a:t>明月</a:t>
            </a:r>
          </a:p>
        </p:txBody>
      </p:sp>
      <p:sp>
        <p:nvSpPr>
          <p:cNvPr id="232468" name="TextBox 52" descr="中国教育出版网"/>
          <p:cNvSpPr txBox="1"/>
          <p:nvPr/>
        </p:nvSpPr>
        <p:spPr>
          <a:xfrm>
            <a:off x="2482850" y="6229350"/>
            <a:ext cx="889000" cy="463550"/>
          </a:xfrm>
          <a:prstGeom prst="rect">
            <a:avLst/>
          </a:prstGeom>
          <a:solidFill>
            <a:schemeClr val="bg1">
              <a:alpha val="30000"/>
            </a:schemeClr>
          </a:solidFill>
          <a:ln w="9525">
            <a:noFill/>
          </a:ln>
        </p:spPr>
        <p:txBody>
          <a:bodyPr>
            <a:spAutoFit/>
          </a:bodyPr>
          <a:lstStyle/>
          <a:p>
            <a:pPr>
              <a:buFont typeface="Arial" panose="020B0604020202020204" pitchFamily="34" charset="0"/>
            </a:pPr>
            <a:r>
              <a:rPr lang="zh-CN" altLang="en-US" sz="2400" dirty="0">
                <a:latin typeface="Calibri" panose="020F0502020204030204" pitchFamily="34" charset="0"/>
              </a:rPr>
              <a:t>月圆</a:t>
            </a:r>
          </a:p>
        </p:txBody>
      </p:sp>
      <p:cxnSp>
        <p:nvCxnSpPr>
          <p:cNvPr id="55" name="直接箭头连接符 54" descr="中国教育出版网"/>
          <p:cNvCxnSpPr>
            <a:stCxn id="232467" idx="3"/>
          </p:cNvCxnSpPr>
          <p:nvPr/>
        </p:nvCxnSpPr>
        <p:spPr>
          <a:xfrm flipV="1">
            <a:off x="3390900" y="5524500"/>
            <a:ext cx="742950" cy="15875"/>
          </a:xfrm>
          <a:prstGeom prst="straightConnector1">
            <a:avLst/>
          </a:prstGeom>
          <a:solidFill>
            <a:schemeClr val="bg1">
              <a:alpha val="30000"/>
            </a:schemeClr>
          </a:solidFill>
          <a:ln>
            <a:tailEnd type="arrow" w="med" len="med"/>
          </a:ln>
        </p:spPr>
        <p:style>
          <a:lnRef idx="1">
            <a:schemeClr val="dk1"/>
          </a:lnRef>
          <a:fillRef idx="0">
            <a:schemeClr val="dk1"/>
          </a:fillRef>
          <a:effectRef idx="0">
            <a:schemeClr val="dk1"/>
          </a:effectRef>
          <a:fontRef idx="minor">
            <a:schemeClr val="tx1"/>
          </a:fontRef>
        </p:style>
      </p:cxnSp>
      <p:sp>
        <p:nvSpPr>
          <p:cNvPr id="232470" name="TextBox 55" descr="中国教育出版网"/>
          <p:cNvSpPr txBox="1"/>
          <p:nvPr/>
        </p:nvSpPr>
        <p:spPr>
          <a:xfrm>
            <a:off x="4197350" y="5162550"/>
            <a:ext cx="850900" cy="830263"/>
          </a:xfrm>
          <a:prstGeom prst="rect">
            <a:avLst/>
          </a:prstGeom>
          <a:solidFill>
            <a:schemeClr val="bg1">
              <a:alpha val="30000"/>
            </a:schemeClr>
          </a:solidFill>
          <a:ln w="9525">
            <a:noFill/>
          </a:ln>
        </p:spPr>
        <p:txBody>
          <a:bodyPr>
            <a:spAutoFit/>
          </a:bodyPr>
          <a:lstStyle/>
          <a:p>
            <a:pPr>
              <a:buFont typeface="Arial" panose="020B0604020202020204" pitchFamily="34" charset="0"/>
            </a:pPr>
            <a:r>
              <a:rPr lang="zh-CN" altLang="en-US" sz="2400" dirty="0">
                <a:latin typeface="Calibri" panose="020F0502020204030204" pitchFamily="34" charset="0"/>
              </a:rPr>
              <a:t>天上宫阙</a:t>
            </a:r>
          </a:p>
        </p:txBody>
      </p:sp>
      <p:cxnSp>
        <p:nvCxnSpPr>
          <p:cNvPr id="57" name="直接箭头连接符 56" descr="中国教育出版网"/>
          <p:cNvCxnSpPr>
            <a:stCxn id="232467" idx="3"/>
          </p:cNvCxnSpPr>
          <p:nvPr/>
        </p:nvCxnSpPr>
        <p:spPr>
          <a:xfrm flipV="1">
            <a:off x="4972050" y="5549900"/>
            <a:ext cx="742950" cy="15875"/>
          </a:xfrm>
          <a:prstGeom prst="straightConnector1">
            <a:avLst/>
          </a:prstGeom>
          <a:solidFill>
            <a:schemeClr val="bg1">
              <a:alpha val="30000"/>
            </a:schemeClr>
          </a:solidFill>
          <a:ln>
            <a:tailEnd type="arrow" w="med" len="med"/>
          </a:ln>
        </p:spPr>
        <p:style>
          <a:lnRef idx="1">
            <a:schemeClr val="dk1"/>
          </a:lnRef>
          <a:fillRef idx="0">
            <a:schemeClr val="dk1"/>
          </a:fillRef>
          <a:effectRef idx="0">
            <a:schemeClr val="dk1"/>
          </a:effectRef>
          <a:fontRef idx="minor">
            <a:schemeClr val="tx1"/>
          </a:fontRef>
        </p:style>
      </p:cxnSp>
      <p:sp>
        <p:nvSpPr>
          <p:cNvPr id="232472" name="TextBox 57" descr="中国教育出版网"/>
          <p:cNvSpPr txBox="1"/>
          <p:nvPr/>
        </p:nvSpPr>
        <p:spPr>
          <a:xfrm>
            <a:off x="5816600" y="5162550"/>
            <a:ext cx="850900" cy="830263"/>
          </a:xfrm>
          <a:prstGeom prst="rect">
            <a:avLst/>
          </a:prstGeom>
          <a:solidFill>
            <a:schemeClr val="bg1">
              <a:alpha val="30000"/>
            </a:schemeClr>
          </a:solidFill>
          <a:ln w="9525">
            <a:noFill/>
          </a:ln>
        </p:spPr>
        <p:txBody>
          <a:bodyPr>
            <a:spAutoFit/>
          </a:bodyPr>
          <a:lstStyle/>
          <a:p>
            <a:pPr>
              <a:buFont typeface="Arial" panose="020B0604020202020204" pitchFamily="34" charset="0"/>
            </a:pPr>
            <a:r>
              <a:rPr lang="zh-CN" altLang="en-US" sz="2400" dirty="0">
                <a:latin typeface="Calibri" panose="020F0502020204030204" pitchFamily="34" charset="0"/>
              </a:rPr>
              <a:t>琼楼玉宇</a:t>
            </a:r>
          </a:p>
        </p:txBody>
      </p:sp>
      <p:cxnSp>
        <p:nvCxnSpPr>
          <p:cNvPr id="59" name="直接箭头连接符 58" descr="中国教育出版网"/>
          <p:cNvCxnSpPr>
            <a:stCxn id="232467" idx="3"/>
          </p:cNvCxnSpPr>
          <p:nvPr/>
        </p:nvCxnSpPr>
        <p:spPr>
          <a:xfrm flipV="1">
            <a:off x="3295650" y="6445250"/>
            <a:ext cx="742950" cy="15875"/>
          </a:xfrm>
          <a:prstGeom prst="straightConnector1">
            <a:avLst/>
          </a:prstGeom>
          <a:solidFill>
            <a:schemeClr val="bg1">
              <a:alpha val="30000"/>
            </a:schemeClr>
          </a:solidFill>
          <a:ln>
            <a:tailEnd type="arrow" w="med" len="med"/>
          </a:ln>
        </p:spPr>
        <p:style>
          <a:lnRef idx="1">
            <a:schemeClr val="dk1"/>
          </a:lnRef>
          <a:fillRef idx="0">
            <a:schemeClr val="dk1"/>
          </a:fillRef>
          <a:effectRef idx="0">
            <a:schemeClr val="dk1"/>
          </a:effectRef>
          <a:fontRef idx="minor">
            <a:schemeClr val="tx1"/>
          </a:fontRef>
        </p:style>
      </p:cxnSp>
      <p:sp>
        <p:nvSpPr>
          <p:cNvPr id="232474" name="TextBox 59" descr="中国教育出版网"/>
          <p:cNvSpPr txBox="1"/>
          <p:nvPr/>
        </p:nvSpPr>
        <p:spPr>
          <a:xfrm>
            <a:off x="4025900" y="6248400"/>
            <a:ext cx="889000" cy="463550"/>
          </a:xfrm>
          <a:prstGeom prst="rect">
            <a:avLst/>
          </a:prstGeom>
          <a:solidFill>
            <a:schemeClr val="bg1">
              <a:alpha val="30000"/>
            </a:schemeClr>
          </a:solidFill>
          <a:ln w="9525">
            <a:noFill/>
          </a:ln>
        </p:spPr>
        <p:txBody>
          <a:bodyPr>
            <a:spAutoFit/>
          </a:bodyPr>
          <a:lstStyle/>
          <a:p>
            <a:pPr>
              <a:buFont typeface="Arial" panose="020B0604020202020204" pitchFamily="34" charset="0"/>
            </a:pPr>
            <a:r>
              <a:rPr lang="zh-CN" altLang="en-US" sz="2400" dirty="0">
                <a:latin typeface="Calibri" panose="020F0502020204030204" pitchFamily="34" charset="0"/>
              </a:rPr>
              <a:t>人圆</a:t>
            </a:r>
          </a:p>
        </p:txBody>
      </p:sp>
      <p:sp>
        <p:nvSpPr>
          <p:cNvPr id="232478" name="TextBox 63" descr="中国教育出版网"/>
          <p:cNvSpPr txBox="1"/>
          <p:nvPr/>
        </p:nvSpPr>
        <p:spPr>
          <a:xfrm>
            <a:off x="6667500" y="1804670"/>
            <a:ext cx="1517650" cy="830263"/>
          </a:xfrm>
          <a:prstGeom prst="rect">
            <a:avLst/>
          </a:prstGeom>
          <a:solidFill>
            <a:schemeClr val="bg1">
              <a:alpha val="30000"/>
            </a:schemeClr>
          </a:solidFill>
          <a:ln w="9525">
            <a:noFill/>
          </a:ln>
        </p:spPr>
        <p:txBody>
          <a:bodyPr>
            <a:spAutoFit/>
          </a:bodyPr>
          <a:lstStyle/>
          <a:p>
            <a:pPr>
              <a:buFont typeface="Arial" panose="020B0604020202020204" pitchFamily="34" charset="0"/>
            </a:pPr>
            <a:r>
              <a:rPr lang="zh-CN" altLang="en-US" sz="2400" dirty="0">
                <a:solidFill>
                  <a:srgbClr val="FF0000"/>
                </a:solidFill>
                <a:latin typeface="Calibri" panose="020F0502020204030204" pitchFamily="34" charset="0"/>
              </a:rPr>
              <a:t>借景抒情</a:t>
            </a:r>
          </a:p>
          <a:p>
            <a:pPr>
              <a:buFont typeface="Arial" panose="020B0604020202020204" pitchFamily="34" charset="0"/>
            </a:pPr>
            <a:r>
              <a:rPr lang="zh-CN" altLang="en-US" sz="2400" dirty="0">
                <a:solidFill>
                  <a:srgbClr val="FF0000"/>
                </a:solidFill>
                <a:latin typeface="Calibri" panose="020F0502020204030204" pitchFamily="34" charset="0"/>
              </a:rPr>
              <a:t>情景交融</a:t>
            </a:r>
          </a:p>
        </p:txBody>
      </p:sp>
      <p:sp>
        <p:nvSpPr>
          <p:cNvPr id="232479" name="TextBox 64" descr="中国教育出版网"/>
          <p:cNvSpPr txBox="1"/>
          <p:nvPr/>
        </p:nvSpPr>
        <p:spPr>
          <a:xfrm>
            <a:off x="6667500" y="3757295"/>
            <a:ext cx="1517650" cy="460375"/>
          </a:xfrm>
          <a:prstGeom prst="rect">
            <a:avLst/>
          </a:prstGeom>
          <a:solidFill>
            <a:schemeClr val="bg1">
              <a:alpha val="30000"/>
            </a:schemeClr>
          </a:solidFill>
          <a:ln w="9525">
            <a:noFill/>
          </a:ln>
        </p:spPr>
        <p:txBody>
          <a:bodyPr wrap="square">
            <a:spAutoFit/>
          </a:bodyPr>
          <a:lstStyle/>
          <a:p>
            <a:pPr>
              <a:buFont typeface="Arial" panose="020B0604020202020204" pitchFamily="34" charset="0"/>
            </a:pPr>
            <a:r>
              <a:rPr lang="zh-CN" altLang="en-US" sz="2400" dirty="0">
                <a:solidFill>
                  <a:srgbClr val="FF0000"/>
                </a:solidFill>
                <a:latin typeface="Calibri" panose="020F0502020204030204" pitchFamily="34" charset="0"/>
              </a:rPr>
              <a:t>虚实结合</a:t>
            </a:r>
          </a:p>
        </p:txBody>
      </p:sp>
      <p:sp>
        <p:nvSpPr>
          <p:cNvPr id="232480" name="TextBox 65" descr="中国教育出版网"/>
          <p:cNvSpPr txBox="1"/>
          <p:nvPr/>
        </p:nvSpPr>
        <p:spPr>
          <a:xfrm>
            <a:off x="7004685" y="5399405"/>
            <a:ext cx="843915" cy="829945"/>
          </a:xfrm>
          <a:prstGeom prst="rect">
            <a:avLst/>
          </a:prstGeom>
          <a:solidFill>
            <a:schemeClr val="bg1">
              <a:alpha val="30000"/>
            </a:schemeClr>
          </a:solidFill>
          <a:ln w="9525">
            <a:noFill/>
          </a:ln>
        </p:spPr>
        <p:txBody>
          <a:bodyPr wrap="square">
            <a:spAutoFit/>
          </a:bodyPr>
          <a:lstStyle/>
          <a:p>
            <a:pPr>
              <a:buFont typeface="Arial" panose="020B0604020202020204" pitchFamily="34" charset="0"/>
            </a:pPr>
            <a:r>
              <a:rPr lang="zh-CN" altLang="en-US" sz="2400" dirty="0">
                <a:solidFill>
                  <a:srgbClr val="FF0000"/>
                </a:solidFill>
                <a:latin typeface="Calibri" panose="020F0502020204030204" pitchFamily="34" charset="0"/>
              </a:rPr>
              <a:t>想象</a:t>
            </a:r>
          </a:p>
          <a:p>
            <a:pPr>
              <a:buFont typeface="Arial" panose="020B0604020202020204" pitchFamily="34" charset="0"/>
            </a:pPr>
            <a:r>
              <a:rPr lang="zh-CN" altLang="en-US" sz="2400" dirty="0">
                <a:solidFill>
                  <a:srgbClr val="FF0000"/>
                </a:solidFill>
                <a:latin typeface="Calibri" panose="020F0502020204030204" pitchFamily="34" charset="0"/>
              </a:rPr>
              <a:t>联想</a:t>
            </a:r>
          </a:p>
        </p:txBody>
      </p:sp>
      <p:grpSp>
        <p:nvGrpSpPr>
          <p:cNvPr id="2" name="组合 1"/>
          <p:cNvGrpSpPr/>
          <p:nvPr/>
        </p:nvGrpSpPr>
        <p:grpSpPr>
          <a:xfrm>
            <a:off x="323850" y="443230"/>
            <a:ext cx="2346325" cy="633095"/>
            <a:chOff x="677" y="701"/>
            <a:chExt cx="3695" cy="997"/>
          </a:xfrm>
        </p:grpSpPr>
        <p:pic>
          <p:nvPicPr>
            <p:cNvPr id="7" name="图片 6" descr="00 图标-04"/>
            <p:cNvPicPr>
              <a:picLocks noChangeAspect="1"/>
            </p:cNvPicPr>
            <p:nvPr/>
          </p:nvPicPr>
          <p:blipFill>
            <a:blip r:embed="rId3" cstate="print"/>
            <a:stretch>
              <a:fillRect/>
            </a:stretch>
          </p:blipFill>
          <p:spPr>
            <a:xfrm>
              <a:off x="677" y="701"/>
              <a:ext cx="3695" cy="997"/>
            </a:xfrm>
            <a:prstGeom prst="rect">
              <a:avLst/>
            </a:prstGeom>
          </p:spPr>
        </p:pic>
        <p:sp>
          <p:nvSpPr>
            <p:cNvPr id="8" name="文本框 7"/>
            <p:cNvSpPr txBox="1"/>
            <p:nvPr/>
          </p:nvSpPr>
          <p:spPr>
            <a:xfrm>
              <a:off x="977" y="779"/>
              <a:ext cx="2848" cy="91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结构梳理</a:t>
              </a:r>
            </a:p>
          </p:txBody>
        </p:sp>
      </p:grpSp>
      <p:sp>
        <p:nvSpPr>
          <p:cNvPr id="10" name="左大括号 9"/>
          <p:cNvSpPr/>
          <p:nvPr/>
        </p:nvSpPr>
        <p:spPr>
          <a:xfrm>
            <a:off x="888365" y="1621790"/>
            <a:ext cx="86360" cy="4771390"/>
          </a:xfrm>
          <a:prstGeom prst="leftBrace">
            <a:avLst>
              <a:gd name="adj1" fmla="val 41285"/>
              <a:gd name="adj2" fmla="val 52199"/>
            </a:avLst>
          </a:prstGeom>
          <a:solidFill>
            <a:schemeClr val="bg1">
              <a:alpha val="30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lIns="91438" tIns="45719" rIns="91438" bIns="45719" anchor="ctr"/>
          <a:lstStyle/>
          <a:p>
            <a:pPr algn="ctr"/>
            <a:endParaRPr lang="zh-CN" altLang="en-US" sz="1200" noProof="1">
              <a:cs typeface="等线" charset="0"/>
            </a:endParaRPr>
          </a:p>
        </p:txBody>
      </p:sp>
      <p:sp>
        <p:nvSpPr>
          <p:cNvPr id="3" name="文本框 2"/>
          <p:cNvSpPr txBox="1"/>
          <p:nvPr/>
        </p:nvSpPr>
        <p:spPr>
          <a:xfrm>
            <a:off x="8054658" y="2965133"/>
            <a:ext cx="1146175" cy="1568450"/>
          </a:xfrm>
          <a:prstGeom prst="rect">
            <a:avLst/>
          </a:prstGeom>
          <a:noFill/>
          <a:ln w="28575">
            <a:noFill/>
          </a:ln>
        </p:spPr>
        <p:txBody>
          <a:bodyPr anchor="t">
            <a:spAutoFit/>
          </a:bodyPr>
          <a:lstStyle/>
          <a:p>
            <a:r>
              <a:rPr lang="zh-CN" altLang="en-US" sz="3200" b="1" dirty="0">
                <a:solidFill>
                  <a:srgbClr val="0000FF"/>
                </a:solidFill>
                <a:latin typeface="宋体" panose="02010600030101010101" pitchFamily="2" charset="-122"/>
                <a:ea typeface="宋体" panose="02010600030101010101" pitchFamily="2" charset="-122"/>
              </a:rPr>
              <a:t>豁达</a:t>
            </a:r>
          </a:p>
          <a:p>
            <a:endParaRPr lang="zh-CN" altLang="en-US" sz="3200" b="1" dirty="0">
              <a:solidFill>
                <a:srgbClr val="0000FF"/>
              </a:solidFill>
              <a:latin typeface="宋体" panose="02010600030101010101" pitchFamily="2" charset="-122"/>
              <a:ea typeface="宋体" panose="02010600030101010101" pitchFamily="2" charset="-122"/>
            </a:endParaRPr>
          </a:p>
          <a:p>
            <a:r>
              <a:rPr lang="zh-CN" altLang="en-US" sz="3200" b="1" dirty="0">
                <a:solidFill>
                  <a:srgbClr val="0000FF"/>
                </a:solidFill>
                <a:latin typeface="宋体" panose="02010600030101010101" pitchFamily="2" charset="-122"/>
                <a:ea typeface="宋体" panose="02010600030101010101" pitchFamily="2" charset="-122"/>
              </a:rPr>
              <a:t>通脱</a:t>
            </a:r>
            <a:endParaRPr lang="zh-CN" altLang="en-US" sz="3200" b="1" dirty="0">
              <a:solidFill>
                <a:srgbClr val="FF0000"/>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24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nodePh="1">
                                  <p:stCondLst>
                                    <p:cond delay="0"/>
                                  </p:stCondLst>
                                  <p:endCondLst>
                                    <p:cond evt="begin" delay="0">
                                      <p:tn val="20"/>
                                    </p:cond>
                                  </p:endCondLst>
                                  <p:childTnLst>
                                    <p:set>
                                      <p:cBhvr>
                                        <p:cTn id="21" dur="1" fill="hold">
                                          <p:stCondLst>
                                            <p:cond delay="0"/>
                                          </p:stCondLst>
                                        </p:cTn>
                                        <p:tgtEl>
                                          <p:spTgt spid="232454"/>
                                        </p:tgtEl>
                                        <p:attrNameLst>
                                          <p:attrName>style.visibility</p:attrName>
                                        </p:attrNameLst>
                                      </p:cBhvr>
                                      <p:to>
                                        <p:strVal val="visible"/>
                                      </p:to>
                                    </p:set>
                                    <p:animEffect transition="in" filter="box(in)">
                                      <p:cBhvr>
                                        <p:cTn id="22" dur="500"/>
                                        <p:tgtEl>
                                          <p:spTgt spid="232454"/>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32455"/>
                                        </p:tgtEl>
                                        <p:attrNameLst>
                                          <p:attrName>style.visibility</p:attrName>
                                        </p:attrNameLst>
                                      </p:cBhvr>
                                      <p:to>
                                        <p:strVal val="visible"/>
                                      </p:to>
                                    </p:set>
                                    <p:animEffect transition="in" filter="slide(fromBottom)">
                                      <p:cBhvr>
                                        <p:cTn id="27" dur="500"/>
                                        <p:tgtEl>
                                          <p:spTgt spid="23245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nodePh="1">
                                  <p:stCondLst>
                                    <p:cond delay="0"/>
                                  </p:stCondLst>
                                  <p:endCondLst>
                                    <p:cond evt="begin" delay="0">
                                      <p:tn val="30"/>
                                    </p:cond>
                                  </p:endCondLst>
                                  <p:childTnLst>
                                    <p:set>
                                      <p:cBhvr>
                                        <p:cTn id="31" dur="1" fill="hold">
                                          <p:stCondLst>
                                            <p:cond delay="0"/>
                                          </p:stCondLst>
                                        </p:cTn>
                                        <p:tgtEl>
                                          <p:spTgt spid="232458"/>
                                        </p:tgtEl>
                                        <p:attrNameLst>
                                          <p:attrName>style.visibility</p:attrName>
                                        </p:attrNameLst>
                                      </p:cBhvr>
                                      <p:to>
                                        <p:strVal val="visible"/>
                                      </p:to>
                                    </p:set>
                                    <p:animEffect transition="in" filter="box(in)">
                                      <p:cBhvr>
                                        <p:cTn id="32" dur="500"/>
                                        <p:tgtEl>
                                          <p:spTgt spid="23245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32462"/>
                                        </p:tgtEl>
                                        <p:attrNameLst>
                                          <p:attrName>style.visibility</p:attrName>
                                        </p:attrNameLst>
                                      </p:cBhvr>
                                      <p:to>
                                        <p:strVal val="visible"/>
                                      </p:to>
                                    </p:set>
                                    <p:animEffect transition="in" filter="blinds(horizontal)">
                                      <p:cBhvr>
                                        <p:cTn id="37" dur="500"/>
                                        <p:tgtEl>
                                          <p:spTgt spid="232462"/>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32464"/>
                                        </p:tgtEl>
                                        <p:attrNameLst>
                                          <p:attrName>style.visibility</p:attrName>
                                        </p:attrNameLst>
                                      </p:cBhvr>
                                      <p:to>
                                        <p:strVal val="visible"/>
                                      </p:to>
                                    </p:set>
                                    <p:animEffect transition="in" filter="checkerboard(across)">
                                      <p:cBhvr>
                                        <p:cTn id="42" dur="500"/>
                                        <p:tgtEl>
                                          <p:spTgt spid="23246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32461"/>
                                        </p:tgtEl>
                                        <p:attrNameLst>
                                          <p:attrName>style.visibility</p:attrName>
                                        </p:attrNameLst>
                                      </p:cBhvr>
                                      <p:to>
                                        <p:strVal val="visible"/>
                                      </p:to>
                                    </p:set>
                                    <p:animEffect transition="in" filter="blinds(horizontal)">
                                      <p:cBhvr>
                                        <p:cTn id="47" dur="500"/>
                                        <p:tgtEl>
                                          <p:spTgt spid="232461"/>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232463"/>
                                        </p:tgtEl>
                                        <p:attrNameLst>
                                          <p:attrName>style.visibility</p:attrName>
                                        </p:attrNameLst>
                                      </p:cBhvr>
                                      <p:to>
                                        <p:strVal val="visible"/>
                                      </p:to>
                                    </p:set>
                                    <p:animEffect transition="in" filter="checkerboard(across)">
                                      <p:cBhvr>
                                        <p:cTn id="52" dur="500"/>
                                        <p:tgtEl>
                                          <p:spTgt spid="232463"/>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32478"/>
                                        </p:tgtEl>
                                        <p:attrNameLst>
                                          <p:attrName>style.visibility</p:attrName>
                                        </p:attrNameLst>
                                      </p:cBhvr>
                                      <p:to>
                                        <p:strVal val="visible"/>
                                      </p:to>
                                    </p:set>
                                    <p:anim calcmode="lin" valueType="num">
                                      <p:cBhvr additive="base">
                                        <p:cTn id="57" dur="500" fill="hold"/>
                                        <p:tgtEl>
                                          <p:spTgt spid="232478"/>
                                        </p:tgtEl>
                                        <p:attrNameLst>
                                          <p:attrName>ppt_x</p:attrName>
                                        </p:attrNameLst>
                                      </p:cBhvr>
                                      <p:tavLst>
                                        <p:tav tm="0">
                                          <p:val>
                                            <p:strVal val="#ppt_x"/>
                                          </p:val>
                                        </p:tav>
                                        <p:tav tm="100000">
                                          <p:val>
                                            <p:strVal val="#ppt_x"/>
                                          </p:val>
                                        </p:tav>
                                      </p:tavLst>
                                    </p:anim>
                                    <p:anim calcmode="lin" valueType="num">
                                      <p:cBhvr additive="base">
                                        <p:cTn id="58" dur="500" fill="hold"/>
                                        <p:tgtEl>
                                          <p:spTgt spid="23247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grpId="0" nodeType="clickEffect">
                                  <p:stCondLst>
                                    <p:cond delay="0"/>
                                  </p:stCondLst>
                                  <p:childTnLst>
                                    <p:set>
                                      <p:cBhvr>
                                        <p:cTn id="62" dur="1" fill="hold">
                                          <p:stCondLst>
                                            <p:cond delay="0"/>
                                          </p:stCondLst>
                                        </p:cTn>
                                        <p:tgtEl>
                                          <p:spTgt spid="232456"/>
                                        </p:tgtEl>
                                        <p:attrNameLst>
                                          <p:attrName>style.visibility</p:attrName>
                                        </p:attrNameLst>
                                      </p:cBhvr>
                                      <p:to>
                                        <p:strVal val="visible"/>
                                      </p:to>
                                    </p:set>
                                    <p:animEffect transition="in" filter="slide(fromBottom)">
                                      <p:cBhvr>
                                        <p:cTn id="63" dur="500"/>
                                        <p:tgtEl>
                                          <p:spTgt spid="232456"/>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grpId="0" nodeType="clickEffect" nodePh="1">
                                  <p:stCondLst>
                                    <p:cond delay="0"/>
                                  </p:stCondLst>
                                  <p:endCondLst>
                                    <p:cond evt="begin" delay="0">
                                      <p:tn val="66"/>
                                    </p:cond>
                                  </p:endCondLst>
                                  <p:childTnLst>
                                    <p:set>
                                      <p:cBhvr>
                                        <p:cTn id="67" dur="1" fill="hold">
                                          <p:stCondLst>
                                            <p:cond delay="0"/>
                                          </p:stCondLst>
                                        </p:cTn>
                                        <p:tgtEl>
                                          <p:spTgt spid="232460"/>
                                        </p:tgtEl>
                                        <p:attrNameLst>
                                          <p:attrName>style.visibility</p:attrName>
                                        </p:attrNameLst>
                                      </p:cBhvr>
                                      <p:to>
                                        <p:strVal val="visible"/>
                                      </p:to>
                                    </p:set>
                                    <p:animEffect transition="in" filter="box(in)">
                                      <p:cBhvr>
                                        <p:cTn id="68" dur="500"/>
                                        <p:tgtEl>
                                          <p:spTgt spid="232460"/>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grpId="0" nodeType="clickEffect">
                                  <p:stCondLst>
                                    <p:cond delay="0"/>
                                  </p:stCondLst>
                                  <p:childTnLst>
                                    <p:set>
                                      <p:cBhvr>
                                        <p:cTn id="72" dur="1" fill="hold">
                                          <p:stCondLst>
                                            <p:cond delay="0"/>
                                          </p:stCondLst>
                                        </p:cTn>
                                        <p:tgtEl>
                                          <p:spTgt spid="232465"/>
                                        </p:tgtEl>
                                        <p:attrNameLst>
                                          <p:attrName>style.visibility</p:attrName>
                                        </p:attrNameLst>
                                      </p:cBhvr>
                                      <p:to>
                                        <p:strVal val="visible"/>
                                      </p:to>
                                    </p:set>
                                    <p:animEffect transition="in" filter="slide(fromBottom)">
                                      <p:cBhvr>
                                        <p:cTn id="73" dur="500"/>
                                        <p:tgtEl>
                                          <p:spTgt spid="232465"/>
                                        </p:tgtEl>
                                      </p:cBhvr>
                                    </p:animEffect>
                                  </p:childTnLst>
                                </p:cTn>
                              </p:par>
                            </p:childTnLst>
                          </p:cTn>
                        </p:par>
                      </p:childTnLst>
                    </p:cTn>
                  </p:par>
                  <p:par>
                    <p:cTn id="74" fill="hold">
                      <p:stCondLst>
                        <p:cond delay="indefinite"/>
                      </p:stCondLst>
                      <p:childTnLst>
                        <p:par>
                          <p:cTn id="75" fill="hold">
                            <p:stCondLst>
                              <p:cond delay="0"/>
                            </p:stCondLst>
                            <p:childTnLst>
                              <p:par>
                                <p:cTn id="76" presetID="12" presetClass="entr" presetSubtype="4" fill="hold" grpId="0" nodeType="clickEffect">
                                  <p:stCondLst>
                                    <p:cond delay="0"/>
                                  </p:stCondLst>
                                  <p:childTnLst>
                                    <p:set>
                                      <p:cBhvr>
                                        <p:cTn id="77" dur="1" fill="hold">
                                          <p:stCondLst>
                                            <p:cond delay="0"/>
                                          </p:stCondLst>
                                        </p:cTn>
                                        <p:tgtEl>
                                          <p:spTgt spid="232466"/>
                                        </p:tgtEl>
                                        <p:attrNameLst>
                                          <p:attrName>style.visibility</p:attrName>
                                        </p:attrNameLst>
                                      </p:cBhvr>
                                      <p:to>
                                        <p:strVal val="visible"/>
                                      </p:to>
                                    </p:set>
                                    <p:animEffect transition="in" filter="slide(fromBottom)">
                                      <p:cBhvr>
                                        <p:cTn id="78" dur="500"/>
                                        <p:tgtEl>
                                          <p:spTgt spid="232466"/>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32479"/>
                                        </p:tgtEl>
                                        <p:attrNameLst>
                                          <p:attrName>style.visibility</p:attrName>
                                        </p:attrNameLst>
                                      </p:cBhvr>
                                      <p:to>
                                        <p:strVal val="visible"/>
                                      </p:to>
                                    </p:set>
                                    <p:anim calcmode="lin" valueType="num">
                                      <p:cBhvr additive="base">
                                        <p:cTn id="83" dur="500" fill="hold"/>
                                        <p:tgtEl>
                                          <p:spTgt spid="232479"/>
                                        </p:tgtEl>
                                        <p:attrNameLst>
                                          <p:attrName>ppt_x</p:attrName>
                                        </p:attrNameLst>
                                      </p:cBhvr>
                                      <p:tavLst>
                                        <p:tav tm="0">
                                          <p:val>
                                            <p:strVal val="#ppt_x"/>
                                          </p:val>
                                        </p:tav>
                                        <p:tav tm="100000">
                                          <p:val>
                                            <p:strVal val="#ppt_x"/>
                                          </p:val>
                                        </p:tav>
                                      </p:tavLst>
                                    </p:anim>
                                    <p:anim calcmode="lin" valueType="num">
                                      <p:cBhvr additive="base">
                                        <p:cTn id="84" dur="500" fill="hold"/>
                                        <p:tgtEl>
                                          <p:spTgt spid="232479"/>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2" presetClass="entr" presetSubtype="4" fill="hold" grpId="0" nodeType="clickEffect">
                                  <p:stCondLst>
                                    <p:cond delay="0"/>
                                  </p:stCondLst>
                                  <p:childTnLst>
                                    <p:set>
                                      <p:cBhvr>
                                        <p:cTn id="88" dur="1" fill="hold">
                                          <p:stCondLst>
                                            <p:cond delay="0"/>
                                          </p:stCondLst>
                                        </p:cTn>
                                        <p:tgtEl>
                                          <p:spTgt spid="232457"/>
                                        </p:tgtEl>
                                        <p:attrNameLst>
                                          <p:attrName>style.visibility</p:attrName>
                                        </p:attrNameLst>
                                      </p:cBhvr>
                                      <p:to>
                                        <p:strVal val="visible"/>
                                      </p:to>
                                    </p:set>
                                    <p:animEffect transition="in" filter="slide(fromBottom)">
                                      <p:cBhvr>
                                        <p:cTn id="89" dur="500"/>
                                        <p:tgtEl>
                                          <p:spTgt spid="232457"/>
                                        </p:tgtEl>
                                      </p:cBhvr>
                                    </p:animEffect>
                                  </p:childTnLst>
                                </p:cTn>
                              </p:par>
                            </p:childTnLst>
                          </p:cTn>
                        </p:par>
                      </p:childTnLst>
                    </p:cTn>
                  </p:par>
                  <p:par>
                    <p:cTn id="90" fill="hold">
                      <p:stCondLst>
                        <p:cond delay="indefinite"/>
                      </p:stCondLst>
                      <p:childTnLst>
                        <p:par>
                          <p:cTn id="91" fill="hold">
                            <p:stCondLst>
                              <p:cond delay="0"/>
                            </p:stCondLst>
                            <p:childTnLst>
                              <p:par>
                                <p:cTn id="92" presetID="4" presetClass="entr" presetSubtype="16" fill="hold" grpId="0" nodeType="clickEffect" nodePh="1">
                                  <p:stCondLst>
                                    <p:cond delay="0"/>
                                  </p:stCondLst>
                                  <p:endCondLst>
                                    <p:cond evt="begin" delay="0">
                                      <p:tn val="92"/>
                                    </p:cond>
                                  </p:endCondLst>
                                  <p:childTnLst>
                                    <p:set>
                                      <p:cBhvr>
                                        <p:cTn id="93" dur="1" fill="hold">
                                          <p:stCondLst>
                                            <p:cond delay="0"/>
                                          </p:stCondLst>
                                        </p:cTn>
                                        <p:tgtEl>
                                          <p:spTgt spid="232459"/>
                                        </p:tgtEl>
                                        <p:attrNameLst>
                                          <p:attrName>style.visibility</p:attrName>
                                        </p:attrNameLst>
                                      </p:cBhvr>
                                      <p:to>
                                        <p:strVal val="visible"/>
                                      </p:to>
                                    </p:set>
                                    <p:animEffect transition="in" filter="box(in)">
                                      <p:cBhvr>
                                        <p:cTn id="94" dur="500"/>
                                        <p:tgtEl>
                                          <p:spTgt spid="232459"/>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232467"/>
                                        </p:tgtEl>
                                        <p:attrNameLst>
                                          <p:attrName>style.visibility</p:attrName>
                                        </p:attrNameLst>
                                      </p:cBhvr>
                                      <p:to>
                                        <p:strVal val="visible"/>
                                      </p:to>
                                    </p:set>
                                    <p:animEffect transition="in" filter="blinds(horizontal)">
                                      <p:cBhvr>
                                        <p:cTn id="99" dur="500"/>
                                        <p:tgtEl>
                                          <p:spTgt spid="232467"/>
                                        </p:tgtEl>
                                      </p:cBhvr>
                                    </p:animEffect>
                                  </p:childTnLst>
                                </p:cTn>
                              </p:par>
                            </p:childTnLst>
                          </p:cTn>
                        </p:par>
                      </p:childTnLst>
                    </p:cTn>
                  </p:par>
                  <p:par>
                    <p:cTn id="100" fill="hold">
                      <p:stCondLst>
                        <p:cond delay="indefinite"/>
                      </p:stCondLst>
                      <p:childTnLst>
                        <p:par>
                          <p:cTn id="101" fill="hold">
                            <p:stCondLst>
                              <p:cond delay="0"/>
                            </p:stCondLst>
                            <p:childTnLst>
                              <p:par>
                                <p:cTn id="102" presetID="4" presetClass="entr" presetSubtype="16" fill="hold" nodeType="click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box(in)">
                                      <p:cBhvr>
                                        <p:cTn id="104" dur="500"/>
                                        <p:tgtEl>
                                          <p:spTgt spid="55"/>
                                        </p:tgtEl>
                                      </p:cBhvr>
                                    </p:animEffect>
                                  </p:childTnLst>
                                </p:cTn>
                              </p:par>
                            </p:childTnLst>
                          </p:cTn>
                        </p:par>
                      </p:childTnLst>
                    </p:cTn>
                  </p:par>
                  <p:par>
                    <p:cTn id="105" fill="hold">
                      <p:stCondLst>
                        <p:cond delay="indefinite"/>
                      </p:stCondLst>
                      <p:childTnLst>
                        <p:par>
                          <p:cTn id="106" fill="hold">
                            <p:stCondLst>
                              <p:cond delay="0"/>
                            </p:stCondLst>
                            <p:childTnLst>
                              <p:par>
                                <p:cTn id="107" presetID="5" presetClass="entr" presetSubtype="10" fill="hold" grpId="0" nodeType="clickEffect">
                                  <p:stCondLst>
                                    <p:cond delay="0"/>
                                  </p:stCondLst>
                                  <p:childTnLst>
                                    <p:set>
                                      <p:cBhvr>
                                        <p:cTn id="108" dur="1" fill="hold">
                                          <p:stCondLst>
                                            <p:cond delay="0"/>
                                          </p:stCondLst>
                                        </p:cTn>
                                        <p:tgtEl>
                                          <p:spTgt spid="232470"/>
                                        </p:tgtEl>
                                        <p:attrNameLst>
                                          <p:attrName>style.visibility</p:attrName>
                                        </p:attrNameLst>
                                      </p:cBhvr>
                                      <p:to>
                                        <p:strVal val="visible"/>
                                      </p:to>
                                    </p:set>
                                    <p:animEffect transition="in" filter="checkerboard(across)">
                                      <p:cBhvr>
                                        <p:cTn id="109" dur="500"/>
                                        <p:tgtEl>
                                          <p:spTgt spid="232470"/>
                                        </p:tgtEl>
                                      </p:cBhvr>
                                    </p:animEffect>
                                  </p:childTnLst>
                                </p:cTn>
                              </p:par>
                            </p:childTnLst>
                          </p:cTn>
                        </p:par>
                      </p:childTnLst>
                    </p:cTn>
                  </p:par>
                  <p:par>
                    <p:cTn id="110" fill="hold">
                      <p:stCondLst>
                        <p:cond delay="indefinite"/>
                      </p:stCondLst>
                      <p:childTnLst>
                        <p:par>
                          <p:cTn id="111" fill="hold">
                            <p:stCondLst>
                              <p:cond delay="0"/>
                            </p:stCondLst>
                            <p:childTnLst>
                              <p:par>
                                <p:cTn id="112" presetID="4" presetClass="entr" presetSubtype="16" fill="hold" nodeType="click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box(in)">
                                      <p:cBhvr>
                                        <p:cTn id="114" dur="500"/>
                                        <p:tgtEl>
                                          <p:spTgt spid="57"/>
                                        </p:tgtEl>
                                      </p:cBhvr>
                                    </p:animEffect>
                                  </p:childTnLst>
                                </p:cTn>
                              </p:par>
                            </p:childTnLst>
                          </p:cTn>
                        </p:par>
                      </p:childTnLst>
                    </p:cTn>
                  </p:par>
                  <p:par>
                    <p:cTn id="115" fill="hold">
                      <p:stCondLst>
                        <p:cond delay="indefinite"/>
                      </p:stCondLst>
                      <p:childTnLst>
                        <p:par>
                          <p:cTn id="116" fill="hold">
                            <p:stCondLst>
                              <p:cond delay="0"/>
                            </p:stCondLst>
                            <p:childTnLst>
                              <p:par>
                                <p:cTn id="117" presetID="5" presetClass="entr" presetSubtype="10" fill="hold" grpId="0" nodeType="clickEffect">
                                  <p:stCondLst>
                                    <p:cond delay="0"/>
                                  </p:stCondLst>
                                  <p:childTnLst>
                                    <p:set>
                                      <p:cBhvr>
                                        <p:cTn id="118" dur="1" fill="hold">
                                          <p:stCondLst>
                                            <p:cond delay="0"/>
                                          </p:stCondLst>
                                        </p:cTn>
                                        <p:tgtEl>
                                          <p:spTgt spid="232472"/>
                                        </p:tgtEl>
                                        <p:attrNameLst>
                                          <p:attrName>style.visibility</p:attrName>
                                        </p:attrNameLst>
                                      </p:cBhvr>
                                      <p:to>
                                        <p:strVal val="visible"/>
                                      </p:to>
                                    </p:set>
                                    <p:animEffect transition="in" filter="checkerboard(across)">
                                      <p:cBhvr>
                                        <p:cTn id="119" dur="500"/>
                                        <p:tgtEl>
                                          <p:spTgt spid="232472"/>
                                        </p:tgtEl>
                                      </p:cBhvr>
                                    </p:animEffect>
                                  </p:childTnLst>
                                </p:cTn>
                              </p:par>
                            </p:childTnLst>
                          </p:cTn>
                        </p:par>
                      </p:childTnLst>
                    </p:cTn>
                  </p:par>
                  <p:par>
                    <p:cTn id="120" fill="hold">
                      <p:stCondLst>
                        <p:cond delay="indefinite"/>
                      </p:stCondLst>
                      <p:childTnLst>
                        <p:par>
                          <p:cTn id="121" fill="hold">
                            <p:stCondLst>
                              <p:cond delay="0"/>
                            </p:stCondLst>
                            <p:childTnLst>
                              <p:par>
                                <p:cTn id="122" presetID="12" presetClass="entr" presetSubtype="4" fill="hold" grpId="0" nodeType="clickEffect">
                                  <p:stCondLst>
                                    <p:cond delay="0"/>
                                  </p:stCondLst>
                                  <p:childTnLst>
                                    <p:set>
                                      <p:cBhvr>
                                        <p:cTn id="123" dur="1" fill="hold">
                                          <p:stCondLst>
                                            <p:cond delay="0"/>
                                          </p:stCondLst>
                                        </p:cTn>
                                        <p:tgtEl>
                                          <p:spTgt spid="232468"/>
                                        </p:tgtEl>
                                        <p:attrNameLst>
                                          <p:attrName>style.visibility</p:attrName>
                                        </p:attrNameLst>
                                      </p:cBhvr>
                                      <p:to>
                                        <p:strVal val="visible"/>
                                      </p:to>
                                    </p:set>
                                    <p:animEffect transition="in" filter="slide(fromBottom)">
                                      <p:cBhvr>
                                        <p:cTn id="124" dur="500"/>
                                        <p:tgtEl>
                                          <p:spTgt spid="232468"/>
                                        </p:tgtEl>
                                      </p:cBhvr>
                                    </p:animEffect>
                                  </p:childTnLst>
                                </p:cTn>
                              </p:par>
                            </p:childTnLst>
                          </p:cTn>
                        </p:par>
                      </p:childTnLst>
                    </p:cTn>
                  </p:par>
                  <p:par>
                    <p:cTn id="125" fill="hold">
                      <p:stCondLst>
                        <p:cond delay="indefinite"/>
                      </p:stCondLst>
                      <p:childTnLst>
                        <p:par>
                          <p:cTn id="126" fill="hold">
                            <p:stCondLst>
                              <p:cond delay="0"/>
                            </p:stCondLst>
                            <p:childTnLst>
                              <p:par>
                                <p:cTn id="127" presetID="4" presetClass="entr" presetSubtype="16" fill="hold" nodeType="clickEffect">
                                  <p:stCondLst>
                                    <p:cond delay="0"/>
                                  </p:stCondLst>
                                  <p:childTnLst>
                                    <p:set>
                                      <p:cBhvr>
                                        <p:cTn id="128" dur="1" fill="hold">
                                          <p:stCondLst>
                                            <p:cond delay="0"/>
                                          </p:stCondLst>
                                        </p:cTn>
                                        <p:tgtEl>
                                          <p:spTgt spid="59"/>
                                        </p:tgtEl>
                                        <p:attrNameLst>
                                          <p:attrName>style.visibility</p:attrName>
                                        </p:attrNameLst>
                                      </p:cBhvr>
                                      <p:to>
                                        <p:strVal val="visible"/>
                                      </p:to>
                                    </p:set>
                                    <p:animEffect transition="in" filter="box(in)">
                                      <p:cBhvr>
                                        <p:cTn id="129" dur="500"/>
                                        <p:tgtEl>
                                          <p:spTgt spid="59"/>
                                        </p:tgtEl>
                                      </p:cBhvr>
                                    </p:animEffect>
                                  </p:childTnLst>
                                </p:cTn>
                              </p:par>
                            </p:childTnLst>
                          </p:cTn>
                        </p:par>
                      </p:childTnLst>
                    </p:cTn>
                  </p:par>
                  <p:par>
                    <p:cTn id="130" fill="hold">
                      <p:stCondLst>
                        <p:cond delay="indefinite"/>
                      </p:stCondLst>
                      <p:childTnLst>
                        <p:par>
                          <p:cTn id="131" fill="hold">
                            <p:stCondLst>
                              <p:cond delay="0"/>
                            </p:stCondLst>
                            <p:childTnLst>
                              <p:par>
                                <p:cTn id="132" presetID="5" presetClass="entr" presetSubtype="10" fill="hold" grpId="0" nodeType="clickEffect">
                                  <p:stCondLst>
                                    <p:cond delay="0"/>
                                  </p:stCondLst>
                                  <p:childTnLst>
                                    <p:set>
                                      <p:cBhvr>
                                        <p:cTn id="133" dur="1" fill="hold">
                                          <p:stCondLst>
                                            <p:cond delay="0"/>
                                          </p:stCondLst>
                                        </p:cTn>
                                        <p:tgtEl>
                                          <p:spTgt spid="232474"/>
                                        </p:tgtEl>
                                        <p:attrNameLst>
                                          <p:attrName>style.visibility</p:attrName>
                                        </p:attrNameLst>
                                      </p:cBhvr>
                                      <p:to>
                                        <p:strVal val="visible"/>
                                      </p:to>
                                    </p:set>
                                    <p:animEffect transition="in" filter="checkerboard(across)">
                                      <p:cBhvr>
                                        <p:cTn id="134" dur="500"/>
                                        <p:tgtEl>
                                          <p:spTgt spid="232474"/>
                                        </p:tgtEl>
                                      </p:cBhvr>
                                    </p:animEffect>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232480"/>
                                        </p:tgtEl>
                                        <p:attrNameLst>
                                          <p:attrName>style.visibility</p:attrName>
                                        </p:attrNameLst>
                                      </p:cBhvr>
                                      <p:to>
                                        <p:strVal val="visible"/>
                                      </p:to>
                                    </p:set>
                                    <p:anim calcmode="lin" valueType="num">
                                      <p:cBhvr additive="base">
                                        <p:cTn id="139" dur="500" fill="hold"/>
                                        <p:tgtEl>
                                          <p:spTgt spid="232480"/>
                                        </p:tgtEl>
                                        <p:attrNameLst>
                                          <p:attrName>ppt_x</p:attrName>
                                        </p:attrNameLst>
                                      </p:cBhvr>
                                      <p:tavLst>
                                        <p:tav tm="0">
                                          <p:val>
                                            <p:strVal val="#ppt_x"/>
                                          </p:val>
                                        </p:tav>
                                        <p:tav tm="100000">
                                          <p:val>
                                            <p:strVal val="#ppt_x"/>
                                          </p:val>
                                        </p:tav>
                                      </p:tavLst>
                                    </p:anim>
                                    <p:anim calcmode="lin" valueType="num">
                                      <p:cBhvr additive="base">
                                        <p:cTn id="140" dur="500" fill="hold"/>
                                        <p:tgtEl>
                                          <p:spTgt spid="232480"/>
                                        </p:tgtEl>
                                        <p:attrNameLst>
                                          <p:attrName>ppt_y</p:attrName>
                                        </p:attrNameLst>
                                      </p:cBhvr>
                                      <p:tavLst>
                                        <p:tav tm="0">
                                          <p:val>
                                            <p:strVal val="1+#ppt_h/2"/>
                                          </p:val>
                                        </p:tav>
                                        <p:tav tm="100000">
                                          <p:val>
                                            <p:strVal val="#ppt_y"/>
                                          </p:val>
                                        </p:tav>
                                      </p:tavLst>
                                    </p:anim>
                                  </p:childTnLst>
                                </p:cTn>
                              </p:par>
                            </p:childTnLst>
                          </p:cTn>
                        </p:par>
                        <p:par>
                          <p:cTn id="141" fill="hold">
                            <p:stCondLst>
                              <p:cond delay="500"/>
                            </p:stCondLst>
                            <p:childTnLst>
                              <p:par>
                                <p:cTn id="142" presetID="2" presetClass="entr" presetSubtype="4" fill="hold" grpId="0" nodeType="afterEffect">
                                  <p:stCondLst>
                                    <p:cond delay="0"/>
                                  </p:stCondLst>
                                  <p:childTnLst>
                                    <p:set>
                                      <p:cBhvr>
                                        <p:cTn id="143" dur="1" fill="hold">
                                          <p:stCondLst>
                                            <p:cond delay="0"/>
                                          </p:stCondLst>
                                        </p:cTn>
                                        <p:tgtEl>
                                          <p:spTgt spid="3"/>
                                        </p:tgtEl>
                                        <p:attrNameLst>
                                          <p:attrName>style.visibility</p:attrName>
                                        </p:attrNameLst>
                                      </p:cBhvr>
                                      <p:to>
                                        <p:strVal val="visible"/>
                                      </p:to>
                                    </p:set>
                                    <p:anim calcmode="lin" valueType="num">
                                      <p:cBhvr additive="base">
                                        <p:cTn id="144" dur="500" fill="hold"/>
                                        <p:tgtEl>
                                          <p:spTgt spid="3"/>
                                        </p:tgtEl>
                                        <p:attrNameLst>
                                          <p:attrName>ppt_x</p:attrName>
                                        </p:attrNameLst>
                                      </p:cBhvr>
                                      <p:tavLst>
                                        <p:tav tm="0">
                                          <p:val>
                                            <p:strVal val="#ppt_x"/>
                                          </p:val>
                                        </p:tav>
                                        <p:tav tm="100000">
                                          <p:val>
                                            <p:strVal val="#ppt_x"/>
                                          </p:val>
                                        </p:tav>
                                      </p:tavLst>
                                    </p:anim>
                                    <p:anim calcmode="lin" valueType="num">
                                      <p:cBhvr additive="base">
                                        <p:cTn id="14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12" presetClass="entr" presetSubtype="4" fill="hold" grpId="1" nodeType="clickEffect">
                                  <p:stCondLst>
                                    <p:cond delay="0"/>
                                  </p:stCondLst>
                                  <p:childTnLst>
                                    <p:set>
                                      <p:cBhvr>
                                        <p:cTn id="149" dur="1" fill="hold">
                                          <p:stCondLst>
                                            <p:cond delay="0"/>
                                          </p:stCondLst>
                                        </p:cTn>
                                        <p:tgtEl>
                                          <p:spTgt spid="3"/>
                                        </p:tgtEl>
                                        <p:attrNameLst>
                                          <p:attrName>style.visibility</p:attrName>
                                        </p:attrNameLst>
                                      </p:cBhvr>
                                      <p:to>
                                        <p:strVal val="visible"/>
                                      </p:to>
                                    </p:set>
                                    <p:anim calcmode="lin" valueType="num">
                                      <p:cBhvr additive="base">
                                        <p:cTn id="150" dur="500"/>
                                        <p:tgtEl>
                                          <p:spTgt spid="3"/>
                                        </p:tgtEl>
                                        <p:attrNameLst>
                                          <p:attrName>ppt_y</p:attrName>
                                        </p:attrNameLst>
                                      </p:cBhvr>
                                      <p:tavLst>
                                        <p:tav tm="0">
                                          <p:val>
                                            <p:strVal val="#ppt_y+#ppt_h*1.125000"/>
                                          </p:val>
                                        </p:tav>
                                        <p:tav tm="100000">
                                          <p:val>
                                            <p:strVal val="#ppt_y"/>
                                          </p:val>
                                        </p:tav>
                                      </p:tavLst>
                                    </p:anim>
                                    <p:animEffect transition="in" filter="wipe(up)">
                                      <p:cBhvr>
                                        <p:cTn id="15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3" grpId="0" bldLvl="0" animBg="1"/>
      <p:bldP spid="232454" grpId="0" bldLvl="0" animBg="1"/>
      <p:bldP spid="232455" grpId="0" bldLvl="0" animBg="1"/>
      <p:bldP spid="232456" grpId="0" bldLvl="0" animBg="1"/>
      <p:bldP spid="232457" grpId="0" bldLvl="0" animBg="1"/>
      <p:bldP spid="232458" grpId="0" bldLvl="0" animBg="1"/>
      <p:bldP spid="232459" grpId="0" bldLvl="0" animBg="1"/>
      <p:bldP spid="232460" grpId="0" bldLvl="0" animBg="1"/>
      <p:bldP spid="232461" grpId="0" bldLvl="0" animBg="1"/>
      <p:bldP spid="232462" grpId="0" bldLvl="0" animBg="1"/>
      <p:bldP spid="232463" grpId="0" bldLvl="0" animBg="1"/>
      <p:bldP spid="232464" grpId="0" bldLvl="0" animBg="1"/>
      <p:bldP spid="232465" grpId="0" bldLvl="0" animBg="1"/>
      <p:bldP spid="232466" grpId="0" bldLvl="0" animBg="1"/>
      <p:bldP spid="232467" grpId="0" bldLvl="0" animBg="1"/>
      <p:bldP spid="232468" grpId="0" bldLvl="0" animBg="1"/>
      <p:bldP spid="232470" grpId="0" bldLvl="0" animBg="1"/>
      <p:bldP spid="232472" grpId="0" bldLvl="0" animBg="1"/>
      <p:bldP spid="232474" grpId="0" bldLvl="0" animBg="1"/>
      <p:bldP spid="232478" grpId="0" bldLvl="0" animBg="1"/>
      <p:bldP spid="232479" grpId="0" bldLvl="0" animBg="1"/>
      <p:bldP spid="232480" grpId="0" bldLvl="0" animBg="1"/>
      <p:bldP spid="10" grpId="0" bldLvl="0" animBg="1"/>
      <p:bldP spid="3" grpId="0" bldLvl="0" animBg="1"/>
      <p:bldP spid="3" grpId="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50178" name="圆角矩形 3" descr="中国教育出版网"/>
          <p:cNvSpPr/>
          <p:nvPr/>
        </p:nvSpPr>
        <p:spPr>
          <a:xfrm>
            <a:off x="274638" y="855663"/>
            <a:ext cx="2270125" cy="490537"/>
          </a:xfrm>
          <a:prstGeom prst="roundRect">
            <a:avLst>
              <a:gd name="adj" fmla="val 16667"/>
            </a:avLst>
          </a:prstGeom>
          <a:noFill/>
          <a:ln w="3175">
            <a:noFill/>
          </a:ln>
        </p:spPr>
        <p:txBody>
          <a:bodyPr anchor="ctr"/>
          <a:lstStyle/>
          <a:p>
            <a:pPr algn="ctr">
              <a:buFont typeface="Arial" panose="020B0604020202020204" pitchFamily="34" charset="0"/>
            </a:pPr>
            <a:endParaRPr lang="zh-CN" altLang="zh-CN" sz="100" dirty="0">
              <a:solidFill>
                <a:srgbClr val="FFFFFF"/>
              </a:solidFill>
              <a:latin typeface="Calibri" panose="020F0502020204030204" pitchFamily="34" charset="0"/>
            </a:endParaRPr>
          </a:p>
        </p:txBody>
      </p:sp>
      <p:sp>
        <p:nvSpPr>
          <p:cNvPr id="230405" name="内容占位符 2" descr="中国教育出版网"/>
          <p:cNvSpPr txBox="1"/>
          <p:nvPr/>
        </p:nvSpPr>
        <p:spPr>
          <a:xfrm>
            <a:off x="644525" y="1633538"/>
            <a:ext cx="7889875" cy="1239837"/>
          </a:xfrm>
          <a:prstGeom prst="rect">
            <a:avLst/>
          </a:prstGeom>
          <a:noFill/>
          <a:ln w="9525">
            <a:noFill/>
          </a:ln>
        </p:spPr>
        <p:txBody>
          <a:bodyPr lIns="68580" tIns="34290" rIns="68580" bIns="34290"/>
          <a:lstStyle/>
          <a:p>
            <a:pPr>
              <a:lnSpc>
                <a:spcPct val="120000"/>
              </a:lnSpc>
              <a:spcBef>
                <a:spcPts val="1000"/>
              </a:spcBef>
              <a:buFont typeface="Arial" panose="020B0604020202020204" pitchFamily="34" charset="0"/>
            </a:pPr>
            <a:r>
              <a:rPr lang="en-US" altLang="zh-CN" sz="2800" dirty="0">
                <a:latin typeface="宋体" panose="02010600030101010101" pitchFamily="2" charset="-122"/>
              </a:rPr>
              <a:t>   </a:t>
            </a:r>
            <a:r>
              <a:rPr lang="en-US" altLang="zh-CN" sz="2800" dirty="0">
                <a:solidFill>
                  <a:schemeClr val="tx1"/>
                </a:solidFill>
                <a:effectLst>
                  <a:outerShdw blurRad="38100" dist="19050" dir="2700000" algn="tl" rotWithShape="0">
                    <a:schemeClr val="dk1">
                      <a:alpha val="40000"/>
                    </a:schemeClr>
                  </a:outerShdw>
                </a:effectLst>
                <a:latin typeface="宋体" panose="02010600030101010101" pitchFamily="2" charset="-122"/>
              </a:rPr>
              <a:t> </a:t>
            </a:r>
            <a:r>
              <a:rPr lang="zh-CN" altLang="en-US" sz="2800" b="1"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月光曾激发过无数文人的才情，留下了许多杰出的诗篇。你还记得有哪些描写月亮或月色的诗句吗？</a:t>
            </a:r>
            <a:endParaRPr lang="zh-CN" altLang="zh-CN" sz="2800" b="1" dirty="0">
              <a:latin typeface="宋体" panose="02010600030101010101" pitchFamily="2" charset="-122"/>
              <a:ea typeface="宋体" panose="02010600030101010101" pitchFamily="2" charset="-122"/>
            </a:endParaRPr>
          </a:p>
          <a:p>
            <a:pPr>
              <a:lnSpc>
                <a:spcPct val="120000"/>
              </a:lnSpc>
              <a:spcBef>
                <a:spcPts val="1000"/>
              </a:spcBef>
              <a:buFont typeface="Arial" panose="020B0604020202020204" pitchFamily="34" charset="0"/>
            </a:pPr>
            <a:endParaRPr lang="zh-CN" altLang="zh-CN" sz="2400" b="1" dirty="0">
              <a:latin typeface="宋体" panose="02010600030101010101" pitchFamily="2" charset="-122"/>
              <a:ea typeface="宋体" panose="02010600030101010101" pitchFamily="2" charset="-122"/>
            </a:endParaRPr>
          </a:p>
        </p:txBody>
      </p:sp>
      <p:sp>
        <p:nvSpPr>
          <p:cNvPr id="230406" name="Rectangle 3" descr="中国教育出版网"/>
          <p:cNvSpPr>
            <a:spLocks noGrp="1"/>
          </p:cNvSpPr>
          <p:nvPr>
            <p:ph idx="4294967295"/>
          </p:nvPr>
        </p:nvSpPr>
        <p:spPr>
          <a:xfrm>
            <a:off x="2424113" y="3440113"/>
            <a:ext cx="6719887" cy="2433637"/>
          </a:xfrm>
        </p:spPr>
        <p:txBody>
          <a:bodyPr vert="horz" wrap="square" lIns="91440" tIns="45720" rIns="91440" bIns="45720" anchor="t"/>
          <a:lstStyle/>
          <a:p>
            <a:pPr marL="0" indent="0" eaLnBrk="1" hangingPunct="1">
              <a:lnSpc>
                <a:spcPct val="80000"/>
              </a:lnSpc>
              <a:buNone/>
            </a:pP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举杯邀明月，对影成三人。（李白）</a:t>
            </a:r>
          </a:p>
          <a:p>
            <a:pPr marL="0" indent="0" eaLnBrk="1" hangingPunct="1">
              <a:lnSpc>
                <a:spcPct val="80000"/>
              </a:lnSpc>
              <a:buNone/>
            </a:pP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星垂平野阔，月涌大江流。（杜甫）</a:t>
            </a:r>
          </a:p>
          <a:p>
            <a:pPr marL="0" indent="0" eaLnBrk="1" hangingPunct="1">
              <a:lnSpc>
                <a:spcPct val="80000"/>
              </a:lnSpc>
              <a:buNone/>
            </a:pP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露从今夜白，月是故乡明。（杜甫）</a:t>
            </a:r>
          </a:p>
          <a:p>
            <a:pPr marL="0" indent="0" eaLnBrk="1" hangingPunct="1">
              <a:lnSpc>
                <a:spcPct val="80000"/>
              </a:lnSpc>
              <a:buNone/>
            </a:pP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海上生明月，天涯共此时。（张九龄）</a:t>
            </a:r>
          </a:p>
          <a:p>
            <a:pPr marL="0" indent="0" eaLnBrk="1" hangingPunct="1">
              <a:lnSpc>
                <a:spcPct val="80000"/>
              </a:lnSpc>
              <a:buNone/>
            </a:pP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明月松间照，清泉石上流。（王维） </a:t>
            </a:r>
            <a:r>
              <a:rPr lang="zh-CN" altLang="en-US" sz="2800" b="1" dirty="0">
                <a:latin typeface="宋体" panose="02010600030101010101" pitchFamily="2" charset="-122"/>
                <a:ea typeface="宋体" panose="02010600030101010101" pitchFamily="2" charset="-122"/>
                <a:cs typeface="宋体" panose="02010600030101010101" pitchFamily="2" charset="-122"/>
              </a:rPr>
              <a:t>         </a:t>
            </a:r>
            <a:r>
              <a:rPr lang="zh-CN" altLang="en-US" sz="2800" dirty="0">
                <a:latin typeface="宋体" panose="02010600030101010101" pitchFamily="2" charset="-122"/>
              </a:rPr>
              <a:t>                                     </a:t>
            </a:r>
          </a:p>
        </p:txBody>
      </p:sp>
      <p:grpSp>
        <p:nvGrpSpPr>
          <p:cNvPr id="3" name="组合 2"/>
          <p:cNvGrpSpPr/>
          <p:nvPr/>
        </p:nvGrpSpPr>
        <p:grpSpPr>
          <a:xfrm>
            <a:off x="454025" y="322580"/>
            <a:ext cx="2346325" cy="633095"/>
            <a:chOff x="677" y="701"/>
            <a:chExt cx="3695" cy="997"/>
          </a:xfrm>
        </p:grpSpPr>
        <p:pic>
          <p:nvPicPr>
            <p:cNvPr id="4" name="图片 3" descr="00 图标-04"/>
            <p:cNvPicPr>
              <a:picLocks noChangeAspect="1"/>
            </p:cNvPicPr>
            <p:nvPr/>
          </p:nvPicPr>
          <p:blipFill>
            <a:blip r:embed="rId3" cstate="print"/>
            <a:stretch>
              <a:fillRect/>
            </a:stretch>
          </p:blipFill>
          <p:spPr>
            <a:xfrm>
              <a:off x="677" y="701"/>
              <a:ext cx="3695" cy="997"/>
            </a:xfrm>
            <a:prstGeom prst="rect">
              <a:avLst/>
            </a:prstGeom>
          </p:spPr>
        </p:pic>
        <p:sp>
          <p:nvSpPr>
            <p:cNvPr id="5" name="文本框 4"/>
            <p:cNvSpPr txBox="1"/>
            <p:nvPr/>
          </p:nvSpPr>
          <p:spPr>
            <a:xfrm>
              <a:off x="977" y="779"/>
              <a:ext cx="2848" cy="91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拓展延伸</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30405"/>
                                        </p:tgtEl>
                                        <p:attrNameLst>
                                          <p:attrName>style.visibility</p:attrName>
                                        </p:attrNameLst>
                                      </p:cBhvr>
                                      <p:to>
                                        <p:strVal val="visible"/>
                                      </p:to>
                                    </p:set>
                                    <p:animEffect transition="in" filter="checkerboard(across)">
                                      <p:cBhvr>
                                        <p:cTn id="13" dur="500"/>
                                        <p:tgtEl>
                                          <p:spTgt spid="23040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30406">
                                            <p:txEl>
                                              <p:pRg st="0" end="0"/>
                                            </p:txEl>
                                          </p:spTgt>
                                        </p:tgtEl>
                                        <p:attrNameLst>
                                          <p:attrName>style.visibility</p:attrName>
                                        </p:attrNameLst>
                                      </p:cBhvr>
                                      <p:to>
                                        <p:strVal val="visible"/>
                                      </p:to>
                                    </p:set>
                                    <p:anim calcmode="lin" valueType="num">
                                      <p:cBhvr>
                                        <p:cTn id="18" dur="500" fill="hold"/>
                                        <p:tgtEl>
                                          <p:spTgt spid="230406">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2304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30406">
                                            <p:txEl>
                                              <p:pRg st="1" end="1"/>
                                            </p:txEl>
                                          </p:spTgt>
                                        </p:tgtEl>
                                        <p:attrNameLst>
                                          <p:attrName>style.visibility</p:attrName>
                                        </p:attrNameLst>
                                      </p:cBhvr>
                                      <p:to>
                                        <p:strVal val="visible"/>
                                      </p:to>
                                    </p:set>
                                    <p:anim calcmode="lin" valueType="num">
                                      <p:cBhvr>
                                        <p:cTn id="24" dur="500" fill="hold"/>
                                        <p:tgtEl>
                                          <p:spTgt spid="230406">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23040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30406">
                                            <p:txEl>
                                              <p:pRg st="2" end="2"/>
                                            </p:txEl>
                                          </p:spTgt>
                                        </p:tgtEl>
                                        <p:attrNameLst>
                                          <p:attrName>style.visibility</p:attrName>
                                        </p:attrNameLst>
                                      </p:cBhvr>
                                      <p:to>
                                        <p:strVal val="visible"/>
                                      </p:to>
                                    </p:set>
                                    <p:anim calcmode="lin" valueType="num">
                                      <p:cBhvr>
                                        <p:cTn id="30" dur="500" fill="hold"/>
                                        <p:tgtEl>
                                          <p:spTgt spid="230406">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3040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30406">
                                            <p:txEl>
                                              <p:pRg st="3" end="3"/>
                                            </p:txEl>
                                          </p:spTgt>
                                        </p:tgtEl>
                                        <p:attrNameLst>
                                          <p:attrName>style.visibility</p:attrName>
                                        </p:attrNameLst>
                                      </p:cBhvr>
                                      <p:to>
                                        <p:strVal val="visible"/>
                                      </p:to>
                                    </p:set>
                                    <p:anim calcmode="lin" valueType="num">
                                      <p:cBhvr>
                                        <p:cTn id="36" dur="500" fill="hold"/>
                                        <p:tgtEl>
                                          <p:spTgt spid="230406">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3040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30406">
                                            <p:txEl>
                                              <p:pRg st="4" end="4"/>
                                            </p:txEl>
                                          </p:spTgt>
                                        </p:tgtEl>
                                        <p:attrNameLst>
                                          <p:attrName>style.visibility</p:attrName>
                                        </p:attrNameLst>
                                      </p:cBhvr>
                                      <p:to>
                                        <p:strVal val="visible"/>
                                      </p:to>
                                    </p:set>
                                    <p:anim calcmode="lin" valueType="num">
                                      <p:cBhvr>
                                        <p:cTn id="42" dur="500" fill="hold"/>
                                        <p:tgtEl>
                                          <p:spTgt spid="230406">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23040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5" grpId="0"/>
      <p:bldP spid="230406"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Text Box 4"/>
          <p:cNvSpPr txBox="1">
            <a:spLocks noChangeArrowheads="1"/>
          </p:cNvSpPr>
          <p:nvPr/>
        </p:nvSpPr>
        <p:spPr bwMode="auto">
          <a:xfrm>
            <a:off x="1735455" y="1986280"/>
            <a:ext cx="5938520" cy="1938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lnSpc>
                <a:spcPct val="150000"/>
              </a:lnSpc>
              <a:spcBef>
                <a:spcPts val="1200"/>
              </a:spcBef>
              <a:spcAft>
                <a:spcPct val="0"/>
              </a:spcAft>
            </a:pPr>
            <a:r>
              <a:rPr lang="en-US" altLang="zh-CN" sz="8000" b="1" dirty="0">
                <a:solidFill>
                  <a:prstClr val="black"/>
                </a:solidFill>
                <a:latin typeface="黑体" panose="02010609060101010101" pitchFamily="49" charset="-122"/>
                <a:ea typeface="黑体" panose="02010609060101010101" pitchFamily="49" charset="-122"/>
              </a:rPr>
              <a:t> </a:t>
            </a:r>
            <a:r>
              <a:rPr lang="zh-CN" altLang="en-US" sz="8000" b="1" dirty="0">
                <a:solidFill>
                  <a:prstClr val="black"/>
                </a:solidFill>
                <a:latin typeface="黑体" panose="02010609060101010101" pitchFamily="49" charset="-122"/>
                <a:ea typeface="黑体" panose="02010609060101010101" pitchFamily="49" charset="-122"/>
              </a:rPr>
              <a:t>谢谢观看！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fade">
                                      <p:cBhvr>
                                        <p:cTn id="7" dur="1000"/>
                                        <p:tgtEl>
                                          <p:spTgt spid="96259">
                                            <p:txEl>
                                              <p:pRg st="0" end="0"/>
                                            </p:txEl>
                                          </p:spTgt>
                                        </p:tgtEl>
                                      </p:cBhvr>
                                    </p:animEffect>
                                    <p:anim calcmode="lin" valueType="num">
                                      <p:cBhvr>
                                        <p:cTn id="8" dur="1000" fill="hold"/>
                                        <p:tgtEl>
                                          <p:spTgt spid="962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625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13" name="矩形 12"/>
          <p:cNvSpPr/>
          <p:nvPr/>
        </p:nvSpPr>
        <p:spPr>
          <a:xfrm>
            <a:off x="1843187" y="2282543"/>
            <a:ext cx="735006" cy="241289"/>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模板：</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www.1ppt.com/moban/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素材：</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背景：</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www.1ppt.com/beijing/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图表：</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www.1ppt.com/xiazai/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教程： </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资料下载：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www.1ppt.com/ziliao/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范文下载：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www.1ppt.com/fanwen/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试卷下载：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www.1ppt.com/shiti/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教案下载：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www.1ppt.com/jiaoan/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论坛：</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www.1ppt.cn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语文课件：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www.1ppt.com/kejian/yuwen/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数学课件：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www.1ppt.com/kejian/shuxue/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英语课件：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www.1ppt.com/kejian/yingyu/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美术课件：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www.1ppt.com/kejian/meishu/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科学课件：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www.1ppt.com/kejian/kexue/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物理课件：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www.1ppt.com/kejian/wuli/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化学课件：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www.1ppt.com/kejian/huaxue/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生物课件：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www.1ppt.com/kejian/shengwu/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地理课件：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www.1ppt.com/kejian/dili/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历史课件：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www.1ppt.com/kejian/lishi/        </a:t>
            </a:r>
          </a:p>
        </p:txBody>
      </p:sp>
      <p:sp>
        <p:nvSpPr>
          <p:cNvPr id="6" name="TextBox 4"/>
          <p:cNvSpPr txBox="1">
            <a:spLocks noChangeArrowheads="1"/>
          </p:cNvSpPr>
          <p:nvPr/>
        </p:nvSpPr>
        <p:spPr bwMode="auto">
          <a:xfrm>
            <a:off x="637937" y="1655128"/>
            <a:ext cx="7867650" cy="3689350"/>
          </a:xfrm>
          <a:prstGeom prst="rect">
            <a:avLst/>
          </a:prstGeom>
          <a:solidFill>
            <a:schemeClr val="bg1">
              <a:alpha val="48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1" fontAlgn="base" hangingPunct="1">
              <a:lnSpc>
                <a:spcPct val="130000"/>
              </a:lnSpc>
              <a:spcBef>
                <a:spcPct val="0"/>
              </a:spcBef>
              <a:spcAft>
                <a:spcPct val="0"/>
              </a:spcAft>
            </a:pPr>
            <a:r>
              <a:rPr lang="en-US" altLang="zh-CN" sz="4000" b="1" dirty="0">
                <a:solidFill>
                  <a:srgbClr val="FF0000"/>
                </a:solidFill>
                <a:latin typeface="黑体" panose="02010609060101010101" pitchFamily="49" charset="-122"/>
                <a:ea typeface="黑体" panose="02010609060101010101" pitchFamily="49" charset="-122"/>
              </a:rPr>
              <a:t>  </a:t>
            </a:r>
            <a:r>
              <a:rPr lang="en-US" altLang="zh-CN" sz="4000" b="1" dirty="0">
                <a:solidFill>
                  <a:srgbClr val="FF0000"/>
                </a:solidFill>
                <a:latin typeface="宋体" panose="02010600030101010101" pitchFamily="2" charset="-122"/>
                <a:ea typeface="宋体" panose="02010600030101010101" pitchFamily="2" charset="-122"/>
                <a:cs typeface="宋体" panose="02010600030101010101" pitchFamily="2" charset="-122"/>
              </a:rPr>
              <a:t> </a:t>
            </a:r>
            <a:r>
              <a:rPr lang="zh-CN" altLang="en-US" sz="3600" b="1" dirty="0">
                <a:solidFill>
                  <a:srgbClr val="FF0000"/>
                </a:solidFill>
                <a:latin typeface="宋体" panose="02010600030101010101" pitchFamily="2" charset="-122"/>
                <a:ea typeface="宋体" panose="02010600030101010101" pitchFamily="2" charset="-122"/>
                <a:cs typeface="宋体" panose="02010600030101010101" pitchFamily="2" charset="-122"/>
              </a:rPr>
              <a:t>诗</a:t>
            </a:r>
            <a:r>
              <a:rPr lang="zh-CN" altLang="en-US" sz="3600" b="1" dirty="0">
                <a:solidFill>
                  <a:prstClr val="black"/>
                </a:solidFill>
                <a:latin typeface="宋体" panose="02010600030101010101" pitchFamily="2" charset="-122"/>
                <a:ea typeface="宋体" panose="02010600030101010101" pitchFamily="2" charset="-122"/>
                <a:cs typeface="宋体" panose="02010600030101010101" pitchFamily="2" charset="-122"/>
              </a:rPr>
              <a:t> </a:t>
            </a:r>
            <a:r>
              <a:rPr lang="zh-CN" altLang="en-US" sz="2400" b="1" dirty="0">
                <a:solidFill>
                  <a:prstClr val="black"/>
                </a:solidFill>
                <a:latin typeface="宋体" panose="02010600030101010101" pitchFamily="2" charset="-122"/>
                <a:ea typeface="宋体" panose="02010600030101010101" pitchFamily="2" charset="-122"/>
                <a:cs typeface="宋体" panose="02010600030101010101" pitchFamily="2" charset="-122"/>
              </a:rPr>
              <a:t> </a:t>
            </a:r>
            <a:r>
              <a:rPr lang="zh-CN" altLang="en-US" sz="2800" b="1" dirty="0">
                <a:solidFill>
                  <a:prstClr val="black"/>
                </a:solidFill>
                <a:latin typeface="宋体" panose="02010600030101010101" pitchFamily="2" charset="-122"/>
                <a:ea typeface="宋体" panose="02010600030101010101" pitchFamily="2" charset="-122"/>
                <a:cs typeface="宋体" panose="02010600030101010101" pitchFamily="2" charset="-122"/>
              </a:rPr>
              <a:t>是中国古代一种文学体裁。汉代以前“诗”则专指我国最早的诗歌总集</a:t>
            </a:r>
            <a:r>
              <a:rPr lang="en-US" altLang="zh-CN" sz="2800" b="1" dirty="0">
                <a:solidFill>
                  <a:prstClr val="black"/>
                </a:solidFill>
                <a:latin typeface="宋体" panose="02010600030101010101" pitchFamily="2" charset="-122"/>
                <a:ea typeface="宋体" panose="02010600030101010101" pitchFamily="2" charset="-122"/>
                <a:cs typeface="宋体" panose="02010600030101010101" pitchFamily="2" charset="-122"/>
              </a:rPr>
              <a:t>——《</a:t>
            </a:r>
            <a:r>
              <a:rPr lang="zh-CN" altLang="en-US" sz="2800" b="1" dirty="0">
                <a:solidFill>
                  <a:prstClr val="black"/>
                </a:solidFill>
                <a:latin typeface="宋体" panose="02010600030101010101" pitchFamily="2" charset="-122"/>
                <a:ea typeface="宋体" panose="02010600030101010101" pitchFamily="2" charset="-122"/>
                <a:cs typeface="宋体" panose="02010600030101010101" pitchFamily="2" charset="-122"/>
              </a:rPr>
              <a:t>诗经</a:t>
            </a:r>
            <a:r>
              <a:rPr lang="en-US" altLang="zh-CN" sz="2800" b="1" dirty="0">
                <a:solidFill>
                  <a:prstClr val="black"/>
                </a:solidFill>
                <a:latin typeface="宋体" panose="02010600030101010101" pitchFamily="2" charset="-122"/>
                <a:ea typeface="宋体" panose="02010600030101010101" pitchFamily="2" charset="-122"/>
                <a:cs typeface="宋体" panose="02010600030101010101" pitchFamily="2" charset="-122"/>
              </a:rPr>
              <a:t>》</a:t>
            </a:r>
            <a:r>
              <a:rPr lang="zh-CN" altLang="en-US" sz="2800" b="1" dirty="0">
                <a:solidFill>
                  <a:prstClr val="black"/>
                </a:solidFill>
                <a:latin typeface="宋体" panose="02010600030101010101" pitchFamily="2" charset="-122"/>
                <a:ea typeface="宋体" panose="02010600030101010101" pitchFamily="2" charset="-122"/>
                <a:cs typeface="宋体" panose="02010600030101010101" pitchFamily="2" charset="-122"/>
              </a:rPr>
              <a:t>，专指与散文相对的韵文形式。诗的题材繁多，一般分为古体诗和新体诗，如四言、五言、七言、五律、七律、乐府等。诗的创作一般要求押韵，对仗，符合起、承、转、合的基本要求。</a:t>
            </a:r>
            <a:r>
              <a:rPr lang="zh-CN" altLang="en-US" sz="2400" b="1" dirty="0">
                <a:solidFill>
                  <a:prstClr val="black"/>
                </a:solidFill>
                <a:latin typeface="宋体" panose="02010600030101010101" pitchFamily="2" charset="-122"/>
                <a:ea typeface="宋体" panose="02010600030101010101" pitchFamily="2" charset="-122"/>
                <a:cs typeface="宋体" panose="02010600030101010101" pitchFamily="2" charset="-122"/>
              </a:rPr>
              <a:t> </a:t>
            </a:r>
          </a:p>
        </p:txBody>
      </p:sp>
      <p:grpSp>
        <p:nvGrpSpPr>
          <p:cNvPr id="5" name="组合 4"/>
          <p:cNvGrpSpPr/>
          <p:nvPr/>
        </p:nvGrpSpPr>
        <p:grpSpPr>
          <a:xfrm>
            <a:off x="278130" y="441325"/>
            <a:ext cx="2346325" cy="686435"/>
            <a:chOff x="1403" y="734"/>
            <a:chExt cx="3695" cy="1081"/>
          </a:xfrm>
        </p:grpSpPr>
        <p:pic>
          <p:nvPicPr>
            <p:cNvPr id="2" name="图片 1" descr="00 图标-04"/>
            <p:cNvPicPr>
              <a:picLocks noChangeAspect="1"/>
            </p:cNvPicPr>
            <p:nvPr/>
          </p:nvPicPr>
          <p:blipFill>
            <a:blip r:embed="rId4" cstate="print"/>
            <a:stretch>
              <a:fillRect/>
            </a:stretch>
          </p:blipFill>
          <p:spPr>
            <a:xfrm>
              <a:off x="1403" y="734"/>
              <a:ext cx="3695" cy="1081"/>
            </a:xfrm>
            <a:prstGeom prst="rect">
              <a:avLst/>
            </a:prstGeom>
          </p:spPr>
        </p:pic>
        <p:sp>
          <p:nvSpPr>
            <p:cNvPr id="4" name="文本框 3"/>
            <p:cNvSpPr txBox="1"/>
            <p:nvPr/>
          </p:nvSpPr>
          <p:spPr>
            <a:xfrm>
              <a:off x="1603" y="815"/>
              <a:ext cx="2996" cy="91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rPr>
                <a:t>文体介绍</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837565" y="1891030"/>
            <a:ext cx="7075805" cy="3107690"/>
          </a:xfrm>
          <a:prstGeom prst="rect">
            <a:avLst/>
          </a:prstGeom>
          <a:solidFill>
            <a:schemeClr val="bg1">
              <a:alpha val="51000"/>
            </a:schemeClr>
          </a:solidFill>
        </p:spPr>
        <p:txBody>
          <a:bodyPr wrap="square" rtlCol="0">
            <a:spAutoFit/>
          </a:bodyPr>
          <a:lstStyle/>
          <a:p>
            <a:r>
              <a:rPr lang="zh-CN" altLang="en-US" b="1" dirty="0">
                <a:solidFill>
                  <a:prstClr val="black"/>
                </a:solidFill>
                <a:latin typeface="黑体" panose="02010609060101010101" pitchFamily="49" charset="-122"/>
                <a:ea typeface="黑体" panose="02010609060101010101" pitchFamily="49" charset="-122"/>
                <a:sym typeface="+mn-ea"/>
              </a:rPr>
              <a:t>      </a:t>
            </a:r>
            <a:r>
              <a:rPr lang="zh-CN" altLang="en-US" sz="36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“行路难”</a:t>
            </a:r>
            <a:r>
              <a:rPr lang="zh-CN" altLang="en-US" sz="3200" b="1"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是</a:t>
            </a:r>
            <a:r>
              <a:rPr lang="zh-CN" altLang="en-US" sz="3200" b="1" u="sng"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乐府古题</a:t>
            </a:r>
            <a:r>
              <a:rPr lang="zh-CN" altLang="en-US" sz="3200" b="1"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，“乐府”指的是能够配乐的歌诗。乐府诗是一种古体诗。</a:t>
            </a:r>
            <a:r>
              <a:rPr lang="zh-CN" altLang="en-US" sz="3200" b="1" u="sng"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多咏叹世路艰难及贫困孤苦的处境。</a:t>
            </a:r>
            <a:r>
              <a:rPr lang="zh-CN" altLang="en-US" sz="3200" b="1"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 </a:t>
            </a:r>
          </a:p>
          <a:p>
            <a:r>
              <a:rPr lang="zh-CN" altLang="en-US" sz="3200" b="1"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    李白以此为题写了三首诗，这是第一首，主要抒发了</a:t>
            </a:r>
            <a:r>
              <a:rPr lang="zh-CN" altLang="en-US" sz="32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怀才不遇的情怀</a:t>
            </a:r>
            <a:r>
              <a:rPr lang="zh-CN" altLang="en-US" sz="3200" b="1" dirty="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a:t>
            </a:r>
          </a:p>
        </p:txBody>
      </p:sp>
      <p:grpSp>
        <p:nvGrpSpPr>
          <p:cNvPr id="5" name="组合 4"/>
          <p:cNvGrpSpPr/>
          <p:nvPr/>
        </p:nvGrpSpPr>
        <p:grpSpPr>
          <a:xfrm>
            <a:off x="286385" y="535305"/>
            <a:ext cx="2346325" cy="686435"/>
            <a:chOff x="1403" y="734"/>
            <a:chExt cx="3695" cy="1081"/>
          </a:xfrm>
        </p:grpSpPr>
        <p:pic>
          <p:nvPicPr>
            <p:cNvPr id="3" name="图片 2" descr="00 图标-04"/>
            <p:cNvPicPr>
              <a:picLocks noChangeAspect="1"/>
            </p:cNvPicPr>
            <p:nvPr/>
          </p:nvPicPr>
          <p:blipFill>
            <a:blip r:embed="rId3" cstate="print"/>
            <a:stretch>
              <a:fillRect/>
            </a:stretch>
          </p:blipFill>
          <p:spPr>
            <a:xfrm>
              <a:off x="1403" y="734"/>
              <a:ext cx="3695" cy="1081"/>
            </a:xfrm>
            <a:prstGeom prst="rect">
              <a:avLst/>
            </a:prstGeom>
          </p:spPr>
        </p:pic>
        <p:sp>
          <p:nvSpPr>
            <p:cNvPr id="4" name="文本框 3"/>
            <p:cNvSpPr txBox="1"/>
            <p:nvPr/>
          </p:nvSpPr>
          <p:spPr>
            <a:xfrm>
              <a:off x="1603" y="815"/>
              <a:ext cx="2996" cy="91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rPr>
                <a:t>题目解读</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18" name="文本框 17"/>
          <p:cNvSpPr txBox="1"/>
          <p:nvPr/>
        </p:nvSpPr>
        <p:spPr>
          <a:xfrm>
            <a:off x="1151255" y="1837055"/>
            <a:ext cx="7075805" cy="4420870"/>
          </a:xfrm>
          <a:prstGeom prst="rect">
            <a:avLst/>
          </a:prstGeom>
          <a:solidFill>
            <a:schemeClr val="bg1">
              <a:alpha val="51000"/>
            </a:schemeClr>
          </a:solidFill>
        </p:spPr>
        <p:txBody>
          <a:bodyPr wrap="square" rtlCol="0">
            <a:spAutoFit/>
          </a:bodyPr>
          <a:lstStyle/>
          <a:p>
            <a:pPr algn="ctr" defTabSz="457200" eaLnBrk="1" fontAlgn="base" hangingPunct="1">
              <a:lnSpc>
                <a:spcPct val="110000"/>
              </a:lnSpc>
              <a:spcBef>
                <a:spcPct val="0"/>
              </a:spcBef>
              <a:spcAft>
                <a:spcPct val="0"/>
              </a:spcAft>
            </a:pPr>
            <a:r>
              <a:rPr lang="zh-CN" altLang="en-US" b="1" dirty="0">
                <a:solidFill>
                  <a:prstClr val="black"/>
                </a:solidFill>
                <a:latin typeface="黑体" panose="02010609060101010101" pitchFamily="49" charset="-122"/>
                <a:ea typeface="黑体" panose="02010609060101010101" pitchFamily="49" charset="-122"/>
                <a:sym typeface="+mn-ea"/>
              </a:rPr>
              <a:t>     </a:t>
            </a:r>
            <a:r>
              <a:rPr lang="zh-CN" altLang="en-US" b="1" dirty="0">
                <a:solidFill>
                  <a:prstClr val="black"/>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 </a:t>
            </a:r>
            <a:r>
              <a:rPr lang="zh-CN" altLang="en-US" sz="3200" b="1" dirty="0">
                <a:solidFill>
                  <a:srgbClr val="0000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行路难</a:t>
            </a:r>
            <a:r>
              <a:rPr lang="en-US" altLang="zh-CN" sz="3200" b="1" dirty="0">
                <a:solidFill>
                  <a:srgbClr val="0000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a:t>
            </a:r>
            <a:r>
              <a:rPr lang="zh-CN" altLang="en-US" sz="3200" b="1" dirty="0">
                <a:solidFill>
                  <a:srgbClr val="0000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其一</a:t>
            </a:r>
            <a:r>
              <a:rPr lang="en-US" altLang="zh-CN" sz="3200" b="1" dirty="0">
                <a:solidFill>
                  <a:srgbClr val="0000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a:t>
            </a:r>
            <a:endParaRPr lang="en-US" altLang="zh-CN" sz="3200" b="1" dirty="0">
              <a:solidFill>
                <a:srgbClr val="0000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gn="ctr" defTabSz="457200" eaLnBrk="1" fontAlgn="base" hangingPunct="1">
              <a:lnSpc>
                <a:spcPct val="110000"/>
              </a:lnSpc>
              <a:spcBef>
                <a:spcPct val="0"/>
              </a:spcBef>
              <a:spcAft>
                <a:spcPct val="0"/>
              </a:spcAft>
            </a:pPr>
            <a:r>
              <a:rPr lang="zh-CN" altLang="en-US" sz="3200" b="1" dirty="0">
                <a:solidFill>
                  <a:srgbClr val="0000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李白</a:t>
            </a:r>
            <a:endParaRPr lang="en-US" altLang="zh-CN" sz="3200" b="1" dirty="0">
              <a:solidFill>
                <a:srgbClr val="0000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gn="ctr" defTabSz="457200" eaLnBrk="1" fontAlgn="base" hangingPunct="1">
              <a:lnSpc>
                <a:spcPct val="110000"/>
              </a:lnSpc>
              <a:spcBef>
                <a:spcPct val="0"/>
              </a:spcBef>
              <a:spcAft>
                <a:spcPct val="0"/>
              </a:spcAft>
            </a:pPr>
            <a:r>
              <a:rPr lang="zh-CN" altLang="en-US" sz="3200" b="1" dirty="0">
                <a:solidFill>
                  <a:srgbClr val="0000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金</a:t>
            </a:r>
            <a:r>
              <a:rPr lang="zh-CN" altLang="en-US" sz="32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樽</a:t>
            </a:r>
            <a:r>
              <a:rPr lang="zh-CN" altLang="en-US" sz="3200" b="1" dirty="0">
                <a:solidFill>
                  <a:srgbClr val="0000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清酒斗</a:t>
            </a:r>
            <a:r>
              <a:rPr lang="en-US" altLang="zh-CN" sz="3200" b="1" dirty="0">
                <a:solidFill>
                  <a:srgbClr val="0000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a:t>
            </a:r>
            <a:r>
              <a:rPr lang="zh-CN" altLang="en-US" sz="3200" b="1" dirty="0">
                <a:solidFill>
                  <a:srgbClr val="0000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十千，玉盘珍羞</a:t>
            </a:r>
            <a:r>
              <a:rPr lang="en-US" altLang="zh-CN" sz="3200" b="1" dirty="0">
                <a:solidFill>
                  <a:srgbClr val="0000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a:t>
            </a:r>
            <a:r>
              <a:rPr lang="zh-CN" altLang="en-US" sz="3200" b="1" dirty="0">
                <a:solidFill>
                  <a:srgbClr val="0000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直万钱。</a:t>
            </a:r>
            <a:endParaRPr lang="en-US" altLang="zh-CN" sz="3200" b="1" dirty="0">
              <a:solidFill>
                <a:srgbClr val="0000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gn="ctr" defTabSz="457200" eaLnBrk="1" fontAlgn="base" hangingPunct="1">
              <a:lnSpc>
                <a:spcPct val="110000"/>
              </a:lnSpc>
              <a:spcBef>
                <a:spcPct val="0"/>
              </a:spcBef>
              <a:spcAft>
                <a:spcPct val="0"/>
              </a:spcAft>
            </a:pPr>
            <a:r>
              <a:rPr lang="zh-CN" altLang="en-US" sz="3200" b="1" dirty="0">
                <a:solidFill>
                  <a:srgbClr val="0000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停杯投</a:t>
            </a:r>
            <a:r>
              <a:rPr lang="zh-CN" altLang="en-US" sz="32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箸</a:t>
            </a:r>
            <a:r>
              <a:rPr lang="en-US" altLang="zh-CN" sz="32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a:t>
            </a:r>
            <a:r>
              <a:rPr lang="zh-CN" altLang="en-US" sz="3200" b="1" dirty="0">
                <a:solidFill>
                  <a:srgbClr val="0000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不能食，拔剑四顾</a:t>
            </a:r>
            <a:r>
              <a:rPr lang="en-US" altLang="zh-CN" sz="3200" b="1" dirty="0">
                <a:solidFill>
                  <a:srgbClr val="0000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a:t>
            </a:r>
            <a:r>
              <a:rPr lang="zh-CN" altLang="en-US" sz="3200" b="1" dirty="0">
                <a:solidFill>
                  <a:srgbClr val="0000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心茫然。</a:t>
            </a:r>
            <a:endParaRPr lang="en-US" altLang="zh-CN" sz="3200" b="1" dirty="0">
              <a:solidFill>
                <a:srgbClr val="0000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gn="ctr" defTabSz="457200" eaLnBrk="1" fontAlgn="base" hangingPunct="1">
              <a:lnSpc>
                <a:spcPct val="110000"/>
              </a:lnSpc>
              <a:spcBef>
                <a:spcPct val="0"/>
              </a:spcBef>
              <a:spcAft>
                <a:spcPct val="0"/>
              </a:spcAft>
            </a:pPr>
            <a:r>
              <a:rPr lang="zh-CN" altLang="en-US" sz="3200" b="1" dirty="0">
                <a:solidFill>
                  <a:srgbClr val="0000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欲渡黄河</a:t>
            </a:r>
            <a:r>
              <a:rPr lang="en-US" altLang="zh-CN" sz="3200" b="1" dirty="0">
                <a:solidFill>
                  <a:srgbClr val="0000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a:t>
            </a:r>
            <a:r>
              <a:rPr lang="zh-CN" altLang="en-US" sz="3200" b="1" dirty="0">
                <a:solidFill>
                  <a:srgbClr val="0000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冰</a:t>
            </a:r>
            <a:r>
              <a:rPr lang="zh-CN" altLang="en-US" sz="32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塞</a:t>
            </a:r>
            <a:r>
              <a:rPr lang="zh-CN" altLang="en-US" sz="3200" b="1" dirty="0">
                <a:solidFill>
                  <a:srgbClr val="0000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川，将登太行</a:t>
            </a:r>
            <a:r>
              <a:rPr lang="en-US" altLang="zh-CN" sz="3200" b="1" dirty="0">
                <a:solidFill>
                  <a:srgbClr val="0000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a:t>
            </a:r>
            <a:r>
              <a:rPr lang="zh-CN" altLang="en-US" sz="3200" b="1" dirty="0">
                <a:solidFill>
                  <a:srgbClr val="0000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雪满山。</a:t>
            </a:r>
            <a:endParaRPr lang="en-US" altLang="zh-CN" sz="3200" b="1" dirty="0">
              <a:solidFill>
                <a:srgbClr val="0000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gn="ctr" defTabSz="457200" eaLnBrk="1" fontAlgn="base" hangingPunct="1">
              <a:lnSpc>
                <a:spcPct val="110000"/>
              </a:lnSpc>
              <a:spcBef>
                <a:spcPct val="0"/>
              </a:spcBef>
              <a:spcAft>
                <a:spcPct val="0"/>
              </a:spcAft>
            </a:pPr>
            <a:r>
              <a:rPr lang="zh-CN" altLang="en-US" sz="3200" b="1" dirty="0">
                <a:solidFill>
                  <a:srgbClr val="0000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闲来垂钓</a:t>
            </a:r>
            <a:r>
              <a:rPr lang="en-US" altLang="zh-CN" sz="3200" b="1" dirty="0">
                <a:solidFill>
                  <a:srgbClr val="0000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a:t>
            </a:r>
            <a:r>
              <a:rPr lang="zh-CN" altLang="en-US" sz="3200" b="1" dirty="0">
                <a:solidFill>
                  <a:srgbClr val="0000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碧溪上，忽复乘舟</a:t>
            </a:r>
            <a:r>
              <a:rPr lang="en-US" altLang="zh-CN" sz="3200" b="1" dirty="0">
                <a:solidFill>
                  <a:srgbClr val="0000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a:t>
            </a:r>
            <a:r>
              <a:rPr lang="zh-CN" altLang="en-US" sz="3200" b="1" dirty="0">
                <a:solidFill>
                  <a:srgbClr val="0000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梦日边。</a:t>
            </a:r>
            <a:endParaRPr lang="en-US" altLang="zh-CN" sz="3200" b="1" dirty="0">
              <a:solidFill>
                <a:srgbClr val="0000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gn="ctr" defTabSz="457200" eaLnBrk="1" fontAlgn="base" hangingPunct="1">
              <a:lnSpc>
                <a:spcPct val="110000"/>
              </a:lnSpc>
              <a:spcBef>
                <a:spcPct val="0"/>
              </a:spcBef>
              <a:spcAft>
                <a:spcPct val="0"/>
              </a:spcAft>
            </a:pPr>
            <a:r>
              <a:rPr lang="zh-CN" altLang="en-US" sz="3200" b="1" dirty="0">
                <a:solidFill>
                  <a:srgbClr val="0000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行路难，行路难，多歧路，今安在？</a:t>
            </a:r>
            <a:endParaRPr lang="en-US" altLang="zh-CN" sz="3200" b="1" dirty="0">
              <a:solidFill>
                <a:srgbClr val="0000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gn="ctr" defTabSz="457200" eaLnBrk="1" fontAlgn="base" hangingPunct="1">
              <a:lnSpc>
                <a:spcPct val="110000"/>
              </a:lnSpc>
              <a:spcBef>
                <a:spcPct val="0"/>
              </a:spcBef>
              <a:spcAft>
                <a:spcPct val="0"/>
              </a:spcAft>
            </a:pPr>
            <a:r>
              <a:rPr lang="zh-CN" altLang="en-US" sz="3200" b="1" dirty="0">
                <a:solidFill>
                  <a:srgbClr val="0000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长风破浪</a:t>
            </a:r>
            <a:r>
              <a:rPr lang="en-US" altLang="zh-CN" sz="3200" b="1" dirty="0">
                <a:solidFill>
                  <a:srgbClr val="0000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a:t>
            </a:r>
            <a:r>
              <a:rPr lang="zh-CN" altLang="en-US" sz="3200" b="1" dirty="0">
                <a:solidFill>
                  <a:srgbClr val="0000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会有时，直挂云帆</a:t>
            </a:r>
            <a:r>
              <a:rPr lang="en-US" altLang="zh-CN" sz="3200" b="1" dirty="0">
                <a:solidFill>
                  <a:srgbClr val="0000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a:t>
            </a:r>
            <a:r>
              <a:rPr lang="zh-CN" altLang="en-US" sz="3200" b="1" dirty="0">
                <a:solidFill>
                  <a:srgbClr val="0000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济沧海。</a:t>
            </a:r>
            <a:endParaRPr lang="zh-CN" altLang="en-US" sz="2800" b="1" dirty="0">
              <a:solidFill>
                <a:prstClr val="black"/>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1266" name="文本框 10"/>
          <p:cNvSpPr txBox="1">
            <a:spLocks noChangeArrowheads="1"/>
          </p:cNvSpPr>
          <p:nvPr/>
        </p:nvSpPr>
        <p:spPr bwMode="auto">
          <a:xfrm>
            <a:off x="2766060" y="1033780"/>
            <a:ext cx="6130925"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8" tIns="45719" rIns="91438" bIns="45719">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eaLnBrk="1" fontAlgn="base" hangingPunct="1">
              <a:spcBef>
                <a:spcPts val="2400"/>
              </a:spcBef>
              <a:spcAft>
                <a:spcPct val="0"/>
              </a:spcAft>
            </a:pPr>
            <a:r>
              <a:rPr lang="zh-CN" altLang="en-US" sz="2800" b="1" dirty="0">
                <a:solidFill>
                  <a:schemeClr val="tx1"/>
                </a:solidFill>
                <a:latin typeface="楷体" panose="02010609060101010101" pitchFamily="49" charset="-122"/>
                <a:ea typeface="楷体" panose="02010609060101010101" pitchFamily="49" charset="-122"/>
              </a:rPr>
              <a:t>听朗读</a:t>
            </a:r>
            <a:r>
              <a:rPr lang="zh-CN" altLang="en-US" sz="2800" b="1" dirty="0">
                <a:solidFill>
                  <a:prstClr val="black"/>
                </a:solidFill>
                <a:latin typeface="楷体" panose="02010609060101010101" pitchFamily="49" charset="-122"/>
                <a:ea typeface="楷体" panose="02010609060101010101" pitchFamily="49" charset="-122"/>
              </a:rPr>
              <a:t>，</a:t>
            </a:r>
            <a:r>
              <a:rPr lang="zh-CN" altLang="en-US" sz="2800" b="1" dirty="0">
                <a:solidFill>
                  <a:srgbClr val="FF0000"/>
                </a:solidFill>
                <a:latin typeface="楷体" panose="02010609060101010101" pitchFamily="49" charset="-122"/>
                <a:ea typeface="楷体" panose="02010609060101010101" pitchFamily="49" charset="-122"/>
              </a:rPr>
              <a:t>注意字音和节奏。</a:t>
            </a:r>
          </a:p>
        </p:txBody>
      </p:sp>
      <p:grpSp>
        <p:nvGrpSpPr>
          <p:cNvPr id="2" name="组合 1"/>
          <p:cNvGrpSpPr/>
          <p:nvPr/>
        </p:nvGrpSpPr>
        <p:grpSpPr>
          <a:xfrm>
            <a:off x="268605" y="331470"/>
            <a:ext cx="2345690" cy="702310"/>
            <a:chOff x="759" y="794"/>
            <a:chExt cx="3694" cy="1106"/>
          </a:xfrm>
        </p:grpSpPr>
        <p:pic>
          <p:nvPicPr>
            <p:cNvPr id="6" name="图片 5" descr="00 图标-04"/>
            <p:cNvPicPr>
              <a:picLocks noChangeAspect="1"/>
            </p:cNvPicPr>
            <p:nvPr/>
          </p:nvPicPr>
          <p:blipFill>
            <a:blip r:embed="rId4" cstate="print"/>
            <a:stretch>
              <a:fillRect/>
            </a:stretch>
          </p:blipFill>
          <p:spPr>
            <a:xfrm>
              <a:off x="759" y="794"/>
              <a:ext cx="3695" cy="1106"/>
            </a:xfrm>
            <a:prstGeom prst="rect">
              <a:avLst/>
            </a:prstGeom>
          </p:spPr>
        </p:pic>
        <p:sp>
          <p:nvSpPr>
            <p:cNvPr id="7" name="文本框 3"/>
            <p:cNvSpPr txBox="1"/>
            <p:nvPr/>
          </p:nvSpPr>
          <p:spPr>
            <a:xfrm>
              <a:off x="946" y="887"/>
              <a:ext cx="2848" cy="91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感知文章</a:t>
              </a:r>
            </a:p>
          </p:txBody>
        </p:sp>
      </p:grpSp>
      <p:sp>
        <p:nvSpPr>
          <p:cNvPr id="13" name="文本框 12"/>
          <p:cNvSpPr txBox="1"/>
          <p:nvPr/>
        </p:nvSpPr>
        <p:spPr>
          <a:xfrm>
            <a:off x="1607185" y="2726055"/>
            <a:ext cx="520700" cy="368300"/>
          </a:xfrm>
          <a:prstGeom prst="rect">
            <a:avLst/>
          </a:prstGeom>
          <a:noFill/>
        </p:spPr>
        <p:txBody>
          <a:bodyPr wrap="square" rtlCol="0">
            <a:spAutoFit/>
          </a:bodyPr>
          <a:lstStyle/>
          <a:p>
            <a:r>
              <a:rPr lang="zh-CN" altLang="en-US">
                <a:solidFill>
                  <a:srgbClr val="FF0000"/>
                </a:solidFill>
              </a:rPr>
              <a:t>zūn</a:t>
            </a:r>
          </a:p>
        </p:txBody>
      </p:sp>
      <p:sp>
        <p:nvSpPr>
          <p:cNvPr id="15" name="文本框 14"/>
          <p:cNvSpPr txBox="1"/>
          <p:nvPr/>
        </p:nvSpPr>
        <p:spPr>
          <a:xfrm>
            <a:off x="2402840" y="3296285"/>
            <a:ext cx="528955" cy="368300"/>
          </a:xfrm>
          <a:prstGeom prst="rect">
            <a:avLst/>
          </a:prstGeom>
          <a:noFill/>
        </p:spPr>
        <p:txBody>
          <a:bodyPr wrap="square" rtlCol="0">
            <a:spAutoFit/>
          </a:bodyPr>
          <a:lstStyle/>
          <a:p>
            <a:r>
              <a:rPr lang="zh-CN" altLang="en-US">
                <a:solidFill>
                  <a:srgbClr val="FF0000"/>
                </a:solidFill>
              </a:rPr>
              <a:t>zhù</a:t>
            </a:r>
            <a:r>
              <a:rPr lang="zh-CN" altLang="en-US"/>
              <a:t>  </a:t>
            </a:r>
          </a:p>
        </p:txBody>
      </p:sp>
      <p:sp>
        <p:nvSpPr>
          <p:cNvPr id="16" name="文本框 15"/>
          <p:cNvSpPr txBox="1"/>
          <p:nvPr/>
        </p:nvSpPr>
        <p:spPr>
          <a:xfrm>
            <a:off x="3450590" y="3863340"/>
            <a:ext cx="570865" cy="368300"/>
          </a:xfrm>
          <a:prstGeom prst="rect">
            <a:avLst/>
          </a:prstGeom>
          <a:noFill/>
        </p:spPr>
        <p:txBody>
          <a:bodyPr wrap="square" rtlCol="0">
            <a:spAutoFit/>
          </a:bodyPr>
          <a:lstStyle/>
          <a:p>
            <a:r>
              <a:rPr lang="zh-CN" altLang="en-US">
                <a:solidFill>
                  <a:srgbClr val="FF0000"/>
                </a:solidFill>
              </a:rPr>
              <a:t> sè</a:t>
            </a:r>
            <a:r>
              <a:rPr lang="zh-CN" altLang="en-US"/>
              <a:t> </a:t>
            </a:r>
          </a:p>
        </p:txBody>
      </p:sp>
      <p:pic>
        <p:nvPicPr>
          <p:cNvPr id="4" name="行路难(其一)">
            <a:hlinkClick r:id="" action="ppaction://media"/>
          </p:cNvPr>
          <p:cNvPicPr/>
          <p:nvPr>
            <a:videoFile r:link="rId1"/>
            <p:extLst>
              <p:ext uri="{DAA4B4D4-6D71-4841-9C94-3DE7FCFB9230}">
                <p14:media xmlns:p14="http://schemas.microsoft.com/office/powerpoint/2010/main" xmlns="" r:embed="rId5"/>
              </p:ext>
            </p:extLst>
          </p:nvPr>
        </p:nvPicPr>
        <p:blipFill>
          <a:blip r:embed="rId6" cstate="print"/>
          <a:stretch>
            <a:fillRect/>
          </a:stretch>
        </p:blipFill>
        <p:spPr>
          <a:xfrm>
            <a:off x="7607935" y="372745"/>
            <a:ext cx="619125" cy="61912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6"/>
                                        </p:tgtEl>
                                        <p:attrNameLst>
                                          <p:attrName>style.visibility</p:attrName>
                                        </p:attrNameLst>
                                      </p:cBhvr>
                                      <p:to>
                                        <p:strVal val="visible"/>
                                      </p:to>
                                    </p:set>
                                    <p:anim calcmode="lin" valueType="num">
                                      <p:cBhvr additive="base">
                                        <p:cTn id="13" dur="500" fill="hold"/>
                                        <p:tgtEl>
                                          <p:spTgt spid="11266"/>
                                        </p:tgtEl>
                                        <p:attrNameLst>
                                          <p:attrName>ppt_x</p:attrName>
                                        </p:attrNameLst>
                                      </p:cBhvr>
                                      <p:tavLst>
                                        <p:tav tm="0">
                                          <p:val>
                                            <p:strVal val="#ppt_x"/>
                                          </p:val>
                                        </p:tav>
                                        <p:tav tm="100000">
                                          <p:val>
                                            <p:strVal val="#ppt_x"/>
                                          </p:val>
                                        </p:tav>
                                      </p:tavLst>
                                    </p:anim>
                                    <p:anim calcmode="lin" valueType="num">
                                      <p:cBhvr additive="base">
                                        <p:cTn id="14"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diamond(in)">
                                      <p:cBhvr>
                                        <p:cTn id="19" dur="20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38" fill="hold" display="1">
                  <p:stCondLst>
                    <p:cond delay="indefinite"/>
                  </p:stCondLst>
                  <p:endCondLst>
                    <p:cond evt="onNext" delay="0">
                      <p:tgtEl>
                        <p:sldTgt/>
                      </p:tgtEl>
                    </p:cond>
                    <p:cond evt="onPrev" delay="0">
                      <p:tgtEl>
                        <p:sldTgt/>
                      </p:tgtEl>
                    </p:cond>
                    <p:cond evt="onStopAudio" delay="0">
                      <p:tgtEl>
                        <p:sldTgt/>
                      </p:tgtEl>
                    </p:cond>
                  </p:endCondLst>
                </p:cTn>
                <p:tgtEl>
                  <p:spTgt spid="4"/>
                </p:tgtEl>
              </p:cMediaNode>
            </p:video>
            <p:seq concurrent="1" nextAc="seek">
              <p:cTn id="39" restart="whenNotActive" fill="hold" evtFilter="cancelBubble" nodeType="interactiveSeq">
                <p:stCondLst>
                  <p:cond evt="onClick" delay="0">
                    <p:tgtEl>
                      <p:spTgt spid="4"/>
                    </p:tgtEl>
                  </p:cond>
                </p:stCondLst>
                <p:endSync evt="end" delay="0">
                  <p:rtn val="all"/>
                </p:endSync>
                <p:childTnLst>
                  <p:par>
                    <p:cTn id="40" fill="hold">
                      <p:stCondLst>
                        <p:cond delay="0"/>
                      </p:stCondLst>
                      <p:childTnLst>
                        <p:par>
                          <p:cTn id="41" fill="hold">
                            <p:stCondLst>
                              <p:cond delay="0"/>
                            </p:stCondLst>
                            <p:childTnLst>
                              <p:par>
                                <p:cTn id="42" presetID="1" presetClass="mediacall" presetSubtype="0" fill="hold" nodeType="clickEffect">
                                  <p:stCondLst>
                                    <p:cond delay="0"/>
                                  </p:stCondLst>
                                  <p:childTnLst>
                                    <p:cmd type="call" cmd="playFrom(0.0)">
                                      <p:cBhvr additive="base">
                                        <p:cTn id="43" dur="67395" fill="hold"/>
                                        <p:tgtEl>
                                          <p:spTgt spid="4"/>
                                        </p:tgtEl>
                                      </p:cBhvr>
                                    </p:cmd>
                                  </p:childTnLst>
                                </p:cTn>
                              </p:par>
                            </p:childTnLst>
                          </p:cTn>
                        </p:par>
                      </p:childTnLst>
                    </p:cTn>
                  </p:par>
                </p:childTnLst>
              </p:cTn>
              <p:nextCondLst>
                <p:cond evt="onClick" delay="0">
                  <p:tgtEl>
                    <p:spTgt spid="4"/>
                  </p:tgtEl>
                </p:cond>
              </p:nextCondLst>
            </p:seq>
          </p:childTnLst>
        </p:cTn>
      </p:par>
    </p:tnLst>
    <p:bldLst>
      <p:bldP spid="18" grpId="0" bldLvl="0" animBg="1"/>
      <p:bldP spid="11266" grpId="0"/>
      <p:bldP spid="13"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12391" name="Text Box 7"/>
          <p:cNvSpPr txBox="1">
            <a:spLocks noChangeArrowheads="1"/>
          </p:cNvSpPr>
          <p:nvPr/>
        </p:nvSpPr>
        <p:spPr bwMode="auto">
          <a:xfrm>
            <a:off x="496491" y="1255714"/>
            <a:ext cx="3608784" cy="43675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defTabSz="457200" eaLnBrk="1" fontAlgn="base" hangingPunct="1">
              <a:lnSpc>
                <a:spcPct val="150000"/>
              </a:lnSpc>
              <a:spcBef>
                <a:spcPct val="0"/>
              </a:spcBef>
              <a:spcAft>
                <a:spcPct val="0"/>
              </a:spcAft>
            </a:pPr>
            <a:r>
              <a:rPr lang="zh-CN" altLang="en-US" sz="32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行路难</a:t>
            </a:r>
            <a:r>
              <a:rPr lang="en-US" altLang="zh-CN" sz="32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32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其一</a:t>
            </a:r>
            <a:r>
              <a:rPr lang="en-US" altLang="zh-CN" sz="32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p>
          <a:p>
            <a:pPr algn="ctr" defTabSz="457200" eaLnBrk="1" fontAlgn="base" hangingPunct="1">
              <a:lnSpc>
                <a:spcPct val="150000"/>
              </a:lnSpc>
              <a:spcBef>
                <a:spcPct val="0"/>
              </a:spcBef>
              <a:spcAft>
                <a:spcPct val="0"/>
              </a:spcAft>
            </a:pPr>
            <a:r>
              <a:rPr lang="zh-CN" altLang="en-US" sz="24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李白</a:t>
            </a:r>
            <a:endParaRPr lang="en-US" altLang="zh-CN" sz="24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gn="ctr" defTabSz="457200" eaLnBrk="1" fontAlgn="base" hangingPunct="1">
              <a:lnSpc>
                <a:spcPct val="150000"/>
              </a:lnSpc>
              <a:spcBef>
                <a:spcPct val="0"/>
              </a:spcBef>
              <a:spcAft>
                <a:spcPct val="0"/>
              </a:spcAft>
            </a:pPr>
            <a:r>
              <a:rPr lang="zh-CN" altLang="en-US" sz="32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金</a:t>
            </a:r>
            <a:r>
              <a:rPr lang="zh-CN" altLang="en-US" sz="32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樽</a:t>
            </a:r>
            <a:r>
              <a:rPr lang="zh-CN" altLang="en-US" sz="32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清酒</a:t>
            </a:r>
            <a:r>
              <a:rPr lang="zh-CN" altLang="en-US" sz="32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斗十千</a:t>
            </a:r>
            <a:r>
              <a:rPr lang="zh-CN" altLang="en-US" sz="32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en-US" altLang="zh-CN" sz="32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gn="ctr" defTabSz="457200" eaLnBrk="1" fontAlgn="base" hangingPunct="1">
              <a:lnSpc>
                <a:spcPct val="150000"/>
              </a:lnSpc>
              <a:spcBef>
                <a:spcPct val="0"/>
              </a:spcBef>
              <a:spcAft>
                <a:spcPct val="0"/>
              </a:spcAft>
            </a:pPr>
            <a:r>
              <a:rPr lang="zh-CN" altLang="en-US" sz="32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玉盘</a:t>
            </a:r>
            <a:r>
              <a:rPr lang="zh-CN" altLang="en-US" sz="32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珍羞</a:t>
            </a:r>
            <a:r>
              <a:rPr lang="zh-CN" altLang="en-US" sz="3200" b="1" dirty="0">
                <a:solidFill>
                  <a:srgbClr val="FF00FF"/>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直</a:t>
            </a:r>
            <a:r>
              <a:rPr lang="zh-CN" altLang="en-US" sz="32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万钱。</a:t>
            </a:r>
            <a:endParaRPr lang="en-US" altLang="zh-CN" sz="32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gn="ctr" defTabSz="457200" eaLnBrk="1" fontAlgn="base" hangingPunct="1">
              <a:lnSpc>
                <a:spcPct val="150000"/>
              </a:lnSpc>
              <a:spcBef>
                <a:spcPct val="0"/>
              </a:spcBef>
              <a:spcAft>
                <a:spcPct val="0"/>
              </a:spcAft>
            </a:pPr>
            <a:r>
              <a:rPr lang="zh-CN" altLang="en-US" sz="32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停杯投</a:t>
            </a:r>
            <a:r>
              <a:rPr lang="zh-CN" altLang="en-US" sz="32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箸</a:t>
            </a:r>
            <a:r>
              <a:rPr lang="zh-CN" altLang="en-US" sz="32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不能食，</a:t>
            </a:r>
            <a:endParaRPr lang="en-US" altLang="zh-CN" sz="32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gn="ctr" defTabSz="457200" eaLnBrk="1" fontAlgn="base" hangingPunct="1">
              <a:lnSpc>
                <a:spcPct val="150000"/>
              </a:lnSpc>
              <a:spcBef>
                <a:spcPct val="0"/>
              </a:spcBef>
              <a:spcAft>
                <a:spcPct val="0"/>
              </a:spcAft>
            </a:pPr>
            <a:r>
              <a:rPr lang="zh-CN" altLang="en-US" sz="32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拔剑四顾心</a:t>
            </a:r>
            <a:r>
              <a:rPr lang="zh-CN" altLang="en-US" sz="32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茫然</a:t>
            </a:r>
            <a:r>
              <a:rPr lang="zh-CN" altLang="en-US" sz="32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en-US" altLang="zh-CN" sz="3200" b="1" dirty="0">
              <a:solidFill>
                <a:prstClr val="black"/>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cxnSp>
        <p:nvCxnSpPr>
          <p:cNvPr id="3" name="直接连接符 2"/>
          <p:cNvCxnSpPr/>
          <p:nvPr/>
        </p:nvCxnSpPr>
        <p:spPr>
          <a:xfrm flipH="1">
            <a:off x="3906520" y="1052830"/>
            <a:ext cx="17780" cy="5222875"/>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466725" y="402821"/>
            <a:ext cx="2346325" cy="702313"/>
            <a:chOff x="1325" y="701"/>
            <a:chExt cx="3695" cy="1106"/>
          </a:xfrm>
        </p:grpSpPr>
        <p:sp>
          <p:nvSpPr>
            <p:cNvPr id="6" name="文本框 3"/>
            <p:cNvSpPr txBox="1"/>
            <p:nvPr/>
          </p:nvSpPr>
          <p:spPr>
            <a:xfrm>
              <a:off x="1325" y="795"/>
              <a:ext cx="2848" cy="91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课文解析</a:t>
              </a:r>
            </a:p>
          </p:txBody>
        </p:sp>
        <p:pic>
          <p:nvPicPr>
            <p:cNvPr id="2" name="图片 1" descr="00 图标-04"/>
            <p:cNvPicPr>
              <a:picLocks noChangeAspect="1"/>
            </p:cNvPicPr>
            <p:nvPr/>
          </p:nvPicPr>
          <p:blipFill>
            <a:blip r:embed="rId3" cstate="print"/>
            <a:stretch>
              <a:fillRect/>
            </a:stretch>
          </p:blipFill>
          <p:spPr>
            <a:xfrm>
              <a:off x="1325" y="701"/>
              <a:ext cx="3695" cy="1106"/>
            </a:xfrm>
            <a:prstGeom prst="rect">
              <a:avLst/>
            </a:prstGeom>
          </p:spPr>
        </p:pic>
        <p:sp>
          <p:nvSpPr>
            <p:cNvPr id="7" name="文本框 6"/>
            <p:cNvSpPr txBox="1"/>
            <p:nvPr/>
          </p:nvSpPr>
          <p:spPr>
            <a:xfrm>
              <a:off x="1533" y="794"/>
              <a:ext cx="2848" cy="91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课文注释</a:t>
              </a:r>
            </a:p>
          </p:txBody>
        </p:sp>
      </p:grpSp>
      <p:sp>
        <p:nvSpPr>
          <p:cNvPr id="4" name="文本框 3"/>
          <p:cNvSpPr txBox="1"/>
          <p:nvPr/>
        </p:nvSpPr>
        <p:spPr>
          <a:xfrm>
            <a:off x="3415030" y="2531110"/>
            <a:ext cx="387350" cy="337185"/>
          </a:xfrm>
          <a:prstGeom prst="rect">
            <a:avLst/>
          </a:prstGeom>
          <a:noFill/>
        </p:spPr>
        <p:txBody>
          <a:bodyPr wrap="none" rtlCol="0" anchor="t">
            <a:spAutoFit/>
          </a:bodyPr>
          <a:lstStyle/>
          <a:p>
            <a:r>
              <a:rPr lang="zh-CN" altLang="en-US" sz="1600" b="1">
                <a:solidFill>
                  <a:srgbClr val="FF0000"/>
                </a:solidFill>
                <a:latin typeface="Calibri" panose="020F0502020204030204" pitchFamily="34" charset="0"/>
              </a:rPr>
              <a:t>①</a:t>
            </a:r>
          </a:p>
        </p:txBody>
      </p:sp>
      <p:sp>
        <p:nvSpPr>
          <p:cNvPr id="12" name="文本框 11"/>
          <p:cNvSpPr txBox="1"/>
          <p:nvPr/>
        </p:nvSpPr>
        <p:spPr>
          <a:xfrm>
            <a:off x="3415030" y="3260090"/>
            <a:ext cx="387350" cy="337185"/>
          </a:xfrm>
          <a:prstGeom prst="rect">
            <a:avLst/>
          </a:prstGeom>
          <a:noFill/>
        </p:spPr>
        <p:txBody>
          <a:bodyPr wrap="none" rtlCol="0" anchor="t">
            <a:spAutoFit/>
          </a:bodyPr>
          <a:lstStyle/>
          <a:p>
            <a:r>
              <a:rPr lang="zh-CN" altLang="en-US" sz="1600" b="1">
                <a:solidFill>
                  <a:srgbClr val="FF0000"/>
                </a:solidFill>
                <a:latin typeface="Calibri" panose="020F0502020204030204" pitchFamily="34" charset="0"/>
              </a:rPr>
              <a:t>②</a:t>
            </a:r>
          </a:p>
        </p:txBody>
      </p:sp>
      <p:sp>
        <p:nvSpPr>
          <p:cNvPr id="18" name="文本框 17"/>
          <p:cNvSpPr txBox="1"/>
          <p:nvPr/>
        </p:nvSpPr>
        <p:spPr>
          <a:xfrm>
            <a:off x="3992245" y="1443355"/>
            <a:ext cx="5024120" cy="4441190"/>
          </a:xfrm>
          <a:prstGeom prst="rect">
            <a:avLst/>
          </a:prstGeom>
          <a:solidFill>
            <a:schemeClr val="bg1">
              <a:alpha val="51000"/>
            </a:schemeClr>
          </a:solidFill>
        </p:spPr>
        <p:txBody>
          <a:bodyPr wrap="square" rtlCol="0">
            <a:spAutoFit/>
          </a:bodyPr>
          <a:lstStyle/>
          <a:p>
            <a:pPr defTabSz="457200" eaLnBrk="1" fontAlgn="base" hangingPunct="1">
              <a:lnSpc>
                <a:spcPct val="80000"/>
              </a:lnSpc>
              <a:spcBef>
                <a:spcPts val="1600"/>
              </a:spcBef>
              <a:spcAft>
                <a:spcPct val="0"/>
              </a:spcAft>
            </a:pPr>
            <a:r>
              <a:rPr lang="zh-CN" altLang="en-US" sz="2000" b="1" dirty="0">
                <a:solidFill>
                  <a:srgbClr val="FF0000"/>
                </a:solidFill>
                <a:ea typeface="楷体" panose="02010609060101010101" pitchFamily="49" charset="-122"/>
                <a:sym typeface="+mn-ea"/>
              </a:rPr>
              <a:t>①：酒杯里盛着价格昂贵的清醇美酒。</a:t>
            </a:r>
            <a:endParaRPr lang="zh-CN" altLang="en-US" sz="2000" b="1" dirty="0">
              <a:solidFill>
                <a:srgbClr val="FF0000"/>
              </a:solidFill>
              <a:ea typeface="楷体" panose="02010609060101010101" pitchFamily="49" charset="-122"/>
            </a:endParaRPr>
          </a:p>
          <a:p>
            <a:pPr defTabSz="457200" eaLnBrk="1" fontAlgn="base" hangingPunct="1">
              <a:lnSpc>
                <a:spcPct val="80000"/>
              </a:lnSpc>
              <a:spcBef>
                <a:spcPts val="1600"/>
              </a:spcBef>
              <a:spcAft>
                <a:spcPct val="0"/>
              </a:spcAft>
            </a:pPr>
            <a:r>
              <a:rPr lang="zh-CN" altLang="en-US" sz="2000" b="1" dirty="0">
                <a:solidFill>
                  <a:srgbClr val="0000FF"/>
                </a:solidFill>
                <a:latin typeface="楷体" panose="02010609060101010101" pitchFamily="49" charset="-122"/>
                <a:ea typeface="楷体" panose="02010609060101010101" pitchFamily="49" charset="-122"/>
                <a:sym typeface="+mn-ea"/>
              </a:rPr>
              <a:t>金樽，</a:t>
            </a:r>
            <a:r>
              <a:rPr lang="zh-CN" altLang="en-US" sz="2000" b="1" dirty="0">
                <a:ea typeface="楷体" panose="02010609060101010101" pitchFamily="49" charset="-122"/>
                <a:sym typeface="+mn-ea"/>
              </a:rPr>
              <a:t>对酒杯的美称。</a:t>
            </a:r>
            <a:r>
              <a:rPr lang="zh-CN" altLang="en-US" sz="2000" b="1" dirty="0">
                <a:solidFill>
                  <a:srgbClr val="0000FF"/>
                </a:solidFill>
                <a:latin typeface="楷体" panose="02010609060101010101" pitchFamily="49" charset="-122"/>
                <a:ea typeface="楷体" panose="02010609060101010101" pitchFamily="49" charset="-122"/>
                <a:sym typeface="+mn-ea"/>
              </a:rPr>
              <a:t>樽，</a:t>
            </a:r>
            <a:r>
              <a:rPr lang="zh-CN" altLang="en-US" sz="2000" b="1" dirty="0">
                <a:solidFill>
                  <a:prstClr val="black"/>
                </a:solidFill>
                <a:latin typeface="楷体" panose="02010609060101010101" pitchFamily="49" charset="-122"/>
                <a:ea typeface="楷体" panose="02010609060101010101" pitchFamily="49" charset="-122"/>
                <a:sym typeface="+mn-ea"/>
              </a:rPr>
              <a:t>盛酒的器具。</a:t>
            </a:r>
            <a:endParaRPr lang="en-US" altLang="zh-CN" sz="2000" b="1" dirty="0">
              <a:solidFill>
                <a:prstClr val="black"/>
              </a:solidFill>
              <a:latin typeface="楷体" panose="02010609060101010101" pitchFamily="49" charset="-122"/>
              <a:ea typeface="楷体" panose="02010609060101010101" pitchFamily="49" charset="-122"/>
            </a:endParaRPr>
          </a:p>
          <a:p>
            <a:pPr defTabSz="457200" eaLnBrk="1" fontAlgn="base" hangingPunct="1">
              <a:lnSpc>
                <a:spcPct val="80000"/>
              </a:lnSpc>
              <a:spcBef>
                <a:spcPts val="1600"/>
              </a:spcBef>
              <a:spcAft>
                <a:spcPct val="0"/>
              </a:spcAft>
            </a:pPr>
            <a:r>
              <a:rPr lang="zh-CN" altLang="en-US" sz="2000" b="1" dirty="0">
                <a:solidFill>
                  <a:srgbClr val="0000FF"/>
                </a:solidFill>
                <a:latin typeface="楷体" panose="02010609060101010101" pitchFamily="49" charset="-122"/>
                <a:ea typeface="楷体" panose="02010609060101010101" pitchFamily="49" charset="-122"/>
                <a:sym typeface="+mn-ea"/>
              </a:rPr>
              <a:t>斗十千，</a:t>
            </a:r>
            <a:r>
              <a:rPr lang="zh-CN" altLang="en-US" sz="2000" b="1" dirty="0">
                <a:solidFill>
                  <a:prstClr val="black"/>
                </a:solidFill>
                <a:latin typeface="楷体" panose="02010609060101010101" pitchFamily="49" charset="-122"/>
                <a:ea typeface="楷体" panose="02010609060101010101" pitchFamily="49" charset="-122"/>
                <a:sym typeface="+mn-ea"/>
              </a:rPr>
              <a:t>一斗值十千钱（即万钱），形容酒美价贵。</a:t>
            </a:r>
            <a:endParaRPr lang="zh-CN" altLang="en-US" sz="2000" b="1" dirty="0">
              <a:solidFill>
                <a:prstClr val="black"/>
              </a:solidFill>
              <a:latin typeface="楷体" panose="02010609060101010101" pitchFamily="49" charset="-122"/>
              <a:ea typeface="楷体" panose="02010609060101010101" pitchFamily="49" charset="-122"/>
            </a:endParaRPr>
          </a:p>
          <a:p>
            <a:pPr defTabSz="457200" eaLnBrk="1" fontAlgn="base" hangingPunct="1">
              <a:lnSpc>
                <a:spcPct val="80000"/>
              </a:lnSpc>
              <a:spcBef>
                <a:spcPts val="1600"/>
              </a:spcBef>
              <a:spcAft>
                <a:spcPct val="0"/>
              </a:spcAft>
            </a:pPr>
            <a:r>
              <a:rPr lang="zh-CN" altLang="en-US" sz="2000" b="1" dirty="0">
                <a:solidFill>
                  <a:srgbClr val="FF0000"/>
                </a:solidFill>
                <a:ea typeface="楷体" panose="02010609060101010101" pitchFamily="49" charset="-122"/>
                <a:sym typeface="+mn-ea"/>
              </a:rPr>
              <a:t>②：盘子里装满价值万钱的佳肴。</a:t>
            </a:r>
          </a:p>
          <a:p>
            <a:pPr defTabSz="457200" eaLnBrk="1" fontAlgn="base" hangingPunct="1">
              <a:lnSpc>
                <a:spcPct val="80000"/>
              </a:lnSpc>
              <a:spcBef>
                <a:spcPts val="1600"/>
              </a:spcBef>
              <a:spcAft>
                <a:spcPct val="0"/>
              </a:spcAft>
            </a:pPr>
            <a:r>
              <a:rPr lang="zh-CN" altLang="en-US" sz="2000" b="1" dirty="0">
                <a:solidFill>
                  <a:srgbClr val="FF0000"/>
                </a:solidFill>
                <a:ea typeface="楷体" panose="02010609060101010101" pitchFamily="49" charset="-122"/>
                <a:sym typeface="+mn-ea"/>
              </a:rPr>
              <a:t>玉盘，对盘子的美称。</a:t>
            </a:r>
            <a:endParaRPr lang="en-US" altLang="zh-CN" sz="2000" b="1" dirty="0">
              <a:solidFill>
                <a:prstClr val="black"/>
              </a:solidFill>
              <a:latin typeface="楷体" panose="02010609060101010101" pitchFamily="49" charset="-122"/>
              <a:ea typeface="楷体" panose="02010609060101010101" pitchFamily="49" charset="-122"/>
            </a:endParaRPr>
          </a:p>
          <a:p>
            <a:pPr defTabSz="457200" eaLnBrk="1" fontAlgn="base" hangingPunct="1">
              <a:lnSpc>
                <a:spcPct val="80000"/>
              </a:lnSpc>
              <a:spcBef>
                <a:spcPts val="1600"/>
              </a:spcBef>
              <a:spcAft>
                <a:spcPct val="0"/>
              </a:spcAft>
            </a:pPr>
            <a:r>
              <a:rPr lang="zh-CN" altLang="en-US" sz="2000" b="1" dirty="0">
                <a:solidFill>
                  <a:srgbClr val="0000FF"/>
                </a:solidFill>
                <a:latin typeface="楷体" panose="02010609060101010101" pitchFamily="49" charset="-122"/>
                <a:ea typeface="楷体" panose="02010609060101010101" pitchFamily="49" charset="-122"/>
                <a:sym typeface="+mn-ea"/>
              </a:rPr>
              <a:t>珍羞，</a:t>
            </a:r>
            <a:r>
              <a:rPr lang="zh-CN" altLang="en-US" sz="2000" b="1" dirty="0">
                <a:solidFill>
                  <a:prstClr val="black"/>
                </a:solidFill>
                <a:latin typeface="楷体" panose="02010609060101010101" pitchFamily="49" charset="-122"/>
                <a:ea typeface="楷体" panose="02010609060101010101" pitchFamily="49" charset="-122"/>
                <a:sym typeface="+mn-ea"/>
              </a:rPr>
              <a:t>珍贵的菜肴。</a:t>
            </a:r>
            <a:r>
              <a:rPr lang="zh-CN" altLang="en-US" sz="2000" b="1" dirty="0">
                <a:solidFill>
                  <a:srgbClr val="0000FF"/>
                </a:solidFill>
                <a:latin typeface="楷体" panose="02010609060101010101" pitchFamily="49" charset="-122"/>
                <a:ea typeface="楷体" panose="02010609060101010101" pitchFamily="49" charset="-122"/>
                <a:sym typeface="+mn-ea"/>
              </a:rPr>
              <a:t>羞，</a:t>
            </a:r>
            <a:r>
              <a:rPr lang="zh-CN" altLang="en-US" sz="2000" b="1" dirty="0">
                <a:solidFill>
                  <a:srgbClr val="008000"/>
                </a:solidFill>
                <a:latin typeface="楷体" panose="02010609060101010101" pitchFamily="49" charset="-122"/>
                <a:ea typeface="楷体" panose="02010609060101010101" pitchFamily="49" charset="-122"/>
                <a:sym typeface="+mn-ea"/>
              </a:rPr>
              <a:t>同“馐”</a:t>
            </a:r>
            <a:r>
              <a:rPr lang="zh-CN" altLang="en-US" sz="2000" b="1" dirty="0">
                <a:solidFill>
                  <a:prstClr val="black"/>
                </a:solidFill>
                <a:latin typeface="楷体" panose="02010609060101010101" pitchFamily="49" charset="-122"/>
                <a:ea typeface="楷体" panose="02010609060101010101" pitchFamily="49" charset="-122"/>
                <a:sym typeface="+mn-ea"/>
              </a:rPr>
              <a:t>，美味的食物。</a:t>
            </a:r>
            <a:endParaRPr lang="en-US" altLang="zh-CN" sz="2000" b="1" dirty="0">
              <a:solidFill>
                <a:prstClr val="black"/>
              </a:solidFill>
              <a:latin typeface="楷体" panose="02010609060101010101" pitchFamily="49" charset="-122"/>
              <a:ea typeface="楷体" panose="02010609060101010101" pitchFamily="49" charset="-122"/>
            </a:endParaRPr>
          </a:p>
          <a:p>
            <a:pPr defTabSz="457200" eaLnBrk="1" fontAlgn="base" hangingPunct="1">
              <a:lnSpc>
                <a:spcPct val="80000"/>
              </a:lnSpc>
              <a:spcBef>
                <a:spcPts val="1600"/>
              </a:spcBef>
              <a:spcAft>
                <a:spcPct val="0"/>
              </a:spcAft>
            </a:pPr>
            <a:r>
              <a:rPr lang="zh-CN" altLang="en-US" sz="2000" b="1" dirty="0">
                <a:solidFill>
                  <a:srgbClr val="0000FF"/>
                </a:solidFill>
                <a:latin typeface="楷体" panose="02010609060101010101" pitchFamily="49" charset="-122"/>
                <a:ea typeface="楷体" panose="02010609060101010101" pitchFamily="49" charset="-122"/>
                <a:sym typeface="+mn-ea"/>
              </a:rPr>
              <a:t>直：</a:t>
            </a:r>
            <a:r>
              <a:rPr lang="zh-CN" altLang="en-US" sz="2000" b="1" dirty="0">
                <a:solidFill>
                  <a:srgbClr val="008000"/>
                </a:solidFill>
                <a:latin typeface="楷体" panose="02010609060101010101" pitchFamily="49" charset="-122"/>
                <a:ea typeface="楷体" panose="02010609060101010101" pitchFamily="49" charset="-122"/>
                <a:sym typeface="+mn-ea"/>
              </a:rPr>
              <a:t>同“值”</a:t>
            </a:r>
            <a:r>
              <a:rPr lang="zh-CN" altLang="en-US" sz="2000" b="1" dirty="0">
                <a:latin typeface="楷体" panose="02010609060101010101" pitchFamily="49" charset="-122"/>
                <a:ea typeface="楷体" panose="02010609060101010101" pitchFamily="49" charset="-122"/>
                <a:sym typeface="+mn-ea"/>
              </a:rPr>
              <a:t>，价值。</a:t>
            </a:r>
            <a:endParaRPr lang="zh-CN" altLang="en-US" sz="2000" b="1" dirty="0">
              <a:solidFill>
                <a:srgbClr val="0000FF"/>
              </a:solidFill>
              <a:latin typeface="楷体" panose="02010609060101010101" pitchFamily="49" charset="-122"/>
              <a:ea typeface="楷体" panose="02010609060101010101" pitchFamily="49" charset="-122"/>
            </a:endParaRPr>
          </a:p>
          <a:p>
            <a:pPr defTabSz="457200" eaLnBrk="1" fontAlgn="base" hangingPunct="1">
              <a:lnSpc>
                <a:spcPct val="80000"/>
              </a:lnSpc>
              <a:spcBef>
                <a:spcPts val="1600"/>
              </a:spcBef>
              <a:spcAft>
                <a:spcPct val="0"/>
              </a:spcAft>
            </a:pPr>
            <a:r>
              <a:rPr lang="zh-CN" altLang="en-US" sz="2000" b="1" dirty="0">
                <a:solidFill>
                  <a:srgbClr val="0000FF"/>
                </a:solidFill>
                <a:latin typeface="楷体" panose="02010609060101010101" pitchFamily="49" charset="-122"/>
                <a:ea typeface="楷体" panose="02010609060101010101" pitchFamily="49" charset="-122"/>
                <a:sym typeface="+mn-ea"/>
              </a:rPr>
              <a:t>箸：</a:t>
            </a:r>
            <a:r>
              <a:rPr lang="zh-CN" altLang="en-US" sz="2000" b="1" dirty="0">
                <a:solidFill>
                  <a:prstClr val="black"/>
                </a:solidFill>
                <a:latin typeface="楷体" panose="02010609060101010101" pitchFamily="49" charset="-122"/>
                <a:ea typeface="楷体" panose="02010609060101010101" pitchFamily="49" charset="-122"/>
                <a:sym typeface="+mn-ea"/>
              </a:rPr>
              <a:t>筷子。</a:t>
            </a:r>
            <a:endParaRPr lang="en-US" altLang="zh-CN" sz="2000" b="1" dirty="0">
              <a:solidFill>
                <a:prstClr val="black"/>
              </a:solidFill>
              <a:latin typeface="楷体" panose="02010609060101010101" pitchFamily="49" charset="-122"/>
              <a:ea typeface="楷体" panose="02010609060101010101" pitchFamily="49" charset="-122"/>
            </a:endParaRPr>
          </a:p>
          <a:p>
            <a:pPr defTabSz="457200" eaLnBrk="1" fontAlgn="base" hangingPunct="1">
              <a:lnSpc>
                <a:spcPct val="80000"/>
              </a:lnSpc>
              <a:spcBef>
                <a:spcPts val="1600"/>
              </a:spcBef>
              <a:spcAft>
                <a:spcPct val="0"/>
              </a:spcAft>
            </a:pPr>
            <a:r>
              <a:rPr lang="zh-CN" altLang="en-US" sz="2000" b="1" dirty="0">
                <a:solidFill>
                  <a:srgbClr val="0000FF"/>
                </a:solidFill>
                <a:latin typeface="楷体" panose="02010609060101010101" pitchFamily="49" charset="-122"/>
                <a:ea typeface="楷体" panose="02010609060101010101" pitchFamily="49" charset="-122"/>
                <a:sym typeface="+mn-ea"/>
              </a:rPr>
              <a:t>茫然：</a:t>
            </a:r>
            <a:r>
              <a:rPr lang="zh-CN" altLang="en-US" sz="2000" b="1" dirty="0">
                <a:solidFill>
                  <a:prstClr val="black"/>
                </a:solidFill>
                <a:latin typeface="楷体" panose="02010609060101010101" pitchFamily="49" charset="-122"/>
                <a:ea typeface="楷体" panose="02010609060101010101" pitchFamily="49" charset="-122"/>
                <a:sym typeface="+mn-ea"/>
              </a:rPr>
              <a:t>若有所失的样子。</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391"/>
                                        </p:tgtEl>
                                        <p:attrNameLst>
                                          <p:attrName>style.visibility</p:attrName>
                                        </p:attrNameLst>
                                      </p:cBhvr>
                                      <p:to>
                                        <p:strVal val="visible"/>
                                      </p:to>
                                    </p:set>
                                    <p:animEffect transition="in" filter="fade">
                                      <p:cBhvr>
                                        <p:cTn id="13" dur="500"/>
                                        <p:tgtEl>
                                          <p:spTgt spid="1239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fade">
                                      <p:cBhvr>
                                        <p:cTn id="35" dur="1000"/>
                                        <p:tgtEl>
                                          <p:spTgt spid="18">
                                            <p:txEl>
                                              <p:pRg st="0" end="0"/>
                                            </p:txEl>
                                          </p:spTgt>
                                        </p:tgtEl>
                                      </p:cBhvr>
                                    </p:animEffect>
                                    <p:anim calcmode="lin" valueType="num">
                                      <p:cBhvr>
                                        <p:cTn id="36"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8">
                                            <p:txEl>
                                              <p:pRg st="1" end="1"/>
                                            </p:txEl>
                                          </p:spTgt>
                                        </p:tgtEl>
                                        <p:attrNameLst>
                                          <p:attrName>style.visibility</p:attrName>
                                        </p:attrNameLst>
                                      </p:cBhvr>
                                      <p:to>
                                        <p:strVal val="visible"/>
                                      </p:to>
                                    </p:set>
                                    <p:animEffect transition="in" filter="fade">
                                      <p:cBhvr>
                                        <p:cTn id="42" dur="1000"/>
                                        <p:tgtEl>
                                          <p:spTgt spid="18">
                                            <p:txEl>
                                              <p:pRg st="1" end="1"/>
                                            </p:txEl>
                                          </p:spTgt>
                                        </p:tgtEl>
                                      </p:cBhvr>
                                    </p:animEffect>
                                    <p:anim calcmode="lin" valueType="num">
                                      <p:cBhvr>
                                        <p:cTn id="43"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8">
                                            <p:txEl>
                                              <p:pRg st="2" end="2"/>
                                            </p:txEl>
                                          </p:spTgt>
                                        </p:tgtEl>
                                        <p:attrNameLst>
                                          <p:attrName>style.visibility</p:attrName>
                                        </p:attrNameLst>
                                      </p:cBhvr>
                                      <p:to>
                                        <p:strVal val="visible"/>
                                      </p:to>
                                    </p:set>
                                    <p:animEffect transition="in" filter="fade">
                                      <p:cBhvr>
                                        <p:cTn id="49" dur="1000"/>
                                        <p:tgtEl>
                                          <p:spTgt spid="18">
                                            <p:txEl>
                                              <p:pRg st="2" end="2"/>
                                            </p:txEl>
                                          </p:spTgt>
                                        </p:tgtEl>
                                      </p:cBhvr>
                                    </p:animEffect>
                                    <p:anim calcmode="lin" valueType="num">
                                      <p:cBhvr>
                                        <p:cTn id="50"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8">
                                            <p:txEl>
                                              <p:pRg st="3" end="3"/>
                                            </p:txEl>
                                          </p:spTgt>
                                        </p:tgtEl>
                                        <p:attrNameLst>
                                          <p:attrName>style.visibility</p:attrName>
                                        </p:attrNameLst>
                                      </p:cBhvr>
                                      <p:to>
                                        <p:strVal val="visible"/>
                                      </p:to>
                                    </p:set>
                                    <p:animEffect transition="in" filter="fade">
                                      <p:cBhvr>
                                        <p:cTn id="56" dur="1000"/>
                                        <p:tgtEl>
                                          <p:spTgt spid="18">
                                            <p:txEl>
                                              <p:pRg st="3" end="3"/>
                                            </p:txEl>
                                          </p:spTgt>
                                        </p:tgtEl>
                                      </p:cBhvr>
                                    </p:animEffect>
                                    <p:anim calcmode="lin" valueType="num">
                                      <p:cBhvr>
                                        <p:cTn id="57" dur="10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18">
                                            <p:txEl>
                                              <p:pRg st="3" end="3"/>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8">
                                            <p:txEl>
                                              <p:pRg st="4" end="4"/>
                                            </p:txEl>
                                          </p:spTgt>
                                        </p:tgtEl>
                                        <p:attrNameLst>
                                          <p:attrName>style.visibility</p:attrName>
                                        </p:attrNameLst>
                                      </p:cBhvr>
                                      <p:to>
                                        <p:strVal val="visible"/>
                                      </p:to>
                                    </p:set>
                                    <p:animEffect transition="in" filter="fade">
                                      <p:cBhvr>
                                        <p:cTn id="61" dur="1000"/>
                                        <p:tgtEl>
                                          <p:spTgt spid="18">
                                            <p:txEl>
                                              <p:pRg st="4" end="4"/>
                                            </p:txEl>
                                          </p:spTgt>
                                        </p:tgtEl>
                                      </p:cBhvr>
                                    </p:animEffect>
                                    <p:anim calcmode="lin" valueType="num">
                                      <p:cBhvr>
                                        <p:cTn id="62" dur="10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63" dur="10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18">
                                            <p:txEl>
                                              <p:pRg st="5" end="5"/>
                                            </p:txEl>
                                          </p:spTgt>
                                        </p:tgtEl>
                                        <p:attrNameLst>
                                          <p:attrName>style.visibility</p:attrName>
                                        </p:attrNameLst>
                                      </p:cBhvr>
                                      <p:to>
                                        <p:strVal val="visible"/>
                                      </p:to>
                                    </p:set>
                                    <p:animEffect transition="in" filter="fade">
                                      <p:cBhvr>
                                        <p:cTn id="68" dur="1000"/>
                                        <p:tgtEl>
                                          <p:spTgt spid="18">
                                            <p:txEl>
                                              <p:pRg st="5" end="5"/>
                                            </p:txEl>
                                          </p:spTgt>
                                        </p:tgtEl>
                                      </p:cBhvr>
                                    </p:animEffect>
                                    <p:anim calcmode="lin" valueType="num">
                                      <p:cBhvr>
                                        <p:cTn id="69" dur="10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70" dur="10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8">
                                            <p:txEl>
                                              <p:pRg st="6" end="6"/>
                                            </p:txEl>
                                          </p:spTgt>
                                        </p:tgtEl>
                                        <p:attrNameLst>
                                          <p:attrName>style.visibility</p:attrName>
                                        </p:attrNameLst>
                                      </p:cBhvr>
                                      <p:to>
                                        <p:strVal val="visible"/>
                                      </p:to>
                                    </p:set>
                                    <p:animEffect transition="in" filter="fade">
                                      <p:cBhvr>
                                        <p:cTn id="75" dur="1000"/>
                                        <p:tgtEl>
                                          <p:spTgt spid="18">
                                            <p:txEl>
                                              <p:pRg st="6" end="6"/>
                                            </p:txEl>
                                          </p:spTgt>
                                        </p:tgtEl>
                                      </p:cBhvr>
                                    </p:animEffect>
                                    <p:anim calcmode="lin" valueType="num">
                                      <p:cBhvr>
                                        <p:cTn id="76" dur="10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77" dur="10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18">
                                            <p:txEl>
                                              <p:pRg st="7" end="7"/>
                                            </p:txEl>
                                          </p:spTgt>
                                        </p:tgtEl>
                                        <p:attrNameLst>
                                          <p:attrName>style.visibility</p:attrName>
                                        </p:attrNameLst>
                                      </p:cBhvr>
                                      <p:to>
                                        <p:strVal val="visible"/>
                                      </p:to>
                                    </p:set>
                                    <p:animEffect transition="in" filter="fade">
                                      <p:cBhvr>
                                        <p:cTn id="82" dur="1000"/>
                                        <p:tgtEl>
                                          <p:spTgt spid="18">
                                            <p:txEl>
                                              <p:pRg st="7" end="7"/>
                                            </p:txEl>
                                          </p:spTgt>
                                        </p:tgtEl>
                                      </p:cBhvr>
                                    </p:animEffect>
                                    <p:anim calcmode="lin" valueType="num">
                                      <p:cBhvr>
                                        <p:cTn id="83" dur="1000" fill="hold"/>
                                        <p:tgtEl>
                                          <p:spTgt spid="18">
                                            <p:txEl>
                                              <p:pRg st="7" end="7"/>
                                            </p:txEl>
                                          </p:spTgt>
                                        </p:tgtEl>
                                        <p:attrNameLst>
                                          <p:attrName>ppt_x</p:attrName>
                                        </p:attrNameLst>
                                      </p:cBhvr>
                                      <p:tavLst>
                                        <p:tav tm="0">
                                          <p:val>
                                            <p:strVal val="#ppt_x"/>
                                          </p:val>
                                        </p:tav>
                                        <p:tav tm="100000">
                                          <p:val>
                                            <p:strVal val="#ppt_x"/>
                                          </p:val>
                                        </p:tav>
                                      </p:tavLst>
                                    </p:anim>
                                    <p:anim calcmode="lin" valueType="num">
                                      <p:cBhvr>
                                        <p:cTn id="84" dur="1000" fill="hold"/>
                                        <p:tgtEl>
                                          <p:spTgt spid="1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18">
                                            <p:txEl>
                                              <p:pRg st="8" end="8"/>
                                            </p:txEl>
                                          </p:spTgt>
                                        </p:tgtEl>
                                        <p:attrNameLst>
                                          <p:attrName>style.visibility</p:attrName>
                                        </p:attrNameLst>
                                      </p:cBhvr>
                                      <p:to>
                                        <p:strVal val="visible"/>
                                      </p:to>
                                    </p:set>
                                    <p:animEffect transition="in" filter="fade">
                                      <p:cBhvr>
                                        <p:cTn id="89" dur="1000"/>
                                        <p:tgtEl>
                                          <p:spTgt spid="18">
                                            <p:txEl>
                                              <p:pRg st="8" end="8"/>
                                            </p:txEl>
                                          </p:spTgt>
                                        </p:tgtEl>
                                      </p:cBhvr>
                                    </p:animEffect>
                                    <p:anim calcmode="lin" valueType="num">
                                      <p:cBhvr>
                                        <p:cTn id="90" dur="1000" fill="hold"/>
                                        <p:tgtEl>
                                          <p:spTgt spid="18">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1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 grpId="0"/>
      <p:bldP spid="4"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DOC_GUID" val="{aeb6e8e9-7c97-466d-aa1d-37e0d8fb61a3}"/>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6256</Words>
  <Application>Microsoft Office PowerPoint</Application>
  <PresentationFormat>全屏显示(4:3)</PresentationFormat>
  <Paragraphs>388</Paragraphs>
  <Slides>54</Slides>
  <Notes>7</Notes>
  <HiddenSlides>0</HiddenSlides>
  <MMClips>3</MMClips>
  <ScaleCrop>false</ScaleCrop>
  <HeadingPairs>
    <vt:vector size="4" baseType="variant">
      <vt:variant>
        <vt:lpstr>主题</vt:lpstr>
      </vt:variant>
      <vt:variant>
        <vt:i4>1</vt:i4>
      </vt:variant>
      <vt:variant>
        <vt:lpstr>幻灯片标题</vt:lpstr>
      </vt:variant>
      <vt:variant>
        <vt:i4>54</vt:i4>
      </vt:variant>
    </vt:vector>
  </HeadingPairs>
  <TitlesOfParts>
    <vt:vector size="55" baseType="lpstr">
      <vt:lpstr>自定义设计方案</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Administrator</cp:lastModifiedBy>
  <cp:revision>3</cp:revision>
  <dcterms:created xsi:type="dcterms:W3CDTF">2019-04-12T03:30:00Z</dcterms:created>
  <dcterms:modified xsi:type="dcterms:W3CDTF">2019-08-27T10:14:29Z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2052-11.1.0.8527</vt:lpwstr>
  </property>
</Properties>
</file>