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1"/>
  </p:notesMasterIdLst>
  <p:sldIdLst>
    <p:sldId id="257" r:id="rId2"/>
    <p:sldId id="279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69" r:id="rId17"/>
    <p:sldId id="270" r:id="rId18"/>
    <p:sldId id="271" r:id="rId19"/>
    <p:sldId id="296" r:id="rId20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7E093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94"/>
        <p:guide pos="29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pPr lvl="0" algn="r" eaLnBrk="1" hangingPunct="1">
                <a:buNone/>
              </a:pPr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C60B-C7DC-4076-A959-D171B42775F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0742-2ACC-4C0F-B674-0F403AB1E6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标题 1" descr="中国教育出版网"/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1143000" cy="4968875"/>
          </a:xfrm>
        </p:spPr>
        <p:txBody>
          <a:bodyPr vert="horz" wrap="square" lIns="68580" tIns="34290" rIns="68580" bIns="34290" anchor="b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sz="6600" b="1" dirty="0">
                <a:solidFill>
                  <a:srgbClr val="162477"/>
                </a:solidFill>
                <a:latin typeface="宋体" panose="02010600030101010101" pitchFamily="2" charset="-122"/>
              </a:rPr>
              <a:t> </a:t>
            </a:r>
            <a:endParaRPr lang="zh-CN" altLang="en-US" sz="6600" b="1" dirty="0">
              <a:solidFill>
                <a:srgbClr val="162477"/>
              </a:solidFill>
              <a:latin typeface="宋体" panose="02010600030101010101" pitchFamily="2" charset="-122"/>
            </a:endParaRPr>
          </a:p>
        </p:txBody>
      </p:sp>
      <p:pic>
        <p:nvPicPr>
          <p:cNvPr id="7174" name="图片 8197" descr="中国教育出版网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BCAAE"/>
              </a:clrFrom>
              <a:clrTo>
                <a:srgbClr val="DBCAAE">
                  <a:alpha val="0"/>
                </a:srgbClr>
              </a:clrTo>
            </a:clrChange>
          </a:blip>
          <a:srcRect l="10699" t="5382" r="9166" b="26389"/>
          <a:stretch>
            <a:fillRect/>
          </a:stretch>
        </p:blipFill>
        <p:spPr>
          <a:xfrm>
            <a:off x="2511108" y="770890"/>
            <a:ext cx="3816350" cy="374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30450" y="4514215"/>
            <a:ext cx="4480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6.</a:t>
            </a:r>
            <a:r>
              <a:rPr lang="zh-CN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敬业与乐业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0065" y="5610860"/>
            <a:ext cx="154876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梁启超</a:t>
            </a:r>
            <a:endParaRPr lang="zh-CN" altLang="en-US" b="1" dirty="0">
              <a:solidFill>
                <a:srgbClr val="162477"/>
              </a:solidFill>
              <a:latin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文本框 1" descr="中国教育出版网"/>
          <p:cNvSpPr txBox="1"/>
          <p:nvPr/>
        </p:nvSpPr>
        <p:spPr>
          <a:xfrm>
            <a:off x="1562100" y="789940"/>
            <a:ext cx="6019800" cy="583565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如何论述怎样</a:t>
            </a:r>
            <a:r>
              <a:rPr lang="zh-CN" altLang="en-US" sz="3200" b="1" dirty="0">
                <a:latin typeface="宋体" panose="02010600030101010101" pitchFamily="2" charset="-122"/>
              </a:rPr>
              <a:t>才能</a:t>
            </a:r>
            <a:r>
              <a:rPr lang="zh-CN" altLang="en-US" sz="2800" b="1" dirty="0">
                <a:latin typeface="宋体" panose="02010600030101010101" pitchFamily="2" charset="-122"/>
              </a:rPr>
              <a:t>做到“敬业”</a:t>
            </a:r>
            <a:r>
              <a:rPr lang="en-US" altLang="zh-CN" sz="2800" b="1" dirty="0"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103428" name="文本框 103427"/>
          <p:cNvSpPr txBox="1"/>
          <p:nvPr/>
        </p:nvSpPr>
        <p:spPr>
          <a:xfrm>
            <a:off x="2259965" y="1877060"/>
            <a:ext cx="4869180" cy="1106805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主一无适便是敬。</a:t>
            </a:r>
          </a:p>
          <a:p>
            <a:pPr algn="r">
              <a:lnSpc>
                <a:spcPct val="110000"/>
              </a:lnSpc>
            </a:pPr>
            <a:r>
              <a:rPr lang="en-US" altLang="zh-CN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朱熹</a:t>
            </a:r>
          </a:p>
        </p:txBody>
      </p:sp>
      <p:sp>
        <p:nvSpPr>
          <p:cNvPr id="22532" name="矩形 103428"/>
          <p:cNvSpPr/>
          <p:nvPr/>
        </p:nvSpPr>
        <p:spPr>
          <a:xfrm>
            <a:off x="842963" y="3371215"/>
            <a:ext cx="8035925" cy="147637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因自己的才能、境地，做一种劳作做到圆满，便是天地间第一等人。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ldLvl="0" animBg="1"/>
      <p:bldP spid="103428" grpId="0" bldLvl="0" animBg="1"/>
      <p:bldP spid="2253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文本框 1" descr="中国教育出版网"/>
          <p:cNvSpPr txBox="1"/>
          <p:nvPr/>
        </p:nvSpPr>
        <p:spPr>
          <a:xfrm>
            <a:off x="2208530" y="705485"/>
            <a:ext cx="4726940" cy="68199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</a:rPr>
              <a:t> 3.</a:t>
            </a:r>
            <a:r>
              <a:rPr lang="zh-CN" altLang="en-US" sz="2800" b="1" dirty="0">
                <a:latin typeface="宋体" panose="02010600030101010101" pitchFamily="2" charset="-122"/>
              </a:rPr>
              <a:t>什么是</a:t>
            </a:r>
            <a:r>
              <a:rPr lang="en-US" altLang="zh-CN" sz="2800" b="1" dirty="0">
                <a:latin typeface="宋体" panose="02010600030101010101" pitchFamily="2" charset="-122"/>
              </a:rPr>
              <a:t>“</a:t>
            </a:r>
            <a:r>
              <a:rPr lang="zh-CN" altLang="en-US" sz="3200" b="1" dirty="0">
                <a:latin typeface="宋体" panose="02010600030101010101" pitchFamily="2" charset="-122"/>
              </a:rPr>
              <a:t>乐业</a:t>
            </a:r>
            <a:r>
              <a:rPr lang="en-US" altLang="zh-CN" sz="2800" b="1" dirty="0">
                <a:latin typeface="宋体" panose="02010600030101010101" pitchFamily="2" charset="-122"/>
              </a:rPr>
              <a:t>”?</a:t>
            </a:r>
          </a:p>
        </p:txBody>
      </p:sp>
      <p:sp>
        <p:nvSpPr>
          <p:cNvPr id="105477" name="文本框 105476"/>
          <p:cNvSpPr txBox="1"/>
          <p:nvPr/>
        </p:nvSpPr>
        <p:spPr>
          <a:xfrm>
            <a:off x="974408" y="2167573"/>
            <a:ext cx="3844925" cy="2630487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在工作中寻找快乐　</a:t>
            </a:r>
          </a:p>
          <a:p>
            <a:pPr marL="457200" indent="-457200">
              <a:spcBef>
                <a:spcPct val="50000"/>
              </a:spcBef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在奋斗中感受快乐</a:t>
            </a:r>
          </a:p>
          <a:p>
            <a:pPr marL="457200" indent="-457200">
              <a:spcBef>
                <a:spcPct val="50000"/>
              </a:spcBef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在竞争中体味快乐　</a:t>
            </a:r>
          </a:p>
          <a:p>
            <a:pPr marL="457200" indent="-457200">
              <a:spcBef>
                <a:spcPct val="50000"/>
              </a:spcBef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在投入中享受快乐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40450" y="1590675"/>
            <a:ext cx="515938" cy="3784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好之者不如乐之者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00850" y="1590675"/>
            <a:ext cx="596900" cy="3784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知之者不如好之者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  <p:bldP spid="10547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圆角矩形 63" descr="中国教育出版网"/>
          <p:cNvSpPr/>
          <p:nvPr/>
        </p:nvSpPr>
        <p:spPr>
          <a:xfrm>
            <a:off x="314325" y="738188"/>
            <a:ext cx="2286000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7637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957263" y="1524000"/>
            <a:ext cx="8186737" cy="4371975"/>
          </a:xfrm>
          <a:solidFill>
            <a:schemeClr val="bg1">
              <a:alpha val="4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(1)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论证条理清晰，论据生动有力。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  这篇讲演词开头提出了论题，中间主体部分分两层论述敬业和乐业的重要，末尾总结全篇。条理很清晰。证明论点的过程，举了多种论据：有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生活中的实例</a:t>
            </a:r>
            <a:r>
              <a:rPr lang="zh-CN" altLang="en-US" sz="2400" b="1" dirty="0">
                <a:latin typeface="宋体" panose="02010600030101010101" pitchFamily="2" charset="-122"/>
              </a:rPr>
              <a:t>，有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古代、外国著作中的事例</a:t>
            </a:r>
            <a:r>
              <a:rPr lang="zh-CN" altLang="en-US" sz="2400" b="1" dirty="0">
                <a:latin typeface="宋体" panose="02010600030101010101" pitchFamily="2" charset="-122"/>
              </a:rPr>
              <a:t>，有作者亲身经历中卓有成效的经验，还有古人的流传至今的名言警句等。这些论据的精选运用，使讲演词具体、生动，富有说服力。</a:t>
            </a:r>
            <a:endParaRPr lang="zh-CN" altLang="en-US" sz="24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233045" y="227965"/>
            <a:ext cx="2346325" cy="700405"/>
            <a:chOff x="677" y="589"/>
            <a:chExt cx="3695" cy="1103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写法探究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文本框 113665" descr="中国教育出版网"/>
          <p:cNvSpPr txBox="1"/>
          <p:nvPr/>
        </p:nvSpPr>
        <p:spPr>
          <a:xfrm>
            <a:off x="287020" y="585470"/>
            <a:ext cx="8569325" cy="37084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语言通俗浅显，准确周密，概括有力。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</a:rPr>
              <a:t>全篇讲演用简明的短句，很少用长句；多用口语，明白如话，一听就懂；引用古代文句时，注重化深为浅。同时文中多次用了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设问句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反问句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引用不少古代名言警句</a:t>
            </a:r>
            <a:r>
              <a:rPr lang="zh-CN" altLang="en-US" sz="2400" b="1" dirty="0">
                <a:latin typeface="宋体" panose="02010600030101010101" pitchFamily="2" charset="-122"/>
              </a:rPr>
              <a:t>，又自己提炼了许多精辟的警句，都使语言显得概括有力。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7815" y="4502150"/>
            <a:ext cx="3216910" cy="214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圆角矩形 59" descr="中国教育出版网"/>
          <p:cNvSpPr/>
          <p:nvPr/>
        </p:nvSpPr>
        <p:spPr>
          <a:xfrm>
            <a:off x="323533" y="815658"/>
            <a:ext cx="2166937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145" y="395605"/>
            <a:ext cx="2346325" cy="700405"/>
            <a:chOff x="677" y="589"/>
            <a:chExt cx="3695" cy="1103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  <p:pic>
        <p:nvPicPr>
          <p:cNvPr id="31746" name="Picture 6" descr="C:\Users\Administrator\Documents\小插图\文本框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1202055"/>
            <a:ext cx="7162165" cy="53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矩形 116740" descr="中国教育出版网"/>
          <p:cNvSpPr/>
          <p:nvPr/>
        </p:nvSpPr>
        <p:spPr>
          <a:xfrm>
            <a:off x="1427480" y="2534920"/>
            <a:ext cx="6287770" cy="3752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这篇演讲针对听讲者的实际情况，提出了“敬业与乐业”的论题，深入地论述了敬业与乐业的重要性，殷切地希望大家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发扬敬业、乐业的精神</a:t>
            </a:r>
            <a:r>
              <a:rPr lang="zh-CN" altLang="en-US" sz="2800" b="1" dirty="0">
                <a:latin typeface="宋体" panose="02010600030101010101" pitchFamily="2" charset="-122"/>
              </a:rPr>
              <a:t>，去过人类合理的生活。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圆角矩形 75" descr="中国教育出版网"/>
          <p:cNvSpPr/>
          <p:nvPr/>
        </p:nvSpPr>
        <p:spPr>
          <a:xfrm>
            <a:off x="322263" y="771525"/>
            <a:ext cx="23860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0709" name="左大括号 101378" descr="中国教育出版网"/>
          <p:cNvSpPr/>
          <p:nvPr/>
        </p:nvSpPr>
        <p:spPr>
          <a:xfrm>
            <a:off x="827088" y="2076450"/>
            <a:ext cx="287337" cy="3835400"/>
          </a:xfrm>
          <a:prstGeom prst="leftBrace">
            <a:avLst>
              <a:gd name="adj1" fmla="val 110739"/>
              <a:gd name="adj2" fmla="val 50000"/>
            </a:avLst>
          </a:prstGeom>
          <a:noFill/>
          <a:ln w="9525">
            <a:noFill/>
          </a:ln>
        </p:spPr>
        <p:txBody>
          <a:bodyPr/>
          <a:lstStyle/>
          <a:p>
            <a:pPr>
              <a:buFont typeface="Arial" panose="020B0604020202020204" pitchFamily="34" charset="0"/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00710" name="文本框 101379" descr="中国教育出版网"/>
          <p:cNvSpPr txBox="1"/>
          <p:nvPr/>
        </p:nvSpPr>
        <p:spPr>
          <a:xfrm>
            <a:off x="1187450" y="1792605"/>
            <a:ext cx="1659255" cy="52197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提出问题</a:t>
            </a:r>
          </a:p>
        </p:txBody>
      </p:sp>
      <p:sp>
        <p:nvSpPr>
          <p:cNvPr id="200711" name="文本框 101380" descr="中国教育出版网"/>
          <p:cNvSpPr txBox="1"/>
          <p:nvPr/>
        </p:nvSpPr>
        <p:spPr>
          <a:xfrm>
            <a:off x="971550" y="3462338"/>
            <a:ext cx="1803400" cy="519112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分析问题</a:t>
            </a:r>
          </a:p>
        </p:txBody>
      </p:sp>
      <p:sp>
        <p:nvSpPr>
          <p:cNvPr id="200712" name="文本框 101381" descr="中国教育出版网"/>
          <p:cNvSpPr txBox="1"/>
          <p:nvPr/>
        </p:nvSpPr>
        <p:spPr>
          <a:xfrm>
            <a:off x="1116013" y="5519738"/>
            <a:ext cx="1730375" cy="519112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解决问题</a:t>
            </a:r>
          </a:p>
        </p:txBody>
      </p:sp>
      <p:sp>
        <p:nvSpPr>
          <p:cNvPr id="200713" name="文本框 101382" descr="中国教育出版网"/>
          <p:cNvSpPr txBox="1"/>
          <p:nvPr/>
        </p:nvSpPr>
        <p:spPr>
          <a:xfrm>
            <a:off x="1403350" y="2382838"/>
            <a:ext cx="15621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00714" name="文本框 101383" descr="中国教育出版网"/>
          <p:cNvSpPr txBox="1"/>
          <p:nvPr/>
        </p:nvSpPr>
        <p:spPr>
          <a:xfrm>
            <a:off x="1116013" y="4024313"/>
            <a:ext cx="1512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00715" name="文本框 101384" descr="中国教育出版网"/>
          <p:cNvSpPr txBox="1"/>
          <p:nvPr/>
        </p:nvSpPr>
        <p:spPr>
          <a:xfrm>
            <a:off x="1403350" y="5895975"/>
            <a:ext cx="10080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00716" name="文本框 101385" descr="中国教育出版网"/>
          <p:cNvSpPr txBox="1"/>
          <p:nvPr/>
        </p:nvSpPr>
        <p:spPr>
          <a:xfrm>
            <a:off x="2846705" y="1792605"/>
            <a:ext cx="5565140" cy="52197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揭示全文论述的中心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敬业与乐业</a:t>
            </a:r>
          </a:p>
        </p:txBody>
      </p:sp>
      <p:sp>
        <p:nvSpPr>
          <p:cNvPr id="200717" name="文本框 101386" descr="中国教育出版网"/>
          <p:cNvSpPr txBox="1"/>
          <p:nvPr/>
        </p:nvSpPr>
        <p:spPr>
          <a:xfrm>
            <a:off x="2772410" y="3462655"/>
            <a:ext cx="5367020" cy="52197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论述有业、敬业、乐业的重要性</a:t>
            </a:r>
          </a:p>
        </p:txBody>
      </p:sp>
      <p:sp>
        <p:nvSpPr>
          <p:cNvPr id="200718" name="文本框 101387" descr="中国教育出版网"/>
          <p:cNvSpPr txBox="1"/>
          <p:nvPr/>
        </p:nvSpPr>
        <p:spPr>
          <a:xfrm>
            <a:off x="2846705" y="5519738"/>
            <a:ext cx="5184775" cy="519112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总结全文，勉励大家敬业乐业</a:t>
            </a:r>
          </a:p>
        </p:txBody>
      </p:sp>
      <p:sp>
        <p:nvSpPr>
          <p:cNvPr id="200719" name="文本框 101388" descr="中国教育出版网"/>
          <p:cNvSpPr txBox="1"/>
          <p:nvPr/>
        </p:nvSpPr>
        <p:spPr>
          <a:xfrm>
            <a:off x="8262938" y="2046288"/>
            <a:ext cx="630237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</a:p>
        </p:txBody>
      </p:sp>
      <p:sp>
        <p:nvSpPr>
          <p:cNvPr id="200720" name="矩形 101389" descr="中国教育出版网"/>
          <p:cNvSpPr/>
          <p:nvPr/>
        </p:nvSpPr>
        <p:spPr>
          <a:xfrm>
            <a:off x="250825" y="3114993"/>
            <a:ext cx="576263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敬</a:t>
            </a: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</a:t>
            </a: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</a:t>
            </a: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82575" y="561975"/>
            <a:ext cx="2346325" cy="700405"/>
            <a:chOff x="677" y="589"/>
            <a:chExt cx="3695" cy="1103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  <p:sp>
        <p:nvSpPr>
          <p:cNvPr id="14" name="左大括号 13"/>
          <p:cNvSpPr/>
          <p:nvPr/>
        </p:nvSpPr>
        <p:spPr>
          <a:xfrm>
            <a:off x="816610" y="1792605"/>
            <a:ext cx="370205" cy="4334510"/>
          </a:xfrm>
          <a:prstGeom prst="leftBrace">
            <a:avLst>
              <a:gd name="adj1" fmla="val 541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bldLvl="0" animBg="1"/>
      <p:bldP spid="200711" grpId="0" bldLvl="0" animBg="1"/>
      <p:bldP spid="200712" grpId="0" bldLvl="0" animBg="1"/>
      <p:bldP spid="200713" grpId="0"/>
      <p:bldP spid="200714" grpId="0"/>
      <p:bldP spid="200715" grpId="0"/>
      <p:bldP spid="200716" grpId="0" bldLvl="0" animBg="1"/>
      <p:bldP spid="200717" grpId="0" bldLvl="0" animBg="1"/>
      <p:bldP spid="200718" grpId="0" bldLvl="0" animBg="1"/>
      <p:bldP spid="200719" grpId="0" bldLvl="0"/>
      <p:bldP spid="20072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文本框 107521" descr="中国教育出版网"/>
          <p:cNvSpPr txBox="1"/>
          <p:nvPr/>
        </p:nvSpPr>
        <p:spPr>
          <a:xfrm>
            <a:off x="326708" y="1201420"/>
            <a:ext cx="8497887" cy="203009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作者在文章中提出了许多有关敬业和乐业的观点，你最信服的是哪一点</a:t>
            </a:r>
            <a:r>
              <a:rPr lang="en-US" altLang="zh-CN" sz="2800" b="1" dirty="0">
                <a:latin typeface="宋体" panose="02010600030101010101" pitchFamily="2" charset="-122"/>
              </a:rPr>
              <a:t>?</a:t>
            </a:r>
            <a:r>
              <a:rPr lang="zh-CN" altLang="en-US" sz="2800" b="1" dirty="0">
                <a:latin typeface="宋体" panose="02010600030101010101" pitchFamily="2" charset="-122"/>
              </a:rPr>
              <a:t>你有没有不同意见</a:t>
            </a:r>
            <a:r>
              <a:rPr lang="en-US" altLang="zh-CN" sz="2800" b="1" dirty="0">
                <a:latin typeface="宋体" panose="02010600030101010101" pitchFamily="2" charset="-122"/>
              </a:rPr>
              <a:t>?</a:t>
            </a:r>
            <a:r>
              <a:rPr lang="zh-CN" altLang="en-US" sz="2800" b="1" dirty="0">
                <a:latin typeface="宋体" panose="02010600030101010101" pitchFamily="2" charset="-122"/>
              </a:rPr>
              <a:t>说说你持这种意见的理由。</a:t>
            </a:r>
          </a:p>
        </p:txBody>
      </p:sp>
      <p:sp>
        <p:nvSpPr>
          <p:cNvPr id="194563" name="矩形 107522" descr="中国教育出版网"/>
          <p:cNvSpPr/>
          <p:nvPr/>
        </p:nvSpPr>
        <p:spPr>
          <a:xfrm>
            <a:off x="435293" y="3360420"/>
            <a:ext cx="8280400" cy="277114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）“敬业乐业”四个字，是人类生活的不二法门。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）人类一面为生活而劳动，一面也是为劳动而生活。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）凡职业没有不是神圣的。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）凡职业没有不是可敬的。</a:t>
            </a:r>
          </a:p>
        </p:txBody>
      </p:sp>
      <p:sp>
        <p:nvSpPr>
          <p:cNvPr id="14340" name="圆角矩形 43" descr="中国教育出版网"/>
          <p:cNvSpPr/>
          <p:nvPr/>
        </p:nvSpPr>
        <p:spPr>
          <a:xfrm>
            <a:off x="327025" y="1033463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5900" y="247650"/>
            <a:ext cx="2346325" cy="700405"/>
            <a:chOff x="677" y="589"/>
            <a:chExt cx="3695" cy="1103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ldLvl="0" animBg="1"/>
      <p:bldP spid="19456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矩形 108545" descr="中国教育出版网"/>
          <p:cNvSpPr/>
          <p:nvPr/>
        </p:nvSpPr>
        <p:spPr>
          <a:xfrm>
            <a:off x="431800" y="817563"/>
            <a:ext cx="8280400" cy="5221605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人生在世，是要天天劳作的。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劳作便是功德，不劳作便是罪恶。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因自己的才能、境地，做一种劳作做到圆满，便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是天地间第一等人。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凡做一件事，便把这件事看作我的生命，无论别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的什么好处，到底不肯牺牲我现在做的事来和他交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换。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敬业主义，于人生最为必要，又于人生最为有利。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从劳苦中找出快乐来。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矩形 109569" descr="中国教育出版网"/>
          <p:cNvSpPr/>
          <p:nvPr/>
        </p:nvSpPr>
        <p:spPr>
          <a:xfrm>
            <a:off x="431800" y="823913"/>
            <a:ext cx="8280400" cy="4300855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11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凡职业都是有趣味的，只要你肯继续做下去，趣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味自然会发生。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每一职业之成就，离不了奋斗。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因为每一职业之成就，离不了奋斗；一步一步的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奋斗前去，从刻苦中将快乐的分量加增。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人生能从自己职业中领略出趣味，生活才有价值。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敬业即是责任心，乐业即是趣味。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735455" y="1986280"/>
            <a:ext cx="59385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7500" y="394335"/>
            <a:ext cx="2346325" cy="633095"/>
            <a:chOff x="785" y="1022"/>
            <a:chExt cx="3695" cy="997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" y="1022"/>
              <a:ext cx="3695" cy="99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56" y="1100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情境导入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59220" y="1279525"/>
            <a:ext cx="2232025" cy="2355850"/>
            <a:chOff x="9808" y="1090"/>
            <a:chExt cx="3514" cy="3710"/>
          </a:xfrm>
        </p:grpSpPr>
        <p:sp>
          <p:nvSpPr>
            <p:cNvPr id="19468" name="文本框 90116"/>
            <p:cNvSpPr txBox="1"/>
            <p:nvPr/>
          </p:nvSpPr>
          <p:spPr>
            <a:xfrm>
              <a:off x="10590" y="3887"/>
              <a:ext cx="2280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教师</a:t>
              </a:r>
            </a:p>
          </p:txBody>
        </p:sp>
        <p:pic>
          <p:nvPicPr>
            <p:cNvPr id="19469" name="图片 90122" descr="teacher2"/>
            <p:cNvPicPr>
              <a:picLocks noChangeAspect="1"/>
            </p:cNvPicPr>
            <p:nvPr/>
          </p:nvPicPr>
          <p:blipFill>
            <a:blip r:embed="rId3" cstate="print"/>
            <a:srcRect b="20886"/>
            <a:stretch>
              <a:fillRect/>
            </a:stretch>
          </p:blipFill>
          <p:spPr>
            <a:xfrm>
              <a:off x="9807" y="1090"/>
              <a:ext cx="3515" cy="279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716915" y="3804920"/>
            <a:ext cx="3384550" cy="2811145"/>
            <a:chOff x="1418" y="5508"/>
            <a:chExt cx="5330" cy="4427"/>
          </a:xfrm>
        </p:grpSpPr>
        <p:sp>
          <p:nvSpPr>
            <p:cNvPr id="19466" name="文本框 90118"/>
            <p:cNvSpPr txBox="1"/>
            <p:nvPr/>
          </p:nvSpPr>
          <p:spPr>
            <a:xfrm>
              <a:off x="3460" y="9022"/>
              <a:ext cx="1920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律师</a:t>
              </a:r>
            </a:p>
          </p:txBody>
        </p:sp>
        <p:pic>
          <p:nvPicPr>
            <p:cNvPr id="19467" name="图片 90123" descr="3956-15122110105Q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" y="5507"/>
              <a:ext cx="5330" cy="319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6133465" y="3804920"/>
            <a:ext cx="2270125" cy="2757170"/>
            <a:chOff x="8900" y="5593"/>
            <a:chExt cx="3574" cy="4342"/>
          </a:xfrm>
        </p:grpSpPr>
        <p:sp>
          <p:nvSpPr>
            <p:cNvPr id="19464" name="文本框 90117"/>
            <p:cNvSpPr txBox="1"/>
            <p:nvPr/>
          </p:nvSpPr>
          <p:spPr>
            <a:xfrm>
              <a:off x="10302" y="9022"/>
              <a:ext cx="1920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军人</a:t>
              </a:r>
            </a:p>
          </p:txBody>
        </p:sp>
        <p:pic>
          <p:nvPicPr>
            <p:cNvPr id="19465" name="图片 90124" descr="-17874744537888"/>
            <p:cNvPicPr>
              <a:picLocks noChangeAspect="1"/>
            </p:cNvPicPr>
            <p:nvPr/>
          </p:nvPicPr>
          <p:blipFill>
            <a:blip r:embed="rId5" cstate="print"/>
            <a:srcRect b="9494"/>
            <a:stretch>
              <a:fillRect/>
            </a:stretch>
          </p:blipFill>
          <p:spPr>
            <a:xfrm>
              <a:off x="8900" y="5592"/>
              <a:ext cx="3575" cy="33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410845" y="1343025"/>
            <a:ext cx="1823720" cy="2313940"/>
            <a:chOff x="487" y="2214"/>
            <a:chExt cx="2872" cy="36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/>
            <a:srcRect b="7682"/>
            <a:stretch>
              <a:fillRect/>
            </a:stretch>
          </p:blipFill>
          <p:spPr>
            <a:xfrm>
              <a:off x="487" y="2214"/>
              <a:ext cx="2872" cy="2592"/>
            </a:xfrm>
            <a:prstGeom prst="rect">
              <a:avLst/>
            </a:prstGeom>
          </p:spPr>
        </p:pic>
        <p:sp>
          <p:nvSpPr>
            <p:cNvPr id="12" name="文本框 90114"/>
            <p:cNvSpPr txBox="1"/>
            <p:nvPr/>
          </p:nvSpPr>
          <p:spPr>
            <a:xfrm>
              <a:off x="1237" y="4940"/>
              <a:ext cx="171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警察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4865" y="1027430"/>
            <a:ext cx="1562100" cy="2680970"/>
            <a:chOff x="7010" y="1496"/>
            <a:chExt cx="2460" cy="4222"/>
          </a:xfrm>
        </p:grpSpPr>
        <p:sp>
          <p:nvSpPr>
            <p:cNvPr id="19470" name="文本框 90115"/>
            <p:cNvSpPr txBox="1"/>
            <p:nvPr/>
          </p:nvSpPr>
          <p:spPr>
            <a:xfrm>
              <a:off x="7550" y="4806"/>
              <a:ext cx="1920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医 生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rcRect l="12976" t="22251" r="13622" b="19770"/>
            <a:stretch>
              <a:fillRect/>
            </a:stretch>
          </p:blipFill>
          <p:spPr>
            <a:xfrm>
              <a:off x="7010" y="1496"/>
              <a:ext cx="2360" cy="331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2663825" y="1279525"/>
            <a:ext cx="1628140" cy="2440940"/>
            <a:chOff x="4195" y="2015"/>
            <a:chExt cx="2564" cy="3844"/>
          </a:xfrm>
        </p:grpSpPr>
        <p:sp>
          <p:nvSpPr>
            <p:cNvPr id="19472" name="文本框 90114"/>
            <p:cNvSpPr txBox="1"/>
            <p:nvPr/>
          </p:nvSpPr>
          <p:spPr>
            <a:xfrm>
              <a:off x="4594" y="4941"/>
              <a:ext cx="203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演员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5" y="2015"/>
              <a:ext cx="2565" cy="291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圆角矩形 11" descr="中国教育出版网"/>
          <p:cNvSpPr/>
          <p:nvPr/>
        </p:nvSpPr>
        <p:spPr>
          <a:xfrm>
            <a:off x="319088" y="709613"/>
            <a:ext cx="241776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25" name="内容占位符 1" descr="中国教育出版网"/>
          <p:cNvSpPr>
            <a:spLocks noGrp="1"/>
          </p:cNvSpPr>
          <p:nvPr>
            <p:ph idx="4294967295"/>
          </p:nvPr>
        </p:nvSpPr>
        <p:spPr>
          <a:xfrm>
            <a:off x="0" y="1347788"/>
            <a:ext cx="5705475" cy="4886325"/>
          </a:xfrm>
          <a:solidFill>
            <a:schemeClr val="bg1">
              <a:alpha val="27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【梁启超】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(1873—1929)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，字卓如，号任公，又号饮冰室主人。广东新会人，维新派代表人物，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启蒙思想家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政治活动家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教育家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史学家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文学家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。曾倡导文体改良的“诗界革命”和“小说界革命”。代表作有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饮冰室合集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7165" y="441960"/>
            <a:ext cx="2345690" cy="632460"/>
            <a:chOff x="677" y="701"/>
            <a:chExt cx="3694" cy="996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r="2856"/>
          <a:stretch>
            <a:fillRect/>
          </a:stretch>
        </p:blipFill>
        <p:spPr>
          <a:xfrm>
            <a:off x="5970270" y="1520190"/>
            <a:ext cx="3063875" cy="417893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圆角矩形 18" descr="中国教育出版网"/>
          <p:cNvSpPr/>
          <p:nvPr/>
        </p:nvSpPr>
        <p:spPr>
          <a:xfrm>
            <a:off x="293688" y="796925"/>
            <a:ext cx="23225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4790" y="499110"/>
            <a:ext cx="2345690" cy="632460"/>
            <a:chOff x="626" y="492"/>
            <a:chExt cx="3694" cy="996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" y="492"/>
              <a:ext cx="3695" cy="99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52" y="570"/>
              <a:ext cx="299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背景介绍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9130" y="4001135"/>
            <a:ext cx="4191000" cy="26384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7515" y="1385570"/>
            <a:ext cx="8566150" cy="2453640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 anchor="t">
            <a:spAutoFit/>
          </a:bodyPr>
          <a:lstStyle/>
          <a:p>
            <a:pPr marL="0" indent="0" eaLnBrk="1" hangingPunct="1">
              <a:lnSpc>
                <a:spcPct val="160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《敬业与乐业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是梁启超先生于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70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多年前在上海中华职业学校为学生所作的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演讲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，对学生进行职业道德启蒙教育，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有很强的针对性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470025"/>
            <a:ext cx="7886700" cy="5084763"/>
          </a:xfrm>
          <a:solidFill>
            <a:schemeClr val="bg1">
              <a:alpha val="27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演  讲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概念：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演讲是以口语表达的方式面对听众，就某一问题发表自己的观点，阐述某一事理的活动。（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属于议论文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主要特点：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一、面对一定数量的听众，公开发表自己的观点。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二、话题集中，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中心突出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结构完整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三、语言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简洁明快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充满感情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，富有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鼓动性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6147" name="圆角矩形 22" descr="中国教育出版网"/>
          <p:cNvSpPr/>
          <p:nvPr/>
        </p:nvSpPr>
        <p:spPr>
          <a:xfrm>
            <a:off x="319088" y="782638"/>
            <a:ext cx="236061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46405" y="499745"/>
            <a:ext cx="2346325" cy="702310"/>
            <a:chOff x="4732" y="1782"/>
            <a:chExt cx="3695" cy="1106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2" y="1782"/>
              <a:ext cx="3695" cy="1106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4973" y="1876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知识积累</a:t>
              </a:r>
            </a:p>
          </p:txBody>
        </p:sp>
      </p:grpSp>
      <p:pic>
        <p:nvPicPr>
          <p:cNvPr id="10242" name="图片 942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5745" y="94932"/>
            <a:ext cx="1989136" cy="2068513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63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544513" y="2089150"/>
            <a:ext cx="8599487" cy="4303713"/>
          </a:xfrm>
          <a:solidFill>
            <a:schemeClr val="bg1">
              <a:alpha val="27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旁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骛</a:t>
            </a:r>
            <a:r>
              <a:rPr lang="zh-CN" altLang="en-US" b="1" dirty="0">
                <a:latin typeface="宋体" panose="02010600030101010101" pitchFamily="2" charset="-122"/>
              </a:rPr>
              <a:t>（   ） 解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剖</a:t>
            </a:r>
            <a:r>
              <a:rPr lang="zh-CN" altLang="en-US" b="1" dirty="0">
                <a:latin typeface="宋体" panose="02010600030101010101" pitchFamily="2" charset="-122"/>
              </a:rPr>
              <a:t>（   ）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亵渎</a:t>
            </a:r>
            <a:r>
              <a:rPr lang="zh-CN" altLang="en-US" b="1" dirty="0">
                <a:latin typeface="宋体" panose="02010600030101010101" pitchFamily="2" charset="-122"/>
              </a:rPr>
              <a:t>（      ）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强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聒</a:t>
            </a:r>
            <a:r>
              <a:rPr lang="zh-CN" altLang="en-US" b="1" dirty="0">
                <a:latin typeface="宋体" panose="02010600030101010101" pitchFamily="2" charset="-122"/>
              </a:rPr>
              <a:t>（   ）  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骈</a:t>
            </a:r>
            <a:r>
              <a:rPr lang="zh-CN" altLang="en-US" b="1" dirty="0">
                <a:latin typeface="宋体" panose="02010600030101010101" pitchFamily="2" charset="-122"/>
              </a:rPr>
              <a:t>（    ）进  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佝偻</a:t>
            </a:r>
            <a:r>
              <a:rPr lang="zh-CN" altLang="en-US" b="1" dirty="0">
                <a:latin typeface="宋体" panose="02010600030101010101" pitchFamily="2" charset="-122"/>
              </a:rPr>
              <a:t>（   ）（    ）    教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诲</a:t>
            </a:r>
            <a:r>
              <a:rPr lang="zh-CN" altLang="en-US" b="1" dirty="0">
                <a:latin typeface="宋体" panose="02010600030101010101" pitchFamily="2" charset="-122"/>
              </a:rPr>
              <a:t>（   ）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禅</a:t>
            </a:r>
            <a:r>
              <a:rPr lang="zh-CN" altLang="en-US" b="1" dirty="0">
                <a:latin typeface="宋体" panose="02010600030101010101" pitchFamily="2" charset="-122"/>
              </a:rPr>
              <a:t>（    ）师   容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赦</a:t>
            </a:r>
            <a:r>
              <a:rPr lang="zh-CN" altLang="en-US" b="1" dirty="0">
                <a:latin typeface="宋体" panose="02010600030101010101" pitchFamily="2" charset="-122"/>
              </a:rPr>
              <a:t>（   ）  承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蜩</a:t>
            </a:r>
            <a:r>
              <a:rPr lang="zh-CN" altLang="en-US" b="1" dirty="0">
                <a:latin typeface="宋体" panose="02010600030101010101" pitchFamily="2" charset="-122"/>
              </a:rPr>
              <a:t>（    ）</a:t>
            </a:r>
          </a:p>
          <a:p>
            <a:pPr marL="0" indent="0" eaLnBrk="1" hangingPunct="1">
              <a:buNone/>
            </a:pP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宋体" panose="02010600030101010101" pitchFamily="2" charset="-122"/>
            </a:endParaRPr>
          </a:p>
        </p:txBody>
      </p:sp>
      <p:sp>
        <p:nvSpPr>
          <p:cNvPr id="7171" name="圆角矩形 27" descr="中国教育出版网"/>
          <p:cNvSpPr/>
          <p:nvPr/>
        </p:nvSpPr>
        <p:spPr>
          <a:xfrm>
            <a:off x="350838" y="735013"/>
            <a:ext cx="22955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7398" name="文本框 97292" descr="中国教育出版网"/>
          <p:cNvSpPr txBox="1"/>
          <p:nvPr/>
        </p:nvSpPr>
        <p:spPr>
          <a:xfrm>
            <a:off x="1219200" y="5410200"/>
            <a:ext cx="9540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ch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</a:p>
        </p:txBody>
      </p:sp>
      <p:sp>
        <p:nvSpPr>
          <p:cNvPr id="187399" name="文本框 97293" descr="中国教育出版网"/>
          <p:cNvSpPr txBox="1"/>
          <p:nvPr/>
        </p:nvSpPr>
        <p:spPr>
          <a:xfrm>
            <a:off x="4648200" y="5410200"/>
            <a:ext cx="7556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sh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è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0" name="文本框 97294" descr="中国教育出版网"/>
          <p:cNvSpPr txBox="1"/>
          <p:nvPr/>
        </p:nvSpPr>
        <p:spPr>
          <a:xfrm>
            <a:off x="7315200" y="5410200"/>
            <a:ext cx="9175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ti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o</a:t>
            </a:r>
          </a:p>
        </p:txBody>
      </p:sp>
      <p:sp>
        <p:nvSpPr>
          <p:cNvPr id="187401" name="文本框 6" descr="中国教育出版网"/>
          <p:cNvSpPr txBox="1"/>
          <p:nvPr/>
        </p:nvSpPr>
        <p:spPr>
          <a:xfrm>
            <a:off x="4419600" y="3352800"/>
            <a:ext cx="85407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pi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</a:p>
        </p:txBody>
      </p:sp>
      <p:sp>
        <p:nvSpPr>
          <p:cNvPr id="187402" name="文本框 7" descr="中国教育出版网"/>
          <p:cNvSpPr txBox="1"/>
          <p:nvPr/>
        </p:nvSpPr>
        <p:spPr>
          <a:xfrm>
            <a:off x="1600200" y="4343400"/>
            <a:ext cx="8651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ɡōu</a:t>
            </a:r>
          </a:p>
        </p:txBody>
      </p:sp>
      <p:sp>
        <p:nvSpPr>
          <p:cNvPr id="187403" name="文本框 8" descr="中国教育出版网"/>
          <p:cNvSpPr txBox="1"/>
          <p:nvPr/>
        </p:nvSpPr>
        <p:spPr>
          <a:xfrm>
            <a:off x="6248400" y="4419600"/>
            <a:ext cx="6778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hu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ì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4" name="文本框 9" descr="中国教育出版网"/>
          <p:cNvSpPr txBox="1"/>
          <p:nvPr/>
        </p:nvSpPr>
        <p:spPr>
          <a:xfrm>
            <a:off x="3048000" y="4343400"/>
            <a:ext cx="8191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l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ó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u</a:t>
            </a:r>
          </a:p>
        </p:txBody>
      </p:sp>
      <p:sp>
        <p:nvSpPr>
          <p:cNvPr id="187405" name="文本框 10" descr="中国教育出版网"/>
          <p:cNvSpPr txBox="1"/>
          <p:nvPr/>
        </p:nvSpPr>
        <p:spPr>
          <a:xfrm>
            <a:off x="1725613" y="2351088"/>
            <a:ext cx="6365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w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ù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6" name="文本框 11" descr="中国教育出版网"/>
          <p:cNvSpPr txBox="1"/>
          <p:nvPr/>
        </p:nvSpPr>
        <p:spPr>
          <a:xfrm>
            <a:off x="4038600" y="2286000"/>
            <a:ext cx="7747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pōu</a:t>
            </a:r>
          </a:p>
        </p:txBody>
      </p:sp>
      <p:sp>
        <p:nvSpPr>
          <p:cNvPr id="187407" name="文本框 12" descr="中国教育出版网"/>
          <p:cNvSpPr txBox="1"/>
          <p:nvPr/>
        </p:nvSpPr>
        <p:spPr>
          <a:xfrm>
            <a:off x="6705600" y="2362200"/>
            <a:ext cx="6365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xi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è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8" name="文本框 13" descr="中国教育出版网"/>
          <p:cNvSpPr txBox="1"/>
          <p:nvPr/>
        </p:nvSpPr>
        <p:spPr>
          <a:xfrm>
            <a:off x="1654175" y="3311525"/>
            <a:ext cx="7159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ɡuō</a:t>
            </a:r>
          </a:p>
        </p:txBody>
      </p:sp>
      <p:sp>
        <p:nvSpPr>
          <p:cNvPr id="187409" name="文本框 14" descr="中国教育出版网"/>
          <p:cNvSpPr txBox="1"/>
          <p:nvPr/>
        </p:nvSpPr>
        <p:spPr>
          <a:xfrm>
            <a:off x="7391400" y="2362200"/>
            <a:ext cx="6778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 d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ú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186" name="内容占位符 2" descr="中国教育出版网"/>
          <p:cNvSpPr>
            <a:spLocks noGrp="1"/>
          </p:cNvSpPr>
          <p:nvPr/>
        </p:nvSpPr>
        <p:spPr>
          <a:xfrm>
            <a:off x="193675" y="1617663"/>
            <a:ext cx="7886700" cy="4714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）订正字音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altLang="zh-CN" sz="2800" dirty="0">
              <a:latin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46405" y="499745"/>
            <a:ext cx="2346325" cy="702310"/>
            <a:chOff x="4732" y="1782"/>
            <a:chExt cx="3695" cy="1106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2" y="1782"/>
              <a:ext cx="3695" cy="1106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4973" y="1876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识文辩词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187398" grpId="0"/>
      <p:bldP spid="187399" grpId="0"/>
      <p:bldP spid="187400" grpId="0"/>
      <p:bldP spid="187401" grpId="0"/>
      <p:bldP spid="187402" grpId="0"/>
      <p:bldP spid="187403" grpId="0"/>
      <p:bldP spid="187404" grpId="0"/>
      <p:bldP spid="187405" grpId="0"/>
      <p:bldP spid="187406" grpId="0"/>
      <p:bldP spid="187407" grpId="0"/>
      <p:bldP spid="187408" grpId="0"/>
      <p:bldP spid="187409" grpId="0"/>
      <p:bldP spid="7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385888" y="1546225"/>
            <a:ext cx="7758112" cy="4316413"/>
          </a:xfrm>
          <a:solidFill>
            <a:schemeClr val="bg1">
              <a:alpha val="27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敬业乐群：</a:t>
            </a:r>
            <a:r>
              <a:rPr lang="zh-CN" altLang="en-US" sz="2800" b="1" dirty="0"/>
              <a:t>语出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礼记</a:t>
            </a:r>
            <a:r>
              <a:rPr lang="en-US" altLang="zh-CN" sz="2800" b="1" dirty="0"/>
              <a:t>·</a:t>
            </a:r>
            <a:r>
              <a:rPr lang="zh-CN" altLang="en-US" sz="2800" b="1" dirty="0"/>
              <a:t>学记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。意思是专心于学业，与朋友和睦相处。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断章取义：</a:t>
            </a:r>
            <a:r>
              <a:rPr lang="zh-CN" altLang="en-US" sz="2800" b="1" dirty="0"/>
              <a:t>不顾全篇文章的内容，而只根据需要，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/>
              <a:t>孤立地截取其中一段或一句的意思。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不二法门：</a:t>
            </a:r>
            <a:r>
              <a:rPr lang="zh-CN" altLang="en-US" sz="2800" b="1" dirty="0"/>
              <a:t>佛教用语，指直接入道、不可言传的门径。常用来指最好的或独一无二的方法。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主一无适：</a:t>
            </a:r>
            <a:r>
              <a:rPr lang="zh-CN" altLang="en-US" sz="2800" b="1" dirty="0"/>
              <a:t>专一于某种工作而不旁及其他事情。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强聒不舍：</a:t>
            </a:r>
            <a:r>
              <a:rPr lang="zh-CN" altLang="en-US" sz="2800" b="1" dirty="0"/>
              <a:t>唠唠叨叨说个没完。</a:t>
            </a:r>
          </a:p>
        </p:txBody>
      </p:sp>
      <p:sp>
        <p:nvSpPr>
          <p:cNvPr id="7186" name="内容占位符 2" descr="中国教育出版网"/>
          <p:cNvSpPr>
            <a:spLocks noGrp="1"/>
          </p:cNvSpPr>
          <p:nvPr/>
        </p:nvSpPr>
        <p:spPr>
          <a:xfrm>
            <a:off x="628650" y="837883"/>
            <a:ext cx="7886700" cy="4714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）词语积累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altLang="zh-CN" sz="28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uild="p"/>
      <p:bldP spid="7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内容占位符 2" descr="中国教育出版网"/>
          <p:cNvSpPr>
            <a:spLocks noGrp="1"/>
          </p:cNvSpPr>
          <p:nvPr/>
        </p:nvSpPr>
        <p:spPr>
          <a:xfrm>
            <a:off x="596900" y="2284413"/>
            <a:ext cx="7886700" cy="10668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90470" name="文本框 11" descr="中国教育出版网"/>
          <p:cNvSpPr txBox="1"/>
          <p:nvPr/>
        </p:nvSpPr>
        <p:spPr>
          <a:xfrm>
            <a:off x="508953" y="1399858"/>
            <a:ext cx="7200900" cy="60769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本文的中心论点是什么？</a:t>
            </a:r>
          </a:p>
        </p:txBody>
      </p:sp>
      <p:sp>
        <p:nvSpPr>
          <p:cNvPr id="190471" name="文本框 12" descr="中国教育出版网"/>
          <p:cNvSpPr txBox="1"/>
          <p:nvPr/>
        </p:nvSpPr>
        <p:spPr>
          <a:xfrm>
            <a:off x="509270" y="2183130"/>
            <a:ext cx="8610600" cy="650875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我确信“敬业乐业”四个字，是人类生活的不二法门。</a:t>
            </a:r>
          </a:p>
        </p:txBody>
      </p:sp>
      <p:sp>
        <p:nvSpPr>
          <p:cNvPr id="190472" name="矩形 13" descr="中国教育出版网"/>
          <p:cNvSpPr/>
          <p:nvPr/>
        </p:nvSpPr>
        <p:spPr>
          <a:xfrm>
            <a:off x="508953" y="3146108"/>
            <a:ext cx="7678737" cy="56515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charset="0"/>
              <a:buChar char="u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围绕这个观点，作者先后谈论了哪些问题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190473" name="文本框 14" descr="中国教育出版网"/>
          <p:cNvSpPr txBox="1"/>
          <p:nvPr/>
        </p:nvSpPr>
        <p:spPr>
          <a:xfrm>
            <a:off x="1136650" y="3911600"/>
            <a:ext cx="4057015" cy="56515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有业之必要。（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190474" name="文本框 15" descr="中国教育出版网"/>
          <p:cNvSpPr txBox="1"/>
          <p:nvPr/>
        </p:nvSpPr>
        <p:spPr>
          <a:xfrm>
            <a:off x="1136650" y="4716463"/>
            <a:ext cx="4056063" cy="565150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论述要敬业。（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2-4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190475" name="文本框 16" descr="中国教育出版网"/>
          <p:cNvSpPr txBox="1"/>
          <p:nvPr/>
        </p:nvSpPr>
        <p:spPr>
          <a:xfrm>
            <a:off x="1136650" y="5581650"/>
            <a:ext cx="4002088" cy="56515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论述要乐业。（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5-6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2100" y="403860"/>
            <a:ext cx="2428875" cy="996315"/>
            <a:chOff x="460" y="636"/>
            <a:chExt cx="3825" cy="1569"/>
          </a:xfrm>
        </p:grpSpPr>
        <p:sp>
          <p:nvSpPr>
            <p:cNvPr id="10242" name="圆角矩形 35" descr="中国教育出版网"/>
            <p:cNvSpPr/>
            <p:nvPr/>
          </p:nvSpPr>
          <p:spPr>
            <a:xfrm>
              <a:off x="460" y="1433"/>
              <a:ext cx="3695" cy="77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zh-CN" sz="2800" dirty="0">
                <a:latin typeface="宋体" panose="02010600030101010101" pitchFamily="2" charset="-122"/>
              </a:endParaRPr>
            </a:p>
          </p:txBody>
        </p:sp>
        <p:pic>
          <p:nvPicPr>
            <p:cNvPr id="13" name="图片 12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" y="636"/>
              <a:ext cx="3695" cy="1106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802" y="730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感知文章</a:t>
              </a:r>
            </a:p>
          </p:txBody>
        </p:sp>
      </p:grpSp>
      <p:pic>
        <p:nvPicPr>
          <p:cNvPr id="18434" name="图片 99333" descr="PE01561_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1700" y="4336733"/>
            <a:ext cx="2286000" cy="151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0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bldLvl="0" animBg="1"/>
      <p:bldP spid="190471" grpId="0" bldLvl="0" animBg="1"/>
      <p:bldP spid="190472" grpId="0" build="p"/>
      <p:bldP spid="190473" grpId="0" bldLvl="0" animBg="1"/>
      <p:bldP spid="190474" grpId="0" bldLvl="0" animBg="1"/>
      <p:bldP spid="1904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圆角矩形 39" descr="中国教育出版网"/>
          <p:cNvSpPr/>
          <p:nvPr/>
        </p:nvSpPr>
        <p:spPr>
          <a:xfrm>
            <a:off x="323850" y="855663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1493" name="矩形 102404" descr="中国教育出版网"/>
          <p:cNvSpPr/>
          <p:nvPr/>
        </p:nvSpPr>
        <p:spPr>
          <a:xfrm>
            <a:off x="1671955" y="1717675"/>
            <a:ext cx="5800090" cy="73088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</a:rPr>
              <a:t>作者怎样阐述什么叫“敬”</a:t>
            </a:r>
            <a:r>
              <a:rPr lang="en-US" altLang="zh-CN" sz="3200" b="1" dirty="0"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191494" name="矩形 102405" descr="中国教育出版网"/>
          <p:cNvSpPr/>
          <p:nvPr/>
        </p:nvSpPr>
        <p:spPr>
          <a:xfrm>
            <a:off x="791845" y="2914650"/>
            <a:ext cx="7487920" cy="138366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凡做一件事，便忠于一件事，将全副精力集中到这事上头，一点不旁骛，便是敬。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3850" y="550545"/>
            <a:ext cx="2345690" cy="699770"/>
            <a:chOff x="677" y="589"/>
            <a:chExt cx="3694" cy="1102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</p:grpSp>
      <p:pic>
        <p:nvPicPr>
          <p:cNvPr id="32770" name="图片 103426" descr="dfg3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5655" y="4926330"/>
            <a:ext cx="1603375" cy="173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bldLvl="0" animBg="1"/>
      <p:bldP spid="19149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17ae62d4-59fc-4c86-bd06-825c591427d0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全屏显示(4:3)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自定义设计方案</vt:lpstr>
      <vt:lpstr>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Administrator</cp:lastModifiedBy>
  <cp:revision>3</cp:revision>
  <dcterms:created xsi:type="dcterms:W3CDTF">2019-04-12T03:37:00Z</dcterms:created>
  <dcterms:modified xsi:type="dcterms:W3CDTF">2019-08-27T08:29:44Z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