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3" r:id="rId1"/>
  </p:sldMasterIdLst>
  <p:notesMasterIdLst>
    <p:notesMasterId r:id="rId20"/>
  </p:notesMasterIdLst>
  <p:sldIdLst>
    <p:sldId id="256" r:id="rId2"/>
    <p:sldId id="257" r:id="rId3"/>
    <p:sldId id="259" r:id="rId4"/>
    <p:sldId id="299" r:id="rId5"/>
    <p:sldId id="260" r:id="rId6"/>
    <p:sldId id="348" r:id="rId7"/>
    <p:sldId id="349" r:id="rId8"/>
    <p:sldId id="263" r:id="rId9"/>
    <p:sldId id="362" r:id="rId10"/>
    <p:sldId id="264" r:id="rId11"/>
    <p:sldId id="294" r:id="rId12"/>
    <p:sldId id="296" r:id="rId13"/>
    <p:sldId id="303" r:id="rId14"/>
    <p:sldId id="269" r:id="rId15"/>
    <p:sldId id="351" r:id="rId16"/>
    <p:sldId id="268" r:id="rId17"/>
    <p:sldId id="271" r:id="rId18"/>
    <p:sldId id="371" r:id="rId19"/>
  </p:sldIdLst>
  <p:sldSz cx="9144000" cy="6858000" type="screen4x3"/>
  <p:notesSz cx="7104063" cy="10234613"/>
  <p:custDataLst>
    <p:tags r:id="rId21"/>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162477"/>
    <a:srgbClr val="DFB5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p:restoredTop sz="94660"/>
  </p:normalViewPr>
  <p:slideViewPr>
    <p:cSldViewPr snapToGrid="0" showGuides="1">
      <p:cViewPr varScale="1">
        <p:scale>
          <a:sx n="89" d="100"/>
          <a:sy n="89" d="100"/>
        </p:scale>
        <p:origin x="-1416" y="-96"/>
      </p:cViewPr>
      <p:guideLst>
        <p:guide orient="horz" pos="2193"/>
        <p:guide pos="2160"/>
      </p:guideLst>
    </p:cSldViewPr>
  </p:slideViewPr>
  <p:notesTextViewPr>
    <p:cViewPr>
      <p:scale>
        <a:sx n="1" d="1"/>
        <a:sy n="1" d="1"/>
      </p:scale>
      <p:origin x="0" y="0"/>
    </p:cViewPr>
  </p:notesTextViewPr>
  <p:gridSpacing cx="73733025" cy="737330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nvPr>
        </p:nvSpPr>
        <p:spPr>
          <a:xfrm>
            <a:off x="4024313" y="0"/>
            <a:ext cx="3078163" cy="511175"/>
          </a:xfrm>
          <a:prstGeom prst="rect">
            <a:avLst/>
          </a:prstGeom>
        </p:spPr>
        <p:txBody>
          <a:bodyPr vert="horz" lIns="91440" tIns="45720" rIns="91440" bIns="45720" rtlCol="0"/>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995363" y="768350"/>
            <a:ext cx="5113338" cy="3836988"/>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4024313" y="9721850"/>
            <a:ext cx="3078163" cy="511175"/>
          </a:xfrm>
          <a:prstGeom prst="rect">
            <a:avLst/>
          </a:prstGeom>
        </p:spPr>
        <p:txBody>
          <a:bodyPr vert="horz" lIns="91440" tIns="45720" rIns="91440" bIns="45720" rtlCol="0" anchor="b"/>
          <a:lstStyle/>
          <a:p>
            <a:pPr lvl="0" algn="r" eaLnBrk="1" hangingPunct="1">
              <a:buNone/>
            </a:pPr>
            <a:fld id="{9A0DB2DC-4C9A-4742-B13C-FB6460FD3503}" type="slidenum">
              <a:rPr lang="zh-CN" altLang="en-US" sz="1200" dirty="0"/>
              <a:pPr lvl="0" algn="r" eaLnBrk="1" hangingPunct="1">
                <a:buNone/>
              </a:pPr>
              <a:t>‹#›</a:t>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3CB2CDA-C2E9-4082-B613-3023E9444F34}" type="datetimeFigureOut">
              <a:rPr lang="zh-CN" altLang="en-US" smtClean="0"/>
              <a:t>2019/8/27 Tuesday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1E7FE41-A68D-4136-9017-49F7E4B0185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B2CDA-C2E9-4082-B613-3023E9444F34}" type="datetimeFigureOut">
              <a:rPr lang="zh-CN" altLang="en-US" smtClean="0"/>
              <a:t>2019/8/27 Tuesday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7FE41-A68D-4136-9017-49F7E4B0185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图片 3" descr="中国教育出版网"/>
          <p:cNvPicPr>
            <a:picLocks noChangeAspect="1"/>
          </p:cNvPicPr>
          <p:nvPr/>
        </p:nvPicPr>
        <p:blipFill>
          <a:blip r:embed="rId2" cstate="print"/>
          <a:stretch>
            <a:fillRect/>
          </a:stretch>
        </p:blipFill>
        <p:spPr>
          <a:xfrm>
            <a:off x="3397250" y="0"/>
            <a:ext cx="5746750" cy="3627438"/>
          </a:xfrm>
          <a:prstGeom prst="rect">
            <a:avLst/>
          </a:prstGeom>
          <a:noFill/>
          <a:ln w="9525">
            <a:noFill/>
          </a:ln>
        </p:spPr>
      </p:pic>
      <p:pic>
        <p:nvPicPr>
          <p:cNvPr id="2051" name="图片 4" descr="中国教育出版网"/>
          <p:cNvPicPr>
            <a:picLocks noChangeAspect="1"/>
          </p:cNvPicPr>
          <p:nvPr/>
        </p:nvPicPr>
        <p:blipFill>
          <a:blip r:embed="rId3" cstate="print"/>
          <a:stretch>
            <a:fillRect/>
          </a:stretch>
        </p:blipFill>
        <p:spPr>
          <a:xfrm>
            <a:off x="3397250" y="3614738"/>
            <a:ext cx="5746750" cy="3243262"/>
          </a:xfrm>
          <a:prstGeom prst="rect">
            <a:avLst/>
          </a:prstGeom>
          <a:noFill/>
          <a:ln w="9525">
            <a:noFill/>
          </a:ln>
        </p:spPr>
      </p:pic>
      <p:sp>
        <p:nvSpPr>
          <p:cNvPr id="2052" name="文本框 5" descr="中国教育出版网"/>
          <p:cNvSpPr txBox="1"/>
          <p:nvPr/>
        </p:nvSpPr>
        <p:spPr>
          <a:xfrm>
            <a:off x="608965" y="746125"/>
            <a:ext cx="1495425" cy="5169535"/>
          </a:xfrm>
          <a:prstGeom prst="rect">
            <a:avLst/>
          </a:prstGeom>
          <a:noFill/>
          <a:ln w="9525">
            <a:noFill/>
          </a:ln>
        </p:spPr>
        <p:txBody>
          <a:bodyPr wrap="square">
            <a:spAutoFit/>
          </a:bodyPr>
          <a:lstStyle/>
          <a:p>
            <a:r>
              <a:rPr lang="en-US" altLang="zh-CN" sz="6600" b="1" dirty="0">
                <a:solidFill>
                  <a:schemeClr val="tx1">
                    <a:lumMod val="75000"/>
                    <a:lumOff val="25000"/>
                  </a:schemeClr>
                </a:solidFill>
                <a:latin typeface="宋体" panose="02010600030101010101" pitchFamily="2" charset="-122"/>
              </a:rPr>
              <a:t>20*</a:t>
            </a:r>
            <a:r>
              <a:rPr lang="zh-CN" altLang="zh-CN" sz="6600" b="1" dirty="0">
                <a:solidFill>
                  <a:schemeClr val="tx1">
                    <a:lumMod val="75000"/>
                    <a:lumOff val="25000"/>
                  </a:schemeClr>
                </a:solidFill>
                <a:latin typeface="宋体" panose="02010600030101010101" pitchFamily="2" charset="-122"/>
              </a:rPr>
              <a:t>创造宣言</a:t>
            </a:r>
          </a:p>
        </p:txBody>
      </p:sp>
      <p:sp>
        <p:nvSpPr>
          <p:cNvPr id="2053" name="文本框 6" descr="中国教育出版网"/>
          <p:cNvSpPr txBox="1"/>
          <p:nvPr/>
        </p:nvSpPr>
        <p:spPr>
          <a:xfrm>
            <a:off x="2241550" y="2738438"/>
            <a:ext cx="635000" cy="1383665"/>
          </a:xfrm>
          <a:prstGeom prst="rect">
            <a:avLst/>
          </a:prstGeom>
          <a:noFill/>
          <a:ln w="9525">
            <a:noFill/>
          </a:ln>
        </p:spPr>
        <p:txBody>
          <a:bodyPr>
            <a:spAutoFit/>
          </a:bodyPr>
          <a:lstStyle/>
          <a:p>
            <a:r>
              <a:rPr lang="zh-CN" altLang="en-US" sz="2800" dirty="0">
                <a:latin typeface="仿宋" panose="02010609060101010101" pitchFamily="49" charset="-122"/>
                <a:ea typeface="仿宋" panose="02010609060101010101" pitchFamily="49" charset="-122"/>
              </a:rPr>
              <a:t>陶行知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p:tgtEl>
                                          <p:spTgt spid="2052"/>
                                        </p:tgtEl>
                                        <p:attrNameLst>
                                          <p:attrName>ppt_y</p:attrName>
                                        </p:attrNameLst>
                                      </p:cBhvr>
                                      <p:tavLst>
                                        <p:tav tm="0">
                                          <p:val>
                                            <p:strVal val="#ppt_y+#ppt_h*1.125000"/>
                                          </p:val>
                                        </p:tav>
                                        <p:tav tm="100000">
                                          <p:val>
                                            <p:strVal val="#ppt_y"/>
                                          </p:val>
                                        </p:tav>
                                      </p:tavLst>
                                    </p:anim>
                                    <p:animEffect transition="in" filter="wipe(up)">
                                      <p:cBhvr>
                                        <p:cTn id="8" dur="500"/>
                                        <p:tgtEl>
                                          <p:spTgt spid="205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053"/>
                                        </p:tgtEl>
                                        <p:attrNameLst>
                                          <p:attrName>style.visibility</p:attrName>
                                        </p:attrNameLst>
                                      </p:cBhvr>
                                      <p:to>
                                        <p:strVal val="visible"/>
                                      </p:to>
                                    </p:set>
                                    <p:anim calcmode="lin" valueType="num">
                                      <p:cBhvr additive="base">
                                        <p:cTn id="13" dur="500"/>
                                        <p:tgtEl>
                                          <p:spTgt spid="2053"/>
                                        </p:tgtEl>
                                        <p:attrNameLst>
                                          <p:attrName>ppt_y</p:attrName>
                                        </p:attrNameLst>
                                      </p:cBhvr>
                                      <p:tavLst>
                                        <p:tav tm="0">
                                          <p:val>
                                            <p:strVal val="#ppt_y+#ppt_h*1.125000"/>
                                          </p:val>
                                        </p:tav>
                                        <p:tav tm="100000">
                                          <p:val>
                                            <p:strVal val="#ppt_y"/>
                                          </p:val>
                                        </p:tav>
                                      </p:tavLst>
                                    </p:anim>
                                    <p:animEffect transition="in" filter="wipe(up)">
                                      <p:cBhvr>
                                        <p:cTn id="14" dur="500"/>
                                        <p:tgtEl>
                                          <p:spTgt spid="205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blinds(horizontal)">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blinds(horizontal)">
                                      <p:cBhvr>
                                        <p:cTn id="24"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内容占位符 2" descr="中国教育出版网"/>
          <p:cNvSpPr>
            <a:spLocks noGrp="1"/>
          </p:cNvSpPr>
          <p:nvPr>
            <p:ph idx="1"/>
          </p:nvPr>
        </p:nvSpPr>
        <p:spPr>
          <a:xfrm>
            <a:off x="227330" y="1738630"/>
            <a:ext cx="8537575" cy="3079750"/>
          </a:xfrm>
          <a:solidFill>
            <a:schemeClr val="bg1">
              <a:alpha val="29000"/>
            </a:schemeClr>
          </a:solidFill>
          <a:ln>
            <a:noFill/>
          </a:ln>
        </p:spPr>
        <p:txBody>
          <a:bodyPr lIns="68580" tIns="34290" rIns="68580" bIns="34290"/>
          <a:lstStyle/>
          <a:p>
            <a:pPr marL="0" indent="0" algn="ctr" eaLnBrk="1" hangingPunct="1">
              <a:buNone/>
            </a:pPr>
            <a:r>
              <a:rPr lang="en-US" altLang="zh-CN" sz="2400" dirty="0">
                <a:latin typeface="宋体" panose="02010600030101010101" pitchFamily="2" charset="-122"/>
              </a:rPr>
              <a:t> </a:t>
            </a:r>
            <a:r>
              <a:rPr lang="en-US" altLang="zh-CN" b="1" dirty="0">
                <a:latin typeface="宋体" panose="02010600030101010101" pitchFamily="2" charset="-122"/>
              </a:rPr>
              <a:t>   1.</a:t>
            </a:r>
            <a:r>
              <a:rPr lang="zh-CN" altLang="en-US" b="1" dirty="0">
                <a:latin typeface="宋体" panose="02010600030101010101" pitchFamily="2" charset="-122"/>
              </a:rPr>
              <a:t>文章驳斥了哪些不能创造观点？</a:t>
            </a:r>
          </a:p>
        </p:txBody>
      </p:sp>
      <p:sp>
        <p:nvSpPr>
          <p:cNvPr id="2" name="文本框 1" descr="中国教育出版网"/>
          <p:cNvSpPr txBox="1"/>
          <p:nvPr/>
        </p:nvSpPr>
        <p:spPr>
          <a:xfrm>
            <a:off x="1294448" y="2317750"/>
            <a:ext cx="6554787" cy="3681730"/>
          </a:xfrm>
          <a:prstGeom prst="rect">
            <a:avLst/>
          </a:prstGeom>
          <a:noFill/>
          <a:ln w="9525">
            <a:noFill/>
          </a:ln>
        </p:spPr>
        <p:txBody>
          <a:bodyPr>
            <a:spAutoFit/>
          </a:bodyPr>
          <a:lstStyle/>
          <a:p>
            <a:pPr algn="ctr">
              <a:lnSpc>
                <a:spcPts val="3500"/>
              </a:lnSpc>
            </a:pPr>
            <a:r>
              <a:rPr lang="zh-CN" altLang="en-US" sz="3200" b="1" dirty="0">
                <a:solidFill>
                  <a:srgbClr val="C00000"/>
                </a:solidFill>
                <a:latin typeface="黑体" panose="02010609060101010101" charset="-122"/>
                <a:ea typeface="黑体" panose="02010609060101010101" charset="-122"/>
              </a:rPr>
              <a:t>环境太平凡</a:t>
            </a:r>
          </a:p>
          <a:p>
            <a:pPr algn="ctr">
              <a:lnSpc>
                <a:spcPts val="3500"/>
              </a:lnSpc>
            </a:pPr>
            <a:r>
              <a:rPr lang="zh-CN" altLang="en-US" sz="3200" b="1" dirty="0">
                <a:solidFill>
                  <a:srgbClr val="C00000"/>
                </a:solidFill>
                <a:latin typeface="黑体" panose="02010609060101010101" charset="-122"/>
                <a:ea typeface="黑体" panose="02010609060101010101" charset="-122"/>
              </a:rPr>
              <a:t>生活太单调</a:t>
            </a:r>
          </a:p>
          <a:p>
            <a:pPr algn="ctr">
              <a:lnSpc>
                <a:spcPts val="3500"/>
              </a:lnSpc>
            </a:pPr>
            <a:r>
              <a:rPr lang="zh-CN" altLang="en-US" sz="3200" b="1" dirty="0">
                <a:solidFill>
                  <a:srgbClr val="C00000"/>
                </a:solidFill>
                <a:latin typeface="黑体" panose="02010609060101010101" charset="-122"/>
                <a:ea typeface="黑体" panose="02010609060101010101" charset="-122"/>
              </a:rPr>
              <a:t>年纪太小</a:t>
            </a:r>
          </a:p>
          <a:p>
            <a:pPr algn="ctr">
              <a:lnSpc>
                <a:spcPts val="3500"/>
              </a:lnSpc>
            </a:pPr>
            <a:r>
              <a:rPr lang="zh-CN" altLang="en-US" sz="3200" b="1" dirty="0">
                <a:solidFill>
                  <a:srgbClr val="C00000"/>
                </a:solidFill>
                <a:latin typeface="黑体" panose="02010609060101010101" charset="-122"/>
                <a:ea typeface="黑体" panose="02010609060101010101" charset="-122"/>
              </a:rPr>
              <a:t>太无能</a:t>
            </a:r>
          </a:p>
          <a:p>
            <a:pPr algn="ctr">
              <a:lnSpc>
                <a:spcPts val="3500"/>
              </a:lnSpc>
            </a:pPr>
            <a:r>
              <a:rPr lang="zh-CN" altLang="en-US" sz="3200" b="1" dirty="0">
                <a:solidFill>
                  <a:srgbClr val="C00000"/>
                </a:solidFill>
                <a:latin typeface="黑体" panose="02010609060101010101" charset="-122"/>
                <a:ea typeface="黑体" panose="02010609060101010101" charset="-122"/>
              </a:rPr>
              <a:t>陷入绝境</a:t>
            </a:r>
          </a:p>
          <a:p>
            <a:pPr algn="ctr">
              <a:lnSpc>
                <a:spcPts val="3500"/>
              </a:lnSpc>
            </a:pPr>
            <a:endParaRPr lang="zh-CN" altLang="en-US" sz="3200" b="1" dirty="0">
              <a:solidFill>
                <a:srgbClr val="C00000"/>
              </a:solidFill>
              <a:latin typeface="黑体" panose="02010609060101010101" charset="-122"/>
              <a:ea typeface="黑体" panose="02010609060101010101" charset="-122"/>
            </a:endParaRPr>
          </a:p>
          <a:p>
            <a:pPr algn="ctr">
              <a:lnSpc>
                <a:spcPts val="3500"/>
              </a:lnSpc>
            </a:pPr>
            <a:endParaRPr lang="en-US" altLang="zh-CN" sz="2800" dirty="0">
              <a:solidFill>
                <a:srgbClr val="C00000"/>
              </a:solidFill>
              <a:latin typeface="黑体" panose="02010609060101010101" charset="-122"/>
              <a:ea typeface="黑体" panose="02010609060101010101" charset="-122"/>
            </a:endParaRPr>
          </a:p>
          <a:p>
            <a:pPr algn="ctr">
              <a:lnSpc>
                <a:spcPts val="3500"/>
              </a:lnSpc>
            </a:pPr>
            <a:endParaRPr lang="en-US" altLang="zh-CN" sz="2800" dirty="0">
              <a:solidFill>
                <a:srgbClr val="C00000"/>
              </a:solidFill>
              <a:latin typeface="黑体" panose="02010609060101010101" charset="-122"/>
              <a:ea typeface="黑体" panose="02010609060101010101" charset="-122"/>
            </a:endParaRPr>
          </a:p>
        </p:txBody>
      </p:sp>
      <p:grpSp>
        <p:nvGrpSpPr>
          <p:cNvPr id="3" name="组合 2"/>
          <p:cNvGrpSpPr/>
          <p:nvPr/>
        </p:nvGrpSpPr>
        <p:grpSpPr>
          <a:xfrm>
            <a:off x="323850" y="523875"/>
            <a:ext cx="2344738" cy="698500"/>
            <a:chOff x="677" y="589"/>
            <a:chExt cx="3695" cy="1103"/>
          </a:xfrm>
        </p:grpSpPr>
        <p:pic>
          <p:nvPicPr>
            <p:cNvPr id="12295" name="图片 3" descr="00 图标-04"/>
            <p:cNvPicPr>
              <a:picLocks noChangeAspect="1"/>
            </p:cNvPicPr>
            <p:nvPr/>
          </p:nvPicPr>
          <p:blipFill>
            <a:blip r:embed="rId2" cstate="print"/>
            <a:stretch>
              <a:fillRect/>
            </a:stretch>
          </p:blipFill>
          <p:spPr>
            <a:xfrm>
              <a:off x="677" y="589"/>
              <a:ext cx="3695" cy="1103"/>
            </a:xfrm>
            <a:prstGeom prst="rect">
              <a:avLst/>
            </a:prstGeom>
            <a:noFill/>
            <a:ln w="9525">
              <a:noFill/>
            </a:ln>
          </p:spPr>
        </p:pic>
        <p:sp>
          <p:nvSpPr>
            <p:cNvPr id="12296" name="文本框 3"/>
            <p:cNvSpPr txBox="1"/>
            <p:nvPr/>
          </p:nvSpPr>
          <p:spPr>
            <a:xfrm>
              <a:off x="852" y="681"/>
              <a:ext cx="3303" cy="921"/>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课文解析</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5361">
                                            <p:txEl>
                                              <p:pRg st="0" end="0"/>
                                            </p:txEl>
                                          </p:spTgt>
                                        </p:tgtEl>
                                        <p:attrNameLst>
                                          <p:attrName>style.visibility</p:attrName>
                                        </p:attrNameLst>
                                      </p:cBhvr>
                                      <p:to>
                                        <p:strVal val="visible"/>
                                      </p:to>
                                    </p:set>
                                    <p:animEffect transition="in" filter="checkerboard(across)">
                                      <p:cBhvr>
                                        <p:cTn id="13" dur="500"/>
                                        <p:tgtEl>
                                          <p:spTgt spid="1536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checkerboard(across)">
                                      <p:cBhvr>
                                        <p:cTn id="18" dur="500"/>
                                        <p:tgtEl>
                                          <p:spTgt spid="2">
                                            <p:txEl>
                                              <p:pRg st="0" end="0"/>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checkerboard(across)">
                                      <p:cBhvr>
                                        <p:cTn id="21" dur="500"/>
                                        <p:tgtEl>
                                          <p:spTgt spid="2">
                                            <p:txEl>
                                              <p:pRg st="1" end="1"/>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checkerboard(across)">
                                      <p:cBhvr>
                                        <p:cTn id="24" dur="500"/>
                                        <p:tgtEl>
                                          <p:spTgt spid="2">
                                            <p:txEl>
                                              <p:pRg st="2" end="2"/>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heckerboard(across)">
                                      <p:cBhvr>
                                        <p:cTn id="27" dur="500"/>
                                        <p:tgtEl>
                                          <p:spTgt spid="2">
                                            <p:txEl>
                                              <p:pRg st="3" end="3"/>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Effect transition="in" filter="checkerboard(across)">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内容占位符 2" descr="中国教育出版网"/>
          <p:cNvSpPr>
            <a:spLocks noGrp="1"/>
          </p:cNvSpPr>
          <p:nvPr>
            <p:ph idx="1"/>
          </p:nvPr>
        </p:nvSpPr>
        <p:spPr>
          <a:xfrm>
            <a:off x="302895" y="867410"/>
            <a:ext cx="8537575" cy="3992245"/>
          </a:xfrm>
          <a:solidFill>
            <a:schemeClr val="bg1">
              <a:alpha val="29000"/>
            </a:schemeClr>
          </a:solidFill>
          <a:ln>
            <a:noFill/>
          </a:ln>
        </p:spPr>
        <p:txBody>
          <a:bodyPr lIns="68580" tIns="34290" rIns="68580" bIns="34290"/>
          <a:lstStyle/>
          <a:p>
            <a:pPr marL="0" indent="0" eaLnBrk="1" hangingPunct="1">
              <a:buNone/>
            </a:pPr>
            <a:r>
              <a:rPr lang="en-US" altLang="zh-CN" b="1" dirty="0">
                <a:latin typeface="宋体" panose="02010600030101010101" pitchFamily="2" charset="-122"/>
              </a:rPr>
              <a:t>     2.</a:t>
            </a:r>
            <a:r>
              <a:rPr lang="zh-CN" altLang="zh-CN" b="1" dirty="0">
                <a:latin typeface="宋体" panose="02010600030101010101" pitchFamily="2" charset="-122"/>
              </a:rPr>
              <a:t>第二部分中，作者是怎样对错误观点进行批驳的？</a:t>
            </a:r>
          </a:p>
        </p:txBody>
      </p:sp>
      <p:sp>
        <p:nvSpPr>
          <p:cNvPr id="16386" name="文本框 1" descr="中国教育出版网"/>
          <p:cNvSpPr txBox="1"/>
          <p:nvPr/>
        </p:nvSpPr>
        <p:spPr>
          <a:xfrm>
            <a:off x="749300" y="1968500"/>
            <a:ext cx="7751763" cy="3153410"/>
          </a:xfrm>
          <a:prstGeom prst="rect">
            <a:avLst/>
          </a:prstGeom>
          <a:noFill/>
          <a:ln w="9525">
            <a:noFill/>
          </a:ln>
        </p:spPr>
        <p:txBody>
          <a:bodyPr>
            <a:spAutoFit/>
          </a:bodyPr>
          <a:lstStyle/>
          <a:p>
            <a:pPr>
              <a:lnSpc>
                <a:spcPts val="3500"/>
              </a:lnSpc>
            </a:pPr>
            <a:r>
              <a:rPr lang="en-US" altLang="zh-CN" sz="2400" dirty="0">
                <a:solidFill>
                  <a:srgbClr val="C00000"/>
                </a:solidFill>
                <a:latin typeface="楷体" panose="02010609060101010101" pitchFamily="49" charset="-122"/>
                <a:ea typeface="楷体" panose="02010609060101010101" pitchFamily="49" charset="-122"/>
              </a:rPr>
              <a:t>  </a:t>
            </a:r>
            <a:r>
              <a:rPr lang="en-US" altLang="zh-CN" sz="2400" b="1" dirty="0">
                <a:solidFill>
                  <a:srgbClr val="C00000"/>
                </a:solidFill>
                <a:latin typeface="宋体" panose="02010600030101010101" pitchFamily="2" charset="-122"/>
                <a:cs typeface="宋体" panose="02010600030101010101" pitchFamily="2" charset="-122"/>
              </a:rPr>
              <a:t> </a:t>
            </a:r>
            <a:r>
              <a:rPr lang="zh-CN" altLang="zh-CN" sz="2400" b="1" dirty="0">
                <a:solidFill>
                  <a:srgbClr val="C00000"/>
                </a:solidFill>
                <a:latin typeface="宋体" panose="02010600030101010101" pitchFamily="2" charset="-122"/>
                <a:cs typeface="宋体" panose="02010600030101010101" pitchFamily="2" charset="-122"/>
              </a:rPr>
              <a:t>作者主要运用了典型事例与名言警句来进行反驳。八大山人朱耷挥毫画几笔便成为一幅名贵的杰作；法国企业家雷塞布竟能在沙漠中造成苏伊士运河；惠能据说本是目不识丁的樵夫，偶听人讲经，顿悟佛理，后来成为禅宗的南宗开创者；遭遇八十一难之玄奘，毕竟取得佛经。</a:t>
            </a:r>
          </a:p>
          <a:p>
            <a:endParaRPr lang="en-US" altLang="zh-CN" sz="2400" b="1" dirty="0">
              <a:solidFill>
                <a:srgbClr val="C00000"/>
              </a:solidFill>
              <a:latin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checkerboard(across)">
                                      <p:cBhvr>
                                        <p:cTn id="7" dur="5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checkerboard(across)">
                                      <p:cBhvr>
                                        <p:cTn id="12"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build="p"/>
      <p:bldP spid="163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内容占位符 2" descr="中国教育出版网"/>
          <p:cNvSpPr>
            <a:spLocks noGrp="1"/>
          </p:cNvSpPr>
          <p:nvPr>
            <p:ph idx="1"/>
          </p:nvPr>
        </p:nvSpPr>
        <p:spPr>
          <a:xfrm>
            <a:off x="303530" y="657860"/>
            <a:ext cx="8537575" cy="5403215"/>
          </a:xfrm>
          <a:solidFill>
            <a:schemeClr val="bg1">
              <a:alpha val="29000"/>
            </a:schemeClr>
          </a:solidFill>
          <a:ln>
            <a:noFill/>
          </a:ln>
        </p:spPr>
        <p:txBody>
          <a:bodyPr lIns="68580" tIns="34290" rIns="68580" bIns="34290"/>
          <a:lstStyle/>
          <a:p>
            <a:pPr marL="0" indent="0" eaLnBrk="1" hangingPunct="1">
              <a:lnSpc>
                <a:spcPts val="2900"/>
              </a:lnSpc>
              <a:buNone/>
            </a:pPr>
            <a:r>
              <a:rPr lang="en-US" altLang="zh-CN" sz="2400" dirty="0">
                <a:latin typeface="宋体" panose="02010600030101010101" pitchFamily="2" charset="-122"/>
              </a:rPr>
              <a:t> </a:t>
            </a:r>
            <a:r>
              <a:rPr lang="en-US" altLang="zh-CN" sz="2800" b="1" dirty="0">
                <a:latin typeface="宋体" panose="02010600030101010101" pitchFamily="2" charset="-122"/>
              </a:rPr>
              <a:t> </a:t>
            </a:r>
            <a:r>
              <a:rPr lang="en-US" altLang="zh-CN" sz="2800" b="1" dirty="0">
                <a:latin typeface="黑体" panose="02010609060101010101" charset="-122"/>
                <a:ea typeface="黑体" panose="02010609060101010101" charset="-122"/>
                <a:cs typeface="黑体" panose="02010609060101010101" charset="-122"/>
              </a:rPr>
              <a:t>3.</a:t>
            </a:r>
            <a:r>
              <a:rPr lang="zh-CN" altLang="zh-CN" sz="2800" b="1" dirty="0">
                <a:latin typeface="黑体" panose="02010609060101010101" charset="-122"/>
                <a:ea typeface="黑体" panose="02010609060101010101" charset="-122"/>
                <a:cs typeface="黑体" panose="02010609060101010101" charset="-122"/>
              </a:rPr>
              <a:t>下列对文章的赏析，不正确的两项是（      ）</a:t>
            </a:r>
          </a:p>
          <a:p>
            <a:pPr marL="0" indent="0" eaLnBrk="1" hangingPunct="1">
              <a:lnSpc>
                <a:spcPts val="2900"/>
              </a:lnSpc>
              <a:buNone/>
            </a:pPr>
            <a:r>
              <a:rPr lang="zh-CN" altLang="zh-CN" sz="2400" b="1" dirty="0">
                <a:latin typeface="黑体" panose="02010609060101010101" charset="-122"/>
                <a:ea typeface="黑体" panose="02010609060101010101" charset="-122"/>
                <a:cs typeface="黑体" panose="02010609060101010101" charset="-122"/>
              </a:rPr>
              <a:t>   A．“合于交响曲之节奏”，是说集体创造活人之塑像应遵循相互合作与协调原理。</a:t>
            </a:r>
          </a:p>
          <a:p>
            <a:pPr marL="0" indent="0" eaLnBrk="1" hangingPunct="1">
              <a:lnSpc>
                <a:spcPts val="2900"/>
              </a:lnSpc>
              <a:buNone/>
            </a:pPr>
            <a:r>
              <a:rPr lang="zh-CN" altLang="zh-CN" sz="2400" b="1" dirty="0">
                <a:latin typeface="黑体" panose="02010609060101010101" charset="-122"/>
                <a:ea typeface="黑体" panose="02010609060101010101" charset="-122"/>
                <a:cs typeface="黑体" panose="02010609060101010101" charset="-122"/>
              </a:rPr>
              <a:t>   B．作者引用歌德的话“没有勇气，一切都完”，着重证明惟有大无畏精神才是创造取得成功的关键。</a:t>
            </a:r>
          </a:p>
          <a:p>
            <a:pPr marL="0" indent="0" eaLnBrk="1" hangingPunct="1">
              <a:lnSpc>
                <a:spcPts val="2900"/>
              </a:lnSpc>
              <a:buNone/>
            </a:pPr>
            <a:r>
              <a:rPr lang="zh-CN" altLang="zh-CN" sz="2400" b="1" dirty="0">
                <a:latin typeface="黑体" panose="02010609060101010101" charset="-122"/>
                <a:ea typeface="黑体" panose="02010609060101010101" charset="-122"/>
                <a:cs typeface="黑体" panose="02010609060101010101" charset="-122"/>
              </a:rPr>
              <a:t>   C．“走两步退一步”隐含着创造之路虽有曲折坎坷，但还是要不断前进的意思。</a:t>
            </a:r>
          </a:p>
          <a:p>
            <a:pPr marL="0" indent="0" eaLnBrk="1" hangingPunct="1">
              <a:lnSpc>
                <a:spcPts val="2900"/>
              </a:lnSpc>
              <a:buNone/>
            </a:pPr>
            <a:r>
              <a:rPr lang="zh-CN" altLang="zh-CN" sz="2400" b="1" dirty="0">
                <a:latin typeface="黑体" panose="02010609060101010101" charset="-122"/>
                <a:ea typeface="黑体" panose="02010609060101010101" charset="-122"/>
                <a:cs typeface="黑体" panose="02010609060101010101" charset="-122"/>
              </a:rPr>
              <a:t>   D．“创造之神所爱住的行宫”意指创造之神往往钟情于勤奋而勇于奉献的人。</a:t>
            </a:r>
          </a:p>
          <a:p>
            <a:pPr marL="0" indent="0" eaLnBrk="1" hangingPunct="1">
              <a:lnSpc>
                <a:spcPts val="2900"/>
              </a:lnSpc>
              <a:buNone/>
            </a:pPr>
            <a:r>
              <a:rPr lang="zh-CN" altLang="zh-CN" sz="2400" b="1" dirty="0">
                <a:latin typeface="黑体" panose="02010609060101010101" charset="-122"/>
                <a:ea typeface="黑体" panose="02010609060101010101" charset="-122"/>
                <a:cs typeface="黑体" panose="02010609060101010101" charset="-122"/>
              </a:rPr>
              <a:t>   E．本文的主旨可以概括为主要论述教育者需要探索创造理论和创造技术。</a:t>
            </a:r>
          </a:p>
          <a:p>
            <a:pPr marL="0" indent="0" eaLnBrk="1" hangingPunct="1">
              <a:lnSpc>
                <a:spcPts val="2900"/>
              </a:lnSpc>
              <a:buNone/>
            </a:pPr>
            <a:r>
              <a:rPr lang="zh-CN" altLang="zh-CN" sz="2400" b="1" dirty="0">
                <a:latin typeface="黑体" panose="02010609060101010101" charset="-122"/>
                <a:ea typeface="黑体" panose="02010609060101010101" charset="-122"/>
                <a:cs typeface="黑体" panose="02010609060101010101" charset="-122"/>
              </a:rPr>
              <a:t>   F．作者善于用排比的手法来增强文章的气势、说理效果和感染力。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checkerboard(across)">
                                      <p:cBhvr>
                                        <p:cTn id="7" dur="500"/>
                                        <p:tgtEl>
                                          <p:spTgt spid="174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09">
                                            <p:txEl>
                                              <p:pRg st="1" end="1"/>
                                            </p:txEl>
                                          </p:spTgt>
                                        </p:tgtEl>
                                        <p:attrNameLst>
                                          <p:attrName>style.visibility</p:attrName>
                                        </p:attrNameLst>
                                      </p:cBhvr>
                                      <p:to>
                                        <p:strVal val="visible"/>
                                      </p:to>
                                    </p:set>
                                    <p:animEffect transition="in" filter="checkerboard(across)">
                                      <p:cBhvr>
                                        <p:cTn id="12" dur="500"/>
                                        <p:tgtEl>
                                          <p:spTgt spid="174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09">
                                            <p:txEl>
                                              <p:pRg st="2" end="2"/>
                                            </p:txEl>
                                          </p:spTgt>
                                        </p:tgtEl>
                                        <p:attrNameLst>
                                          <p:attrName>style.visibility</p:attrName>
                                        </p:attrNameLst>
                                      </p:cBhvr>
                                      <p:to>
                                        <p:strVal val="visible"/>
                                      </p:to>
                                    </p:set>
                                    <p:animEffect transition="in" filter="checkerboard(across)">
                                      <p:cBhvr>
                                        <p:cTn id="17" dur="500"/>
                                        <p:tgtEl>
                                          <p:spTgt spid="174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409">
                                            <p:txEl>
                                              <p:pRg st="3" end="3"/>
                                            </p:txEl>
                                          </p:spTgt>
                                        </p:tgtEl>
                                        <p:attrNameLst>
                                          <p:attrName>style.visibility</p:attrName>
                                        </p:attrNameLst>
                                      </p:cBhvr>
                                      <p:to>
                                        <p:strVal val="visible"/>
                                      </p:to>
                                    </p:set>
                                    <p:animEffect transition="in" filter="checkerboard(across)">
                                      <p:cBhvr>
                                        <p:cTn id="22" dur="500"/>
                                        <p:tgtEl>
                                          <p:spTgt spid="174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409">
                                            <p:txEl>
                                              <p:pRg st="4" end="4"/>
                                            </p:txEl>
                                          </p:spTgt>
                                        </p:tgtEl>
                                        <p:attrNameLst>
                                          <p:attrName>style.visibility</p:attrName>
                                        </p:attrNameLst>
                                      </p:cBhvr>
                                      <p:to>
                                        <p:strVal val="visible"/>
                                      </p:to>
                                    </p:set>
                                    <p:animEffect transition="in" filter="checkerboard(across)">
                                      <p:cBhvr>
                                        <p:cTn id="27" dur="500"/>
                                        <p:tgtEl>
                                          <p:spTgt spid="174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409">
                                            <p:txEl>
                                              <p:pRg st="5" end="5"/>
                                            </p:txEl>
                                          </p:spTgt>
                                        </p:tgtEl>
                                        <p:attrNameLst>
                                          <p:attrName>style.visibility</p:attrName>
                                        </p:attrNameLst>
                                      </p:cBhvr>
                                      <p:to>
                                        <p:strVal val="visible"/>
                                      </p:to>
                                    </p:set>
                                    <p:animEffect transition="in" filter="checkerboard(across)">
                                      <p:cBhvr>
                                        <p:cTn id="32" dur="500"/>
                                        <p:tgtEl>
                                          <p:spTgt spid="1740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7409">
                                            <p:txEl>
                                              <p:pRg st="6" end="6"/>
                                            </p:txEl>
                                          </p:spTgt>
                                        </p:tgtEl>
                                        <p:attrNameLst>
                                          <p:attrName>style.visibility</p:attrName>
                                        </p:attrNameLst>
                                      </p:cBhvr>
                                      <p:to>
                                        <p:strVal val="visible"/>
                                      </p:to>
                                    </p:set>
                                    <p:animEffect transition="in" filter="checkerboard(across)">
                                      <p:cBhvr>
                                        <p:cTn id="37" dur="500"/>
                                        <p:tgtEl>
                                          <p:spTgt spid="174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内容占位符 2" descr="中国教育出版网"/>
          <p:cNvSpPr>
            <a:spLocks noGrp="1"/>
          </p:cNvSpPr>
          <p:nvPr>
            <p:ph idx="1"/>
          </p:nvPr>
        </p:nvSpPr>
        <p:spPr>
          <a:xfrm>
            <a:off x="513080" y="1408430"/>
            <a:ext cx="8077200" cy="3953510"/>
          </a:xfrm>
          <a:solidFill>
            <a:schemeClr val="bg1">
              <a:alpha val="29000"/>
            </a:schemeClr>
          </a:solidFill>
          <a:ln>
            <a:noFill/>
          </a:ln>
        </p:spPr>
        <p:txBody>
          <a:bodyPr lIns="68580" tIns="34290" rIns="68580" bIns="34290"/>
          <a:lstStyle/>
          <a:p>
            <a:pPr marL="0" indent="0" eaLnBrk="1" hangingPunct="1">
              <a:lnSpc>
                <a:spcPts val="3500"/>
              </a:lnSpc>
              <a:buNone/>
            </a:pPr>
            <a:r>
              <a:rPr lang="en-US" altLang="zh-CN" sz="2400" dirty="0">
                <a:latin typeface="宋体" panose="02010600030101010101" pitchFamily="2" charset="-122"/>
              </a:rPr>
              <a:t> </a:t>
            </a:r>
            <a:r>
              <a:rPr lang="en-US" altLang="zh-CN" sz="2400" b="1" dirty="0">
                <a:latin typeface="黑体" panose="02010609060101010101" charset="-122"/>
                <a:ea typeface="黑体" panose="02010609060101010101" charset="-122"/>
                <a:cs typeface="黑体" panose="02010609060101010101" charset="-122"/>
              </a:rPr>
              <a:t> </a:t>
            </a:r>
            <a:r>
              <a:rPr lang="zh-CN" altLang="en-US" sz="2400" b="1" dirty="0">
                <a:latin typeface="黑体" panose="02010609060101010101" charset="-122"/>
                <a:ea typeface="黑体" panose="02010609060101010101" charset="-122"/>
                <a:cs typeface="黑体" panose="02010609060101010101" charset="-122"/>
              </a:rPr>
              <a:t>答案：B、E</a:t>
            </a:r>
          </a:p>
          <a:p>
            <a:pPr marL="0" indent="0" eaLnBrk="1" hangingPunct="1">
              <a:lnSpc>
                <a:spcPts val="3500"/>
              </a:lnSpc>
              <a:buNone/>
            </a:pPr>
            <a:r>
              <a:rPr lang="zh-CN" altLang="en-US" sz="2400" b="1" dirty="0">
                <a:latin typeface="黑体" panose="02010609060101010101" charset="-122"/>
                <a:ea typeface="黑体" panose="02010609060101010101" charset="-122"/>
                <a:cs typeface="黑体" panose="02010609060101010101" charset="-122"/>
              </a:rPr>
              <a:t>  点拨：B项说，引用歌德的话是证明创造取得成功的关键唯有大无畏精神，丢掉了“智慧之剑”“金刚之信念与意志”，由此判定B项是错的。E、F两项是对全文的理解和赏析，E针对全文主旨，F针对写作方法。E项的错误是以偏概全，文章的主旨是说教育者所要创造的是真善美的活人，当然，“也要创造值得自己崇拜之创造理论和创造技术”，该项把次要方面说成“主旨”，当然不正确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checkerboard(across)">
                                      <p:cBhvr>
                                        <p:cTn id="7" dur="500"/>
                                        <p:tgtEl>
                                          <p:spTgt spid="184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3">
                                            <p:txEl>
                                              <p:pRg st="1" end="1"/>
                                            </p:txEl>
                                          </p:spTgt>
                                        </p:tgtEl>
                                        <p:attrNameLst>
                                          <p:attrName>style.visibility</p:attrName>
                                        </p:attrNameLst>
                                      </p:cBhvr>
                                      <p:to>
                                        <p:strVal val="visible"/>
                                      </p:to>
                                    </p:set>
                                    <p:animEffect transition="in" filter="checkerboard(across)">
                                      <p:cBhvr>
                                        <p:cTn id="12" dur="500"/>
                                        <p:tgtEl>
                                          <p:spTgt spid="184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内容占位符 2" descr="中国教育出版网"/>
          <p:cNvSpPr>
            <a:spLocks noGrp="1"/>
          </p:cNvSpPr>
          <p:nvPr>
            <p:ph idx="1"/>
          </p:nvPr>
        </p:nvSpPr>
        <p:spPr>
          <a:xfrm>
            <a:off x="430530" y="1437005"/>
            <a:ext cx="8369300" cy="5073015"/>
          </a:xfrm>
          <a:solidFill>
            <a:schemeClr val="bg1">
              <a:alpha val="29000"/>
            </a:schemeClr>
          </a:solidFill>
          <a:ln>
            <a:noFill/>
          </a:ln>
        </p:spPr>
        <p:txBody>
          <a:bodyPr lIns="68580" tIns="34290" rIns="68580" bIns="34290"/>
          <a:lstStyle/>
          <a:p>
            <a:pPr marL="0" indent="0" eaLnBrk="1" hangingPunct="1">
              <a:lnSpc>
                <a:spcPts val="3500"/>
              </a:lnSpc>
              <a:buNone/>
            </a:pPr>
            <a:r>
              <a:rPr lang="en-US" altLang="zh-CN" sz="2400" dirty="0">
                <a:solidFill>
                  <a:srgbClr val="FF0000"/>
                </a:solidFill>
                <a:latin typeface="宋体" panose="02010600030101010101" pitchFamily="2" charset="-122"/>
              </a:rPr>
              <a:t>   </a:t>
            </a:r>
            <a:r>
              <a:rPr lang="en-US" altLang="zh-CN" sz="2800" b="1" dirty="0">
                <a:solidFill>
                  <a:srgbClr val="FF0000"/>
                </a:solidFill>
                <a:latin typeface="黑体" panose="02010609060101010101" charset="-122"/>
                <a:ea typeface="黑体" panose="02010609060101010101" charset="-122"/>
                <a:cs typeface="黑体" panose="02010609060101010101" charset="-122"/>
              </a:rPr>
              <a:t> 1.</a:t>
            </a:r>
            <a:r>
              <a:rPr lang="zh-CN" altLang="zh-CN" sz="2800" b="1" dirty="0">
                <a:solidFill>
                  <a:srgbClr val="FF0000"/>
                </a:solidFill>
                <a:latin typeface="黑体" panose="02010609060101010101" charset="-122"/>
                <a:ea typeface="黑体" panose="02010609060101010101" charset="-122"/>
                <a:cs typeface="黑体" panose="02010609060101010101" charset="-122"/>
              </a:rPr>
              <a:t>有破有立，既摆出错误观点，又有自己明确的观点主张。</a:t>
            </a:r>
            <a:endParaRPr lang="zh-CN" altLang="zh-CN" sz="2800" b="1" dirty="0">
              <a:latin typeface="黑体" panose="02010609060101010101" charset="-122"/>
              <a:ea typeface="黑体" panose="02010609060101010101" charset="-122"/>
              <a:cs typeface="黑体" panose="02010609060101010101" charset="-122"/>
            </a:endParaRPr>
          </a:p>
          <a:p>
            <a:pPr marL="0" indent="0" eaLnBrk="1" hangingPunct="1">
              <a:lnSpc>
                <a:spcPts val="3500"/>
              </a:lnSpc>
              <a:buNone/>
            </a:pPr>
            <a:r>
              <a:rPr lang="zh-CN" altLang="zh-CN" sz="2800" b="1" dirty="0">
                <a:latin typeface="黑体" panose="02010609060101010101" charset="-122"/>
                <a:ea typeface="黑体" panose="02010609060101010101" charset="-122"/>
                <a:cs typeface="黑体" panose="02010609060101010101" charset="-122"/>
              </a:rPr>
              <a:t>    文章首先列举了“环境太平凡，生活太单调，因而不能创造”的两个借口，针对性地提出了“我们是要在平凡上选出不平凡；在单调上选出不单调”的主张；接着，作者又针对“年纪太小，太无能，山穷水尽、陷入绝境”这三个不能创造的原因，明确了“人人是创造之人”的观点，最后发出了“只要有一滴汗，一滴血，一滴热情，便是创造之神所爱住的行宫，就能开创造之花，结创造之果，繁殖创造之森林”的创造宣言。</a:t>
            </a:r>
          </a:p>
        </p:txBody>
      </p:sp>
      <p:grpSp>
        <p:nvGrpSpPr>
          <p:cNvPr id="2" name="组合 1"/>
          <p:cNvGrpSpPr/>
          <p:nvPr/>
        </p:nvGrpSpPr>
        <p:grpSpPr>
          <a:xfrm>
            <a:off x="430213" y="374650"/>
            <a:ext cx="2346325" cy="700088"/>
            <a:chOff x="677" y="589"/>
            <a:chExt cx="3695" cy="1103"/>
          </a:xfrm>
        </p:grpSpPr>
        <p:pic>
          <p:nvPicPr>
            <p:cNvPr id="25604" name="图片 18" descr="00 图标-04"/>
            <p:cNvPicPr>
              <a:picLocks noChangeAspect="1"/>
            </p:cNvPicPr>
            <p:nvPr/>
          </p:nvPicPr>
          <p:blipFill>
            <a:blip r:embed="rId2" cstate="print"/>
            <a:stretch>
              <a:fillRect/>
            </a:stretch>
          </p:blipFill>
          <p:spPr>
            <a:xfrm>
              <a:off x="677" y="589"/>
              <a:ext cx="3695" cy="1103"/>
            </a:xfrm>
            <a:prstGeom prst="rect">
              <a:avLst/>
            </a:prstGeom>
            <a:noFill/>
            <a:ln w="9525">
              <a:noFill/>
            </a:ln>
          </p:spPr>
        </p:pic>
        <p:sp>
          <p:nvSpPr>
            <p:cNvPr id="25605" name="文本框 3"/>
            <p:cNvSpPr txBox="1"/>
            <p:nvPr/>
          </p:nvSpPr>
          <p:spPr>
            <a:xfrm>
              <a:off x="852" y="681"/>
              <a:ext cx="2848" cy="919"/>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写法探究</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9457">
                                            <p:txEl>
                                              <p:charRg st="0" end="30"/>
                                            </p:txEl>
                                          </p:spTgt>
                                        </p:tgtEl>
                                        <p:attrNameLst>
                                          <p:attrName>style.visibility</p:attrName>
                                        </p:attrNameLst>
                                      </p:cBhvr>
                                      <p:to>
                                        <p:strVal val="visible"/>
                                      </p:to>
                                    </p:set>
                                    <p:animEffect transition="in" filter="checkerboard(across)">
                                      <p:cBhvr>
                                        <p:cTn id="13" dur="500"/>
                                        <p:tgtEl>
                                          <p:spTgt spid="19457">
                                            <p:txEl>
                                              <p:charRg st="0" end="3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9457">
                                            <p:txEl>
                                              <p:charRg st="30" end="220"/>
                                            </p:txEl>
                                          </p:spTgt>
                                        </p:tgtEl>
                                        <p:attrNameLst>
                                          <p:attrName>style.visibility</p:attrName>
                                        </p:attrNameLst>
                                      </p:cBhvr>
                                      <p:to>
                                        <p:strVal val="visible"/>
                                      </p:to>
                                    </p:set>
                                    <p:animEffect transition="in" filter="checkerboard(across)">
                                      <p:cBhvr>
                                        <p:cTn id="18" dur="500"/>
                                        <p:tgtEl>
                                          <p:spTgt spid="19457">
                                            <p:txEl>
                                              <p:charRg st="30" end="2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内容占位符 2" descr="中国教育出版网"/>
          <p:cNvSpPr>
            <a:spLocks noGrp="1"/>
          </p:cNvSpPr>
          <p:nvPr>
            <p:ph idx="1"/>
          </p:nvPr>
        </p:nvSpPr>
        <p:spPr>
          <a:xfrm>
            <a:off x="628650" y="1065530"/>
            <a:ext cx="7886700" cy="4100195"/>
          </a:xfrm>
          <a:solidFill>
            <a:schemeClr val="bg1">
              <a:alpha val="29000"/>
            </a:schemeClr>
          </a:solidFill>
          <a:ln>
            <a:noFill/>
          </a:ln>
        </p:spPr>
        <p:txBody>
          <a:bodyPr/>
          <a:lstStyle/>
          <a:p>
            <a:pPr marL="0" indent="0" eaLnBrk="1" hangingPunct="1">
              <a:lnSpc>
                <a:spcPts val="3500"/>
              </a:lnSpc>
              <a:buNone/>
            </a:pPr>
            <a:r>
              <a:rPr lang="en-US" altLang="zh-CN" sz="2800" b="1" dirty="0">
                <a:solidFill>
                  <a:srgbClr val="FF0000"/>
                </a:solidFill>
                <a:latin typeface="黑体" panose="02010609060101010101" charset="-122"/>
                <a:ea typeface="黑体" panose="02010609060101010101" charset="-122"/>
                <a:cs typeface="黑体" panose="02010609060101010101" charset="-122"/>
              </a:rPr>
              <a:t>    2.</a:t>
            </a:r>
            <a:r>
              <a:rPr lang="zh-CN" altLang="en-US" sz="2800" b="1" dirty="0">
                <a:solidFill>
                  <a:srgbClr val="FF0000"/>
                </a:solidFill>
                <a:latin typeface="黑体" panose="02010609060101010101" charset="-122"/>
                <a:ea typeface="黑体" panose="02010609060101010101" charset="-122"/>
                <a:cs typeface="黑体" panose="02010609060101010101" charset="-122"/>
              </a:rPr>
              <a:t>叙议结合，以议为主。</a:t>
            </a:r>
            <a:r>
              <a:rPr lang="zh-CN" altLang="en-US" sz="2800" b="1" dirty="0">
                <a:latin typeface="黑体" panose="02010609060101010101" charset="-122"/>
                <a:ea typeface="黑体" panose="02010609060101010101" charset="-122"/>
                <a:cs typeface="黑体" panose="02010609060101010101" charset="-122"/>
              </a:rPr>
              <a:t>记叙主要指文中摆出具体事例时所运用的表达方式。议论则是对事例进行分析或表达观点时采用的表达方式，如批驳了第二个错误观点后的简单总结，又如批驳了第五个错误观点后的分析。</a:t>
            </a:r>
          </a:p>
          <a:p>
            <a:pPr marL="0" indent="0" eaLnBrk="1" hangingPunct="1">
              <a:lnSpc>
                <a:spcPts val="3500"/>
              </a:lnSpc>
              <a:buNone/>
            </a:pPr>
            <a:r>
              <a:rPr lang="en-US" altLang="zh-CN" sz="2800" b="1" dirty="0">
                <a:latin typeface="黑体" panose="02010609060101010101" charset="-122"/>
                <a:ea typeface="黑体" panose="02010609060101010101" charset="-122"/>
                <a:cs typeface="黑体" panose="02010609060101010101" charset="-122"/>
              </a:rPr>
              <a:t>    </a:t>
            </a:r>
            <a:r>
              <a:rPr lang="en-US" altLang="zh-CN" sz="2800" b="1" dirty="0">
                <a:solidFill>
                  <a:srgbClr val="FF0000"/>
                </a:solidFill>
                <a:latin typeface="黑体" panose="02010609060101010101" charset="-122"/>
                <a:ea typeface="黑体" panose="02010609060101010101" charset="-122"/>
                <a:cs typeface="黑体" panose="02010609060101010101" charset="-122"/>
              </a:rPr>
              <a:t>3.</a:t>
            </a:r>
            <a:r>
              <a:rPr lang="zh-CN" altLang="en-US" sz="2800" b="1" dirty="0">
                <a:solidFill>
                  <a:srgbClr val="FF0000"/>
                </a:solidFill>
                <a:latin typeface="黑体" panose="02010609060101010101" charset="-122"/>
                <a:ea typeface="黑体" panose="02010609060101010101" charset="-122"/>
                <a:cs typeface="黑体" panose="02010609060101010101" charset="-122"/>
              </a:rPr>
              <a:t>运用大量的排比、比喻。</a:t>
            </a:r>
            <a:r>
              <a:rPr lang="zh-CN" altLang="en-US" sz="2800" b="1" dirty="0">
                <a:latin typeface="黑体" panose="02010609060101010101" charset="-122"/>
                <a:ea typeface="黑体" panose="02010609060101010101" charset="-122"/>
                <a:cs typeface="黑体" panose="02010609060101010101" charset="-122"/>
              </a:rPr>
              <a:t>层层深入地剖析了缺乏自信的危害，鼓励我们树立自信，勇于创造，具有很强的说服力和鼓动性。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481">
                                            <p:txEl>
                                              <p:charRg st="0" end="99"/>
                                            </p:txEl>
                                          </p:spTgt>
                                        </p:tgtEl>
                                        <p:attrNameLst>
                                          <p:attrName>style.visibility</p:attrName>
                                        </p:attrNameLst>
                                      </p:cBhvr>
                                      <p:to>
                                        <p:strVal val="visible"/>
                                      </p:to>
                                    </p:set>
                                    <p:animEffect transition="in" filter="checkerboard(across)">
                                      <p:cBhvr>
                                        <p:cTn id="7" dur="500"/>
                                        <p:tgtEl>
                                          <p:spTgt spid="20481">
                                            <p:txEl>
                                              <p:charRg st="0" end="99"/>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1">
                                            <p:txEl>
                                              <p:charRg st="99" end="159"/>
                                            </p:txEl>
                                          </p:spTgt>
                                        </p:tgtEl>
                                        <p:attrNameLst>
                                          <p:attrName>style.visibility</p:attrName>
                                        </p:attrNameLst>
                                      </p:cBhvr>
                                      <p:to>
                                        <p:strVal val="visible"/>
                                      </p:to>
                                    </p:set>
                                    <p:animEffect transition="in" filter="checkerboard(across)">
                                      <p:cBhvr>
                                        <p:cTn id="12" dur="500"/>
                                        <p:tgtEl>
                                          <p:spTgt spid="20481">
                                            <p:txEl>
                                              <p:charRg st="99" end="1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6" descr="C:\Users\Administrator\Documents\小插图\文本框2.png"/>
          <p:cNvPicPr>
            <a:picLocks noChangeAspect="1" noChangeArrowheads="1"/>
          </p:cNvPicPr>
          <p:nvPr/>
        </p:nvPicPr>
        <p:blipFill>
          <a:blip r:embed="rId2" cstate="email"/>
          <a:srcRect/>
          <a:stretch>
            <a:fillRect/>
          </a:stretch>
        </p:blipFill>
        <p:spPr bwMode="auto">
          <a:xfrm>
            <a:off x="1294765" y="1322070"/>
            <a:ext cx="7162165" cy="45459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05" name="内容占位符 2" descr="中国教育出版网"/>
          <p:cNvSpPr>
            <a:spLocks noGrp="1"/>
          </p:cNvSpPr>
          <p:nvPr>
            <p:ph idx="1"/>
          </p:nvPr>
        </p:nvSpPr>
        <p:spPr>
          <a:xfrm>
            <a:off x="1697355" y="2658745"/>
            <a:ext cx="6640195" cy="2453640"/>
          </a:xfrm>
          <a:noFill/>
          <a:ln>
            <a:noFill/>
          </a:ln>
        </p:spPr>
        <p:txBody>
          <a:bodyPr lIns="68580" tIns="34290" rIns="68580" bIns="34290"/>
          <a:lstStyle/>
          <a:p>
            <a:pPr marL="0" indent="0" eaLnBrk="1" hangingPunct="1">
              <a:lnSpc>
                <a:spcPts val="3500"/>
              </a:lnSpc>
              <a:buNone/>
            </a:pPr>
            <a:r>
              <a:rPr lang="en-US" altLang="zh-CN" sz="2400" dirty="0">
                <a:latin typeface="宋体" panose="02010600030101010101" pitchFamily="2" charset="-122"/>
              </a:rPr>
              <a:t>    </a:t>
            </a:r>
            <a:r>
              <a:rPr lang="zh-CN" altLang="zh-CN" sz="2800" dirty="0">
                <a:latin typeface="黑体" panose="02010609060101010101" charset="-122"/>
                <a:ea typeface="黑体" panose="02010609060101010101" charset="-122"/>
                <a:cs typeface="黑体" panose="02010609060101010101" charset="-122"/>
              </a:rPr>
              <a:t>本文作者通过运用</a:t>
            </a:r>
            <a:r>
              <a:rPr lang="zh-CN" altLang="zh-CN" sz="2800" dirty="0">
                <a:solidFill>
                  <a:srgbClr val="FF0000"/>
                </a:solidFill>
                <a:latin typeface="黑体" panose="02010609060101010101" charset="-122"/>
                <a:ea typeface="黑体" panose="02010609060101010101" charset="-122"/>
                <a:cs typeface="黑体" panose="02010609060101010101" charset="-122"/>
              </a:rPr>
              <a:t>典型事例和名言警句</a:t>
            </a:r>
            <a:r>
              <a:rPr lang="zh-CN" altLang="zh-CN" sz="2800" dirty="0">
                <a:latin typeface="黑体" panose="02010609060101010101" charset="-122"/>
                <a:ea typeface="黑体" panose="02010609060101010101" charset="-122"/>
                <a:cs typeface="黑体" panose="02010609060101010101" charset="-122"/>
              </a:rPr>
              <a:t>对五种“不能创造”的错误观点进行了有力的批驳，从而得出了</a:t>
            </a:r>
            <a:r>
              <a:rPr lang="zh-CN" altLang="zh-CN" sz="2800" dirty="0">
                <a:solidFill>
                  <a:srgbClr val="FF0000"/>
                </a:solidFill>
                <a:latin typeface="黑体" panose="02010609060101010101" charset="-122"/>
                <a:ea typeface="黑体" panose="02010609060101010101" charset="-122"/>
                <a:cs typeface="黑体" panose="02010609060101010101" charset="-122"/>
              </a:rPr>
              <a:t>“处处是创造之地，天天是创造之时，人人是创造之人”的结论</a:t>
            </a:r>
            <a:r>
              <a:rPr lang="zh-CN" altLang="zh-CN" sz="2800" dirty="0">
                <a:latin typeface="黑体" panose="02010609060101010101" charset="-122"/>
                <a:ea typeface="黑体" panose="02010609060101010101" charset="-122"/>
                <a:cs typeface="黑体" panose="02010609060101010101" charset="-122"/>
              </a:rPr>
              <a:t>。强调创造是人类发展的强大推动力，激励我们发掘潜能，创造美好未来。</a:t>
            </a:r>
          </a:p>
        </p:txBody>
      </p:sp>
      <p:grpSp>
        <p:nvGrpSpPr>
          <p:cNvPr id="7" name="组合 6"/>
          <p:cNvGrpSpPr/>
          <p:nvPr/>
        </p:nvGrpSpPr>
        <p:grpSpPr>
          <a:xfrm>
            <a:off x="406718" y="299720"/>
            <a:ext cx="2346325" cy="700088"/>
            <a:chOff x="677" y="589"/>
            <a:chExt cx="3695" cy="1103"/>
          </a:xfrm>
        </p:grpSpPr>
        <p:pic>
          <p:nvPicPr>
            <p:cNvPr id="27652" name="图片 18" descr="00 图标-04"/>
            <p:cNvPicPr>
              <a:picLocks noChangeAspect="1"/>
            </p:cNvPicPr>
            <p:nvPr/>
          </p:nvPicPr>
          <p:blipFill>
            <a:blip r:embed="rId3" cstate="print"/>
            <a:stretch>
              <a:fillRect/>
            </a:stretch>
          </p:blipFill>
          <p:spPr>
            <a:xfrm>
              <a:off x="677" y="589"/>
              <a:ext cx="3695" cy="1103"/>
            </a:xfrm>
            <a:prstGeom prst="rect">
              <a:avLst/>
            </a:prstGeom>
            <a:noFill/>
            <a:ln w="9525">
              <a:noFill/>
            </a:ln>
          </p:spPr>
        </p:pic>
        <p:sp>
          <p:nvSpPr>
            <p:cNvPr id="27653" name="文本框 3"/>
            <p:cNvSpPr txBox="1"/>
            <p:nvPr/>
          </p:nvSpPr>
          <p:spPr>
            <a:xfrm>
              <a:off x="852" y="681"/>
              <a:ext cx="2848" cy="919"/>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课文总结</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1746"/>
                                        </p:tgtEl>
                                        <p:attrNameLst>
                                          <p:attrName>style.visibility</p:attrName>
                                        </p:attrNameLst>
                                      </p:cBhvr>
                                      <p:to>
                                        <p:strVal val="visible"/>
                                      </p:to>
                                    </p:set>
                                    <p:animEffect transition="in" filter="fade">
                                      <p:cBhvr>
                                        <p:cTn id="13" dur="500"/>
                                        <p:tgtEl>
                                          <p:spTgt spid="3174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1505">
                                            <p:txEl>
                                              <p:charRg st="0" end="110"/>
                                            </p:txEl>
                                          </p:spTgt>
                                        </p:tgtEl>
                                        <p:attrNameLst>
                                          <p:attrName>style.visibility</p:attrName>
                                        </p:attrNameLst>
                                      </p:cBhvr>
                                      <p:to>
                                        <p:strVal val="visible"/>
                                      </p:to>
                                    </p:set>
                                    <p:animEffect transition="in" filter="checkerboard(across)">
                                      <p:cBhvr>
                                        <p:cTn id="18" dur="500"/>
                                        <p:tgtEl>
                                          <p:spTgt spid="21505">
                                            <p:txEl>
                                              <p:charRg st="0" end="1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442595" y="1708150"/>
            <a:ext cx="8004175" cy="3732530"/>
            <a:chOff x="984" y="2543"/>
            <a:chExt cx="12605" cy="5878"/>
          </a:xfrm>
        </p:grpSpPr>
        <p:sp>
          <p:nvSpPr>
            <p:cNvPr id="22535" name="文本框 3" descr="中国教育出版网"/>
            <p:cNvSpPr txBox="1"/>
            <p:nvPr/>
          </p:nvSpPr>
          <p:spPr>
            <a:xfrm>
              <a:off x="6720" y="2543"/>
              <a:ext cx="3535" cy="822"/>
            </a:xfrm>
            <a:prstGeom prst="rect">
              <a:avLst/>
            </a:prstGeom>
            <a:solidFill>
              <a:schemeClr val="bg1">
                <a:alpha val="29000"/>
              </a:schemeClr>
            </a:solidFill>
            <a:ln w="9525">
              <a:noFill/>
            </a:ln>
          </p:spPr>
          <p:txBody>
            <a:bodyPr>
              <a:spAutoFit/>
            </a:bodyPr>
            <a:lstStyle/>
            <a:p>
              <a:r>
                <a:rPr lang="zh-CN" altLang="en-US" sz="2800" dirty="0">
                  <a:latin typeface="Calibri" panose="020F0502020204030204" pitchFamily="34" charset="0"/>
                </a:rPr>
                <a:t>环境太平凡</a:t>
              </a:r>
            </a:p>
          </p:txBody>
        </p:sp>
        <p:grpSp>
          <p:nvGrpSpPr>
            <p:cNvPr id="2" name="组合 1"/>
            <p:cNvGrpSpPr/>
            <p:nvPr/>
          </p:nvGrpSpPr>
          <p:grpSpPr>
            <a:xfrm>
              <a:off x="984" y="2623"/>
              <a:ext cx="12605" cy="5798"/>
              <a:chOff x="923" y="2660"/>
              <a:chExt cx="12605" cy="5798"/>
            </a:xfrm>
            <a:solidFill>
              <a:schemeClr val="bg1">
                <a:alpha val="29000"/>
              </a:schemeClr>
            </a:solidFill>
          </p:grpSpPr>
          <p:sp>
            <p:nvSpPr>
              <p:cNvPr id="22533" name="文本框 1" descr="中国教育出版网"/>
              <p:cNvSpPr txBox="1"/>
              <p:nvPr/>
            </p:nvSpPr>
            <p:spPr>
              <a:xfrm>
                <a:off x="923" y="5341"/>
                <a:ext cx="1815" cy="1501"/>
              </a:xfrm>
              <a:prstGeom prst="rect">
                <a:avLst/>
              </a:prstGeom>
              <a:grpFill/>
              <a:ln w="9525">
                <a:noFill/>
              </a:ln>
            </p:spPr>
            <p:txBody>
              <a:bodyPr wrap="square">
                <a:spAutoFit/>
              </a:bodyPr>
              <a:lstStyle/>
              <a:p>
                <a:r>
                  <a:rPr lang="zh-CN" altLang="en-US" sz="2800" b="1" dirty="0">
                    <a:solidFill>
                      <a:srgbClr val="FF0000"/>
                    </a:solidFill>
                    <a:latin typeface="Calibri" panose="020F0502020204030204" pitchFamily="34" charset="0"/>
                  </a:rPr>
                  <a:t>创造宣言</a:t>
                </a:r>
              </a:p>
            </p:txBody>
          </p:sp>
          <p:sp>
            <p:nvSpPr>
              <p:cNvPr id="22534" name="文本框 2" descr="中国教育出版网"/>
              <p:cNvSpPr txBox="1"/>
              <p:nvPr/>
            </p:nvSpPr>
            <p:spPr>
              <a:xfrm>
                <a:off x="3458" y="3840"/>
                <a:ext cx="2802" cy="1501"/>
              </a:xfrm>
              <a:prstGeom prst="rect">
                <a:avLst/>
              </a:prstGeom>
              <a:grpFill/>
              <a:ln w="9525">
                <a:noFill/>
              </a:ln>
            </p:spPr>
            <p:txBody>
              <a:bodyPr wrap="square">
                <a:spAutoFit/>
              </a:bodyPr>
              <a:lstStyle/>
              <a:p>
                <a:r>
                  <a:rPr lang="zh-CN" altLang="en-US" sz="2800" dirty="0">
                    <a:latin typeface="Calibri" panose="020F0502020204030204" pitchFamily="34" charset="0"/>
                  </a:rPr>
                  <a:t>驳斥五种</a:t>
                </a:r>
              </a:p>
              <a:p>
                <a:r>
                  <a:rPr lang="zh-CN" altLang="en-US" sz="2800" dirty="0">
                    <a:latin typeface="Calibri" panose="020F0502020204030204" pitchFamily="34" charset="0"/>
                  </a:rPr>
                  <a:t>错误观点</a:t>
                </a:r>
              </a:p>
            </p:txBody>
          </p:sp>
          <p:sp>
            <p:nvSpPr>
              <p:cNvPr id="22536" name="文本框 4" descr="中国教育出版网"/>
              <p:cNvSpPr txBox="1"/>
              <p:nvPr/>
            </p:nvSpPr>
            <p:spPr>
              <a:xfrm>
                <a:off x="6738" y="3555"/>
                <a:ext cx="3537" cy="823"/>
              </a:xfrm>
              <a:prstGeom prst="rect">
                <a:avLst/>
              </a:prstGeom>
              <a:grpFill/>
              <a:ln w="9525">
                <a:noFill/>
              </a:ln>
            </p:spPr>
            <p:txBody>
              <a:bodyPr>
                <a:spAutoFit/>
              </a:bodyPr>
              <a:lstStyle/>
              <a:p>
                <a:r>
                  <a:rPr lang="zh-CN" altLang="en-US" sz="2800" dirty="0">
                    <a:latin typeface="Calibri" panose="020F0502020204030204" pitchFamily="34" charset="0"/>
                  </a:rPr>
                  <a:t>生活太单调</a:t>
                </a:r>
              </a:p>
            </p:txBody>
          </p:sp>
          <p:sp>
            <p:nvSpPr>
              <p:cNvPr id="22537" name="文本框 5" descr="中国教育出版网"/>
              <p:cNvSpPr txBox="1"/>
              <p:nvPr/>
            </p:nvSpPr>
            <p:spPr>
              <a:xfrm>
                <a:off x="6720" y="4485"/>
                <a:ext cx="3535" cy="823"/>
              </a:xfrm>
              <a:prstGeom prst="rect">
                <a:avLst/>
              </a:prstGeom>
              <a:grpFill/>
              <a:ln w="9525">
                <a:noFill/>
              </a:ln>
            </p:spPr>
            <p:txBody>
              <a:bodyPr>
                <a:spAutoFit/>
              </a:bodyPr>
              <a:lstStyle/>
              <a:p>
                <a:r>
                  <a:rPr lang="zh-CN" altLang="en-US" sz="2800" dirty="0">
                    <a:latin typeface="Calibri" panose="020F0502020204030204" pitchFamily="34" charset="0"/>
                  </a:rPr>
                  <a:t>年纪太小</a:t>
                </a:r>
              </a:p>
            </p:txBody>
          </p:sp>
          <p:sp>
            <p:nvSpPr>
              <p:cNvPr id="22538" name="文本框 6" descr="中国教育出版网"/>
              <p:cNvSpPr txBox="1"/>
              <p:nvPr/>
            </p:nvSpPr>
            <p:spPr>
              <a:xfrm>
                <a:off x="6758" y="5393"/>
                <a:ext cx="3537" cy="822"/>
              </a:xfrm>
              <a:prstGeom prst="rect">
                <a:avLst/>
              </a:prstGeom>
              <a:grpFill/>
              <a:ln w="9525">
                <a:noFill/>
              </a:ln>
            </p:spPr>
            <p:txBody>
              <a:bodyPr>
                <a:spAutoFit/>
              </a:bodyPr>
              <a:lstStyle/>
              <a:p>
                <a:r>
                  <a:rPr lang="zh-CN" altLang="en-US" sz="2800" dirty="0">
                    <a:latin typeface="Calibri" panose="020F0502020204030204" pitchFamily="34" charset="0"/>
                  </a:rPr>
                  <a:t>太无能</a:t>
                </a:r>
              </a:p>
            </p:txBody>
          </p:sp>
          <p:sp>
            <p:nvSpPr>
              <p:cNvPr id="22539" name="文本框 7" descr="中国教育出版网"/>
              <p:cNvSpPr txBox="1"/>
              <p:nvPr/>
            </p:nvSpPr>
            <p:spPr>
              <a:xfrm>
                <a:off x="6743" y="6375"/>
                <a:ext cx="3535" cy="823"/>
              </a:xfrm>
              <a:prstGeom prst="rect">
                <a:avLst/>
              </a:prstGeom>
              <a:grpFill/>
              <a:ln w="9525">
                <a:noFill/>
              </a:ln>
            </p:spPr>
            <p:txBody>
              <a:bodyPr>
                <a:spAutoFit/>
              </a:bodyPr>
              <a:lstStyle/>
              <a:p>
                <a:r>
                  <a:rPr lang="zh-CN" altLang="en-US" sz="2800" dirty="0">
                    <a:latin typeface="Calibri" panose="020F0502020204030204" pitchFamily="34" charset="0"/>
                  </a:rPr>
                  <a:t>陷入绝境</a:t>
                </a:r>
              </a:p>
            </p:txBody>
          </p:sp>
          <p:sp>
            <p:nvSpPr>
              <p:cNvPr id="22540" name="文本框 9" descr="中国教育出版网"/>
              <p:cNvSpPr txBox="1"/>
              <p:nvPr/>
            </p:nvSpPr>
            <p:spPr>
              <a:xfrm>
                <a:off x="3360" y="7478"/>
                <a:ext cx="4780" cy="822"/>
              </a:xfrm>
              <a:prstGeom prst="rect">
                <a:avLst/>
              </a:prstGeom>
              <a:grpFill/>
              <a:ln w="9525">
                <a:noFill/>
              </a:ln>
            </p:spPr>
            <p:txBody>
              <a:bodyPr>
                <a:spAutoFit/>
              </a:bodyPr>
              <a:lstStyle/>
              <a:p>
                <a:r>
                  <a:rPr lang="zh-CN" altLang="en-US" sz="2800" dirty="0">
                    <a:latin typeface="宋体" panose="02010600030101010101" pitchFamily="2" charset="-122"/>
                  </a:rPr>
                  <a:t>发出</a:t>
                </a:r>
                <a:r>
                  <a:rPr lang="en-US" altLang="zh-CN" sz="2800" dirty="0">
                    <a:latin typeface="宋体" panose="02010600030101010101" pitchFamily="2" charset="-122"/>
                  </a:rPr>
                  <a:t>“</a:t>
                </a:r>
                <a:r>
                  <a:rPr lang="zh-CN" altLang="en-US" sz="2800" dirty="0">
                    <a:latin typeface="宋体" panose="02010600030101010101" pitchFamily="2" charset="-122"/>
                  </a:rPr>
                  <a:t>创造宣言</a:t>
                </a:r>
                <a:r>
                  <a:rPr lang="en-US" altLang="zh-CN" sz="2800" dirty="0">
                    <a:latin typeface="宋体" panose="02010600030101010101" pitchFamily="2" charset="-122"/>
                  </a:rPr>
                  <a:t>”</a:t>
                </a:r>
              </a:p>
            </p:txBody>
          </p:sp>
          <p:sp>
            <p:nvSpPr>
              <p:cNvPr id="22541" name="文本框 10" descr="中国教育出版网"/>
              <p:cNvSpPr txBox="1"/>
              <p:nvPr/>
            </p:nvSpPr>
            <p:spPr>
              <a:xfrm>
                <a:off x="10775" y="3365"/>
                <a:ext cx="2645" cy="820"/>
              </a:xfrm>
              <a:prstGeom prst="rect">
                <a:avLst/>
              </a:prstGeom>
              <a:grpFill/>
              <a:ln w="9525">
                <a:noFill/>
              </a:ln>
            </p:spPr>
            <p:txBody>
              <a:bodyPr>
                <a:spAutoFit/>
              </a:bodyPr>
              <a:lstStyle/>
              <a:p>
                <a:r>
                  <a:rPr lang="zh-CN" altLang="en-US" sz="2800" dirty="0">
                    <a:latin typeface="Calibri" panose="020F0502020204030204" pitchFamily="34" charset="0"/>
                  </a:rPr>
                  <a:t>叙议结合</a:t>
                </a:r>
              </a:p>
            </p:txBody>
          </p:sp>
          <p:sp>
            <p:nvSpPr>
              <p:cNvPr id="22542" name="文本框 11" descr="中国教育出版网"/>
              <p:cNvSpPr txBox="1"/>
              <p:nvPr/>
            </p:nvSpPr>
            <p:spPr>
              <a:xfrm>
                <a:off x="10883" y="5783"/>
                <a:ext cx="2645" cy="822"/>
              </a:xfrm>
              <a:prstGeom prst="rect">
                <a:avLst/>
              </a:prstGeom>
              <a:grpFill/>
              <a:ln w="9525">
                <a:noFill/>
              </a:ln>
            </p:spPr>
            <p:txBody>
              <a:bodyPr>
                <a:spAutoFit/>
              </a:bodyPr>
              <a:lstStyle/>
              <a:p>
                <a:r>
                  <a:rPr lang="zh-CN" altLang="en-US" sz="2800" dirty="0">
                    <a:latin typeface="Calibri" panose="020F0502020204030204" pitchFamily="34" charset="0"/>
                  </a:rPr>
                  <a:t>大量排比</a:t>
                </a:r>
              </a:p>
            </p:txBody>
          </p:sp>
          <p:sp>
            <p:nvSpPr>
              <p:cNvPr id="13" name="左大括号 12" descr="中国教育出版网"/>
              <p:cNvSpPr/>
              <p:nvPr/>
            </p:nvSpPr>
            <p:spPr>
              <a:xfrm>
                <a:off x="2985" y="3895"/>
                <a:ext cx="375" cy="4563"/>
              </a:xfrm>
              <a:prstGeom prst="leftBrace">
                <a:avLst/>
              </a:prstGeom>
              <a:noFill/>
            </p:spPr>
            <p:style>
              <a:lnRef idx="1">
                <a:schemeClr val="dk1"/>
              </a:lnRef>
              <a:fillRef idx="0">
                <a:schemeClr val="dk1"/>
              </a:fillRef>
              <a:effectRef idx="0">
                <a:schemeClr val="dk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mn-lt"/>
                  <a:ea typeface="+mn-ea"/>
                  <a:cs typeface="+mn-cs"/>
                </a:endParaRPr>
              </a:p>
            </p:txBody>
          </p:sp>
          <p:sp>
            <p:nvSpPr>
              <p:cNvPr id="14" name="左大括号 13" descr="中国教育出版网"/>
              <p:cNvSpPr/>
              <p:nvPr/>
            </p:nvSpPr>
            <p:spPr>
              <a:xfrm>
                <a:off x="6260" y="2845"/>
                <a:ext cx="498" cy="4103"/>
              </a:xfrm>
              <a:prstGeom prst="leftBrace">
                <a:avLst/>
              </a:prstGeom>
              <a:noFill/>
            </p:spPr>
            <p:style>
              <a:lnRef idx="1">
                <a:schemeClr val="dk1"/>
              </a:lnRef>
              <a:fillRef idx="0">
                <a:schemeClr val="dk1"/>
              </a:fillRef>
              <a:effectRef idx="0">
                <a:schemeClr val="dk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mn-lt"/>
                  <a:ea typeface="+mn-ea"/>
                  <a:cs typeface="+mn-cs"/>
                </a:endParaRPr>
              </a:p>
            </p:txBody>
          </p:sp>
          <p:sp>
            <p:nvSpPr>
              <p:cNvPr id="15" name="右大括号 14" descr="中国教育出版网"/>
              <p:cNvSpPr/>
              <p:nvPr/>
            </p:nvSpPr>
            <p:spPr>
              <a:xfrm>
                <a:off x="10178" y="2660"/>
                <a:ext cx="705" cy="5640"/>
              </a:xfrm>
              <a:prstGeom prst="rightBrace">
                <a:avLst/>
              </a:prstGeom>
              <a:noFill/>
            </p:spPr>
            <p:style>
              <a:lnRef idx="1">
                <a:schemeClr val="dk1"/>
              </a:lnRef>
              <a:fillRef idx="0">
                <a:schemeClr val="dk1"/>
              </a:fillRef>
              <a:effectRef idx="0">
                <a:schemeClr val="dk1"/>
              </a:effectRef>
              <a:fontRef idx="minor">
                <a:schemeClr val="tx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1">
                  <a:ln>
                    <a:noFill/>
                  </a:ln>
                  <a:solidFill>
                    <a:schemeClr val="tx1"/>
                  </a:solidFill>
                  <a:effectLst/>
                  <a:uLnTx/>
                  <a:uFillTx/>
                  <a:latin typeface="+mn-lt"/>
                  <a:ea typeface="+mn-ea"/>
                  <a:cs typeface="+mn-cs"/>
                </a:endParaRPr>
              </a:p>
            </p:txBody>
          </p:sp>
          <p:cxnSp>
            <p:nvCxnSpPr>
              <p:cNvPr id="16" name="直接箭头连接符 15" descr="中国教育出版网"/>
              <p:cNvCxnSpPr/>
              <p:nvPr/>
            </p:nvCxnSpPr>
            <p:spPr>
              <a:xfrm>
                <a:off x="4520" y="5568"/>
                <a:ext cx="0" cy="1638"/>
              </a:xfrm>
              <a:prstGeom prst="straightConnector1">
                <a:avLst/>
              </a:prstGeom>
              <a:grpFill/>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7" name="组合 6"/>
          <p:cNvGrpSpPr/>
          <p:nvPr/>
        </p:nvGrpSpPr>
        <p:grpSpPr>
          <a:xfrm>
            <a:off x="185738" y="500063"/>
            <a:ext cx="2346325" cy="700087"/>
            <a:chOff x="677" y="589"/>
            <a:chExt cx="3695" cy="1103"/>
          </a:xfrm>
        </p:grpSpPr>
        <p:pic>
          <p:nvPicPr>
            <p:cNvPr id="29700" name="图片 18" descr="00 图标-04"/>
            <p:cNvPicPr>
              <a:picLocks noChangeAspect="1"/>
            </p:cNvPicPr>
            <p:nvPr/>
          </p:nvPicPr>
          <p:blipFill>
            <a:blip r:embed="rId2" cstate="print"/>
            <a:stretch>
              <a:fillRect/>
            </a:stretch>
          </p:blipFill>
          <p:spPr>
            <a:xfrm>
              <a:off x="677" y="589"/>
              <a:ext cx="3695" cy="1103"/>
            </a:xfrm>
            <a:prstGeom prst="rect">
              <a:avLst/>
            </a:prstGeom>
            <a:noFill/>
            <a:ln w="9525">
              <a:noFill/>
            </a:ln>
          </p:spPr>
        </p:pic>
        <p:sp>
          <p:nvSpPr>
            <p:cNvPr id="29701" name="文本框 3"/>
            <p:cNvSpPr txBox="1"/>
            <p:nvPr/>
          </p:nvSpPr>
          <p:spPr>
            <a:xfrm>
              <a:off x="852" y="681"/>
              <a:ext cx="2848" cy="919"/>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板书设计</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Text Box 4"/>
          <p:cNvSpPr txBox="1">
            <a:spLocks noChangeArrowheads="1"/>
          </p:cNvSpPr>
          <p:nvPr/>
        </p:nvSpPr>
        <p:spPr bwMode="auto">
          <a:xfrm>
            <a:off x="1753235" y="1977390"/>
            <a:ext cx="5938520" cy="1938020"/>
          </a:xfrm>
          <a:prstGeom prst="rect">
            <a:avLst/>
          </a:prstGeom>
          <a:solidFill>
            <a:schemeClr val="bg1">
              <a:alpha val="29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fontAlgn="base">
              <a:lnSpc>
                <a:spcPct val="150000"/>
              </a:lnSpc>
              <a:spcBef>
                <a:spcPts val="1200"/>
              </a:spcBef>
              <a:spcAft>
                <a:spcPct val="0"/>
              </a:spcAft>
            </a:pPr>
            <a:r>
              <a:rPr lang="en-US" altLang="zh-CN" sz="8000" b="1" dirty="0">
                <a:solidFill>
                  <a:prstClr val="black"/>
                </a:solidFill>
                <a:latin typeface="黑体" panose="02010609060101010101" charset="-122"/>
                <a:ea typeface="黑体" panose="02010609060101010101" charset="-122"/>
              </a:rPr>
              <a:t> </a:t>
            </a:r>
            <a:r>
              <a:rPr lang="zh-CN" altLang="en-US" sz="8000" b="1" dirty="0">
                <a:solidFill>
                  <a:prstClr val="black"/>
                </a:solidFill>
                <a:latin typeface="黑体" panose="02010609060101010101" charset="-122"/>
                <a:ea typeface="黑体" panose="02010609060101010101" charset="-122"/>
              </a:rPr>
              <a:t>谢谢观看！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1000"/>
                                        <p:tgtEl>
                                          <p:spTgt spid="96259">
                                            <p:txEl>
                                              <p:pRg st="0" end="0"/>
                                            </p:txEl>
                                          </p:spTgt>
                                        </p:tgtEl>
                                      </p:cBhvr>
                                    </p:animEffect>
                                    <p:anim calcmode="lin" valueType="num">
                                      <p:cBhvr>
                                        <p:cTn id="8" dur="10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625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descr="中国教育出版网"/>
          <p:cNvSpPr>
            <a:spLocks noGrp="1"/>
          </p:cNvSpPr>
          <p:nvPr>
            <p:ph idx="1"/>
          </p:nvPr>
        </p:nvSpPr>
        <p:spPr>
          <a:xfrm>
            <a:off x="3070225" y="478155"/>
            <a:ext cx="5884545" cy="6221730"/>
          </a:xfrm>
          <a:solidFill>
            <a:schemeClr val="bg1">
              <a:alpha val="29000"/>
            </a:schemeClr>
          </a:solidFill>
          <a:ln>
            <a:noFill/>
          </a:ln>
        </p:spPr>
        <p:txBody>
          <a:bodyPr>
            <a:normAutofit fontScale="92500"/>
          </a:bodyPr>
          <a:lstStyle/>
          <a:p>
            <a:pPr marL="0" indent="0" eaLnBrk="1" hangingPunct="1">
              <a:lnSpc>
                <a:spcPts val="3500"/>
              </a:lnSpc>
              <a:buNone/>
            </a:pPr>
            <a:r>
              <a:rPr lang="en-US" altLang="zh-CN" sz="2400" dirty="0"/>
              <a:t>      </a:t>
            </a:r>
            <a:r>
              <a:rPr lang="zh-CN" altLang="en-US" b="1" dirty="0">
                <a:solidFill>
                  <a:srgbClr val="FF0000"/>
                </a:solidFill>
                <a:latin typeface="黑体" panose="02010609060101010101" charset="-122"/>
                <a:ea typeface="黑体" panose="02010609060101010101" charset="-122"/>
                <a:cs typeface="黑体" panose="02010609060101010101" charset="-122"/>
              </a:rPr>
              <a:t>【</a:t>
            </a:r>
            <a:r>
              <a:rPr lang="zh-CN" altLang="zh-CN" b="1" dirty="0">
                <a:solidFill>
                  <a:srgbClr val="FF0000"/>
                </a:solidFill>
                <a:latin typeface="黑体" panose="02010609060101010101" charset="-122"/>
                <a:ea typeface="黑体" panose="02010609060101010101" charset="-122"/>
                <a:cs typeface="黑体" panose="02010609060101010101" charset="-122"/>
              </a:rPr>
              <a:t>陶行知】</a:t>
            </a:r>
            <a:r>
              <a:rPr lang="zh-CN" altLang="zh-CN" sz="2800" b="1" dirty="0">
                <a:latin typeface="黑体" panose="02010609060101010101" charset="-122"/>
                <a:ea typeface="黑体" panose="02010609060101010101" charset="-122"/>
                <a:cs typeface="黑体" panose="02010609060101010101" charset="-122"/>
              </a:rPr>
              <a:t>（1891-1946），中国伟大的人民教育家。1891年10月18日生于安徽歙县。1914年毕业于金陵大学，后赴美留学。推行平民教育。“五·四”运动后，从事平民教育运动，创办晓庄师范。1934年7月，正式宣布将自己的名字由“知行”改为“行知”。陶行知以</a:t>
            </a:r>
            <a:r>
              <a:rPr lang="zh-CN" altLang="zh-CN" sz="2800" b="1" dirty="0">
                <a:solidFill>
                  <a:srgbClr val="FF0000"/>
                </a:solidFill>
                <a:latin typeface="黑体" panose="02010609060101010101" charset="-122"/>
                <a:ea typeface="黑体" panose="02010609060101010101" charset="-122"/>
                <a:cs typeface="黑体" panose="02010609060101010101" charset="-122"/>
              </a:rPr>
              <a:t>“捧着一颗心来，不带半根草去”的赤子之心</a:t>
            </a:r>
            <a:r>
              <a:rPr lang="zh-CN" altLang="zh-CN" sz="2800" b="1" dirty="0">
                <a:latin typeface="黑体" panose="02010609060101010101" charset="-122"/>
                <a:ea typeface="黑体" panose="02010609060101010101" charset="-122"/>
                <a:cs typeface="黑体" panose="02010609060101010101" charset="-122"/>
              </a:rPr>
              <a:t>，为人民教育事业，为中国的民族解放和民主斗争事业做出了不可磨灭的贡献。他一生著作宏富，论述精当，堪称中国近代教育史上的</a:t>
            </a:r>
            <a:r>
              <a:rPr lang="zh-CN" altLang="zh-CN" sz="2800" b="1" dirty="0">
                <a:solidFill>
                  <a:srgbClr val="FF0000"/>
                </a:solidFill>
                <a:latin typeface="黑体" panose="02010609060101010101" charset="-122"/>
                <a:ea typeface="黑体" panose="02010609060101010101" charset="-122"/>
                <a:cs typeface="黑体" panose="02010609060101010101" charset="-122"/>
              </a:rPr>
              <a:t>“一代巨人”</a:t>
            </a:r>
            <a:r>
              <a:rPr lang="zh-CN" altLang="zh-CN" sz="2800" b="1" dirty="0">
                <a:latin typeface="黑体" panose="02010609060101010101" charset="-122"/>
                <a:ea typeface="黑体" panose="02010609060101010101" charset="-122"/>
                <a:cs typeface="黑体" panose="02010609060101010101" charset="-122"/>
              </a:rPr>
              <a:t>。</a:t>
            </a:r>
          </a:p>
        </p:txBody>
      </p:sp>
      <p:grpSp>
        <p:nvGrpSpPr>
          <p:cNvPr id="3" name="组合 2"/>
          <p:cNvGrpSpPr/>
          <p:nvPr/>
        </p:nvGrpSpPr>
        <p:grpSpPr>
          <a:xfrm>
            <a:off x="364173" y="428625"/>
            <a:ext cx="2346325" cy="631825"/>
            <a:chOff x="677" y="701"/>
            <a:chExt cx="3694" cy="996"/>
          </a:xfrm>
        </p:grpSpPr>
        <p:pic>
          <p:nvPicPr>
            <p:cNvPr id="5125" name="图片 3" descr="00 图标-04"/>
            <p:cNvPicPr>
              <a:picLocks noChangeAspect="1"/>
            </p:cNvPicPr>
            <p:nvPr/>
          </p:nvPicPr>
          <p:blipFill>
            <a:blip r:embed="rId2" cstate="print"/>
            <a:stretch>
              <a:fillRect/>
            </a:stretch>
          </p:blipFill>
          <p:spPr>
            <a:xfrm>
              <a:off x="677" y="701"/>
              <a:ext cx="3695" cy="997"/>
            </a:xfrm>
            <a:prstGeom prst="rect">
              <a:avLst/>
            </a:prstGeom>
            <a:noFill/>
            <a:ln w="9525">
              <a:noFill/>
            </a:ln>
          </p:spPr>
        </p:pic>
        <p:sp>
          <p:nvSpPr>
            <p:cNvPr id="5126" name="文本框 4"/>
            <p:cNvSpPr txBox="1"/>
            <p:nvPr/>
          </p:nvSpPr>
          <p:spPr>
            <a:xfrm>
              <a:off x="977" y="779"/>
              <a:ext cx="2848" cy="919"/>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作者简介</a:t>
              </a:r>
            </a:p>
          </p:txBody>
        </p:sp>
      </p:grpSp>
      <p:pic>
        <p:nvPicPr>
          <p:cNvPr id="4" name="图片 3" descr="中国教育出版网"/>
          <p:cNvPicPr>
            <a:picLocks noChangeAspect="1"/>
          </p:cNvPicPr>
          <p:nvPr/>
        </p:nvPicPr>
        <p:blipFill>
          <a:blip r:embed="rId3" cstate="print"/>
          <a:stretch>
            <a:fillRect/>
          </a:stretch>
        </p:blipFill>
        <p:spPr>
          <a:xfrm>
            <a:off x="39370" y="2028825"/>
            <a:ext cx="2840355" cy="3048000"/>
          </a:xfrm>
          <a:prstGeom prst="ellipse">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checkerboard(across)">
                                      <p:cBhvr>
                                        <p:cTn id="1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内容占位符 2" descr="中国教育出版网"/>
          <p:cNvSpPr>
            <a:spLocks noGrp="1"/>
          </p:cNvSpPr>
          <p:nvPr>
            <p:ph idx="1"/>
          </p:nvPr>
        </p:nvSpPr>
        <p:spPr>
          <a:xfrm>
            <a:off x="404813" y="1465263"/>
            <a:ext cx="8321675" cy="4884737"/>
          </a:xfrm>
          <a:solidFill>
            <a:schemeClr val="bg1">
              <a:alpha val="29000"/>
            </a:schemeClr>
          </a:solidFill>
          <a:ln>
            <a:noFill/>
          </a:ln>
        </p:spPr>
        <p:txBody>
          <a:bodyPr lIns="68580" tIns="34290" rIns="68580" bIns="34290"/>
          <a:lstStyle/>
          <a:p>
            <a:pPr marL="0" indent="0" algn="ctr" eaLnBrk="1" hangingPunct="1">
              <a:lnSpc>
                <a:spcPts val="3500"/>
              </a:lnSpc>
              <a:buNone/>
            </a:pPr>
            <a:r>
              <a:rPr lang="zh-CN" altLang="zh-CN" sz="2400" b="1" dirty="0">
                <a:latin typeface="黑体" panose="02010609060101010101" charset="-122"/>
                <a:ea typeface="黑体" panose="02010609060101010101" charset="-122"/>
                <a:cs typeface="黑体" panose="02010609060101010101" charset="-122"/>
              </a:rPr>
              <a:t>驳论文</a:t>
            </a:r>
          </a:p>
          <a:p>
            <a:pPr marL="0" indent="0" eaLnBrk="1" hangingPunct="1">
              <a:lnSpc>
                <a:spcPts val="3500"/>
              </a:lnSpc>
              <a:buNone/>
            </a:pPr>
            <a:r>
              <a:rPr lang="zh-CN" altLang="zh-CN" sz="2400" b="1" dirty="0">
                <a:latin typeface="黑体" panose="02010609060101010101" charset="-122"/>
                <a:ea typeface="黑体" panose="02010609060101010101" charset="-122"/>
                <a:cs typeface="黑体" panose="02010609060101010101" charset="-122"/>
              </a:rPr>
              <a:t>   驳论文这种文体一般是先指出对方错误的实质，或</a:t>
            </a:r>
            <a:r>
              <a:rPr lang="zh-CN" altLang="zh-CN" sz="2400" b="1" dirty="0">
                <a:solidFill>
                  <a:srgbClr val="FF0000"/>
                </a:solidFill>
                <a:latin typeface="黑体" panose="02010609060101010101" charset="-122"/>
                <a:ea typeface="黑体" panose="02010609060101010101" charset="-122"/>
                <a:cs typeface="黑体" panose="02010609060101010101" charset="-122"/>
              </a:rPr>
              <a:t>直接批驳（驳论点）</a:t>
            </a:r>
            <a:r>
              <a:rPr lang="zh-CN" altLang="zh-CN" sz="2400" b="1" dirty="0">
                <a:latin typeface="黑体" panose="02010609060101010101" charset="-122"/>
                <a:ea typeface="黑体" panose="02010609060101010101" charset="-122"/>
                <a:cs typeface="黑体" panose="02010609060101010101" charset="-122"/>
              </a:rPr>
              <a:t>，或</a:t>
            </a:r>
            <a:r>
              <a:rPr lang="zh-CN" altLang="zh-CN" sz="2400" b="1" dirty="0">
                <a:solidFill>
                  <a:srgbClr val="FF0000"/>
                </a:solidFill>
                <a:latin typeface="黑体" panose="02010609060101010101" charset="-122"/>
                <a:ea typeface="黑体" panose="02010609060101010101" charset="-122"/>
                <a:cs typeface="黑体" panose="02010609060101010101" charset="-122"/>
              </a:rPr>
              <a:t>间接批驳（驳论据、驳论证）</a:t>
            </a:r>
            <a:r>
              <a:rPr lang="zh-CN" altLang="zh-CN" sz="2400" b="1" dirty="0">
                <a:latin typeface="黑体" panose="02010609060101010101" charset="-122"/>
                <a:ea typeface="黑体" panose="02010609060101010101" charset="-122"/>
                <a:cs typeface="黑体" panose="02010609060101010101" charset="-122"/>
              </a:rPr>
              <a:t>；继而，针锋相对地提出自己的观点并加以论证。驳论是跟立论紧密联系着的，因为反驳对方的错误论点，往往要针锋相对地提出自己的正确论点，以便彻底驳倒错误论点。</a:t>
            </a:r>
          </a:p>
          <a:p>
            <a:pPr marL="0" indent="0" eaLnBrk="1" hangingPunct="1">
              <a:lnSpc>
                <a:spcPts val="3500"/>
              </a:lnSpc>
              <a:buNone/>
            </a:pPr>
            <a:r>
              <a:rPr lang="zh-CN" altLang="zh-CN" sz="2400" b="1" dirty="0">
                <a:latin typeface="黑体" panose="02010609060101010101" charset="-122"/>
                <a:ea typeface="黑体" panose="02010609060101010101" charset="-122"/>
                <a:cs typeface="黑体" panose="02010609060101010101" charset="-122"/>
              </a:rPr>
              <a:t>    驳论文是议论文常见的论证文体，在对一些社会丑陋现象的批判与揭露上价值尤为突出，但学生在写作中往往感到不知从何驳起，无从下笔。其实，这类文章写作有一个</a:t>
            </a:r>
            <a:r>
              <a:rPr lang="zh-CN" altLang="zh-CN" sz="2400" b="1" dirty="0">
                <a:solidFill>
                  <a:srgbClr val="FF0000"/>
                </a:solidFill>
                <a:latin typeface="黑体" panose="02010609060101010101" charset="-122"/>
                <a:ea typeface="黑体" panose="02010609060101010101" charset="-122"/>
                <a:cs typeface="黑体" panose="02010609060101010101" charset="-122"/>
              </a:rPr>
              <a:t>思路</a:t>
            </a:r>
            <a:r>
              <a:rPr lang="zh-CN" altLang="zh-CN" sz="2400" b="1" dirty="0">
                <a:latin typeface="黑体" panose="02010609060101010101" charset="-122"/>
                <a:ea typeface="黑体" panose="02010609060101010101" charset="-122"/>
                <a:cs typeface="黑体" panose="02010609060101010101" charset="-122"/>
              </a:rPr>
              <a:t>，那就是：</a:t>
            </a:r>
            <a:r>
              <a:rPr lang="zh-CN" altLang="zh-CN" sz="2400" b="1" dirty="0">
                <a:solidFill>
                  <a:srgbClr val="FF0000"/>
                </a:solidFill>
                <a:latin typeface="黑体" panose="02010609060101010101" charset="-122"/>
                <a:ea typeface="黑体" panose="02010609060101010101" charset="-122"/>
                <a:cs typeface="黑体" panose="02010609060101010101" charset="-122"/>
              </a:rPr>
              <a:t>列现象，示弊端，探根源，指出路</a:t>
            </a:r>
            <a:r>
              <a:rPr lang="zh-CN" altLang="zh-CN" sz="2400" b="1" dirty="0">
                <a:latin typeface="黑体" panose="02010609060101010101" charset="-122"/>
                <a:ea typeface="黑体" panose="02010609060101010101" charset="-122"/>
                <a:cs typeface="黑体" panose="02010609060101010101" charset="-122"/>
              </a:rPr>
              <a:t>。</a:t>
            </a:r>
          </a:p>
        </p:txBody>
      </p:sp>
      <p:grpSp>
        <p:nvGrpSpPr>
          <p:cNvPr id="3" name="组合 2"/>
          <p:cNvGrpSpPr/>
          <p:nvPr/>
        </p:nvGrpSpPr>
        <p:grpSpPr>
          <a:xfrm>
            <a:off x="364173" y="428625"/>
            <a:ext cx="2346960" cy="633094"/>
            <a:chOff x="677" y="701"/>
            <a:chExt cx="3695" cy="998"/>
          </a:xfrm>
        </p:grpSpPr>
        <p:pic>
          <p:nvPicPr>
            <p:cNvPr id="2" name="图片 3" descr="00 图标-04"/>
            <p:cNvPicPr>
              <a:picLocks noChangeAspect="1"/>
            </p:cNvPicPr>
            <p:nvPr/>
          </p:nvPicPr>
          <p:blipFill>
            <a:blip r:embed="rId2" cstate="print"/>
            <a:stretch>
              <a:fillRect/>
            </a:stretch>
          </p:blipFill>
          <p:spPr>
            <a:xfrm>
              <a:off x="677" y="701"/>
              <a:ext cx="3695" cy="997"/>
            </a:xfrm>
            <a:prstGeom prst="rect">
              <a:avLst/>
            </a:prstGeom>
            <a:noFill/>
            <a:ln w="9525">
              <a:noFill/>
            </a:ln>
          </p:spPr>
        </p:pic>
        <p:sp>
          <p:nvSpPr>
            <p:cNvPr id="5126" name="文本框 4"/>
            <p:cNvSpPr txBox="1"/>
            <p:nvPr/>
          </p:nvSpPr>
          <p:spPr>
            <a:xfrm>
              <a:off x="977" y="779"/>
              <a:ext cx="2848" cy="920"/>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文本介绍</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121">
                                            <p:txEl>
                                              <p:pRg st="0" end="0"/>
                                            </p:txEl>
                                          </p:spTgt>
                                        </p:tgtEl>
                                        <p:attrNameLst>
                                          <p:attrName>style.visibility</p:attrName>
                                        </p:attrNameLst>
                                      </p:cBhvr>
                                      <p:to>
                                        <p:strVal val="visible"/>
                                      </p:to>
                                    </p:set>
                                    <p:animEffect transition="in" filter="checkerboard(across)">
                                      <p:cBhvr>
                                        <p:cTn id="13" dur="500"/>
                                        <p:tgtEl>
                                          <p:spTgt spid="512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5121">
                                            <p:txEl>
                                              <p:pRg st="1" end="1"/>
                                            </p:txEl>
                                          </p:spTgt>
                                        </p:tgtEl>
                                        <p:attrNameLst>
                                          <p:attrName>style.visibility</p:attrName>
                                        </p:attrNameLst>
                                      </p:cBhvr>
                                      <p:to>
                                        <p:strVal val="visible"/>
                                      </p:to>
                                    </p:set>
                                    <p:animEffect transition="in" filter="checkerboard(across)">
                                      <p:cBhvr>
                                        <p:cTn id="18" dur="500"/>
                                        <p:tgtEl>
                                          <p:spTgt spid="512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121">
                                            <p:txEl>
                                              <p:pRg st="2" end="2"/>
                                            </p:txEl>
                                          </p:spTgt>
                                        </p:tgtEl>
                                        <p:attrNameLst>
                                          <p:attrName>style.visibility</p:attrName>
                                        </p:attrNameLst>
                                      </p:cBhvr>
                                      <p:to>
                                        <p:strVal val="visible"/>
                                      </p:to>
                                    </p:set>
                                    <p:animEffect transition="in" filter="checkerboard(across)">
                                      <p:cBhvr>
                                        <p:cTn id="23" dur="500"/>
                                        <p:tgtEl>
                                          <p:spTgt spid="51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内容占位符 2" descr="中国教育出版网"/>
          <p:cNvSpPr>
            <a:spLocks noGrp="1"/>
          </p:cNvSpPr>
          <p:nvPr>
            <p:ph idx="1"/>
          </p:nvPr>
        </p:nvSpPr>
        <p:spPr>
          <a:xfrm>
            <a:off x="285115" y="619125"/>
            <a:ext cx="5710555" cy="6028055"/>
          </a:xfrm>
          <a:solidFill>
            <a:schemeClr val="bg1">
              <a:alpha val="29000"/>
            </a:schemeClr>
          </a:solidFill>
          <a:ln>
            <a:noFill/>
          </a:ln>
        </p:spPr>
        <p:txBody>
          <a:bodyPr/>
          <a:lstStyle/>
          <a:p>
            <a:pPr marL="0" indent="0" algn="ctr" eaLnBrk="1" hangingPunct="1">
              <a:lnSpc>
                <a:spcPts val="3500"/>
              </a:lnSpc>
              <a:buNone/>
            </a:pPr>
            <a:r>
              <a:rPr lang="zh-CN" altLang="zh-CN" sz="2800" b="1" dirty="0">
                <a:latin typeface="黑体" panose="02010609060101010101" charset="-122"/>
                <a:ea typeface="黑体" panose="02010609060101010101" charset="-122"/>
                <a:cs typeface="黑体" panose="02010609060101010101" charset="-122"/>
                <a:sym typeface="宋体" panose="02010600030101010101" pitchFamily="2" charset="-122"/>
              </a:rPr>
              <a:t>八大山人</a:t>
            </a:r>
          </a:p>
          <a:p>
            <a:pPr marL="0" indent="0" eaLnBrk="1" hangingPunct="1">
              <a:lnSpc>
                <a:spcPts val="3500"/>
              </a:lnSpc>
              <a:buNone/>
            </a:pPr>
            <a:r>
              <a:rPr lang="zh-CN" altLang="zh-CN" sz="2800" b="1" dirty="0">
                <a:latin typeface="黑体" panose="02010609060101010101" charset="-122"/>
                <a:ea typeface="黑体" panose="02010609060101010101" charset="-122"/>
                <a:cs typeface="黑体" panose="02010609060101010101" charset="-122"/>
                <a:sym typeface="宋体" panose="02010600030101010101" pitchFamily="2" charset="-122"/>
              </a:rPr>
              <a:t>    朱耷（1626－约1697），清初画家。南昌（今属江西）人。明宁王朱权后裔。明亡，一度为僧，又当道士，在南昌建青云谱道院。有雪个、个山、人屋、八大山人等别号。擅画水墨花卉禽鸟，笔墨简括凝练，形象夸张；亦写山水，意境冷寂。所画鱼鸟每作“白眼向人”的情态，署款八大山人。他的绘画技法，对后来的写意画影响很大。工书法，行楷学王羲之，纯朴圆润，自成一格。</a:t>
            </a:r>
          </a:p>
        </p:txBody>
      </p:sp>
      <p:pic>
        <p:nvPicPr>
          <p:cNvPr id="6147" name="图片 1" descr="中国教育出版网"/>
          <p:cNvPicPr>
            <a:picLocks noChangeAspect="1"/>
          </p:cNvPicPr>
          <p:nvPr/>
        </p:nvPicPr>
        <p:blipFill>
          <a:blip r:embed="rId2" cstate="print"/>
          <a:stretch>
            <a:fillRect/>
          </a:stretch>
        </p:blipFill>
        <p:spPr>
          <a:xfrm>
            <a:off x="6111558" y="1104583"/>
            <a:ext cx="2627312" cy="446722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45">
                                            <p:txEl>
                                              <p:pRg st="0" end="0"/>
                                            </p:txEl>
                                          </p:spTgt>
                                        </p:tgtEl>
                                        <p:attrNameLst>
                                          <p:attrName>style.visibility</p:attrName>
                                        </p:attrNameLst>
                                      </p:cBhvr>
                                      <p:to>
                                        <p:strVal val="visible"/>
                                      </p:to>
                                    </p:set>
                                    <p:animEffect transition="in" filter="checkerboard(across)">
                                      <p:cBhvr>
                                        <p:cTn id="7" dur="500"/>
                                        <p:tgtEl>
                                          <p:spTgt spid="614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145">
                                            <p:txEl>
                                              <p:charRg st="5" end="30"/>
                                            </p:txEl>
                                          </p:spTgt>
                                        </p:tgtEl>
                                        <p:attrNameLst>
                                          <p:attrName>style.visibility</p:attrName>
                                        </p:attrNameLst>
                                      </p:cBhvr>
                                      <p:to>
                                        <p:strVal val="visible"/>
                                      </p:to>
                                    </p:set>
                                    <p:animEffect transition="in" filter="checkerboard(across)">
                                      <p:cBhvr>
                                        <p:cTn id="10" dur="500"/>
                                        <p:tgtEl>
                                          <p:spTgt spid="6145">
                                            <p:txEl>
                                              <p:charRg st="5" end="3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6147"/>
                                        </p:tgtEl>
                                        <p:attrNameLst>
                                          <p:attrName>style.visibility</p:attrName>
                                        </p:attrNameLst>
                                      </p:cBhvr>
                                      <p:to>
                                        <p:strVal val="visible"/>
                                      </p:to>
                                    </p:set>
                                    <p:animEffect transition="in" filter="wheel(1)">
                                      <p:cBhvr>
                                        <p:cTn id="15"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内容占位符 2" descr="中国教育出版网"/>
          <p:cNvSpPr>
            <a:spLocks noGrp="1" noChangeArrowheads="1"/>
          </p:cNvSpPr>
          <p:nvPr>
            <p:ph idx="1"/>
          </p:nvPr>
        </p:nvSpPr>
        <p:spPr>
          <a:xfrm>
            <a:off x="716915" y="1513205"/>
            <a:ext cx="7886700" cy="3852545"/>
          </a:xfrm>
          <a:solidFill>
            <a:schemeClr val="bg1">
              <a:alpha val="29000"/>
            </a:schemeClr>
          </a:solidFill>
        </p:spPr>
        <p:txBody>
          <a:bodyPr lIns="68580" tIns="34290" rIns="68580" bIns="34290" rtlCol="0"/>
          <a:lstStyle/>
          <a:p>
            <a:pPr marL="0" indent="0" algn="ctr" eaLnBrk="1" hangingPunct="1">
              <a:lnSpc>
                <a:spcPts val="3500"/>
              </a:lnSpc>
              <a:buNone/>
            </a:pPr>
            <a:r>
              <a:rPr lang="zh-CN" altLang="zh-CN" sz="2800" b="1" dirty="0">
                <a:solidFill>
                  <a:srgbClr val="0000FF"/>
                </a:solidFill>
                <a:latin typeface="宋体" panose="02010600030101010101" pitchFamily="2" charset="-122"/>
              </a:rPr>
              <a:t>1.生难字</a:t>
            </a:r>
            <a:endParaRPr lang="zh-CN" altLang="zh-CN" sz="2700" b="1" dirty="0">
              <a:solidFill>
                <a:srgbClr val="0000FF"/>
              </a:solidFill>
              <a:latin typeface="宋体" panose="02010600030101010101" pitchFamily="2" charset="-122"/>
            </a:endParaRPr>
          </a:p>
          <a:p>
            <a:pPr marL="0" indent="0" eaLnBrk="1" hangingPunct="1">
              <a:lnSpc>
                <a:spcPts val="3500"/>
              </a:lnSpc>
              <a:buNone/>
            </a:pPr>
            <a:r>
              <a:rPr lang="zh-CN" altLang="zh-CN" sz="2700" b="1" dirty="0">
                <a:solidFill>
                  <a:srgbClr val="FF0000"/>
                </a:solidFill>
                <a:latin typeface="宋体" panose="02010600030101010101" pitchFamily="2" charset="-122"/>
              </a:rPr>
              <a:t>崇</a:t>
            </a:r>
            <a:r>
              <a:rPr lang="zh-CN" altLang="zh-CN" sz="2700" b="1" dirty="0">
                <a:latin typeface="宋体" panose="02010600030101010101" pitchFamily="2" charset="-122"/>
              </a:rPr>
              <a:t>拜（chónɡ） 伤</a:t>
            </a:r>
            <a:r>
              <a:rPr lang="zh-CN" altLang="zh-CN" sz="2700" b="1" dirty="0">
                <a:solidFill>
                  <a:srgbClr val="FF0000"/>
                </a:solidFill>
                <a:latin typeface="宋体" panose="02010600030101010101" pitchFamily="2" charset="-122"/>
              </a:rPr>
              <a:t>痕</a:t>
            </a:r>
            <a:r>
              <a:rPr lang="zh-CN" altLang="zh-CN" sz="2700" b="1" dirty="0">
                <a:latin typeface="宋体" panose="02010600030101010101" pitchFamily="2" charset="-122"/>
              </a:rPr>
              <a:t>（hén）    </a:t>
            </a:r>
            <a:r>
              <a:rPr lang="zh-CN" altLang="zh-CN" sz="2700" b="1" dirty="0">
                <a:solidFill>
                  <a:srgbClr val="FF0000"/>
                </a:solidFill>
                <a:latin typeface="宋体" panose="02010600030101010101" pitchFamily="2" charset="-122"/>
              </a:rPr>
              <a:t>中</a:t>
            </a:r>
            <a:r>
              <a:rPr lang="zh-CN" altLang="zh-CN" sz="2700" b="1" dirty="0">
                <a:latin typeface="宋体" panose="02010600030101010101" pitchFamily="2" charset="-122"/>
              </a:rPr>
              <a:t>伤（zhònɡ）</a:t>
            </a:r>
          </a:p>
          <a:p>
            <a:pPr marL="0" indent="0" eaLnBrk="1" hangingPunct="1">
              <a:lnSpc>
                <a:spcPts val="3500"/>
              </a:lnSpc>
              <a:buNone/>
            </a:pPr>
            <a:r>
              <a:rPr lang="zh-CN" altLang="zh-CN" sz="2700" b="1" dirty="0">
                <a:solidFill>
                  <a:srgbClr val="FF0000"/>
                </a:solidFill>
                <a:latin typeface="宋体" panose="02010600030101010101" pitchFamily="2" charset="-122"/>
              </a:rPr>
              <a:t>塑</a:t>
            </a:r>
            <a:r>
              <a:rPr lang="zh-CN" altLang="zh-CN" sz="2700" b="1" dirty="0">
                <a:latin typeface="宋体" panose="02010600030101010101" pitchFamily="2" charset="-122"/>
              </a:rPr>
              <a:t>像（sù）    </a:t>
            </a:r>
            <a:r>
              <a:rPr lang="zh-CN" altLang="zh-CN" sz="2700" b="1" dirty="0">
                <a:solidFill>
                  <a:srgbClr val="FF0000"/>
                </a:solidFill>
                <a:latin typeface="宋体" panose="02010600030101010101" pitchFamily="2" charset="-122"/>
              </a:rPr>
              <a:t>遁</a:t>
            </a:r>
            <a:r>
              <a:rPr lang="zh-CN" altLang="zh-CN" sz="2700" b="1" dirty="0">
                <a:latin typeface="宋体" panose="02010600030101010101" pitchFamily="2" charset="-122"/>
              </a:rPr>
              <a:t>词（dùn）    </a:t>
            </a:r>
            <a:r>
              <a:rPr lang="zh-CN" altLang="zh-CN" sz="2700" b="1" dirty="0">
                <a:solidFill>
                  <a:srgbClr val="FF0000"/>
                </a:solidFill>
                <a:latin typeface="宋体" panose="02010600030101010101" pitchFamily="2" charset="-122"/>
              </a:rPr>
              <a:t>哑</a:t>
            </a:r>
            <a:r>
              <a:rPr lang="zh-CN" altLang="zh-CN" sz="2700" b="1" dirty="0">
                <a:latin typeface="宋体" panose="02010600030101010101" pitchFamily="2" charset="-122"/>
              </a:rPr>
              <a:t>口无言（yǎ）   </a:t>
            </a:r>
          </a:p>
          <a:p>
            <a:pPr marL="0" indent="0" eaLnBrk="1" hangingPunct="1">
              <a:lnSpc>
                <a:spcPts val="3500"/>
              </a:lnSpc>
              <a:buNone/>
            </a:pPr>
            <a:r>
              <a:rPr lang="zh-CN" altLang="zh-CN" sz="2700" b="1" dirty="0">
                <a:latin typeface="宋体" panose="02010600030101010101" pitchFamily="2" charset="-122"/>
              </a:rPr>
              <a:t>鲁</a:t>
            </a:r>
            <a:r>
              <a:rPr lang="zh-CN" altLang="zh-CN" sz="2700" b="1" dirty="0">
                <a:solidFill>
                  <a:srgbClr val="FF0000"/>
                </a:solidFill>
                <a:latin typeface="宋体" panose="02010600030101010101" pitchFamily="2" charset="-122"/>
              </a:rPr>
              <a:t>钝</a:t>
            </a:r>
            <a:r>
              <a:rPr lang="zh-CN" altLang="zh-CN" sz="2700" b="1" dirty="0">
                <a:latin typeface="宋体" panose="02010600030101010101" pitchFamily="2" charset="-122"/>
              </a:rPr>
              <a:t>（dùn）   自暴自</a:t>
            </a:r>
            <a:r>
              <a:rPr lang="zh-CN" altLang="zh-CN" sz="2700" b="1" dirty="0">
                <a:solidFill>
                  <a:srgbClr val="FF0000"/>
                </a:solidFill>
                <a:latin typeface="宋体" panose="02010600030101010101" pitchFamily="2" charset="-122"/>
              </a:rPr>
              <a:t>弃</a:t>
            </a:r>
            <a:r>
              <a:rPr lang="zh-CN" altLang="zh-CN" sz="2700" b="1" dirty="0">
                <a:latin typeface="宋体" panose="02010600030101010101" pitchFamily="2" charset="-122"/>
              </a:rPr>
              <a:t>（qì） 走</a:t>
            </a:r>
            <a:r>
              <a:rPr lang="zh-CN" altLang="zh-CN" sz="2700" b="1" dirty="0">
                <a:solidFill>
                  <a:srgbClr val="FF0000"/>
                </a:solidFill>
                <a:latin typeface="宋体" panose="02010600030101010101" pitchFamily="2" charset="-122"/>
              </a:rPr>
              <a:t>投</a:t>
            </a:r>
            <a:r>
              <a:rPr lang="zh-CN" altLang="zh-CN" sz="2700" b="1" dirty="0">
                <a:latin typeface="宋体" panose="02010600030101010101" pitchFamily="2" charset="-122"/>
              </a:rPr>
              <a:t>无路（tóu）</a:t>
            </a:r>
          </a:p>
          <a:p>
            <a:pPr marL="0" indent="0" eaLnBrk="1" hangingPunct="1">
              <a:lnSpc>
                <a:spcPts val="3500"/>
              </a:lnSpc>
              <a:buNone/>
            </a:pPr>
            <a:r>
              <a:rPr lang="zh-CN" altLang="zh-CN" sz="2700" b="1" dirty="0">
                <a:latin typeface="宋体" panose="02010600030101010101" pitchFamily="2" charset="-122"/>
              </a:rPr>
              <a:t>玄</a:t>
            </a:r>
            <a:r>
              <a:rPr lang="zh-CN" altLang="zh-CN" sz="2700" b="1" dirty="0">
                <a:solidFill>
                  <a:srgbClr val="FF0000"/>
                </a:solidFill>
                <a:latin typeface="宋体" panose="02010600030101010101" pitchFamily="2" charset="-122"/>
              </a:rPr>
              <a:t>奘</a:t>
            </a:r>
            <a:r>
              <a:rPr lang="zh-CN" altLang="zh-CN" sz="2700" b="1" dirty="0">
                <a:latin typeface="宋体" panose="02010600030101010101" pitchFamily="2" charset="-122"/>
              </a:rPr>
              <a:t>（zànɡ）  </a:t>
            </a:r>
            <a:r>
              <a:rPr lang="zh-CN" altLang="zh-CN" sz="2700" b="1" dirty="0">
                <a:solidFill>
                  <a:srgbClr val="FF0000"/>
                </a:solidFill>
                <a:latin typeface="宋体" panose="02010600030101010101" pitchFamily="2" charset="-122"/>
              </a:rPr>
              <a:t>懦</a:t>
            </a:r>
            <a:r>
              <a:rPr lang="zh-CN" altLang="zh-CN" sz="2700" b="1" dirty="0">
                <a:latin typeface="宋体" panose="02010600030101010101" pitchFamily="2" charset="-122"/>
              </a:rPr>
              <a:t>夫（nuò）    屋</a:t>
            </a:r>
            <a:r>
              <a:rPr lang="zh-CN" altLang="zh-CN" sz="2700" b="1" dirty="0">
                <a:solidFill>
                  <a:srgbClr val="FF0000"/>
                </a:solidFill>
                <a:latin typeface="宋体" panose="02010600030101010101" pitchFamily="2" charset="-122"/>
              </a:rPr>
              <a:t>檐</a:t>
            </a:r>
            <a:r>
              <a:rPr lang="zh-CN" altLang="zh-CN" sz="2700" b="1" dirty="0">
                <a:latin typeface="宋体" panose="02010600030101010101" pitchFamily="2" charset="-122"/>
              </a:rPr>
              <a:t>（yán）</a:t>
            </a:r>
          </a:p>
          <a:p>
            <a:pPr marL="0" indent="0" eaLnBrk="1" hangingPunct="1">
              <a:lnSpc>
                <a:spcPts val="3500"/>
              </a:lnSpc>
              <a:buNone/>
            </a:pPr>
            <a:r>
              <a:rPr lang="zh-CN" altLang="zh-CN" sz="2700" b="1" dirty="0">
                <a:solidFill>
                  <a:srgbClr val="FF0000"/>
                </a:solidFill>
                <a:latin typeface="宋体" panose="02010600030101010101" pitchFamily="2" charset="-122"/>
              </a:rPr>
              <a:t>樵</a:t>
            </a:r>
            <a:r>
              <a:rPr lang="zh-CN" altLang="zh-CN" sz="2700" b="1" dirty="0">
                <a:latin typeface="宋体" panose="02010600030101010101" pitchFamily="2" charset="-122"/>
              </a:rPr>
              <a:t>夫（qiáo）  </a:t>
            </a:r>
            <a:r>
              <a:rPr lang="zh-CN" altLang="zh-CN" sz="2700" b="1" dirty="0">
                <a:solidFill>
                  <a:srgbClr val="FF0000"/>
                </a:solidFill>
                <a:latin typeface="宋体" panose="02010600030101010101" pitchFamily="2" charset="-122"/>
              </a:rPr>
              <a:t>豢</a:t>
            </a:r>
            <a:r>
              <a:rPr lang="zh-CN" altLang="zh-CN" sz="2700" b="1" dirty="0">
                <a:latin typeface="宋体" panose="02010600030101010101" pitchFamily="2" charset="-122"/>
              </a:rPr>
              <a:t>养（huàn）   </a:t>
            </a:r>
            <a:r>
              <a:rPr lang="zh-CN" altLang="zh-CN" sz="2700" b="1" dirty="0">
                <a:solidFill>
                  <a:srgbClr val="FF0000"/>
                </a:solidFill>
                <a:latin typeface="宋体" panose="02010600030101010101" pitchFamily="2" charset="-122"/>
              </a:rPr>
              <a:t>陡</a:t>
            </a:r>
            <a:r>
              <a:rPr lang="zh-CN" altLang="zh-CN" sz="2700" b="1" dirty="0">
                <a:latin typeface="宋体" panose="02010600030101010101" pitchFamily="2" charset="-122"/>
              </a:rPr>
              <a:t>然（dǒu） </a:t>
            </a:r>
          </a:p>
          <a:p>
            <a:pPr marL="0" indent="0" eaLnBrk="1" hangingPunct="1">
              <a:lnSpc>
                <a:spcPts val="3500"/>
              </a:lnSpc>
              <a:buNone/>
            </a:pPr>
            <a:r>
              <a:rPr lang="zh-CN" altLang="zh-CN" sz="2700" b="1" dirty="0">
                <a:latin typeface="宋体" panose="02010600030101010101" pitchFamily="2" charset="-122"/>
              </a:rPr>
              <a:t>烟</a:t>
            </a:r>
            <a:r>
              <a:rPr lang="zh-CN" altLang="zh-CN" sz="2700" b="1" dirty="0">
                <a:solidFill>
                  <a:srgbClr val="FF0000"/>
                </a:solidFill>
                <a:latin typeface="宋体" panose="02010600030101010101" pitchFamily="2" charset="-122"/>
              </a:rPr>
              <a:t>囱</a:t>
            </a:r>
            <a:r>
              <a:rPr lang="zh-CN" altLang="zh-CN" sz="2700" b="1" dirty="0">
                <a:latin typeface="宋体" panose="02010600030101010101" pitchFamily="2" charset="-122"/>
              </a:rPr>
              <a:t>（cōnɡ）  繁</a:t>
            </a:r>
            <a:r>
              <a:rPr lang="zh-CN" altLang="zh-CN" sz="2700" b="1" dirty="0">
                <a:solidFill>
                  <a:srgbClr val="FF0000"/>
                </a:solidFill>
                <a:latin typeface="宋体" panose="02010600030101010101" pitchFamily="2" charset="-122"/>
              </a:rPr>
              <a:t>殖</a:t>
            </a:r>
            <a:r>
              <a:rPr lang="zh-CN" altLang="zh-CN" sz="2700" b="1" dirty="0">
                <a:latin typeface="宋体" panose="02010600030101010101" pitchFamily="2" charset="-122"/>
              </a:rPr>
              <a:t>（zhí）    </a:t>
            </a:r>
            <a:r>
              <a:rPr lang="zh-CN" altLang="zh-CN" sz="2700" b="1" dirty="0">
                <a:solidFill>
                  <a:srgbClr val="FF0000"/>
                </a:solidFill>
                <a:latin typeface="宋体" panose="02010600030101010101" pitchFamily="2" charset="-122"/>
              </a:rPr>
              <a:t>灌</a:t>
            </a:r>
            <a:r>
              <a:rPr lang="zh-CN" altLang="zh-CN" sz="2700" b="1" dirty="0">
                <a:latin typeface="宋体" panose="02010600030101010101" pitchFamily="2" charset="-122"/>
              </a:rPr>
              <a:t>溉（guàn）</a:t>
            </a:r>
            <a:endParaRPr lang="zh-CN" altLang="en-US" sz="2700" b="1" dirty="0">
              <a:latin typeface="宋体" panose="02010600030101010101" pitchFamily="2" charset="-122"/>
            </a:endParaRPr>
          </a:p>
        </p:txBody>
      </p:sp>
      <p:grpSp>
        <p:nvGrpSpPr>
          <p:cNvPr id="16" name="组合 15"/>
          <p:cNvGrpSpPr/>
          <p:nvPr/>
        </p:nvGrpSpPr>
        <p:grpSpPr>
          <a:xfrm>
            <a:off x="504825" y="485775"/>
            <a:ext cx="2346325" cy="701675"/>
            <a:chOff x="4732" y="1782"/>
            <a:chExt cx="3695" cy="1106"/>
          </a:xfrm>
        </p:grpSpPr>
        <p:pic>
          <p:nvPicPr>
            <p:cNvPr id="2" name="图片 4" descr="00 图标-04"/>
            <p:cNvPicPr>
              <a:picLocks noChangeAspect="1"/>
            </p:cNvPicPr>
            <p:nvPr/>
          </p:nvPicPr>
          <p:blipFill>
            <a:blip r:embed="rId2" cstate="print"/>
            <a:stretch>
              <a:fillRect/>
            </a:stretch>
          </p:blipFill>
          <p:spPr>
            <a:xfrm>
              <a:off x="4732" y="1782"/>
              <a:ext cx="3695" cy="1106"/>
            </a:xfrm>
            <a:prstGeom prst="rect">
              <a:avLst/>
            </a:prstGeom>
            <a:noFill/>
            <a:ln w="9525">
              <a:noFill/>
            </a:ln>
          </p:spPr>
        </p:pic>
        <p:sp>
          <p:nvSpPr>
            <p:cNvPr id="3" name="文本框 3"/>
            <p:cNvSpPr txBox="1"/>
            <p:nvPr/>
          </p:nvSpPr>
          <p:spPr>
            <a:xfrm>
              <a:off x="4973" y="1876"/>
              <a:ext cx="2848" cy="920"/>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识文辩词</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100000">
                                          <p:val>
                                            <p:strVal val="#ppt_x"/>
                                          </p:val>
                                        </p:tav>
                                      </p:tavLst>
                                    </p:anim>
                                    <p:anim calcmode="lin" valueType="num">
                                      <p:cBhvr>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169">
                                            <p:txEl>
                                              <p:pRg st="0" end="0"/>
                                            </p:txEl>
                                          </p:spTgt>
                                        </p:tgtEl>
                                        <p:attrNameLst>
                                          <p:attrName>style.visibility</p:attrName>
                                        </p:attrNameLst>
                                      </p:cBhvr>
                                      <p:to>
                                        <p:strVal val="visible"/>
                                      </p:to>
                                    </p:set>
                                    <p:animEffect transition="in" filter="checkerboard(across)">
                                      <p:cBhvr>
                                        <p:cTn id="13" dur="500"/>
                                        <p:tgtEl>
                                          <p:spTgt spid="7169">
                                            <p:txEl>
                                              <p:pRg st="0" end="0"/>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169">
                                            <p:txEl>
                                              <p:pRg st="1" end="1"/>
                                            </p:txEl>
                                          </p:spTgt>
                                        </p:tgtEl>
                                        <p:attrNameLst>
                                          <p:attrName>style.visibility</p:attrName>
                                        </p:attrNameLst>
                                      </p:cBhvr>
                                      <p:to>
                                        <p:strVal val="visible"/>
                                      </p:to>
                                    </p:set>
                                    <p:animEffect transition="in" filter="checkerboard(across)">
                                      <p:cBhvr>
                                        <p:cTn id="16" dur="500"/>
                                        <p:tgtEl>
                                          <p:spTgt spid="716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7169">
                                            <p:txEl>
                                              <p:pRg st="2" end="2"/>
                                            </p:txEl>
                                          </p:spTgt>
                                        </p:tgtEl>
                                        <p:attrNameLst>
                                          <p:attrName>style.visibility</p:attrName>
                                        </p:attrNameLst>
                                      </p:cBhvr>
                                      <p:to>
                                        <p:strVal val="visible"/>
                                      </p:to>
                                    </p:set>
                                    <p:animEffect transition="in" filter="checkerboard(across)">
                                      <p:cBhvr>
                                        <p:cTn id="21" dur="500"/>
                                        <p:tgtEl>
                                          <p:spTgt spid="716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7169">
                                            <p:txEl>
                                              <p:pRg st="3" end="3"/>
                                            </p:txEl>
                                          </p:spTgt>
                                        </p:tgtEl>
                                        <p:attrNameLst>
                                          <p:attrName>style.visibility</p:attrName>
                                        </p:attrNameLst>
                                      </p:cBhvr>
                                      <p:to>
                                        <p:strVal val="visible"/>
                                      </p:to>
                                    </p:set>
                                    <p:animEffect transition="in" filter="checkerboard(across)">
                                      <p:cBhvr>
                                        <p:cTn id="26" dur="500"/>
                                        <p:tgtEl>
                                          <p:spTgt spid="716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7169">
                                            <p:txEl>
                                              <p:pRg st="4" end="4"/>
                                            </p:txEl>
                                          </p:spTgt>
                                        </p:tgtEl>
                                        <p:attrNameLst>
                                          <p:attrName>style.visibility</p:attrName>
                                        </p:attrNameLst>
                                      </p:cBhvr>
                                      <p:to>
                                        <p:strVal val="visible"/>
                                      </p:to>
                                    </p:set>
                                    <p:animEffect transition="in" filter="checkerboard(across)">
                                      <p:cBhvr>
                                        <p:cTn id="31" dur="500"/>
                                        <p:tgtEl>
                                          <p:spTgt spid="716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7169">
                                            <p:txEl>
                                              <p:pRg st="5" end="5"/>
                                            </p:txEl>
                                          </p:spTgt>
                                        </p:tgtEl>
                                        <p:attrNameLst>
                                          <p:attrName>style.visibility</p:attrName>
                                        </p:attrNameLst>
                                      </p:cBhvr>
                                      <p:to>
                                        <p:strVal val="visible"/>
                                      </p:to>
                                    </p:set>
                                    <p:animEffect transition="in" filter="checkerboard(across)">
                                      <p:cBhvr>
                                        <p:cTn id="36" dur="500"/>
                                        <p:tgtEl>
                                          <p:spTgt spid="7169">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nodeType="clickEffect">
                                  <p:stCondLst>
                                    <p:cond delay="0"/>
                                  </p:stCondLst>
                                  <p:childTnLst>
                                    <p:set>
                                      <p:cBhvr>
                                        <p:cTn id="40" dur="1" fill="hold">
                                          <p:stCondLst>
                                            <p:cond delay="0"/>
                                          </p:stCondLst>
                                        </p:cTn>
                                        <p:tgtEl>
                                          <p:spTgt spid="7169">
                                            <p:txEl>
                                              <p:pRg st="6" end="6"/>
                                            </p:txEl>
                                          </p:spTgt>
                                        </p:tgtEl>
                                        <p:attrNameLst>
                                          <p:attrName>style.visibility</p:attrName>
                                        </p:attrNameLst>
                                      </p:cBhvr>
                                      <p:to>
                                        <p:strVal val="visible"/>
                                      </p:to>
                                    </p:set>
                                    <p:animEffect transition="in" filter="checkerboard(across)">
                                      <p:cBhvr>
                                        <p:cTn id="41" dur="500"/>
                                        <p:tgtEl>
                                          <p:spTgt spid="716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内容占位符 2" descr="中国教育出版网"/>
          <p:cNvSpPr>
            <a:spLocks noGrp="1"/>
          </p:cNvSpPr>
          <p:nvPr>
            <p:ph idx="1"/>
          </p:nvPr>
        </p:nvSpPr>
        <p:spPr>
          <a:xfrm>
            <a:off x="628650" y="742950"/>
            <a:ext cx="7886700" cy="4712970"/>
          </a:xfrm>
          <a:solidFill>
            <a:schemeClr val="bg1">
              <a:alpha val="29000"/>
            </a:schemeClr>
          </a:solidFill>
          <a:ln>
            <a:noFill/>
          </a:ln>
        </p:spPr>
        <p:txBody>
          <a:bodyPr/>
          <a:lstStyle/>
          <a:p>
            <a:pPr marL="0" indent="0" algn="ctr" eaLnBrk="1" hangingPunct="1">
              <a:lnSpc>
                <a:spcPts val="3500"/>
              </a:lnSpc>
              <a:buNone/>
            </a:pPr>
            <a:r>
              <a:rPr lang="en-US" altLang="zh-CN" sz="2400" b="1" dirty="0">
                <a:solidFill>
                  <a:srgbClr val="0000FF"/>
                </a:solidFill>
                <a:latin typeface="黑体" panose="02010609060101010101" charset="-122"/>
                <a:ea typeface="黑体" panose="02010609060101010101" charset="-122"/>
                <a:cs typeface="黑体" panose="02010609060101010101" charset="-122"/>
              </a:rPr>
              <a:t>2</a:t>
            </a:r>
            <a:r>
              <a:rPr lang="zh-CN" altLang="en-US" sz="2400" b="1" dirty="0">
                <a:solidFill>
                  <a:srgbClr val="0000FF"/>
                </a:solidFill>
                <a:latin typeface="黑体" panose="02010609060101010101" charset="-122"/>
                <a:ea typeface="黑体" panose="02010609060101010101" charset="-122"/>
                <a:cs typeface="黑体" panose="02010609060101010101" charset="-122"/>
              </a:rPr>
              <a:t>.重点词语</a:t>
            </a:r>
          </a:p>
          <a:p>
            <a:pPr marL="0" indent="0" eaLnBrk="1" hangingPunct="1">
              <a:lnSpc>
                <a:spcPts val="3500"/>
              </a:lnSpc>
              <a:buNone/>
            </a:pPr>
            <a:r>
              <a:rPr lang="zh-CN" altLang="en-US" sz="2400" b="1" dirty="0">
                <a:solidFill>
                  <a:srgbClr val="FF0000"/>
                </a:solidFill>
                <a:latin typeface="黑体" panose="02010609060101010101" charset="-122"/>
                <a:ea typeface="黑体" panose="02010609060101010101" charset="-122"/>
                <a:cs typeface="黑体" panose="02010609060101010101" charset="-122"/>
              </a:rPr>
              <a:t>中伤：</a:t>
            </a:r>
            <a:r>
              <a:rPr lang="zh-CN" altLang="en-US" sz="2400" b="1" dirty="0">
                <a:latin typeface="黑体" panose="02010609060101010101" charset="-122"/>
                <a:ea typeface="黑体" panose="02010609060101010101" charset="-122"/>
                <a:cs typeface="黑体" panose="02010609060101010101" charset="-122"/>
              </a:rPr>
              <a:t>诬陷或恶意造谣，旨在毁坏人的名誉。</a:t>
            </a:r>
          </a:p>
          <a:p>
            <a:pPr marL="0" indent="0" eaLnBrk="1" hangingPunct="1">
              <a:lnSpc>
                <a:spcPts val="3500"/>
              </a:lnSpc>
              <a:buNone/>
            </a:pPr>
            <a:r>
              <a:rPr lang="zh-CN" altLang="en-US" sz="2400" b="1" dirty="0">
                <a:solidFill>
                  <a:srgbClr val="FF0000"/>
                </a:solidFill>
                <a:latin typeface="黑体" panose="02010609060101010101" charset="-122"/>
                <a:ea typeface="黑体" panose="02010609060101010101" charset="-122"/>
                <a:cs typeface="黑体" panose="02010609060101010101" charset="-122"/>
              </a:rPr>
              <a:t>画龙点睛：</a:t>
            </a:r>
            <a:r>
              <a:rPr lang="zh-CN" altLang="en-US" sz="2400" b="1" dirty="0">
                <a:latin typeface="黑体" panose="02010609060101010101" charset="-122"/>
                <a:ea typeface="黑体" panose="02010609060101010101" charset="-122"/>
                <a:cs typeface="黑体" panose="02010609060101010101" charset="-122"/>
              </a:rPr>
              <a:t>多比喻写文章或讲话时，在关键处用几句话点明实质，使内容生动有力。</a:t>
            </a:r>
          </a:p>
          <a:p>
            <a:pPr marL="0" indent="0" eaLnBrk="1" hangingPunct="1">
              <a:lnSpc>
                <a:spcPts val="3500"/>
              </a:lnSpc>
              <a:buNone/>
            </a:pPr>
            <a:r>
              <a:rPr lang="zh-CN" altLang="en-US" sz="2400" b="1" dirty="0">
                <a:solidFill>
                  <a:srgbClr val="FF0000"/>
                </a:solidFill>
                <a:latin typeface="黑体" panose="02010609060101010101" charset="-122"/>
                <a:ea typeface="黑体" panose="02010609060101010101" charset="-122"/>
                <a:cs typeface="黑体" panose="02010609060101010101" charset="-122"/>
              </a:rPr>
              <a:t>遁词：</a:t>
            </a:r>
            <a:r>
              <a:rPr lang="zh-CN" altLang="en-US" sz="2400" b="1" dirty="0">
                <a:latin typeface="黑体" panose="02010609060101010101" charset="-122"/>
                <a:ea typeface="黑体" panose="02010609060101010101" charset="-122"/>
                <a:cs typeface="黑体" panose="02010609060101010101" charset="-122"/>
              </a:rPr>
              <a:t>指理屈词穷或不愿吐露真意时，用来支吾搪塞的话。</a:t>
            </a:r>
          </a:p>
          <a:p>
            <a:pPr marL="0" indent="0" eaLnBrk="1" hangingPunct="1">
              <a:lnSpc>
                <a:spcPts val="3500"/>
              </a:lnSpc>
              <a:buNone/>
            </a:pPr>
            <a:r>
              <a:rPr lang="zh-CN" altLang="en-US" sz="2400" b="1" dirty="0">
                <a:solidFill>
                  <a:srgbClr val="FF0000"/>
                </a:solidFill>
                <a:latin typeface="黑体" panose="02010609060101010101" charset="-122"/>
                <a:ea typeface="黑体" panose="02010609060101010101" charset="-122"/>
                <a:cs typeface="黑体" panose="02010609060101010101" charset="-122"/>
              </a:rPr>
              <a:t>鲁钝：</a:t>
            </a:r>
            <a:r>
              <a:rPr lang="zh-CN" altLang="en-US" sz="2400" b="1" dirty="0">
                <a:latin typeface="黑体" panose="02010609060101010101" charset="-122"/>
                <a:ea typeface="黑体" panose="02010609060101010101" charset="-122"/>
                <a:cs typeface="黑体" panose="02010609060101010101" charset="-122"/>
              </a:rPr>
              <a:t>愚笨，不敏锐。</a:t>
            </a:r>
          </a:p>
          <a:p>
            <a:pPr marL="0" indent="0" eaLnBrk="1" hangingPunct="1">
              <a:lnSpc>
                <a:spcPts val="3500"/>
              </a:lnSpc>
              <a:buNone/>
            </a:pPr>
            <a:r>
              <a:rPr lang="zh-CN" altLang="en-US" sz="2400" b="1" dirty="0">
                <a:solidFill>
                  <a:srgbClr val="FF0000"/>
                </a:solidFill>
                <a:latin typeface="黑体" panose="02010609060101010101" charset="-122"/>
                <a:ea typeface="黑体" panose="02010609060101010101" charset="-122"/>
                <a:cs typeface="黑体" panose="02010609060101010101" charset="-122"/>
              </a:rPr>
              <a:t>哑口无言：</a:t>
            </a:r>
            <a:r>
              <a:rPr lang="zh-CN" altLang="en-US" sz="2400" b="1" dirty="0">
                <a:latin typeface="黑体" panose="02010609060101010101" charset="-122"/>
                <a:ea typeface="黑体" panose="02010609060101010101" charset="-122"/>
                <a:cs typeface="黑体" panose="02010609060101010101" charset="-122"/>
              </a:rPr>
              <a:t>像哑巴一样说不出话来。形容理屈词穷的样子。哑口，像哑巴一样。</a:t>
            </a:r>
          </a:p>
          <a:p>
            <a:pPr marL="0" indent="0" eaLnBrk="1" hangingPunct="1">
              <a:lnSpc>
                <a:spcPts val="3500"/>
              </a:lnSpc>
              <a:buNone/>
            </a:pPr>
            <a:r>
              <a:rPr lang="zh-CN" altLang="en-US" sz="2400" b="1" dirty="0">
                <a:solidFill>
                  <a:srgbClr val="FF0000"/>
                </a:solidFill>
                <a:latin typeface="黑体" panose="02010609060101010101" charset="-122"/>
                <a:ea typeface="黑体" panose="02010609060101010101" charset="-122"/>
                <a:cs typeface="黑体" panose="02010609060101010101" charset="-122"/>
              </a:rPr>
              <a:t>道统：</a:t>
            </a:r>
            <a:r>
              <a:rPr lang="zh-CN" altLang="en-US" sz="2400" b="1" dirty="0">
                <a:latin typeface="黑体" panose="02010609060101010101" charset="-122"/>
                <a:ea typeface="黑体" panose="02010609060101010101" charset="-122"/>
                <a:cs typeface="黑体" panose="02010609060101010101" charset="-122"/>
              </a:rPr>
              <a:t>是儒家传道系统的一种说法。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217">
                                            <p:txEl>
                                              <p:pRg st="0" end="0"/>
                                            </p:txEl>
                                          </p:spTgt>
                                        </p:tgtEl>
                                        <p:attrNameLst>
                                          <p:attrName>style.visibility</p:attrName>
                                        </p:attrNameLst>
                                      </p:cBhvr>
                                      <p:to>
                                        <p:strVal val="visible"/>
                                      </p:to>
                                    </p:set>
                                    <p:animEffect transition="in" filter="checkerboard(across)">
                                      <p:cBhvr>
                                        <p:cTn id="7" dur="500"/>
                                        <p:tgtEl>
                                          <p:spTgt spid="9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217">
                                            <p:txEl>
                                              <p:pRg st="1" end="1"/>
                                            </p:txEl>
                                          </p:spTgt>
                                        </p:tgtEl>
                                        <p:attrNameLst>
                                          <p:attrName>style.visibility</p:attrName>
                                        </p:attrNameLst>
                                      </p:cBhvr>
                                      <p:to>
                                        <p:strVal val="visible"/>
                                      </p:to>
                                    </p:set>
                                    <p:animEffect transition="in" filter="checkerboard(across)">
                                      <p:cBhvr>
                                        <p:cTn id="12" dur="500"/>
                                        <p:tgtEl>
                                          <p:spTgt spid="92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217">
                                            <p:txEl>
                                              <p:pRg st="2" end="2"/>
                                            </p:txEl>
                                          </p:spTgt>
                                        </p:tgtEl>
                                        <p:attrNameLst>
                                          <p:attrName>style.visibility</p:attrName>
                                        </p:attrNameLst>
                                      </p:cBhvr>
                                      <p:to>
                                        <p:strVal val="visible"/>
                                      </p:to>
                                    </p:set>
                                    <p:animEffect transition="in" filter="checkerboard(across)">
                                      <p:cBhvr>
                                        <p:cTn id="17" dur="500"/>
                                        <p:tgtEl>
                                          <p:spTgt spid="92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217">
                                            <p:txEl>
                                              <p:pRg st="3" end="3"/>
                                            </p:txEl>
                                          </p:spTgt>
                                        </p:tgtEl>
                                        <p:attrNameLst>
                                          <p:attrName>style.visibility</p:attrName>
                                        </p:attrNameLst>
                                      </p:cBhvr>
                                      <p:to>
                                        <p:strVal val="visible"/>
                                      </p:to>
                                    </p:set>
                                    <p:animEffect transition="in" filter="checkerboard(across)">
                                      <p:cBhvr>
                                        <p:cTn id="22" dur="500"/>
                                        <p:tgtEl>
                                          <p:spTgt spid="92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9217">
                                            <p:txEl>
                                              <p:pRg st="4" end="4"/>
                                            </p:txEl>
                                          </p:spTgt>
                                        </p:tgtEl>
                                        <p:attrNameLst>
                                          <p:attrName>style.visibility</p:attrName>
                                        </p:attrNameLst>
                                      </p:cBhvr>
                                      <p:to>
                                        <p:strVal val="visible"/>
                                      </p:to>
                                    </p:set>
                                    <p:animEffect transition="in" filter="checkerboard(across)">
                                      <p:cBhvr>
                                        <p:cTn id="27" dur="500"/>
                                        <p:tgtEl>
                                          <p:spTgt spid="92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9217">
                                            <p:txEl>
                                              <p:pRg st="5" end="5"/>
                                            </p:txEl>
                                          </p:spTgt>
                                        </p:tgtEl>
                                        <p:attrNameLst>
                                          <p:attrName>style.visibility</p:attrName>
                                        </p:attrNameLst>
                                      </p:cBhvr>
                                      <p:to>
                                        <p:strVal val="visible"/>
                                      </p:to>
                                    </p:set>
                                    <p:animEffect transition="in" filter="checkerboard(across)">
                                      <p:cBhvr>
                                        <p:cTn id="32" dur="500"/>
                                        <p:tgtEl>
                                          <p:spTgt spid="921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9217">
                                            <p:txEl>
                                              <p:pRg st="6" end="6"/>
                                            </p:txEl>
                                          </p:spTgt>
                                        </p:tgtEl>
                                        <p:attrNameLst>
                                          <p:attrName>style.visibility</p:attrName>
                                        </p:attrNameLst>
                                      </p:cBhvr>
                                      <p:to>
                                        <p:strVal val="visible"/>
                                      </p:to>
                                    </p:set>
                                    <p:animEffect transition="in" filter="checkerboard(across)">
                                      <p:cBhvr>
                                        <p:cTn id="37" dur="500"/>
                                        <p:tgtEl>
                                          <p:spTgt spid="92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descr="中国教育出版网"/>
          <p:cNvSpPr>
            <a:spLocks noGrp="1"/>
          </p:cNvSpPr>
          <p:nvPr>
            <p:ph idx="1"/>
          </p:nvPr>
        </p:nvSpPr>
        <p:spPr>
          <a:xfrm>
            <a:off x="628650" y="1170305"/>
            <a:ext cx="7886700" cy="4127500"/>
          </a:xfrm>
          <a:solidFill>
            <a:schemeClr val="bg1">
              <a:alpha val="29000"/>
            </a:schemeClr>
          </a:solidFill>
        </p:spPr>
        <p:txBody>
          <a:bodyPr rtlCol="0">
            <a:normAutofit/>
          </a:bodyPr>
          <a:lstStyle/>
          <a:p>
            <a:pPr marL="0" marR="0" lvl="0" indent="0" algn="l" defTabSz="914400" rtl="0" eaLnBrk="1" fontAlgn="auto" latinLnBrk="0" hangingPunct="1">
              <a:lnSpc>
                <a:spcPts val="3500"/>
              </a:lnSpc>
              <a:spcBef>
                <a:spcPct val="20000"/>
              </a:spcBef>
              <a:spcAft>
                <a:spcPct val="0"/>
              </a:spcAft>
              <a:buClrTx/>
              <a:buSzTx/>
              <a:buFont typeface="Arial" panose="020B0604020202020204" pitchFamily="34" charset="0"/>
              <a:buNone/>
              <a:defRPr/>
            </a:pPr>
            <a:r>
              <a:rPr kumimoji="0" lang="zh-CN" altLang="en-US" sz="2400" b="1" i="0" u="none" strike="noStrike" kern="0" cap="none" spc="0" normalizeH="0" baseline="0" noProof="1">
                <a:ln>
                  <a:noFill/>
                </a:ln>
                <a:solidFill>
                  <a:srgbClr val="FF0000"/>
                </a:solidFill>
                <a:effectLst/>
                <a:uLnTx/>
                <a:uFillTx/>
                <a:latin typeface="黑体" panose="02010609060101010101" charset="-122"/>
                <a:ea typeface="黑体" panose="02010609060101010101" charset="-122"/>
                <a:cs typeface="黑体" panose="02010609060101010101" charset="-122"/>
                <a:sym typeface="+mn-ea"/>
              </a:rPr>
              <a:t>自暴自弃： </a:t>
            </a:r>
            <a:r>
              <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sym typeface="+mn-ea"/>
              </a:rPr>
              <a:t>自己瞧不起自己，甘于落后或堕落。暴，糟蹋、损害；弃，鄙弃。</a:t>
            </a:r>
            <a:endPar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endParaRPr>
          </a:p>
          <a:p>
            <a:pPr marL="0" marR="0" lvl="0" indent="0" algn="l" defTabSz="914400" rtl="0" eaLnBrk="1" fontAlgn="auto" latinLnBrk="0" hangingPunct="1">
              <a:lnSpc>
                <a:spcPts val="3500"/>
              </a:lnSpc>
              <a:spcBef>
                <a:spcPct val="20000"/>
              </a:spcBef>
              <a:spcAft>
                <a:spcPct val="0"/>
              </a:spcAft>
              <a:buClrTx/>
              <a:buSzTx/>
              <a:buFont typeface="Arial" panose="020B0604020202020204" pitchFamily="34" charset="0"/>
              <a:buNone/>
              <a:defRPr/>
            </a:pPr>
            <a:r>
              <a:rPr kumimoji="0" lang="zh-CN" altLang="en-US" sz="2400" b="1" i="0" u="none" strike="noStrike" kern="0" cap="none" spc="0" normalizeH="0" baseline="0" noProof="1">
                <a:ln>
                  <a:noFill/>
                </a:ln>
                <a:solidFill>
                  <a:srgbClr val="FF0000"/>
                </a:solidFill>
                <a:effectLst/>
                <a:uLnTx/>
                <a:uFillTx/>
                <a:latin typeface="黑体" panose="02010609060101010101" charset="-122"/>
                <a:ea typeface="黑体" panose="02010609060101010101" charset="-122"/>
                <a:cs typeface="黑体" panose="02010609060101010101" charset="-122"/>
                <a:sym typeface="+mn-ea"/>
              </a:rPr>
              <a:t>走投无路：</a:t>
            </a:r>
            <a:r>
              <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sym typeface="+mn-ea"/>
              </a:rPr>
              <a:t>无路可走，已到绝境。比喻处境极困难，找不到出路。投，投奔。</a:t>
            </a:r>
            <a:endPar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endParaRPr>
          </a:p>
          <a:p>
            <a:pPr marL="0" marR="0" lvl="0" indent="0" algn="l" defTabSz="914400" rtl="0" eaLnBrk="1" fontAlgn="auto" latinLnBrk="0" hangingPunct="1">
              <a:lnSpc>
                <a:spcPts val="3500"/>
              </a:lnSpc>
              <a:spcBef>
                <a:spcPct val="20000"/>
              </a:spcBef>
              <a:spcAft>
                <a:spcPct val="0"/>
              </a:spcAft>
              <a:buClrTx/>
              <a:buSzTx/>
              <a:buFont typeface="Arial" panose="020B0604020202020204" pitchFamily="34" charset="0"/>
              <a:buNone/>
              <a:defRPr/>
            </a:pPr>
            <a:r>
              <a:rPr kumimoji="0" lang="zh-CN" altLang="en-US" sz="2400" b="1" i="0" u="none" strike="noStrike" kern="0" cap="none" spc="0" normalizeH="0" baseline="0" noProof="1">
                <a:ln>
                  <a:noFill/>
                </a:ln>
                <a:solidFill>
                  <a:srgbClr val="FF0000"/>
                </a:solidFill>
                <a:effectLst/>
                <a:uLnTx/>
                <a:uFillTx/>
                <a:latin typeface="黑体" panose="02010609060101010101" charset="-122"/>
                <a:ea typeface="黑体" panose="02010609060101010101" charset="-122"/>
                <a:cs typeface="黑体" panose="02010609060101010101" charset="-122"/>
                <a:sym typeface="+mn-ea"/>
              </a:rPr>
              <a:t>众叛亲离：</a:t>
            </a:r>
            <a:r>
              <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sym typeface="+mn-ea"/>
              </a:rPr>
              <a:t>众人反对，亲人背离。形容完全孤立。叛，背叛；离，离开。</a:t>
            </a:r>
            <a:endPar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endParaRPr>
          </a:p>
          <a:p>
            <a:pPr marL="0" marR="0" lvl="0" indent="0" algn="l" defTabSz="914400" rtl="0" eaLnBrk="1" fontAlgn="auto" latinLnBrk="0" hangingPunct="1">
              <a:lnSpc>
                <a:spcPts val="3500"/>
              </a:lnSpc>
              <a:spcBef>
                <a:spcPct val="20000"/>
              </a:spcBef>
              <a:spcAft>
                <a:spcPct val="0"/>
              </a:spcAft>
              <a:buClrTx/>
              <a:buSzTx/>
              <a:buFont typeface="Arial" panose="020B0604020202020204" pitchFamily="34" charset="0"/>
              <a:buNone/>
              <a:defRPr/>
            </a:pPr>
            <a:r>
              <a:rPr kumimoji="0" lang="zh-CN" altLang="en-US" sz="2400" b="1" i="0" u="none" strike="noStrike" kern="0" cap="none" spc="0" normalizeH="0" baseline="0" noProof="1">
                <a:ln>
                  <a:noFill/>
                </a:ln>
                <a:solidFill>
                  <a:srgbClr val="FF0000"/>
                </a:solidFill>
                <a:effectLst/>
                <a:uLnTx/>
                <a:uFillTx/>
                <a:latin typeface="黑体" panose="02010609060101010101" charset="-122"/>
                <a:ea typeface="黑体" panose="02010609060101010101" charset="-122"/>
                <a:cs typeface="黑体" panose="02010609060101010101" charset="-122"/>
                <a:sym typeface="+mn-ea"/>
              </a:rPr>
              <a:t>懦夫：</a:t>
            </a:r>
            <a:r>
              <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sym typeface="+mn-ea"/>
              </a:rPr>
              <a:t>软弱无所作为的人。</a:t>
            </a:r>
            <a:endPar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endParaRPr>
          </a:p>
          <a:p>
            <a:pPr marL="0" marR="0" lvl="0" indent="0" algn="l" defTabSz="914400" rtl="0" eaLnBrk="1" fontAlgn="auto" latinLnBrk="0" hangingPunct="1">
              <a:lnSpc>
                <a:spcPts val="3500"/>
              </a:lnSpc>
              <a:spcBef>
                <a:spcPct val="20000"/>
              </a:spcBef>
              <a:spcAft>
                <a:spcPct val="0"/>
              </a:spcAft>
              <a:buClrTx/>
              <a:buSzTx/>
              <a:buFont typeface="Arial" panose="020B0604020202020204" pitchFamily="34" charset="0"/>
              <a:buNone/>
              <a:defRPr/>
            </a:pPr>
            <a:r>
              <a:rPr kumimoji="0" lang="zh-CN" altLang="en-US" sz="2400" b="1" i="0" u="none" strike="noStrike" kern="0" cap="none" spc="0" normalizeH="0" baseline="0" noProof="1">
                <a:ln>
                  <a:noFill/>
                </a:ln>
                <a:solidFill>
                  <a:srgbClr val="FF0000"/>
                </a:solidFill>
                <a:effectLst/>
                <a:uLnTx/>
                <a:uFillTx/>
                <a:latin typeface="黑体" panose="02010609060101010101" charset="-122"/>
                <a:ea typeface="黑体" panose="02010609060101010101" charset="-122"/>
                <a:cs typeface="黑体" panose="02010609060101010101" charset="-122"/>
                <a:sym typeface="+mn-ea"/>
              </a:rPr>
              <a:t>豢养：</a:t>
            </a:r>
            <a:r>
              <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sym typeface="+mn-ea"/>
              </a:rPr>
              <a:t>喂养。</a:t>
            </a:r>
            <a:endPar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endParaRPr>
          </a:p>
          <a:p>
            <a:pPr marL="342900" marR="0" lvl="0" indent="-342900" algn="l" defTabSz="914400" rtl="0" eaLnBrk="1" fontAlgn="auto" latinLnBrk="0" hangingPunct="1">
              <a:lnSpc>
                <a:spcPct val="100000"/>
              </a:lnSpc>
              <a:spcBef>
                <a:spcPct val="20000"/>
              </a:spcBef>
              <a:spcAft>
                <a:spcPct val="0"/>
              </a:spcAft>
              <a:buClrTx/>
              <a:buSzTx/>
              <a:buFontTx/>
              <a:buChar char="•"/>
              <a:defRPr/>
            </a:pPr>
            <a:endParaRPr kumimoji="0" lang="zh-CN" altLang="en-US" sz="2400" b="1" i="0" u="none" strike="noStrike" kern="0" cap="none" spc="0" normalizeH="0" baseline="0" noProof="1">
              <a:ln>
                <a:noFill/>
              </a:ln>
              <a:solidFill>
                <a:schemeClr val="tx1"/>
              </a:solidFill>
              <a:effectLst/>
              <a:uLnTx/>
              <a:uFillTx/>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内容占位符 2" descr="中国教育出版网"/>
          <p:cNvSpPr>
            <a:spLocks noGrp="1"/>
          </p:cNvSpPr>
          <p:nvPr>
            <p:ph idx="1"/>
          </p:nvPr>
        </p:nvSpPr>
        <p:spPr>
          <a:xfrm>
            <a:off x="322580" y="1698625"/>
            <a:ext cx="8498205" cy="4232275"/>
          </a:xfrm>
          <a:solidFill>
            <a:schemeClr val="bg1">
              <a:alpha val="29000"/>
            </a:schemeClr>
          </a:solidFill>
          <a:ln>
            <a:noFill/>
          </a:ln>
        </p:spPr>
        <p:txBody>
          <a:bodyPr lIns="68580" tIns="34290" rIns="68580" bIns="34290"/>
          <a:lstStyle/>
          <a:p>
            <a:pPr marL="0" indent="0" eaLnBrk="1" hangingPunct="1">
              <a:buNone/>
            </a:pPr>
            <a:r>
              <a:rPr lang="en-US" altLang="zh-CN" sz="2400" b="1" dirty="0">
                <a:latin typeface="宋体" panose="02010600030101010101" pitchFamily="2" charset="-122"/>
                <a:sym typeface="宋体" panose="02010600030101010101" pitchFamily="2" charset="-122"/>
              </a:rPr>
              <a:t>  </a:t>
            </a:r>
            <a:r>
              <a:rPr lang="en-US" altLang="zh-CN" b="1" dirty="0">
                <a:latin typeface="宋体" panose="02010600030101010101" pitchFamily="2" charset="-122"/>
                <a:sym typeface="宋体" panose="02010600030101010101" pitchFamily="2" charset="-122"/>
              </a:rPr>
              <a:t> 1.</a:t>
            </a:r>
            <a:r>
              <a:rPr lang="zh-CN" altLang="en-US" b="1" dirty="0">
                <a:latin typeface="宋体" panose="02010600030101010101" pitchFamily="2" charset="-122"/>
                <a:sym typeface="宋体" panose="02010600030101010101" pitchFamily="2" charset="-122"/>
              </a:rPr>
              <a:t>划分本文的结构层次</a:t>
            </a:r>
          </a:p>
        </p:txBody>
      </p:sp>
      <p:sp>
        <p:nvSpPr>
          <p:cNvPr id="2" name="文本框 1" descr="中国教育出版网"/>
          <p:cNvSpPr txBox="1"/>
          <p:nvPr/>
        </p:nvSpPr>
        <p:spPr>
          <a:xfrm>
            <a:off x="468313" y="2249488"/>
            <a:ext cx="8391525" cy="3681730"/>
          </a:xfrm>
          <a:prstGeom prst="rect">
            <a:avLst/>
          </a:prstGeom>
          <a:noFill/>
          <a:ln w="9525">
            <a:noFill/>
          </a:ln>
        </p:spPr>
        <p:txBody>
          <a:bodyPr>
            <a:spAutoFit/>
          </a:bodyPr>
          <a:lstStyle/>
          <a:p>
            <a:pPr>
              <a:lnSpc>
                <a:spcPts val="3500"/>
              </a:lnSpc>
            </a:pPr>
            <a:r>
              <a:rPr lang="en-US" altLang="zh-CN" sz="2400" dirty="0">
                <a:solidFill>
                  <a:srgbClr val="C00000"/>
                </a:solidFill>
                <a:latin typeface="楷体" panose="02010609060101010101" pitchFamily="49" charset="-122"/>
                <a:ea typeface="楷体" panose="02010609060101010101" pitchFamily="49" charset="-122"/>
              </a:rPr>
              <a:t>  </a:t>
            </a:r>
            <a:r>
              <a:rPr lang="zh-CN" altLang="zh-CN" sz="2800" b="1" kern="0" dirty="0">
                <a:solidFill>
                  <a:srgbClr val="162477"/>
                </a:solidFill>
                <a:latin typeface="宋体" panose="02010600030101010101" pitchFamily="2" charset="-122"/>
                <a:cs typeface="宋体" panose="02010600030101010101" pitchFamily="2" charset="-122"/>
              </a:rPr>
              <a:t> </a:t>
            </a:r>
            <a:r>
              <a:rPr lang="zh-CN" altLang="zh-CN" sz="2800" kern="0" dirty="0">
                <a:solidFill>
                  <a:srgbClr val="162477"/>
                </a:solidFill>
                <a:latin typeface="黑体" panose="02010609060101010101" charset="-122"/>
                <a:ea typeface="黑体" panose="02010609060101010101" charset="-122"/>
                <a:cs typeface="黑体" panose="02010609060101010101" charset="-122"/>
              </a:rPr>
              <a:t>第一部分（1～3）</a:t>
            </a:r>
            <a:r>
              <a:rPr lang="zh-CN" altLang="zh-CN" sz="2400" dirty="0">
                <a:solidFill>
                  <a:srgbClr val="C00000"/>
                </a:solidFill>
                <a:latin typeface="黑体" panose="02010609060101010101" charset="-122"/>
                <a:ea typeface="黑体" panose="02010609060101010101" charset="-122"/>
                <a:cs typeface="黑体" panose="02010609060101010101" charset="-122"/>
              </a:rPr>
              <a:t>：由艺术家造石像谈起，引出教育家的创造不同于前两者，“所要创造的是真善美的活人”。</a:t>
            </a:r>
          </a:p>
          <a:p>
            <a:pPr>
              <a:lnSpc>
                <a:spcPts val="3500"/>
              </a:lnSpc>
            </a:pPr>
            <a:r>
              <a:rPr lang="zh-CN" altLang="zh-CN" sz="2400" dirty="0">
                <a:solidFill>
                  <a:srgbClr val="C00000"/>
                </a:solidFill>
                <a:latin typeface="黑体" panose="02010609060101010101" charset="-122"/>
                <a:ea typeface="黑体" panose="02010609060101010101" charset="-122"/>
                <a:cs typeface="黑体" panose="02010609060101010101" charset="-122"/>
              </a:rPr>
              <a:t>   </a:t>
            </a:r>
            <a:r>
              <a:rPr lang="zh-CN" altLang="zh-CN" sz="2800" kern="0" dirty="0">
                <a:solidFill>
                  <a:srgbClr val="162477"/>
                </a:solidFill>
                <a:latin typeface="黑体" panose="02010609060101010101" charset="-122"/>
                <a:ea typeface="黑体" panose="02010609060101010101" charset="-122"/>
                <a:cs typeface="黑体" panose="02010609060101010101" charset="-122"/>
              </a:rPr>
              <a:t>第二部分（4～10）</a:t>
            </a:r>
            <a:r>
              <a:rPr lang="zh-CN" altLang="zh-CN" sz="2400" dirty="0">
                <a:solidFill>
                  <a:srgbClr val="C00000"/>
                </a:solidFill>
                <a:latin typeface="黑体" panose="02010609060101010101" charset="-122"/>
                <a:ea typeface="黑体" panose="02010609060101010101" charset="-122"/>
                <a:cs typeface="黑体" panose="02010609060101010101" charset="-122"/>
              </a:rPr>
              <a:t>：作者罗列出五种“不能创造”的错误观点，以一连串的不可争辩的实例，一一予以反驳，从中确立起“人人是创造之人”的观点。</a:t>
            </a:r>
          </a:p>
          <a:p>
            <a:pPr>
              <a:lnSpc>
                <a:spcPts val="3500"/>
              </a:lnSpc>
            </a:pPr>
            <a:r>
              <a:rPr lang="zh-CN" altLang="zh-CN" sz="2400" dirty="0">
                <a:solidFill>
                  <a:srgbClr val="C00000"/>
                </a:solidFill>
                <a:latin typeface="黑体" panose="02010609060101010101" charset="-122"/>
                <a:ea typeface="黑体" panose="02010609060101010101" charset="-122"/>
                <a:cs typeface="黑体" panose="02010609060101010101" charset="-122"/>
              </a:rPr>
              <a:t>   </a:t>
            </a:r>
            <a:r>
              <a:rPr lang="zh-CN" altLang="zh-CN" sz="2800" kern="0" dirty="0">
                <a:solidFill>
                  <a:srgbClr val="162477"/>
                </a:solidFill>
                <a:latin typeface="黑体" panose="02010609060101010101" charset="-122"/>
                <a:ea typeface="黑体" panose="02010609060101010101" charset="-122"/>
                <a:cs typeface="黑体" panose="02010609060101010101" charset="-122"/>
              </a:rPr>
              <a:t>第三部分（11</a:t>
            </a:r>
            <a:r>
              <a:rPr lang="zh-CN" altLang="zh-CN" sz="2800" kern="0" dirty="0">
                <a:solidFill>
                  <a:srgbClr val="162477"/>
                </a:solidFill>
                <a:latin typeface="黑体" panose="02010609060101010101" charset="-122"/>
                <a:ea typeface="黑体" panose="02010609060101010101" charset="-122"/>
                <a:cs typeface="黑体" panose="02010609060101010101" charset="-122"/>
                <a:sym typeface="宋体" panose="02010600030101010101" pitchFamily="2" charset="-122"/>
              </a:rPr>
              <a:t>～</a:t>
            </a:r>
            <a:r>
              <a:rPr lang="zh-CN" altLang="zh-CN" sz="2800" kern="0" dirty="0">
                <a:solidFill>
                  <a:srgbClr val="162477"/>
                </a:solidFill>
                <a:latin typeface="黑体" panose="02010609060101010101" charset="-122"/>
                <a:ea typeface="黑体" panose="02010609060101010101" charset="-122"/>
                <a:cs typeface="黑体" panose="02010609060101010101" charset="-122"/>
              </a:rPr>
              <a:t>15</a:t>
            </a:r>
            <a:r>
              <a:rPr lang="zh-CN" altLang="zh-CN" sz="2800" kern="0" dirty="0">
                <a:solidFill>
                  <a:srgbClr val="162477"/>
                </a:solidFill>
                <a:latin typeface="黑体" panose="02010609060101010101" charset="-122"/>
                <a:ea typeface="黑体" panose="02010609060101010101" charset="-122"/>
                <a:cs typeface="黑体" panose="02010609060101010101" charset="-122"/>
                <a:sym typeface="宋体" panose="02010600030101010101" pitchFamily="2" charset="-122"/>
              </a:rPr>
              <a:t>）</a:t>
            </a:r>
            <a:r>
              <a:rPr lang="zh-CN" altLang="en-US" sz="2400" dirty="0">
                <a:solidFill>
                  <a:srgbClr val="C00000"/>
                </a:solidFill>
                <a:latin typeface="黑体" panose="02010609060101010101" charset="-122"/>
                <a:ea typeface="黑体" panose="02010609060101010101" charset="-122"/>
                <a:cs typeface="黑体" panose="02010609060101010101" charset="-122"/>
                <a:sym typeface="宋体" panose="02010600030101010101" pitchFamily="2" charset="-122"/>
              </a:rPr>
              <a:t>：以东山樵夫的故事为喻,说明丧失创造力的可悲下场。</a:t>
            </a:r>
          </a:p>
          <a:p>
            <a:pPr>
              <a:lnSpc>
                <a:spcPts val="3500"/>
              </a:lnSpc>
            </a:pPr>
            <a:r>
              <a:rPr lang="zh-CN" altLang="en-US" sz="2400" dirty="0">
                <a:solidFill>
                  <a:srgbClr val="C00000"/>
                </a:solidFill>
                <a:latin typeface="黑体" panose="02010609060101010101" charset="-122"/>
                <a:ea typeface="黑体" panose="02010609060101010101" charset="-122"/>
                <a:cs typeface="黑体" panose="02010609060101010101" charset="-122"/>
                <a:sym typeface="宋体" panose="02010600030101010101" pitchFamily="2" charset="-122"/>
              </a:rPr>
              <a:t>  </a:t>
            </a:r>
            <a:r>
              <a:rPr lang="zh-CN" altLang="zh-CN" sz="2800" kern="0" dirty="0">
                <a:solidFill>
                  <a:srgbClr val="162477"/>
                </a:solidFill>
                <a:latin typeface="黑体" panose="02010609060101010101" charset="-122"/>
                <a:ea typeface="黑体" panose="02010609060101010101" charset="-122"/>
                <a:cs typeface="黑体" panose="02010609060101010101" charset="-122"/>
                <a:sym typeface="宋体" panose="02010600030101010101" pitchFamily="2" charset="-122"/>
              </a:rPr>
              <a:t> 第四部分（16）</a:t>
            </a:r>
            <a:r>
              <a:rPr lang="zh-CN" altLang="en-US" sz="2400" dirty="0">
                <a:solidFill>
                  <a:srgbClr val="C00000"/>
                </a:solidFill>
                <a:latin typeface="黑体" panose="02010609060101010101" charset="-122"/>
                <a:ea typeface="黑体" panose="02010609060101010101" charset="-122"/>
                <a:cs typeface="黑体" panose="02010609060101010101" charset="-122"/>
                <a:sym typeface="宋体" panose="02010600030101010101" pitchFamily="2" charset="-122"/>
              </a:rPr>
              <a:t>：发出创造宣言。</a:t>
            </a:r>
            <a:endParaRPr lang="zh-CN" altLang="en-US" sz="2400" dirty="0">
              <a:latin typeface="黑体" panose="02010609060101010101" charset="-122"/>
              <a:ea typeface="黑体" panose="02010609060101010101" charset="-122"/>
              <a:cs typeface="黑体" panose="02010609060101010101" charset="-122"/>
            </a:endParaRPr>
          </a:p>
        </p:txBody>
      </p:sp>
      <p:grpSp>
        <p:nvGrpSpPr>
          <p:cNvPr id="3" name="组合 2"/>
          <p:cNvGrpSpPr/>
          <p:nvPr/>
        </p:nvGrpSpPr>
        <p:grpSpPr>
          <a:xfrm>
            <a:off x="485458" y="552133"/>
            <a:ext cx="2346325" cy="700087"/>
            <a:chOff x="677" y="589"/>
            <a:chExt cx="3695" cy="1103"/>
          </a:xfrm>
        </p:grpSpPr>
        <p:pic>
          <p:nvPicPr>
            <p:cNvPr id="10245" name="图片 18" descr="00 图标-04"/>
            <p:cNvPicPr>
              <a:picLocks noChangeAspect="1"/>
            </p:cNvPicPr>
            <p:nvPr/>
          </p:nvPicPr>
          <p:blipFill>
            <a:blip r:embed="rId2" cstate="print"/>
            <a:stretch>
              <a:fillRect/>
            </a:stretch>
          </p:blipFill>
          <p:spPr>
            <a:xfrm>
              <a:off x="677" y="589"/>
              <a:ext cx="3695" cy="1103"/>
            </a:xfrm>
            <a:prstGeom prst="rect">
              <a:avLst/>
            </a:prstGeom>
            <a:noFill/>
            <a:ln w="9525">
              <a:noFill/>
            </a:ln>
          </p:spPr>
        </p:pic>
        <p:sp>
          <p:nvSpPr>
            <p:cNvPr id="10246" name="文本框 3"/>
            <p:cNvSpPr txBox="1"/>
            <p:nvPr/>
          </p:nvSpPr>
          <p:spPr>
            <a:xfrm>
              <a:off x="852" y="681"/>
              <a:ext cx="2848" cy="919"/>
            </a:xfrm>
            <a:prstGeom prst="rect">
              <a:avLst/>
            </a:prstGeom>
            <a:noFill/>
            <a:ln w="9525">
              <a:noFill/>
            </a:ln>
          </p:spPr>
          <p:txBody>
            <a:bodyPr wrap="square" anchor="t">
              <a:spAutoFit/>
            </a:bodyPr>
            <a:lstStyle/>
            <a:p>
              <a:r>
                <a:rPr lang="zh-CN" altLang="en-US" sz="3200" dirty="0">
                  <a:solidFill>
                    <a:schemeClr val="bg1"/>
                  </a:solidFill>
                  <a:latin typeface="华文新魏" panose="02010800040101010101" pitchFamily="2" charset="-122"/>
                  <a:ea typeface="华文新魏" panose="02010800040101010101" pitchFamily="2" charset="-122"/>
                  <a:sym typeface="宋体" panose="02010600030101010101" pitchFamily="2" charset="-122"/>
                </a:rPr>
                <a:t>文章感知</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3313">
                                            <p:txEl>
                                              <p:pRg st="0" end="0"/>
                                            </p:txEl>
                                          </p:spTgt>
                                        </p:tgtEl>
                                        <p:attrNameLst>
                                          <p:attrName>style.visibility</p:attrName>
                                        </p:attrNameLst>
                                      </p:cBhvr>
                                      <p:to>
                                        <p:strVal val="visible"/>
                                      </p:to>
                                    </p:set>
                                    <p:animEffect transition="in" filter="checkerboard(across)">
                                      <p:cBhvr>
                                        <p:cTn id="13" dur="500"/>
                                        <p:tgtEl>
                                          <p:spTgt spid="1331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checkerboard(across)">
                                      <p:cBhvr>
                                        <p:cTn id="18" dur="5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checkerboard(across)">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checkerboard(across)">
                                      <p:cBhvr>
                                        <p:cTn id="28" dur="500"/>
                                        <p:tgtEl>
                                          <p:spTgt spid="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Effect transition="in" filter="checkerboard(across)">
                                      <p:cBhvr>
                                        <p:cTn id="3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内容占位符 2" descr="中国教育出版网"/>
          <p:cNvSpPr>
            <a:spLocks noGrp="1"/>
          </p:cNvSpPr>
          <p:nvPr>
            <p:ph idx="1"/>
          </p:nvPr>
        </p:nvSpPr>
        <p:spPr>
          <a:xfrm>
            <a:off x="752475" y="1161415"/>
            <a:ext cx="7639050" cy="3882390"/>
          </a:xfrm>
          <a:solidFill>
            <a:schemeClr val="bg1">
              <a:alpha val="29000"/>
            </a:schemeClr>
          </a:solidFill>
          <a:ln>
            <a:noFill/>
          </a:ln>
        </p:spPr>
        <p:txBody>
          <a:bodyPr/>
          <a:lstStyle/>
          <a:p>
            <a:pPr marL="0" indent="0" eaLnBrk="1" hangingPunct="1">
              <a:lnSpc>
                <a:spcPts val="3500"/>
              </a:lnSpc>
              <a:buNone/>
            </a:pPr>
            <a:r>
              <a:rPr lang="en-US" altLang="zh-CN" sz="2400" dirty="0"/>
              <a:t> </a:t>
            </a:r>
            <a:r>
              <a:rPr lang="en-US" altLang="zh-CN" sz="2400" b="1" dirty="0"/>
              <a:t>   </a:t>
            </a:r>
            <a:r>
              <a:rPr lang="en-US" altLang="zh-CN" b="1" dirty="0">
                <a:latin typeface="宋体" panose="02010600030101010101" pitchFamily="2" charset="-122"/>
                <a:ea typeface="宋体" panose="02010600030101010101" pitchFamily="2" charset="-122"/>
                <a:cs typeface="宋体" panose="02010600030101010101" pitchFamily="2" charset="-122"/>
              </a:rPr>
              <a:t>  2.</a:t>
            </a:r>
            <a:r>
              <a:rPr lang="zh-CN" altLang="en-US" b="1" dirty="0">
                <a:latin typeface="宋体" panose="02010600030101010101" pitchFamily="2" charset="-122"/>
                <a:ea typeface="宋体" panose="02010600030101010101" pitchFamily="2" charset="-122"/>
                <a:cs typeface="宋体" panose="02010600030101010101" pitchFamily="2" charset="-122"/>
              </a:rPr>
              <a:t>本文批驳的论点是什么？作者的论点是什么？</a:t>
            </a:r>
          </a:p>
          <a:p>
            <a:pPr marL="0" indent="0" eaLnBrk="1" hangingPunct="1">
              <a:lnSpc>
                <a:spcPts val="3500"/>
              </a:lnSpc>
              <a:buNone/>
            </a:pPr>
            <a:r>
              <a:rPr lang="zh-CN" altLang="en-US" sz="2400" b="1" dirty="0">
                <a:latin typeface="宋体" panose="02010600030101010101" pitchFamily="2" charset="-122"/>
                <a:ea typeface="宋体" panose="02010600030101010101" pitchFamily="2" charset="-122"/>
                <a:cs typeface="宋体" panose="02010600030101010101" pitchFamily="2" charset="-122"/>
              </a:rPr>
              <a:t>    </a:t>
            </a:r>
            <a:r>
              <a:rPr lang="zh-CN" altLang="en-US" sz="2800" b="1" dirty="0">
                <a:solidFill>
                  <a:srgbClr val="C00000"/>
                </a:solidFill>
                <a:latin typeface="黑体" panose="02010609060101010101" charset="-122"/>
                <a:ea typeface="黑体" panose="02010609060101010101" charset="-122"/>
                <a:cs typeface="黑体" panose="02010609060101010101" charset="-122"/>
              </a:rPr>
              <a:t>  本文作者通过运用典型事例和名言警句对五种“不能创造”的错误观点进行了有力的批驳，从而得出了“处处是创造之地，天天是创造之时，人人是创造之人”的结论。强调创造是人类发展的强大推动力，激励我们发掘潜能，创造美好未来。</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37">
                                            <p:txEl>
                                              <p:pRg st="0" end="0"/>
                                            </p:txEl>
                                          </p:spTgt>
                                        </p:tgtEl>
                                        <p:attrNameLst>
                                          <p:attrName>style.visibility</p:attrName>
                                        </p:attrNameLst>
                                      </p:cBhvr>
                                      <p:to>
                                        <p:strVal val="visible"/>
                                      </p:to>
                                    </p:set>
                                    <p:animEffect transition="in" filter="checkerboard(across)">
                                      <p:cBhvr>
                                        <p:cTn id="7" dur="500"/>
                                        <p:tgtEl>
                                          <p:spTgt spid="143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337">
                                            <p:txEl>
                                              <p:pRg st="1" end="1"/>
                                            </p:txEl>
                                          </p:spTgt>
                                        </p:tgtEl>
                                        <p:attrNameLst>
                                          <p:attrName>style.visibility</p:attrName>
                                        </p:attrNameLst>
                                      </p:cBhvr>
                                      <p:to>
                                        <p:strVal val="visible"/>
                                      </p:to>
                                    </p:set>
                                    <p:animEffect transition="in" filter="checkerboard(across)">
                                      <p:cBhvr>
                                        <p:cTn id="12" dur="500"/>
                                        <p:tgtEl>
                                          <p:spTgt spid="143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d588b824-20ec-41ed-b7ea-7655b21aa96f}"/>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2432</Words>
  <Application>Microsoft Office PowerPoint</Application>
  <PresentationFormat>全屏显示(4:3)</PresentationFormat>
  <Paragraphs>77</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4</cp:revision>
  <dcterms:created xsi:type="dcterms:W3CDTF">2019-04-12T03:40:00Z</dcterms:created>
  <dcterms:modified xsi:type="dcterms:W3CDTF">2019-08-27T10:19:51Z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