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30" r:id="rId5"/>
    <p:sldId id="331" r:id="rId6"/>
    <p:sldId id="332" r:id="rId7"/>
    <p:sldId id="333" r:id="rId8"/>
    <p:sldId id="374" r:id="rId9"/>
    <p:sldId id="373" r:id="rId10"/>
    <p:sldId id="355" r:id="rId11"/>
    <p:sldId id="375" r:id="rId12"/>
    <p:sldId id="376" r:id="rId13"/>
    <p:sldId id="377" r:id="rId14"/>
    <p:sldId id="378" r:id="rId15"/>
    <p:sldId id="329" r:id="rId1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23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25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052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3703258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8.   《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世说新语</a:t>
            </a: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》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二则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59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573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8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426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25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17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299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91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DB3EF-9CB4-444C-8887-C2DE3CF555D0}" type="datetimeFigureOut">
              <a:rPr lang="zh-CN" altLang="en-US" smtClean="0"/>
              <a:t>2019/9/10 Tuesday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1530-C7B9-46D0-85AA-63C98E306F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237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    至爱亲情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8.   《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世说新语</a:t>
            </a: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7110" y="1238256"/>
            <a:ext cx="107885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答题模式 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答题思路：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本题考查结合语境解释文 言实词、虚词的能力。首先通读甲、乙两 文，了解文段大意；然后结合具体语境解 释文言实词、虚词，可以把平时积累的词 语的意义和用法代入句子中，通过比较分 析，找出正确的义项。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答题步骤：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 第一步，注重积累，识记 课本中出现频率比较高的实词、虚词的意 义和用法，且能记住一些典型的例句。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第二步，把平时积累的实词、虚词的 常见意义和用法放到具体的语境中，通过比 较分析，确定词语在此处的意义和用法。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000336"/>
            <a:ext cx="1111457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把下列句子翻译成现代汉语。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）晓雾将歇，猿鸟乱鸣。 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）曲肱而枕之，乐亦在其中矣。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796" y="3041704"/>
            <a:ext cx="11019754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早晨的薄雾将要散尽，猿猴和鸟儿此起彼伏地鸣叫。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弯着胳膊当枕头，乐趣也就在其中了。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b="1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000336"/>
            <a:ext cx="1111457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甲、乙两文中“乐”的情趣分别是什么？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796" y="1708204"/>
            <a:ext cx="11019754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甲文：①作者欣赏山林之美的情趣；②作者酷爱山林，归隐山林的志趣；③作者将内心对山林之美的感受与友人分享的乐趣。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乙文：①粗茶淡饭却能随遇而安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安贫乐道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); ②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视不遵守道义得到的富贵如浮云的高尚情操。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b="1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462" y="1205466"/>
            <a:ext cx="1113228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参考译文</a:t>
            </a:r>
            <a:r>
              <a:rPr lang="en-US" altLang="zh-CN" sz="3000" b="1" dirty="0" smtClean="0"/>
              <a:t>]</a:t>
            </a:r>
          </a:p>
          <a:p>
            <a:pPr indent="723900">
              <a:lnSpc>
                <a:spcPct val="150000"/>
              </a:lnSpc>
            </a:pP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甲</a:t>
            </a:r>
            <a:r>
              <a:rPr lang="en-US" altLang="zh-CN" sz="3000" b="1" dirty="0" smtClean="0"/>
              <a:t>] </a:t>
            </a:r>
            <a:r>
              <a:rPr lang="zh-CN" altLang="en-US" sz="3000" b="1" dirty="0" smtClean="0"/>
              <a:t>山水景色的美丽，自古以来是文人雅士共同谈论的。巍峨的山峰直插云霄，明净的溪流清澈见底。两岸的石壁色彩斑斓，交相辉映。青葱的林木和翠绿的竹子，四季长存。早晨的薄雾将要散尽，猿猴和鸟儿此起彼伏地鸣叫；夕阳快要落山了，潜游在水中的鱼儿争相跳出水面。这里实在是人间天堂啊。自从南朝的谢灵运以来，就再也没有人能够欣赏这种奇丽的景色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3462" y="1205466"/>
            <a:ext cx="11132288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乙</a:t>
            </a:r>
            <a:r>
              <a:rPr lang="en-US" altLang="zh-CN" sz="3000" b="1" dirty="0" smtClean="0"/>
              <a:t>] </a:t>
            </a:r>
            <a:r>
              <a:rPr lang="zh-CN" altLang="en-US" sz="3000" b="1" dirty="0" smtClean="0"/>
              <a:t>孔子说：“吃粗粮，喝冷水，弯着胳膊当枕头，乐趣也就在其中了。用不正当的手段得来的富贵，对于我来讲就像是天上的浮云一样。”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至爱亲情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8.   </a:t>
            </a:r>
            <a:r>
              <a:rPr lang="en-US" altLang="zh-CN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世说新语</a:t>
            </a:r>
            <a:r>
              <a:rPr lang="en-US" altLang="zh-CN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二则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 结合语境解释文言虚词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67928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文言虚词的数量虽少，但使用 频率很高，用法也比较复杂。在中考 试题中，文言虚词一般不作为考查重 点，只要求学生对常见的文言虚词 的用法能进行区别，以便更好地理解文言语句。 本考点主要考查学生结合语境解释文言虚词的能 力。如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陈太丘与友期行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中“相委而去”的 “而”在这句话中作连词，表承接，无实义。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194481" y="1700842"/>
            <a:ext cx="8597219" cy="4708981"/>
            <a:chOff x="1194481" y="1700842"/>
            <a:chExt cx="8597219" cy="4708981"/>
          </a:xfrm>
        </p:grpSpPr>
        <p:grpSp>
          <p:nvGrpSpPr>
            <p:cNvPr id="10" name="组合 9"/>
            <p:cNvGrpSpPr/>
            <p:nvPr/>
          </p:nvGrpSpPr>
          <p:grpSpPr>
            <a:xfrm>
              <a:off x="1194481" y="1700842"/>
              <a:ext cx="8597219" cy="4708981"/>
              <a:chOff x="1194481" y="1777042"/>
              <a:chExt cx="8597219" cy="4708981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194481" y="1777042"/>
                <a:ext cx="605959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结合语境解释文言虚词</a:t>
                </a:r>
                <a:endParaRPr lang="zh-CN" altLang="en-US" sz="3000" b="1" dirty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959494" y="2171700"/>
                <a:ext cx="440806" cy="386715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380369" y="1961515"/>
                <a:ext cx="7411331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① 掌握常用虚词“之”“其”“而”等的 一般用法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② 结合具体语境，通过比较分析，体会文 言虚词的作用。</a:t>
                </a: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2438401" y="4702065"/>
              <a:ext cx="71247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③ 注重积累，能为常用虚词的每一种用法 列举两三个典型例句。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113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 解释下列句中加点的文言虚词。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下列句中加点词的意义和用法都相同的一项 是（  ）。 </a:t>
            </a:r>
            <a:endParaRPr lang="en-US" altLang="zh-CN" sz="3000" b="1" dirty="0" smtClean="0"/>
          </a:p>
          <a:p>
            <a:pPr marL="533400" indent="-533400">
              <a:lnSpc>
                <a:spcPct val="150000"/>
              </a:lnSpc>
            </a:pPr>
            <a:r>
              <a:rPr lang="zh-CN" altLang="en-US" sz="3000" b="1" dirty="0" smtClean="0"/>
              <a:t>❸ 下列各句中的“</a:t>
            </a:r>
            <a:r>
              <a:rPr lang="en-US" altLang="zh-CN" sz="3000" b="1" dirty="0" smtClean="0"/>
              <a:t>×”</a:t>
            </a:r>
            <a:r>
              <a:rPr lang="zh-CN" altLang="en-US" sz="3000" b="1" dirty="0" smtClean="0"/>
              <a:t>与例句中的“</a:t>
            </a:r>
            <a:r>
              <a:rPr lang="en-US" altLang="zh-CN" sz="3000" b="1" dirty="0" smtClean="0"/>
              <a:t>×”</a:t>
            </a:r>
            <a:r>
              <a:rPr lang="zh-CN" altLang="en-US" sz="3000" b="1" dirty="0" smtClean="0"/>
              <a:t>意义和  用法相同的一项是（  ）。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287774" y="1684903"/>
            <a:ext cx="76209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［泉州中考］</a:t>
            </a:r>
            <a:r>
              <a:rPr lang="zh-CN" altLang="en-US" sz="3000" b="1" dirty="0" smtClean="0"/>
              <a:t>阅读下面的文段，回答问题。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347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［甲］山川之美，古来共谈。高峰入云，清 流见底。两岸石壁，五色交辉。青林翠竹，四时 俱备。晓雾将歇，猿鸟乱鸣；夕日欲颓，沉鳞竞 跃。实是欲界之仙都。自康乐以来，未复有能与 其奇者。 </a:t>
            </a:r>
            <a:endParaRPr lang="en-US" altLang="zh-CN" sz="3000" b="1" dirty="0" smtClean="0"/>
          </a:p>
          <a:p>
            <a:pPr indent="723900" algn="r"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答谢中书书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）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45804" y="1205023"/>
            <a:ext cx="10788502" cy="2169825"/>
            <a:chOff x="545804" y="1205023"/>
            <a:chExt cx="10788502" cy="2169825"/>
          </a:xfrm>
        </p:grpSpPr>
        <p:sp>
          <p:nvSpPr>
            <p:cNvPr id="2" name="TextBox 1"/>
            <p:cNvSpPr txBox="1"/>
            <p:nvPr/>
          </p:nvSpPr>
          <p:spPr>
            <a:xfrm>
              <a:off x="545804" y="1205023"/>
              <a:ext cx="10788502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723900">
                <a:lnSpc>
                  <a:spcPct val="150000"/>
                </a:lnSpc>
              </a:pPr>
              <a:r>
                <a:rPr lang="zh-CN" altLang="en-US" sz="3000" b="1" dirty="0" smtClean="0"/>
                <a:t>［乙］子曰：“饭疏食，饮水，曲肱①而枕 之，乐亦在其中矣。不义②而富且贵，于我如 浮云。” </a:t>
              </a:r>
              <a:endParaRPr lang="en-US" altLang="zh-CN" sz="3000" b="1" dirty="0" smtClean="0"/>
            </a:p>
            <a:p>
              <a:pPr indent="723900" algn="r">
                <a:lnSpc>
                  <a:spcPct val="150000"/>
                </a:lnSpc>
              </a:pP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《</a:t>
              </a:r>
              <a:r>
                <a:rPr lang="zh-CN" altLang="en-US" sz="3000" b="1" dirty="0" smtClean="0"/>
                <a:t>论语</a:t>
              </a:r>
              <a:r>
                <a:rPr lang="en-US" altLang="zh-CN" sz="3000" b="1" dirty="0" smtClean="0"/>
                <a:t>》</a:t>
              </a:r>
              <a:r>
                <a:rPr lang="zh-CN" altLang="en-US" sz="3000" b="1" dirty="0" smtClean="0"/>
                <a:t>） </a:t>
              </a:r>
              <a:endParaRPr lang="zh-CN" altLang="en-US" sz="3000" b="1" dirty="0"/>
            </a:p>
          </p:txBody>
        </p:sp>
        <p:sp>
          <p:nvSpPr>
            <p:cNvPr id="3" name="矩形 2"/>
            <p:cNvSpPr/>
            <p:nvPr/>
          </p:nvSpPr>
          <p:spPr>
            <a:xfrm>
              <a:off x="836493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870783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990798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25088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47700" y="3452923"/>
            <a:ext cx="11487150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［注］ ①肱（</a:t>
            </a:r>
            <a:r>
              <a:rPr lang="en-US" altLang="zh-CN" sz="3000" b="1" dirty="0" err="1" smtClean="0"/>
              <a:t>ɡōnɡ</a:t>
            </a:r>
            <a:r>
              <a:rPr lang="zh-CN" altLang="en-US" sz="3000" b="1" dirty="0" smtClean="0"/>
              <a:t>）：胳膊。②义：遵守道义。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34096" y="3636824"/>
            <a:ext cx="10526232" cy="57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(1)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共同，一起。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(2)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坠落。</a:t>
            </a:r>
            <a:r>
              <a:rPr lang="en-US" altLang="zh-CN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(3)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欣赏、领悟。</a:t>
            </a:r>
          </a:p>
        </p:txBody>
      </p:sp>
      <p:grpSp>
        <p:nvGrpSpPr>
          <p:cNvPr id="3" name="组合 10"/>
          <p:cNvGrpSpPr/>
          <p:nvPr/>
        </p:nvGrpSpPr>
        <p:grpSpPr>
          <a:xfrm>
            <a:off x="808059" y="878948"/>
            <a:ext cx="10788509" cy="3019139"/>
            <a:chOff x="808059" y="878948"/>
            <a:chExt cx="10788509" cy="3019139"/>
          </a:xfrm>
        </p:grpSpPr>
        <p:sp>
          <p:nvSpPr>
            <p:cNvPr id="2" name="TextBox 1"/>
            <p:cNvSpPr txBox="1"/>
            <p:nvPr/>
          </p:nvSpPr>
          <p:spPr>
            <a:xfrm>
              <a:off x="808059" y="878948"/>
              <a:ext cx="10788509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1</a:t>
              </a:r>
              <a:r>
                <a:rPr lang="zh-CN" altLang="en-US" sz="3000" b="1" dirty="0" smtClean="0"/>
                <a:t>． 解释下面加点的词。 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1</a:t>
              </a:r>
              <a:r>
                <a:rPr lang="zh-CN" altLang="en-US" sz="3000" b="1" dirty="0" smtClean="0"/>
                <a:t>）古来共谈 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2</a:t>
              </a:r>
              <a:r>
                <a:rPr lang="zh-CN" altLang="en-US" sz="3000" b="1" dirty="0" smtClean="0"/>
                <a:t>）夕日欲颓 </a:t>
              </a:r>
              <a:endParaRPr lang="en-US" altLang="zh-CN" sz="3000" b="1" dirty="0" smtClean="0"/>
            </a:p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 </a:t>
              </a:r>
              <a:r>
                <a:rPr lang="zh-CN" altLang="en-US" sz="3000" b="1" dirty="0" smtClean="0"/>
                <a:t>（</a:t>
              </a:r>
              <a:r>
                <a:rPr lang="en-US" altLang="zh-CN" sz="3000" b="1" dirty="0" smtClean="0"/>
                <a:t>3</a:t>
              </a:r>
              <a:r>
                <a:rPr lang="zh-CN" altLang="en-US" sz="3000" b="1" dirty="0" smtClean="0"/>
                <a:t>）未复有能与其奇者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2707087" y="19915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3069037" y="26773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3583387" y="33440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808059" y="878948"/>
            <a:ext cx="10788509" cy="3762089"/>
            <a:chOff x="808059" y="878948"/>
            <a:chExt cx="10788509" cy="3762089"/>
          </a:xfrm>
        </p:grpSpPr>
        <p:grpSp>
          <p:nvGrpSpPr>
            <p:cNvPr id="11" name="组合 10"/>
            <p:cNvGrpSpPr/>
            <p:nvPr/>
          </p:nvGrpSpPr>
          <p:grpSpPr>
            <a:xfrm>
              <a:off x="808059" y="878948"/>
              <a:ext cx="10788509" cy="3554819"/>
              <a:chOff x="808059" y="878948"/>
              <a:chExt cx="10788509" cy="3554819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808059" y="878948"/>
                <a:ext cx="10788509" cy="355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3000" b="1" dirty="0" smtClean="0"/>
                  <a:t>2</a:t>
                </a:r>
                <a:r>
                  <a:rPr lang="zh-CN" altLang="en-US" sz="3000" b="1" dirty="0" smtClean="0"/>
                  <a:t>． 下面句中加点词的意思相同的一项是</a:t>
                </a:r>
                <a:r>
                  <a:rPr lang="zh-CN" altLang="en-US" sz="3000" b="1" dirty="0" smtClean="0">
                    <a:solidFill>
                      <a:srgbClr val="FF0000"/>
                    </a:solidFill>
                  </a:rPr>
                  <a:t>★</a:t>
                </a:r>
                <a:r>
                  <a:rPr lang="zh-CN" altLang="en-US" sz="3000" b="1" dirty="0" smtClean="0"/>
                  <a:t> （        ）   </a:t>
                </a:r>
                <a:endParaRPr lang="en-US" altLang="zh-CN" sz="3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3000" b="1" dirty="0" smtClean="0"/>
                  <a:t>A</a:t>
                </a:r>
                <a:r>
                  <a:rPr lang="zh-CN" altLang="en-US" sz="3000" b="1" dirty="0" smtClean="0"/>
                  <a:t>．清流见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底    见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往事耳  </a:t>
                </a:r>
                <a:endParaRPr lang="en-US" altLang="zh-CN" sz="3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3000" b="1" dirty="0" smtClean="0"/>
                  <a:t>B</a:t>
                </a:r>
                <a:r>
                  <a:rPr lang="zh-CN" altLang="en-US" sz="3000" b="1" dirty="0" smtClean="0"/>
                  <a:t>．实是欲界之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仙都    每假借于藏书之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家  </a:t>
                </a:r>
                <a:endParaRPr lang="en-US" altLang="zh-CN" sz="3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3000" b="1" dirty="0" smtClean="0"/>
                  <a:t>C</a:t>
                </a:r>
                <a:r>
                  <a:rPr lang="zh-CN" altLang="en-US" sz="3000" b="1" dirty="0" smtClean="0"/>
                  <a:t>．于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我如浮云    皆以美于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徐公  </a:t>
                </a:r>
                <a:endParaRPr lang="en-US" altLang="zh-CN" sz="3000" b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3000" b="1" dirty="0" smtClean="0"/>
                  <a:t>D</a:t>
                </a:r>
                <a:r>
                  <a:rPr lang="zh-CN" altLang="en-US" sz="3000" b="1" dirty="0" smtClean="0"/>
                  <a:t>．自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康乐以来    自 </a:t>
                </a:r>
                <a:r>
                  <a:rPr lang="en-US" altLang="zh-CN" sz="3000" b="1" dirty="0" smtClean="0"/>
                  <a:t>3 </a:t>
                </a:r>
                <a:r>
                  <a:rPr lang="zh-CN" altLang="en-US" sz="3000" b="1" dirty="0" smtClean="0"/>
                  <a:t>非亭午夜分，不见曦月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2402287" y="2048689"/>
                <a:ext cx="3129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000" b="1" dirty="0" smtClean="0"/>
                  <a:t>·</a:t>
                </a:r>
                <a:endParaRPr lang="zh-CN" altLang="en-US" sz="3000" b="1" dirty="0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3888187" y="1972489"/>
                <a:ext cx="3129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000" b="1" dirty="0" smtClean="0"/>
                  <a:t>·</a:t>
                </a:r>
                <a:endParaRPr lang="zh-CN" altLang="en-US" sz="3000" b="1" dirty="0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3126187" y="2658289"/>
                <a:ext cx="3129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000" b="1" dirty="0" smtClean="0"/>
                  <a:t>·</a:t>
                </a:r>
                <a:endParaRPr lang="zh-CN" altLang="en-US" sz="3000" b="1" dirty="0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7393387" y="2677339"/>
                <a:ext cx="31290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sz="3000" b="1" dirty="0" smtClean="0"/>
                  <a:t>·</a:t>
                </a:r>
                <a:endParaRPr lang="zh-CN" altLang="en-US" sz="3000" b="1" dirty="0"/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1602187" y="33821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450287" y="338218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1602187" y="40870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4269187" y="40489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  <p:sp>
        <p:nvSpPr>
          <p:cNvPr id="17" name="矩形 16"/>
          <p:cNvSpPr/>
          <p:nvPr/>
        </p:nvSpPr>
        <p:spPr>
          <a:xfrm>
            <a:off x="8772315" y="107713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986</Words>
  <Application>Microsoft Office PowerPoint</Application>
  <PresentationFormat>自定义</PresentationFormat>
  <Paragraphs>68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216</cp:revision>
  <dcterms:created xsi:type="dcterms:W3CDTF">2018-02-07T00:47:00Z</dcterms:created>
  <dcterms:modified xsi:type="dcterms:W3CDTF">2019-09-10T08:03:05Z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