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2" r:id="rId1"/>
  </p:sldMasterIdLst>
  <p:sldIdLst>
    <p:sldId id="323" r:id="rId2"/>
    <p:sldId id="324" r:id="rId3"/>
    <p:sldId id="319" r:id="rId4"/>
    <p:sldId id="369" r:id="rId5"/>
    <p:sldId id="330" r:id="rId6"/>
    <p:sldId id="370" r:id="rId7"/>
    <p:sldId id="331" r:id="rId8"/>
    <p:sldId id="332" r:id="rId9"/>
    <p:sldId id="333" r:id="rId10"/>
    <p:sldId id="349" r:id="rId11"/>
    <p:sldId id="372" r:id="rId12"/>
    <p:sldId id="368" r:id="rId13"/>
    <p:sldId id="366" r:id="rId14"/>
    <p:sldId id="373" r:id="rId15"/>
    <p:sldId id="329" r:id="rId1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7C6CF"/>
    <a:srgbClr val="FF3399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38" y="-84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6BA-9111-4E5D-837B-958A34F5D42F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94D9-A137-4598-BC01-9173B071CD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114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6BA-9111-4E5D-837B-958A34F5D42F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94D9-A137-4598-BC01-9173B071CD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7647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6BA-9111-4E5D-837B-958A34F5D42F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94D9-A137-4598-BC01-9173B071CD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3213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1270" y="142875"/>
            <a:ext cx="158115" cy="5340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4445" y="763270"/>
            <a:ext cx="12179935" cy="6075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Rectangle 5"/>
          <p:cNvSpPr/>
          <p:nvPr userDrawn="1"/>
        </p:nvSpPr>
        <p:spPr>
          <a:xfrm>
            <a:off x="504040" y="143609"/>
            <a:ext cx="2382383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15.  </a:t>
            </a:r>
            <a:r>
              <a:rPr lang="zh-CN" altLang="en-US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诫子书 </a:t>
            </a:r>
          </a:p>
        </p:txBody>
      </p:sp>
      <p:sp>
        <p:nvSpPr>
          <p:cNvPr id="6" name="矩形 5"/>
          <p:cNvSpPr/>
          <p:nvPr userDrawn="1"/>
        </p:nvSpPr>
        <p:spPr>
          <a:xfrm>
            <a:off x="-35560" y="6708775"/>
            <a:ext cx="12280265" cy="145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6BA-9111-4E5D-837B-958A34F5D42F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94D9-A137-4598-BC01-9173B071CD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76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6BA-9111-4E5D-837B-958A34F5D42F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94D9-A137-4598-BC01-9173B071CD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99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6BA-9111-4E5D-837B-958A34F5D42F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94D9-A137-4598-BC01-9173B071CD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84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6BA-9111-4E5D-837B-958A34F5D42F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94D9-A137-4598-BC01-9173B071CD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770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6BA-9111-4E5D-837B-958A34F5D42F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94D9-A137-4598-BC01-9173B071CD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271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6BA-9111-4E5D-837B-958A34F5D42F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94D9-A137-4598-BC01-9173B071CD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285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6BA-9111-4E5D-837B-958A34F5D42F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94D9-A137-4598-BC01-9173B071CD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03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6BA-9111-4E5D-837B-958A34F5D42F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94D9-A137-4598-BC01-9173B071CD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202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DC6BA-9111-4E5D-837B-958A34F5D42F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A94D9-A137-4598-BC01-9173B071CD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737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8868" y="1839006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第四单元    人生之舟</a:t>
            </a:r>
          </a:p>
        </p:txBody>
      </p:sp>
      <p:sp>
        <p:nvSpPr>
          <p:cNvPr id="9" name="Rectangle 5"/>
          <p:cNvSpPr/>
          <p:nvPr/>
        </p:nvSpPr>
        <p:spPr>
          <a:xfrm>
            <a:off x="924930" y="4186977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15.  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诫子书 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971" y="1027812"/>
            <a:ext cx="107885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．给文中画线部分断句，停顿处用“</a:t>
            </a:r>
            <a:r>
              <a:rPr lang="en-US" altLang="zh-CN" sz="3000" b="1" dirty="0" smtClean="0"/>
              <a:t>/”</a:t>
            </a:r>
            <a:r>
              <a:rPr lang="zh-CN" altLang="en-US" sz="3000" b="1" dirty="0" smtClean="0"/>
              <a:t>划开。（限 断三处）</a:t>
            </a:r>
            <a:r>
              <a:rPr lang="zh-CN" altLang="en-US" sz="3000" b="1" dirty="0" smtClean="0">
                <a:solidFill>
                  <a:srgbClr val="FF0000"/>
                </a:solidFill>
              </a:rPr>
              <a:t>★ </a:t>
            </a:r>
            <a:endParaRPr lang="en-US" altLang="zh-CN" sz="30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夫不喜之人未必本恶习以性成梁上君子是矣</a:t>
            </a:r>
            <a:endParaRPr lang="zh-CN" altLang="en-US" sz="3000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4260" y="2362206"/>
            <a:ext cx="107885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</a:rPr>
              <a:t>答题思路</a:t>
            </a:r>
            <a:endParaRPr lang="en-US" altLang="zh-CN" sz="2400" b="1" dirty="0" smtClean="0">
              <a:solidFill>
                <a:srgbClr val="57C6CF"/>
              </a:solidFill>
              <a:latin typeface="微软雅黑" pitchFamily="34" charset="-122"/>
              <a:ea typeface="微软雅黑" pitchFamily="34" charset="-122"/>
            </a:endParaRPr>
          </a:p>
          <a:p>
            <a:pPr indent="628650">
              <a:lnSpc>
                <a:spcPct val="150000"/>
              </a:lnSpc>
            </a:pP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本题考査文言文断句。解答此类题， 首先要准确理解文意，然后理解所要求划 分朗读节奏的句子的意思，按其意义或音 节进行划分。其次要掌握一些文言句子朗 读的停顿规律，如单句的主谓之间、并列 的内容之间、中心语与修饰语之间等往往 要停顿。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8396" y="5137296"/>
            <a:ext cx="10734004" cy="576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夫不喜之人</a:t>
            </a:r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/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未必本恶</a:t>
            </a:r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/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习以性成</a:t>
            </a:r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/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梁上君子是矣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92394" y="1078006"/>
            <a:ext cx="494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D</a:t>
            </a:r>
            <a:endParaRPr lang="zh-CN" altLang="en-US" sz="2400" b="1" dirty="0" smtClean="0"/>
          </a:p>
        </p:txBody>
      </p:sp>
      <p:grpSp>
        <p:nvGrpSpPr>
          <p:cNvPr id="9" name="组合 8"/>
          <p:cNvGrpSpPr/>
          <p:nvPr/>
        </p:nvGrpSpPr>
        <p:grpSpPr>
          <a:xfrm>
            <a:off x="800971" y="1027812"/>
            <a:ext cx="10788509" cy="3651325"/>
            <a:chOff x="800971" y="1027812"/>
            <a:chExt cx="10788509" cy="3651325"/>
          </a:xfrm>
        </p:grpSpPr>
        <p:sp>
          <p:nvSpPr>
            <p:cNvPr id="2" name="TextBox 1"/>
            <p:cNvSpPr txBox="1"/>
            <p:nvPr/>
          </p:nvSpPr>
          <p:spPr>
            <a:xfrm>
              <a:off x="800971" y="1027812"/>
              <a:ext cx="10788509" cy="3554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000" b="1" dirty="0" smtClean="0"/>
                <a:t>2</a:t>
              </a:r>
              <a:r>
                <a:rPr lang="zh-CN" altLang="en-US" sz="3000" b="1" dirty="0" smtClean="0"/>
                <a:t>．下列句子中加点词解释有误的一项是（</a:t>
              </a:r>
              <a:r>
                <a:rPr lang="en-US" altLang="zh-CN" sz="3000" b="1" dirty="0" smtClean="0"/>
                <a:t>        </a:t>
              </a:r>
              <a:r>
                <a:rPr lang="zh-CN" altLang="en-US" sz="3000" b="1" dirty="0" smtClean="0"/>
                <a:t>）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3000" b="1" dirty="0" smtClean="0"/>
                <a:t>A</a:t>
              </a:r>
              <a:r>
                <a:rPr lang="zh-CN" altLang="en-US" sz="3000" b="1" dirty="0" smtClean="0"/>
                <a:t>．呼其子训之曰（教诲）</a:t>
              </a:r>
              <a:endParaRPr lang="en-US" altLang="zh-CN" sz="3000" b="1" dirty="0" smtClean="0"/>
            </a:p>
            <a:p>
              <a:pPr>
                <a:lnSpc>
                  <a:spcPct val="150000"/>
                </a:lnSpc>
              </a:pPr>
              <a:r>
                <a:rPr lang="en-US" altLang="zh-CN" sz="3000" b="1" dirty="0" smtClean="0"/>
                <a:t>B</a:t>
              </a:r>
              <a:r>
                <a:rPr lang="zh-CN" altLang="en-US" sz="3000" b="1" dirty="0" smtClean="0"/>
                <a:t>．俄闻自投地（不久）</a:t>
              </a:r>
              <a:endParaRPr lang="en-US" altLang="zh-CN" sz="3000" b="1" dirty="0" smtClean="0"/>
            </a:p>
            <a:p>
              <a:pPr>
                <a:lnSpc>
                  <a:spcPct val="150000"/>
                </a:lnSpc>
              </a:pPr>
              <a:r>
                <a:rPr lang="en-US" altLang="zh-CN" sz="3000" b="1" dirty="0" smtClean="0"/>
                <a:t>C</a:t>
              </a:r>
              <a:r>
                <a:rPr lang="zh-CN" altLang="en-US" sz="3000" b="1" dirty="0" smtClean="0"/>
                <a:t>．乃遗布二端（赠送）</a:t>
              </a:r>
              <a:endParaRPr lang="en-US" altLang="zh-CN" sz="3000" b="1" dirty="0" smtClean="0"/>
            </a:p>
            <a:p>
              <a:pPr>
                <a:lnSpc>
                  <a:spcPct val="150000"/>
                </a:lnSpc>
              </a:pPr>
              <a:r>
                <a:rPr lang="en-US" altLang="zh-CN" sz="3000" b="1" dirty="0" smtClean="0"/>
                <a:t>D</a:t>
              </a:r>
              <a:r>
                <a:rPr lang="zh-CN" altLang="en-US" sz="3000" b="1" dirty="0" smtClean="0"/>
                <a:t>．后更无盗（强盗）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2840437" y="2086789"/>
              <a:ext cx="28084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.</a:t>
              </a:r>
              <a:endParaRPr lang="zh-CN" altLang="en-US" sz="3000" b="1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1602187" y="2772589"/>
              <a:ext cx="28084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.</a:t>
              </a:r>
              <a:endParaRPr lang="zh-CN" altLang="en-US" sz="3000" b="1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2040337" y="3420289"/>
              <a:ext cx="28084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.</a:t>
              </a:r>
              <a:endParaRPr lang="zh-CN" altLang="en-US" sz="3000" b="1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2802337" y="4125139"/>
              <a:ext cx="28084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.</a:t>
              </a:r>
              <a:endParaRPr lang="zh-CN" altLang="en-US" sz="3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878948"/>
            <a:ext cx="1078850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en-US" sz="3000" b="1" dirty="0" smtClean="0"/>
              <a:t>．陈寔为什么不处罚梁上君子（用原文句子回答）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8144" y="1820382"/>
            <a:ext cx="10526232" cy="576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/>
              <a:t>观君形状非恶人，应由贫困。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971" y="1027812"/>
            <a:ext cx="10788509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 </a:t>
            </a:r>
            <a:r>
              <a:rPr lang="zh-CN" altLang="en-US" sz="3000" b="1" dirty="0" smtClean="0"/>
              <a:t>结合文章内容，说说陈寔是一个怎样的人。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1944" y="1801332"/>
            <a:ext cx="10526232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/>
              <a:t> ①陈寔对梁上君子不加惩罚，反而赠送给他两匹布，从中可以看出他宽宏大量；②陈寔对梁上君子的偷盗行为并不责罚，而是进行教育，从中可以看出他教育有方，以德化人。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354" y="1014523"/>
            <a:ext cx="10788502" cy="5544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[</a:t>
            </a:r>
            <a:r>
              <a:rPr lang="zh-CN" altLang="en-US" sz="3000" b="1" dirty="0" smtClean="0"/>
              <a:t>参考译文</a:t>
            </a:r>
            <a:r>
              <a:rPr lang="en-US" altLang="zh-CN" sz="3000" b="1" dirty="0" smtClean="0"/>
              <a:t>]</a:t>
            </a:r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陈寔，字仲弓，是太丘县令。</a:t>
            </a:r>
            <a:r>
              <a:rPr lang="en-US" altLang="zh-CN" sz="3000" b="1" dirty="0" smtClean="0"/>
              <a:t>(</a:t>
            </a:r>
            <a:r>
              <a:rPr lang="zh-CN" altLang="en-US" sz="3000" b="1" dirty="0" smtClean="0"/>
              <a:t>有一天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有一个小偷趴在屋梁上</a:t>
            </a:r>
            <a:r>
              <a:rPr lang="en-US" altLang="zh-CN" sz="3000" b="1" dirty="0" smtClean="0"/>
              <a:t>(</a:t>
            </a:r>
            <a:r>
              <a:rPr lang="zh-CN" altLang="en-US" sz="3000" b="1" dirty="0" smtClean="0"/>
              <a:t>准备行窃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，陈寔看见后，把他的儿子喊过来，教育他说：“不好的人，并不一定是生性如此，而是习惯已养成，屋梁上那一位就是这样的人。”不一会儿，</a:t>
            </a:r>
            <a:r>
              <a:rPr lang="en-US" altLang="zh-CN" sz="3000" b="1" dirty="0" smtClean="0"/>
              <a:t>(</a:t>
            </a:r>
            <a:r>
              <a:rPr lang="zh-CN" altLang="en-US" sz="3000" b="1" dirty="0" smtClean="0"/>
              <a:t>屋梁上的小偷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自己跳下来，跪在地上认罪。陈寔说：“从你的外貌上看</a:t>
            </a:r>
            <a:r>
              <a:rPr lang="en-US" altLang="zh-CN" sz="3000" b="1" dirty="0" smtClean="0"/>
              <a:t>(</a:t>
            </a:r>
            <a:r>
              <a:rPr lang="zh-CN" altLang="en-US" sz="3000" b="1" dirty="0" smtClean="0"/>
              <a:t>你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并不是恶人，应该是因为贫穷</a:t>
            </a:r>
            <a:r>
              <a:rPr lang="en-US" altLang="zh-CN" sz="3000" b="1" dirty="0" smtClean="0"/>
              <a:t>(</a:t>
            </a:r>
            <a:r>
              <a:rPr lang="zh-CN" altLang="en-US" sz="3000" b="1" dirty="0" smtClean="0"/>
              <a:t>才做这事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。”于是，赠给</a:t>
            </a:r>
            <a:r>
              <a:rPr lang="en-US" altLang="zh-CN" sz="3000" b="1" dirty="0" smtClean="0"/>
              <a:t>(</a:t>
            </a:r>
            <a:r>
              <a:rPr lang="zh-CN" altLang="en-US" sz="3000" b="1" dirty="0" smtClean="0"/>
              <a:t>他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两匹布，让他一定要改正，从此</a:t>
            </a:r>
            <a:r>
              <a:rPr lang="en-US" altLang="zh-CN" sz="3000" b="1" dirty="0" smtClean="0"/>
              <a:t>(</a:t>
            </a:r>
            <a:r>
              <a:rPr lang="zh-CN" altLang="en-US" sz="3000" b="1" dirty="0" smtClean="0"/>
              <a:t>这人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再没有偷过东西。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1897451" y="414570"/>
            <a:ext cx="395492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第四单元    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人生之舟</a:t>
            </a:r>
          </a:p>
        </p:txBody>
      </p:sp>
      <p:sp>
        <p:nvSpPr>
          <p:cNvPr id="13" name="Rectangle 5"/>
          <p:cNvSpPr/>
          <p:nvPr/>
        </p:nvSpPr>
        <p:spPr>
          <a:xfrm>
            <a:off x="701544" y="2036624"/>
            <a:ext cx="10945504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15.  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诫子书 </a:t>
            </a:r>
          </a:p>
        </p:txBody>
      </p:sp>
      <p:pic>
        <p:nvPicPr>
          <p:cNvPr id="9" name="图片 8" descr="00 图标-0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3862" y="3510419"/>
            <a:ext cx="2346325" cy="560070"/>
          </a:xfrm>
          <a:prstGeom prst="rect">
            <a:avLst/>
          </a:prstGeom>
        </p:spPr>
      </p:pic>
      <p:sp>
        <p:nvSpPr>
          <p:cNvPr id="22" name="文本框 3">
            <a:hlinkClick r:id="rId4" action="ppaction://hlinksldjump"/>
          </p:cNvPr>
          <p:cNvSpPr txBox="1"/>
          <p:nvPr/>
        </p:nvSpPr>
        <p:spPr>
          <a:xfrm>
            <a:off x="5522529" y="34898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链接中考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6105" y="972820"/>
            <a:ext cx="2346325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287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链接中考</a:t>
              </a:r>
            </a:p>
          </p:txBody>
        </p:sp>
      </p:grpSp>
      <p:sp>
        <p:nvSpPr>
          <p:cNvPr id="24" name="Rectangle 10"/>
          <p:cNvSpPr/>
          <p:nvPr/>
        </p:nvSpPr>
        <p:spPr>
          <a:xfrm>
            <a:off x="518160" y="1508974"/>
            <a:ext cx="11135124" cy="6924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考点   </a:t>
            </a:r>
            <a:r>
              <a:rPr lang="zh-CN" altLang="en-US" sz="2600" b="1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  文言文断句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9987" y="204147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考点透视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8649" y="2551839"/>
            <a:ext cx="10801351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文言文断句是学习文言文的基本 功。明辨句读，要综合运用古汉语字 词句及古代历史文化等方面的知识， 因而断句能力的高低，就成了阅读文 言文能力高低的一个重要标志。解题时，要先阅 读整篇文言文，对文章内容有一个大体的了解， 然后逐步缩小范围，运用一定的技法，遵循先易 后难的原则来断句。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9654" y="1185973"/>
            <a:ext cx="10788502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中考文言文阅读中对文言文 断句的考查一般以选择题和划分句子朗读停顿的 方式来设题。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075" y="975166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图解技法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756331" y="1409065"/>
            <a:ext cx="12712019" cy="4564323"/>
            <a:chOff x="756331" y="1409065"/>
            <a:chExt cx="12712019" cy="4564323"/>
          </a:xfrm>
        </p:grpSpPr>
        <p:grpSp>
          <p:nvGrpSpPr>
            <p:cNvPr id="22" name="组合 21"/>
            <p:cNvGrpSpPr/>
            <p:nvPr/>
          </p:nvGrpSpPr>
          <p:grpSpPr>
            <a:xfrm>
              <a:off x="756331" y="1409065"/>
              <a:ext cx="12712019" cy="4564323"/>
              <a:chOff x="756331" y="1409065"/>
              <a:chExt cx="12712019" cy="4564323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756331" y="1409065"/>
                <a:ext cx="3129869" cy="4420235"/>
                <a:chOff x="1194481" y="1580515"/>
                <a:chExt cx="3129869" cy="4420235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1194481" y="2710492"/>
                  <a:ext cx="605959" cy="240065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zh-CN" altLang="en-US" sz="3000" b="1" dirty="0" smtClean="0">
                      <a:solidFill>
                        <a:srgbClr val="FF3399"/>
                      </a:solidFill>
                    </a:rPr>
                    <a:t>文言文断句</a:t>
                  </a:r>
                  <a:endParaRPr lang="zh-CN" altLang="en-US" sz="3000" b="1" dirty="0">
                    <a:solidFill>
                      <a:srgbClr val="FF3399"/>
                    </a:solidFill>
                  </a:endParaRPr>
                </a:p>
              </p:txBody>
            </p:sp>
            <p:sp>
              <p:nvSpPr>
                <p:cNvPr id="4" name="左大括号 3"/>
                <p:cNvSpPr/>
                <p:nvPr/>
              </p:nvSpPr>
              <p:spPr>
                <a:xfrm>
                  <a:off x="1864244" y="1828800"/>
                  <a:ext cx="478906" cy="4171950"/>
                </a:xfrm>
                <a:prstGeom prst="leftBrac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2342269" y="1580515"/>
                  <a:ext cx="1982081" cy="21698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457200" indent="-45720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① 句子成 分之间 要停顿</a:t>
                  </a:r>
                </a:p>
              </p:txBody>
            </p:sp>
          </p:grpSp>
          <p:sp>
            <p:nvSpPr>
              <p:cNvPr id="13" name="矩形 12"/>
              <p:cNvSpPr/>
              <p:nvPr/>
            </p:nvSpPr>
            <p:spPr>
              <a:xfrm>
                <a:off x="4113919" y="1409065"/>
                <a:ext cx="9354431" cy="20821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</a:pPr>
                <a:r>
                  <a:rPr lang="zh-CN" altLang="en-US" sz="3000" b="1" dirty="0" smtClean="0"/>
                  <a:t>主谓之间要停顿。 </a:t>
                </a:r>
                <a:endParaRPr lang="en-US" altLang="zh-CN" sz="3000" b="1" dirty="0" smtClean="0"/>
              </a:p>
              <a:p>
                <a:pPr marL="457200" indent="-457200">
                  <a:lnSpc>
                    <a:spcPct val="150000"/>
                  </a:lnSpc>
                </a:pPr>
                <a:r>
                  <a:rPr lang="zh-CN" altLang="en-US" sz="3000" b="1" dirty="0" smtClean="0"/>
                  <a:t>动宾之间要停顿。 </a:t>
                </a:r>
                <a:endParaRPr lang="en-US" altLang="zh-CN" sz="3000" b="1" dirty="0" smtClean="0"/>
              </a:p>
              <a:p>
                <a:pPr marL="457200" indent="-457200">
                  <a:lnSpc>
                    <a:spcPct val="150000"/>
                  </a:lnSpc>
                </a:pPr>
                <a:r>
                  <a:rPr lang="zh-CN" altLang="en-US" sz="3000" b="1" dirty="0" smtClean="0"/>
                  <a:t>谓语与补语之间要停顿。 </a:t>
                </a: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923169" y="3803563"/>
                <a:ext cx="9563981" cy="21698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</a:pPr>
                <a:r>
                  <a:rPr lang="zh-CN" altLang="en-US" sz="3000" b="1" dirty="0" smtClean="0"/>
                  <a:t>②句首状语后要停顿。 </a:t>
                </a:r>
                <a:endParaRPr lang="en-US" altLang="zh-CN" sz="3000" b="1" dirty="0" smtClean="0"/>
              </a:p>
              <a:p>
                <a:pPr marL="457200" indent="-457200">
                  <a:lnSpc>
                    <a:spcPct val="150000"/>
                  </a:lnSpc>
                </a:pPr>
                <a:r>
                  <a:rPr lang="zh-CN" altLang="en-US" sz="3000" b="1" dirty="0" smtClean="0"/>
                  <a:t>③句首发语词、关联词语后面要停顿。 </a:t>
                </a:r>
                <a:endParaRPr lang="en-US" altLang="zh-CN" sz="3000" b="1" dirty="0" smtClean="0"/>
              </a:p>
              <a:p>
                <a:pPr marL="457200" indent="-457200">
                  <a:lnSpc>
                    <a:spcPct val="150000"/>
                  </a:lnSpc>
                </a:pPr>
                <a:r>
                  <a:rPr lang="zh-CN" altLang="en-US" sz="3000" b="1" dirty="0" smtClean="0"/>
                  <a:t>④ 文言文中的国名、年号、官职、地名，切 不可破读。 </a:t>
                </a:r>
                <a:endParaRPr lang="en-US" altLang="zh-CN" sz="3000" b="1" dirty="0" smtClean="0"/>
              </a:p>
            </p:txBody>
          </p:sp>
        </p:grpSp>
        <p:sp>
          <p:nvSpPr>
            <p:cNvPr id="11" name="左大括号 10"/>
            <p:cNvSpPr/>
            <p:nvPr/>
          </p:nvSpPr>
          <p:spPr>
            <a:xfrm>
              <a:off x="3826394" y="1638300"/>
              <a:ext cx="345556" cy="177165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075" y="975166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图解技法</a:t>
            </a:r>
          </a:p>
        </p:txBody>
      </p:sp>
      <p:grpSp>
        <p:nvGrpSpPr>
          <p:cNvPr id="6" name="组合 11"/>
          <p:cNvGrpSpPr/>
          <p:nvPr/>
        </p:nvGrpSpPr>
        <p:grpSpPr>
          <a:xfrm>
            <a:off x="699181" y="1409065"/>
            <a:ext cx="12769169" cy="4851120"/>
            <a:chOff x="699181" y="1409065"/>
            <a:chExt cx="12769169" cy="4851120"/>
          </a:xfrm>
        </p:grpSpPr>
        <p:grpSp>
          <p:nvGrpSpPr>
            <p:cNvPr id="7" name="组合 21"/>
            <p:cNvGrpSpPr/>
            <p:nvPr/>
          </p:nvGrpSpPr>
          <p:grpSpPr>
            <a:xfrm>
              <a:off x="699181" y="1409065"/>
              <a:ext cx="12769169" cy="4851120"/>
              <a:chOff x="699181" y="1409065"/>
              <a:chExt cx="12769169" cy="4851120"/>
            </a:xfrm>
          </p:grpSpPr>
          <p:grpSp>
            <p:nvGrpSpPr>
              <p:cNvPr id="8" name="组合 9"/>
              <p:cNvGrpSpPr/>
              <p:nvPr/>
            </p:nvGrpSpPr>
            <p:grpSpPr>
              <a:xfrm>
                <a:off x="699181" y="1409065"/>
                <a:ext cx="3187019" cy="4693561"/>
                <a:chOff x="1137331" y="1580515"/>
                <a:chExt cx="3187019" cy="4693561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1137331" y="2862892"/>
                  <a:ext cx="605959" cy="240065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zh-CN" altLang="en-US" sz="3000" b="1" dirty="0" smtClean="0">
                      <a:solidFill>
                        <a:srgbClr val="FF3399"/>
                      </a:solidFill>
                    </a:rPr>
                    <a:t>文言文断句</a:t>
                  </a:r>
                  <a:endParaRPr lang="zh-CN" altLang="en-US" sz="3000" b="1" dirty="0">
                    <a:solidFill>
                      <a:srgbClr val="FF3399"/>
                    </a:solidFill>
                  </a:endParaRPr>
                </a:p>
              </p:txBody>
            </p:sp>
            <p:sp>
              <p:nvSpPr>
                <p:cNvPr id="4" name="左大括号 3"/>
                <p:cNvSpPr/>
                <p:nvPr/>
              </p:nvSpPr>
              <p:spPr>
                <a:xfrm>
                  <a:off x="1864244" y="1828800"/>
                  <a:ext cx="422584" cy="4445276"/>
                </a:xfrm>
                <a:prstGeom prst="leftBrac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2342269" y="1580515"/>
                  <a:ext cx="1982081" cy="21698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457200" indent="-45720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① 句子成 分之间 要停顿</a:t>
                  </a:r>
                </a:p>
              </p:txBody>
            </p:sp>
          </p:grpSp>
          <p:sp>
            <p:nvSpPr>
              <p:cNvPr id="13" name="矩形 12"/>
              <p:cNvSpPr/>
              <p:nvPr/>
            </p:nvSpPr>
            <p:spPr>
              <a:xfrm>
                <a:off x="4113919" y="1409065"/>
                <a:ext cx="9354431" cy="20821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</a:pPr>
                <a:r>
                  <a:rPr lang="zh-CN" altLang="en-US" sz="3000" b="1" dirty="0" smtClean="0"/>
                  <a:t>主谓之间要停顿。 </a:t>
                </a:r>
                <a:endParaRPr lang="en-US" altLang="zh-CN" sz="3000" b="1" dirty="0" smtClean="0"/>
              </a:p>
              <a:p>
                <a:pPr marL="457200" indent="-457200">
                  <a:lnSpc>
                    <a:spcPct val="150000"/>
                  </a:lnSpc>
                </a:pPr>
                <a:r>
                  <a:rPr lang="zh-CN" altLang="en-US" sz="3000" b="1" dirty="0" smtClean="0"/>
                  <a:t>动宾之间要停顿。 </a:t>
                </a:r>
                <a:endParaRPr lang="en-US" altLang="zh-CN" sz="3000" b="1" dirty="0" smtClean="0"/>
              </a:p>
              <a:p>
                <a:pPr marL="457200" indent="-457200">
                  <a:lnSpc>
                    <a:spcPct val="150000"/>
                  </a:lnSpc>
                </a:pPr>
                <a:r>
                  <a:rPr lang="zh-CN" altLang="en-US" sz="3000" b="1" dirty="0" smtClean="0"/>
                  <a:t>谓语与补语之间要停顿。 </a:t>
                </a: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923169" y="3485515"/>
                <a:ext cx="9563981" cy="27746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</a:pPr>
                <a:r>
                  <a:rPr lang="zh-CN" altLang="en-US" sz="3000" b="1" dirty="0" smtClean="0"/>
                  <a:t>⑤ 文言文中连在一起的两个单音节词，朗读 时必须分开，不能读成双音节合成词。 </a:t>
                </a:r>
                <a:endParaRPr lang="en-US" altLang="zh-CN" sz="3000" b="1" dirty="0" smtClean="0"/>
              </a:p>
              <a:p>
                <a:pPr marL="457200" indent="-457200">
                  <a:lnSpc>
                    <a:spcPct val="150000"/>
                  </a:lnSpc>
                </a:pPr>
                <a:r>
                  <a:rPr lang="zh-CN" altLang="en-US" sz="3000" b="1" dirty="0" smtClean="0"/>
                  <a:t>⑥朗读停顿要体现出省略成分。</a:t>
                </a:r>
                <a:endParaRPr lang="en-US" altLang="zh-CN" sz="3000" b="1" dirty="0" smtClean="0"/>
              </a:p>
              <a:p>
                <a:pPr marL="457200" indent="-457200">
                  <a:lnSpc>
                    <a:spcPct val="150000"/>
                  </a:lnSpc>
                </a:pPr>
                <a:r>
                  <a:rPr lang="zh-CN" altLang="en-US" sz="3000" b="1" dirty="0" smtClean="0"/>
                  <a:t> ⑦根据对文意的理解来确定停顿。</a:t>
                </a:r>
              </a:p>
            </p:txBody>
          </p:sp>
        </p:grpSp>
        <p:sp>
          <p:nvSpPr>
            <p:cNvPr id="11" name="左大括号 10"/>
            <p:cNvSpPr/>
            <p:nvPr/>
          </p:nvSpPr>
          <p:spPr>
            <a:xfrm>
              <a:off x="3826394" y="1638300"/>
              <a:ext cx="345556" cy="177165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268880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经典题型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2512" y="1757916"/>
            <a:ext cx="107955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zh-CN" altLang="en-US" sz="3000" b="1" dirty="0" smtClean="0"/>
              <a:t>❶ 请用“</a:t>
            </a:r>
            <a:r>
              <a:rPr lang="en-US" altLang="zh-CN" sz="3000" b="1" dirty="0" smtClean="0"/>
              <a:t>/”</a:t>
            </a:r>
            <a:r>
              <a:rPr lang="zh-CN" altLang="en-US" sz="3000" b="1" dirty="0" smtClean="0"/>
              <a:t>给下面的句子划分朗读 节奏。 </a:t>
            </a:r>
            <a:endParaRPr lang="en-US" altLang="zh-CN" sz="3000" b="1" dirty="0" smtClean="0"/>
          </a:p>
          <a:p>
            <a:pPr marL="457200" indent="-457200">
              <a:lnSpc>
                <a:spcPct val="150000"/>
              </a:lnSpc>
            </a:pPr>
            <a:r>
              <a:rPr lang="zh-CN" altLang="en-US" sz="3000" b="1" dirty="0" smtClean="0"/>
              <a:t>❷ 下列句子朗读节奏划分正确的一 项是（       ）。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12003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类文在线</a:t>
            </a:r>
          </a:p>
        </p:txBody>
      </p:sp>
      <p:sp>
        <p:nvSpPr>
          <p:cNvPr id="3" name="矩形 2"/>
          <p:cNvSpPr/>
          <p:nvPr/>
        </p:nvSpPr>
        <p:spPr>
          <a:xfrm>
            <a:off x="402074" y="1684903"/>
            <a:ext cx="64620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rgbClr val="57C6CF"/>
                </a:solidFill>
              </a:rPr>
              <a:t>［宁波中考］</a:t>
            </a:r>
            <a:r>
              <a:rPr lang="zh-CN" altLang="en-US" sz="3000" b="1" dirty="0" smtClean="0"/>
              <a:t>阅读下文，回答问题。 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0484" y="2353347"/>
            <a:ext cx="111686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FF0000"/>
                </a:solidFill>
              </a:rPr>
              <a:t>释盗遗布</a:t>
            </a:r>
            <a:endParaRPr lang="en-US" altLang="zh-CN" sz="3000" b="1" dirty="0" smtClean="0">
              <a:solidFill>
                <a:srgbClr val="FF0000"/>
              </a:solidFill>
            </a:endParaRPr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陈寔</a:t>
            </a:r>
            <a:r>
              <a:rPr lang="zh-CN" altLang="en-US" sz="3000" b="1" baseline="30000" dirty="0" smtClean="0"/>
              <a:t>①</a:t>
            </a:r>
            <a:r>
              <a:rPr lang="zh-CN" altLang="en-US" sz="3000" b="1" dirty="0" smtClean="0"/>
              <a:t>，字仲弓，为太丘长。有人伏梁上，寔见， 呼其子训之曰：“夫不喜之人未必本恶习以性成 梁上君子是矣。”俄闻自投地，伏罪。寔曰：“观 君形状非恶人，应由贫困。”乃遗布二端，令改过之， 后更无盗。 </a:t>
            </a:r>
            <a:endParaRPr lang="en-US" altLang="zh-CN" sz="3000" b="1" dirty="0" smtClean="0"/>
          </a:p>
          <a:p>
            <a:pPr indent="723900" algn="r">
              <a:lnSpc>
                <a:spcPct val="150000"/>
              </a:lnSpc>
            </a:pPr>
            <a:r>
              <a:rPr lang="zh-CN" altLang="en-US" sz="3000" b="1" dirty="0" smtClean="0"/>
              <a:t>（节选自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忍经</a:t>
            </a:r>
            <a:r>
              <a:rPr lang="en-US" altLang="zh-CN" sz="3000" b="1" dirty="0" smtClean="0"/>
              <a:t>·</a:t>
            </a:r>
            <a:r>
              <a:rPr lang="zh-CN" altLang="en-US" sz="3000" b="1" dirty="0" smtClean="0"/>
              <a:t>劝忍百箴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）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804" y="1205023"/>
            <a:ext cx="10788502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［注］①陈寔（</a:t>
            </a:r>
            <a:r>
              <a:rPr lang="en-US" altLang="zh-CN" sz="3000" b="1" dirty="0" err="1" smtClean="0"/>
              <a:t>shí</a:t>
            </a:r>
            <a:r>
              <a:rPr lang="zh-CN" altLang="en-US" sz="3000" b="1" dirty="0" smtClean="0"/>
              <a:t>）：东汉人，做过太丘县令。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</TotalTime>
  <Words>883</Words>
  <Application>Microsoft Office PowerPoint</Application>
  <PresentationFormat>自定义</PresentationFormat>
  <Paragraphs>60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210</cp:revision>
  <dcterms:created xsi:type="dcterms:W3CDTF">2018-02-07T00:47:00Z</dcterms:created>
  <dcterms:modified xsi:type="dcterms:W3CDTF">2019-09-10T12:03:39Z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