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65" r:id="rId12"/>
    <p:sldId id="356" r:id="rId13"/>
    <p:sldId id="360" r:id="rId14"/>
    <p:sldId id="366" r:id="rId15"/>
    <p:sldId id="361" r:id="rId16"/>
    <p:sldId id="357" r:id="rId17"/>
    <p:sldId id="358" r:id="rId18"/>
    <p:sldId id="363" r:id="rId19"/>
    <p:sldId id="364" r:id="rId20"/>
    <p:sldId id="329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7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141096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16. 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猫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8759-CDB4-4039-97E8-AFB29C723821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9C0FA-6566-4972-A3E5-8E1EC760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第五单元    动物与人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16. 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在以后的好几年里，我都会常常看到这种 相同的小鸟，有的时候，我是牵着慈儿，有的时 候，我是抱着凯儿。每一次，我都会兴奋地指给 孩子看：“快看！宝贝快看！那就是燕子，那就 是妈妈最喜欢的小小燕子啊！” 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800971" y="1027812"/>
            <a:ext cx="10788509" cy="3060775"/>
            <a:chOff x="800971" y="1027812"/>
            <a:chExt cx="10788509" cy="3060775"/>
          </a:xfrm>
        </p:grpSpPr>
        <p:sp>
          <p:nvSpPr>
            <p:cNvPr id="2" name="TextBox 1"/>
            <p:cNvSpPr txBox="1"/>
            <p:nvPr/>
          </p:nvSpPr>
          <p:spPr>
            <a:xfrm>
              <a:off x="800971" y="1027812"/>
              <a:ext cx="10788509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628650">
                <a:lnSpc>
                  <a:spcPct val="150000"/>
                </a:lnSpc>
              </a:pPr>
              <a:r>
                <a:rPr lang="zh-CN" altLang="en-US" sz="3000" b="1" dirty="0" smtClean="0"/>
                <a:t>怀中的凯儿正咿呀学语，香香软软的唇间 也随着我说出一些不成腔调的儿语。天好蓝，风 好柔，我抱着我的孩子，站在南国的阡陌上，注 视着那一只黑色的安静的小鸟，心中充满了一种 朦胧的欢喜 和一种朦胧的悲伤 。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179988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219993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259998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298098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338103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503838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543843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83848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621948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6619536" y="35345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一直到了去年的夏天，因为一个部门的邀 请，我和几位画家朋友一起，到南部的一个公园 去写生，在一本报道附近天然资源的书里，我看到了我的燕子。图片上的它有着一样的黑色羽 毛，一样的剪状的双尾，然而，在图片下的解释 和说明里，却写着它的名字是“乌秋”。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在那个时候，我的周围有着好多的朋友，我 却在忽然之间觉得非常孤单。在我的朋友里，有 好多位在这方面很有研究心得的专家，我只要提 出我的问题，一定马上可以得到解答。可是，我 在那个时候唯一的反应，却只是把那本书静静地 合上，然后静静地走了。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852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在那一刹那，我忽然体会出多年前的那一个 下午，父亲失望的心情了。其实，不必向别人提 出问题，我自己心里已经明白了自己的错误。但 是，我想，虽然有的时候，在人生的道路上，我 们是应该面对所有的真相，可是，有的时候，我 们实在也可以保有一些小小的美丽的错误，于人 无害，与世无争，却能带给我们非常深沉的安慰 的那一种错误。 我实在是舍不得我心中那一只小小的燕子啊！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1041041" cy="208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通观全文，本文写了哪些“美丽的错误”？为 什么说这些错误是“美丽的”？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 </a:t>
            </a:r>
            <a:endParaRPr lang="en-US" altLang="zh-CN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410" y="2228856"/>
            <a:ext cx="10577640" cy="2221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答案：</a:t>
            </a:r>
            <a:r>
              <a:rPr lang="zh-CN" altLang="en-US" sz="2400" b="1" dirty="0" smtClean="0">
                <a:ea typeface="宋体" pitchFamily="2" charset="-122"/>
              </a:rPr>
              <a:t>本文写了以下“美丽的错误”：①父亲把</a:t>
            </a:r>
            <a:r>
              <a:rPr lang="en-US" altLang="zh-CN" sz="2400" b="1" dirty="0" smtClean="0">
                <a:ea typeface="宋体" pitchFamily="2" charset="-122"/>
              </a:rPr>
              <a:t>《</a:t>
            </a:r>
            <a:r>
              <a:rPr lang="zh-CN" altLang="en-US" sz="2400" b="1" dirty="0" smtClean="0">
                <a:ea typeface="宋体" pitchFamily="2" charset="-122"/>
              </a:rPr>
              <a:t>送别</a:t>
            </a:r>
            <a:r>
              <a:rPr lang="en-US" altLang="zh-CN" sz="2400" b="1" dirty="0" smtClean="0">
                <a:ea typeface="宋体" pitchFamily="2" charset="-122"/>
              </a:rPr>
              <a:t>》</a:t>
            </a:r>
            <a:r>
              <a:rPr lang="zh-CN" altLang="en-US" sz="2400" b="1" dirty="0" smtClean="0">
                <a:ea typeface="宋体" pitchFamily="2" charset="-122"/>
              </a:rPr>
              <a:t>中的“长亭外”误听为“长城外”； ②“我”把“乌秋”误认为“燕子”。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a typeface="宋体" pitchFamily="2" charset="-122"/>
              </a:rPr>
              <a:t>这些错误之所以“美丽”，是因为它们于人无害、与世无争，却能带给我们非常深沉的安慰，排解我们远在他乡的孤寂，缓解我们的思乡之苦。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78948"/>
            <a:ext cx="11041041" cy="208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本文标题是“燕子”，但一开始却写了一件 有关歌曲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送别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的往事，这样写有什么作 用？请简要回答。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 </a:t>
            </a:r>
            <a:endParaRPr lang="en-US" altLang="zh-CN" sz="3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260" y="2228856"/>
            <a:ext cx="109967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答题思路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此题考查对开头段作用的分析能力。 解答此题，应从内容和结构两个方面入 手。内容上，选取有关歌曲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《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送别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》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的往 事，是为了由“美丽的错误”引出浓浓的 乡愁；结构上，写这件往事，是为了引出 和“燕子”有关的第二件事。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160" y="4407638"/>
            <a:ext cx="10577640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答案：</a:t>
            </a:r>
            <a:r>
              <a:rPr lang="zh-CN" altLang="en-US" sz="2400" b="1" dirty="0" smtClean="0">
                <a:ea typeface="宋体" pitchFamily="2" charset="-122"/>
              </a:rPr>
              <a:t>内容上：父亲把</a:t>
            </a:r>
            <a:r>
              <a:rPr lang="en-US" altLang="zh-CN" sz="2400" b="1" dirty="0" smtClean="0">
                <a:ea typeface="宋体" pitchFamily="2" charset="-122"/>
              </a:rPr>
              <a:t>《</a:t>
            </a:r>
            <a:r>
              <a:rPr lang="zh-CN" altLang="en-US" sz="2400" b="1" dirty="0" smtClean="0">
                <a:ea typeface="宋体" pitchFamily="2" charset="-122"/>
              </a:rPr>
              <a:t>送别</a:t>
            </a:r>
            <a:r>
              <a:rPr lang="en-US" altLang="zh-CN" sz="2400" b="1" dirty="0" smtClean="0">
                <a:ea typeface="宋体" pitchFamily="2" charset="-122"/>
              </a:rPr>
              <a:t>》</a:t>
            </a:r>
            <a:r>
              <a:rPr lang="zh-CN" altLang="en-US" sz="2400" b="1" dirty="0" smtClean="0">
                <a:ea typeface="宋体" pitchFamily="2" charset="-122"/>
              </a:rPr>
              <a:t>中的“长亭外”误听为“长城外”与“我”把“乌秋”误认为“燕子”两件事性质相同，都属于“美丽的错误”，表现了浓浓的乡愁。结构上：作者由有关</a:t>
            </a:r>
            <a:r>
              <a:rPr lang="en-US" altLang="zh-CN" sz="2400" b="1" dirty="0" smtClean="0">
                <a:ea typeface="宋体" pitchFamily="2" charset="-122"/>
              </a:rPr>
              <a:t>《</a:t>
            </a:r>
            <a:r>
              <a:rPr lang="zh-CN" altLang="en-US" sz="2400" b="1" dirty="0" smtClean="0">
                <a:ea typeface="宋体" pitchFamily="2" charset="-122"/>
              </a:rPr>
              <a:t>送别</a:t>
            </a:r>
            <a:r>
              <a:rPr lang="en-US" altLang="zh-CN" sz="2400" b="1" dirty="0" smtClean="0">
                <a:ea typeface="宋体" pitchFamily="2" charset="-122"/>
              </a:rPr>
              <a:t>》</a:t>
            </a:r>
            <a:r>
              <a:rPr lang="zh-CN" altLang="en-US" sz="2400" b="1" dirty="0" smtClean="0">
                <a:ea typeface="宋体" pitchFamily="2" charset="-122"/>
              </a:rPr>
              <a:t>的往事自然地引出了和“燕子”有关的第二件事。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．写出文中加点词语的含义。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）朦胧的欢喜：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）朦胧的悲伤：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5996" y="3251346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遥远的童年带来的温暖和安慰。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童年的美好时光已不能重现的感伤。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苏东坡突围（节选） </a:t>
            </a:r>
            <a:endParaRPr lang="en-US" altLang="zh-CN" sz="3000" b="1" dirty="0" smtClean="0"/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余秋雨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寂寞，使苏东坡经历了一次整体意义上的脱胎换骨，也使他的艺术才情获得了一次蒸 馏和升华。他，真正成熟了</a:t>
            </a:r>
            <a:r>
              <a:rPr lang="en-US" altLang="zh-CN" sz="3000" b="1" dirty="0" smtClean="0"/>
              <a:t>——</a:t>
            </a:r>
            <a:r>
              <a:rPr lang="zh-CN" altLang="en-US" sz="3000" b="1" dirty="0" smtClean="0"/>
              <a:t>与古往今来许多大家一样，成熟于一场灾难之后，成熟于灭 寂后的再生，成熟于穷乡僻壤，成熟于几乎没有人在他身边的时刻。幸好，他还不年老，他 在黄州期间，是四十四岁到四十八岁，对一个男人来说，正是最重要的年月，今后还大有可 为。</a:t>
            </a:r>
            <a:endParaRPr lang="en-US" altLang="zh-CN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中国历史上，许多人觉悟在过于苍老的暮年，换言之，成熟在过了季节的年岁，刚要享 用成熟所带来的恩惠，脚步已踉跄、蹒跚；与他们相比，苏东坡真是好命。</a:t>
            </a:r>
            <a:endParaRPr lang="en-US" altLang="zh-CN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成熟是一种明亮而不刺眼的光辉，一种圆润而不腻耳的音响，一种不再需要对别人察言 观色的从容，一种终于停止向四周申诉求告的大气，一种不理会喧闹的微笑，一种洗刷了偏 激的淡漠，一种无须声张的厚实，一种并不陡峭的高度。勃郁的豪情发过了酵，尖利的山风 收住了劲，湍急的细流汇成了湖。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第五单元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动物与人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16. 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猫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  开头句（段）的作用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10778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理解文章开头句（段）的作用， 是现代文阅读的一个重要考点，也是 一个常考考点。开头句（段）的作用 一般从内容和结构两方面考虑。如 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猫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一文的开头一句，从内容上讲，写出了“我” 家养猫的结局，奠定了全文的感情基调；从结构 上讲，推动了故事情节的发展。此考点以主观表 述题为主。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97516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764617" y="1009015"/>
            <a:ext cx="11622024" cy="5689961"/>
            <a:chOff x="364567" y="1009015"/>
            <a:chExt cx="11622024" cy="5689961"/>
          </a:xfrm>
        </p:grpSpPr>
        <p:grpSp>
          <p:nvGrpSpPr>
            <p:cNvPr id="24" name="组合 23"/>
            <p:cNvGrpSpPr/>
            <p:nvPr/>
          </p:nvGrpSpPr>
          <p:grpSpPr>
            <a:xfrm>
              <a:off x="364567" y="1009015"/>
              <a:ext cx="11622024" cy="5689961"/>
              <a:chOff x="622981" y="1009015"/>
              <a:chExt cx="11622024" cy="5689961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622981" y="1009015"/>
                <a:ext cx="11622024" cy="5689961"/>
                <a:chOff x="622981" y="1009015"/>
                <a:chExt cx="11622024" cy="5689961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622981" y="1970617"/>
                  <a:ext cx="2683433" cy="4132009"/>
                  <a:chOff x="1061131" y="2142067"/>
                  <a:chExt cx="2683433" cy="4132009"/>
                </a:xfrm>
              </p:grpSpPr>
              <p:sp>
                <p:nvSpPr>
                  <p:cNvPr id="3" name="矩形 2"/>
                  <p:cNvSpPr/>
                  <p:nvPr/>
                </p:nvSpPr>
                <p:spPr>
                  <a:xfrm>
                    <a:off x="1061131" y="2558092"/>
                    <a:ext cx="835583" cy="33239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开</a:t>
                    </a:r>
                    <a:endParaRPr lang="en-US" altLang="zh-CN" sz="3000" b="1" dirty="0" smtClean="0">
                      <a:solidFill>
                        <a:srgbClr val="FF3399"/>
                      </a:solidFill>
                    </a:endParaRPr>
                  </a:p>
                  <a:p>
                    <a:pPr algn="ctr"/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头</a:t>
                    </a:r>
                    <a:endParaRPr lang="en-US" altLang="zh-CN" sz="3000" b="1" dirty="0" smtClean="0">
                      <a:solidFill>
                        <a:srgbClr val="FF3399"/>
                      </a:solidFill>
                    </a:endParaRPr>
                  </a:p>
                  <a:p>
                    <a:pPr algn="ctr"/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句</a:t>
                    </a:r>
                    <a:r>
                      <a:rPr lang="en-US" altLang="zh-CN" sz="3000" b="1" dirty="0" smtClean="0">
                        <a:solidFill>
                          <a:srgbClr val="FF3399"/>
                        </a:solidFill>
                      </a:rPr>
                      <a:t>(</a:t>
                    </a:r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段</a:t>
                    </a:r>
                    <a:r>
                      <a:rPr lang="en-US" altLang="zh-CN" sz="3000" b="1" dirty="0" smtClean="0">
                        <a:solidFill>
                          <a:srgbClr val="FF3399"/>
                        </a:solidFill>
                      </a:rPr>
                      <a:t>)</a:t>
                    </a:r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的</a:t>
                    </a:r>
                    <a:endParaRPr lang="en-US" altLang="zh-CN" sz="3000" b="1" dirty="0" smtClean="0">
                      <a:solidFill>
                        <a:srgbClr val="FF3399"/>
                      </a:solidFill>
                    </a:endParaRPr>
                  </a:p>
                  <a:p>
                    <a:pPr algn="ctr"/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作</a:t>
                    </a:r>
                    <a:endParaRPr lang="en-US" altLang="zh-CN" sz="3000" b="1" dirty="0" smtClean="0">
                      <a:solidFill>
                        <a:srgbClr val="FF3399"/>
                      </a:solidFill>
                    </a:endParaRPr>
                  </a:p>
                  <a:p>
                    <a:pPr algn="ctr"/>
                    <a:r>
                      <a:rPr lang="zh-CN" altLang="en-US" sz="3000" b="1" dirty="0" smtClean="0">
                        <a:solidFill>
                          <a:srgbClr val="FF3399"/>
                        </a:solidFill>
                      </a:rPr>
                      <a:t>用</a:t>
                    </a:r>
                    <a:endParaRPr lang="zh-CN" altLang="en-US" sz="3000" b="1" dirty="0">
                      <a:solidFill>
                        <a:srgbClr val="FF3399"/>
                      </a:solidFill>
                    </a:endParaRPr>
                  </a:p>
                </p:txBody>
              </p:sp>
              <p:sp>
                <p:nvSpPr>
                  <p:cNvPr id="4" name="左大括号 3"/>
                  <p:cNvSpPr/>
                  <p:nvPr/>
                </p:nvSpPr>
                <p:spPr>
                  <a:xfrm>
                    <a:off x="1864243" y="2218912"/>
                    <a:ext cx="561730" cy="4055164"/>
                  </a:xfrm>
                  <a:prstGeom prst="leftBrac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5" name="矩形 4"/>
                  <p:cNvSpPr/>
                  <p:nvPr/>
                </p:nvSpPr>
                <p:spPr>
                  <a:xfrm>
                    <a:off x="2304169" y="2142067"/>
                    <a:ext cx="1440395" cy="138967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1981200" indent="-1981200">
                      <a:lnSpc>
                        <a:spcPct val="150000"/>
                      </a:lnSpc>
                    </a:pPr>
                    <a:r>
                      <a:rPr lang="zh-CN" altLang="en-US" sz="3000" b="1" dirty="0" smtClean="0"/>
                      <a:t>内容上</a:t>
                    </a:r>
                    <a:endParaRPr lang="en-US" altLang="zh-CN" sz="3000" b="1" dirty="0" smtClean="0"/>
                  </a:p>
                  <a:p>
                    <a:pPr marL="1981200" indent="-1981200">
                      <a:lnSpc>
                        <a:spcPct val="150000"/>
                      </a:lnSpc>
                    </a:pPr>
                    <a:r>
                      <a:rPr lang="zh-CN" altLang="en-US" sz="3000" b="1" dirty="0" smtClean="0"/>
                      <a:t>的作用</a:t>
                    </a:r>
                  </a:p>
                </p:txBody>
              </p:sp>
            </p:grpSp>
            <p:sp>
              <p:nvSpPr>
                <p:cNvPr id="13" name="矩形 12"/>
                <p:cNvSpPr/>
                <p:nvPr/>
              </p:nvSpPr>
              <p:spPr>
                <a:xfrm>
                  <a:off x="3642639" y="1009015"/>
                  <a:ext cx="8045776" cy="35548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①揭示全文的中心。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② 总括全文或总领全文的内容。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③奠定全文的感情基调。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④ 设置悬念，引起读者的阅读 兴趣或思考。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⑤渲染气氛</a:t>
                  </a: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3691506" y="4529151"/>
                  <a:ext cx="8553499" cy="21698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①开篇点题。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②为下文做铺垫。 </a:t>
                  </a:r>
                  <a:endParaRPr lang="en-US" altLang="zh-CN" sz="3000" b="1" dirty="0" smtClean="0"/>
                </a:p>
                <a:p>
                  <a:pPr marL="1981200" indent="-1981200">
                    <a:lnSpc>
                      <a:spcPct val="150000"/>
                    </a:lnSpc>
                  </a:pPr>
                  <a:r>
                    <a:rPr lang="zh-CN" altLang="en-US" sz="3000" b="1" dirty="0" smtClean="0"/>
                    <a:t>③与结尾呼应。</a:t>
                  </a:r>
                </a:p>
              </p:txBody>
            </p:sp>
          </p:grpSp>
          <p:sp>
            <p:nvSpPr>
              <p:cNvPr id="23" name="矩形 22"/>
              <p:cNvSpPr/>
              <p:nvPr/>
            </p:nvSpPr>
            <p:spPr>
              <a:xfrm>
                <a:off x="1900805" y="4792606"/>
                <a:ext cx="1554695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981200" indent="-1981200">
                  <a:lnSpc>
                    <a:spcPct val="150000"/>
                  </a:lnSpc>
                </a:pPr>
                <a:r>
                  <a:rPr lang="zh-CN" altLang="en-US" sz="3000" b="1" dirty="0" smtClean="0"/>
                  <a:t>结构上</a:t>
                </a:r>
                <a:endParaRPr lang="en-US" altLang="zh-CN" sz="3000" b="1" dirty="0" smtClean="0"/>
              </a:p>
              <a:p>
                <a:pPr marL="1981200" indent="-1981200">
                  <a:lnSpc>
                    <a:spcPct val="150000"/>
                  </a:lnSpc>
                </a:pPr>
                <a:r>
                  <a:rPr lang="zh-CN" altLang="en-US" sz="3000" b="1" dirty="0" smtClean="0"/>
                  <a:t>的作用</a:t>
                </a:r>
              </a:p>
            </p:txBody>
          </p:sp>
        </p:grpSp>
        <p:sp>
          <p:nvSpPr>
            <p:cNvPr id="14" name="左大括号 13"/>
            <p:cNvSpPr/>
            <p:nvPr/>
          </p:nvSpPr>
          <p:spPr>
            <a:xfrm>
              <a:off x="3009734" y="1093304"/>
              <a:ext cx="429205" cy="331967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左大括号 14"/>
            <p:cNvSpPr/>
            <p:nvPr/>
          </p:nvSpPr>
          <p:spPr>
            <a:xfrm>
              <a:off x="3022988" y="4671391"/>
              <a:ext cx="415951" cy="186855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 开头句（段）的作用是什么？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开头句（段）能否删去？为什么？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❸ 文章开头段所写内容似与主题无关，作者为什 么这样写？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402074" y="1684903"/>
            <a:ext cx="63658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［成都中考］</a:t>
            </a:r>
            <a:r>
              <a:rPr lang="zh-CN" altLang="en-US" sz="3000" b="1" dirty="0" smtClean="0"/>
              <a:t>阅读下文，回答问题。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  燕　子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 席慕蓉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初中的时候，学会了那一首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送别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的 歌，常常爱唱：“长亭外，古道边，芳草碧连 天⋯⋯”有一天下午，父亲忽然叫住我，要我从 头再唱一遍。很少被父亲这样注意过的我，觉得 很兴奋，赶快再从头好好地唱了起来：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450" y="576373"/>
            <a:ext cx="1110570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“长亭外，古道边⋯⋯”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刚开了头，就被父亲打断了，他问我：“怎 么是长亭外？怎么不是长城外呢？我一直以为是 长城外啊！”</a:t>
            </a:r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我把音乐课本拿出来，想要向父亲证明他 的错误。可是父亲并不要看，他只是很懊丧地 对我说：“好可惜，我一直以为是长城外，以 为写的是我们老家，所以第一次听这首歌时就特 别感动，并且一直没有忘记，想不到这么多年竟 然听错了，好可惜！”父亲一连说了两个“好可 惜”，然后就走开了，留我一个人站在空空的屋 子里，不知如何是好。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1006548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前几年刚搬到石门乡间的时候，我还怀着凯 儿。听医生的嘱咐，一个人常常在田野间散步。 那个时候，山上还种满了相思树，苍苍翠翠的， 走在里面，可以听到各式各样的小鸟的鸣声。田 里面也总是绿意盎然，好多小鸟也会很大胆地从 我身边飞掠而过。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我就是那个时候看到那一只孤单的小鸟的。 在田边的电线杆上，在细细的电线上，它安静地 站在那里，黑色的羽毛，像剪刀一样的双尾。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924136"/>
            <a:ext cx="11114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“燕子！”我心中像触电一样地呆住了。可 不是吗？</a:t>
            </a:r>
            <a:r>
              <a:rPr lang="zh-CN" altLang="en-US" sz="3000" b="1" u="sng" dirty="0" smtClean="0"/>
              <a:t>这不就是燕子吗？这不就是我从来没有 见过的燕子吗？这不就是书里说的、外婆歌里唱 的那一只燕子吗？</a:t>
            </a:r>
            <a:endParaRPr lang="en-US" altLang="zh-CN" sz="3000" b="1" u="sng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在南国温热的阳光里，我心中一遍又一遍地 唱起外婆爱唱的那一首歌来了： 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“燕子啊！燕子啊！你是我温柔可爱的小小 燕子啊⋯⋯”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2318</Words>
  <Application>Microsoft Office PowerPoint</Application>
  <PresentationFormat>自定义</PresentationFormat>
  <Paragraphs>80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212</cp:revision>
  <dcterms:created xsi:type="dcterms:W3CDTF">2018-02-07T00:47:00Z</dcterms:created>
  <dcterms:modified xsi:type="dcterms:W3CDTF">2019-09-06T08:13:56Z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