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2" r:id="rId1"/>
  </p:sldMasterIdLst>
  <p:sldIdLst>
    <p:sldId id="323" r:id="rId2"/>
    <p:sldId id="324" r:id="rId3"/>
    <p:sldId id="319" r:id="rId4"/>
    <p:sldId id="367" r:id="rId5"/>
    <p:sldId id="330" r:id="rId6"/>
    <p:sldId id="371" r:id="rId7"/>
    <p:sldId id="331" r:id="rId8"/>
    <p:sldId id="332" r:id="rId9"/>
    <p:sldId id="365" r:id="rId10"/>
    <p:sldId id="361" r:id="rId11"/>
    <p:sldId id="357" r:id="rId12"/>
    <p:sldId id="358" r:id="rId13"/>
    <p:sldId id="375" r:id="rId14"/>
    <p:sldId id="369" r:id="rId15"/>
    <p:sldId id="372" r:id="rId16"/>
    <p:sldId id="373" r:id="rId17"/>
    <p:sldId id="376" r:id="rId18"/>
    <p:sldId id="377" r:id="rId19"/>
    <p:sldId id="378" r:id="rId20"/>
    <p:sldId id="329" r:id="rId21"/>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7C6CF"/>
    <a:srgbClr val="FF3399"/>
    <a:srgbClr val="2E74B6"/>
    <a:srgbClr val="B9B9B9"/>
    <a:srgbClr val="BABABA"/>
    <a:srgbClr val="187E72"/>
    <a:srgbClr val="00A6AD"/>
    <a:srgbClr val="C50023"/>
    <a:srgbClr val="F1A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5" autoAdjust="0"/>
    <p:restoredTop sz="94660"/>
  </p:normalViewPr>
  <p:slideViewPr>
    <p:cSldViewPr snapToGrid="0">
      <p:cViewPr varScale="1">
        <p:scale>
          <a:sx n="87" d="100"/>
          <a:sy n="87" d="100"/>
        </p:scale>
        <p:origin x="-438" y="-72"/>
      </p:cViewPr>
      <p:guideLst>
        <p:guide orient="horz" pos="2243"/>
        <p:guide pos="3812"/>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40E4E3D-47EC-433A-86C2-E8CD60AF5EC5}" type="datetimeFigureOut">
              <a:rPr lang="zh-CN" altLang="en-US" smtClean="0"/>
              <a:t>2019/9/6 Friday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6C331F-735D-4E92-A1A3-C8B4BA9FBB3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40E4E3D-47EC-433A-86C2-E8CD60AF5EC5}" type="datetimeFigureOut">
              <a:rPr lang="zh-CN" altLang="en-US" smtClean="0"/>
              <a:t>2019/9/6 Friday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6C331F-735D-4E92-A1A3-C8B4BA9FBB3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72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40E4E3D-47EC-433A-86C2-E8CD60AF5EC5}" type="datetimeFigureOut">
              <a:rPr lang="zh-CN" altLang="en-US" smtClean="0"/>
              <a:t>2019/9/6 Friday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6C331F-735D-4E92-A1A3-C8B4BA9FBB3E}"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3" name="矩形 2"/>
          <p:cNvSpPr/>
          <p:nvPr userDrawn="1"/>
        </p:nvSpPr>
        <p:spPr>
          <a:xfrm>
            <a:off x="1270" y="142875"/>
            <a:ext cx="158115" cy="5340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4445" y="763270"/>
            <a:ext cx="12179935" cy="60756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Rectangle 5"/>
          <p:cNvSpPr/>
          <p:nvPr userDrawn="1"/>
        </p:nvSpPr>
        <p:spPr>
          <a:xfrm>
            <a:off x="504040" y="143609"/>
            <a:ext cx="1303562" cy="52322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zh-CN" sz="2800" b="1" kern="1200" dirty="0" smtClean="0">
                <a:solidFill>
                  <a:schemeClr val="accent2">
                    <a:lumMod val="75000"/>
                  </a:schemeClr>
                </a:solidFill>
                <a:latin typeface="微软雅黑" panose="020B0503020204020204" charset="-122"/>
                <a:ea typeface="微软雅黑" panose="020B0503020204020204" charset="-122"/>
                <a:cs typeface="+mn-cs"/>
              </a:rPr>
              <a:t>18.  </a:t>
            </a:r>
            <a:r>
              <a:rPr lang="zh-CN" altLang="en-US" sz="2800" b="1" kern="1200" dirty="0" smtClean="0">
                <a:solidFill>
                  <a:schemeClr val="accent2">
                    <a:lumMod val="75000"/>
                  </a:schemeClr>
                </a:solidFill>
                <a:latin typeface="微软雅黑" panose="020B0503020204020204" charset="-122"/>
                <a:ea typeface="微软雅黑" panose="020B0503020204020204" charset="-122"/>
                <a:cs typeface="+mn-cs"/>
              </a:rPr>
              <a:t>狼</a:t>
            </a:r>
          </a:p>
        </p:txBody>
      </p:sp>
      <p:sp>
        <p:nvSpPr>
          <p:cNvPr id="6" name="矩形 5"/>
          <p:cNvSpPr/>
          <p:nvPr userDrawn="1"/>
        </p:nvSpPr>
        <p:spPr>
          <a:xfrm>
            <a:off x="-35560" y="6708775"/>
            <a:ext cx="12280265" cy="145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40E4E3D-47EC-433A-86C2-E8CD60AF5EC5}" type="datetimeFigureOut">
              <a:rPr lang="zh-CN" altLang="en-US" smtClean="0"/>
              <a:t>2019/9/6 Friday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6C331F-735D-4E92-A1A3-C8B4BA9FBB3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40E4E3D-47EC-433A-86C2-E8CD60AF5EC5}" type="datetimeFigureOut">
              <a:rPr lang="zh-CN" altLang="en-US" smtClean="0"/>
              <a:t>2019/9/6 Friday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6C331F-735D-4E92-A1A3-C8B4BA9FBB3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40E4E3D-47EC-433A-86C2-E8CD60AF5EC5}" type="datetimeFigureOut">
              <a:rPr lang="zh-CN" altLang="en-US" smtClean="0"/>
              <a:t>2019/9/6 Friday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6C331F-735D-4E92-A1A3-C8B4BA9FBB3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40E4E3D-47EC-433A-86C2-E8CD60AF5EC5}" type="datetimeFigureOut">
              <a:rPr lang="zh-CN" altLang="en-US" smtClean="0"/>
              <a:t>2019/9/6 Friday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D6C331F-735D-4E92-A1A3-C8B4BA9FBB3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40E4E3D-47EC-433A-86C2-E8CD60AF5EC5}" type="datetimeFigureOut">
              <a:rPr lang="zh-CN" altLang="en-US" smtClean="0"/>
              <a:t>2019/9/6 Friday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D6C331F-735D-4E92-A1A3-C8B4BA9FBB3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40E4E3D-47EC-433A-86C2-E8CD60AF5EC5}" type="datetimeFigureOut">
              <a:rPr lang="zh-CN" altLang="en-US" smtClean="0"/>
              <a:t>2019/9/6 Friday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D6C331F-735D-4E92-A1A3-C8B4BA9FBB3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40E4E3D-47EC-433A-86C2-E8CD60AF5EC5}" type="datetimeFigureOut">
              <a:rPr lang="zh-CN" altLang="en-US" smtClean="0"/>
              <a:t>2019/9/6 Friday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6C331F-735D-4E92-A1A3-C8B4BA9FBB3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40E4E3D-47EC-433A-86C2-E8CD60AF5EC5}" type="datetimeFigureOut">
              <a:rPr lang="zh-CN" altLang="en-US" smtClean="0"/>
              <a:t>2019/9/6 Friday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6C331F-735D-4E92-A1A3-C8B4BA9FBB3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E4E3D-47EC-433A-86C2-E8CD60AF5EC5}" type="datetimeFigureOut">
              <a:rPr lang="zh-CN" altLang="en-US" smtClean="0"/>
              <a:t>2019/9/6 Friday</a:t>
            </a:fld>
            <a:endParaRPr lang="zh-CN" altLang="en-US"/>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6C331F-735D-4E92-A1A3-C8B4BA9FBB3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平行四边形 2"/>
          <p:cNvSpPr/>
          <p:nvPr/>
        </p:nvSpPr>
        <p:spPr>
          <a:xfrm>
            <a:off x="-2254885" y="1036320"/>
            <a:ext cx="16614140" cy="2753995"/>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4" name="平行四边形 3"/>
          <p:cNvSpPr/>
          <p:nvPr/>
        </p:nvSpPr>
        <p:spPr>
          <a:xfrm>
            <a:off x="-1979930" y="1036320"/>
            <a:ext cx="4958080" cy="2753995"/>
          </a:xfrm>
          <a:prstGeom prst="parallelogram">
            <a:avLst>
              <a:gd name="adj" fmla="val 44396"/>
            </a:avLst>
          </a:prstGeom>
          <a:blipFill dpi="0" rotWithShape="1">
            <a:blip r:embed="rId2" cstate="print">
              <a:extLst>
                <a:ext uri="{28A0092B-C50C-407E-A947-70E740481C1C}">
                  <a14:useLocalDpi xmlns=""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2208868" y="1839006"/>
            <a:ext cx="10222181" cy="1107996"/>
          </a:xfrm>
          <a:prstGeom prst="rect">
            <a:avLst/>
          </a:prstGeom>
          <a:noFill/>
        </p:spPr>
        <p:txBody>
          <a:bodyPr wrap="square" rtlCol="0">
            <a:spAutoFit/>
          </a:bodyPr>
          <a:lstStyle/>
          <a:p>
            <a:pPr algn="ctr"/>
            <a:r>
              <a:rPr lang="zh-CN" altLang="en-US" sz="6600" b="1" dirty="0" smtClean="0">
                <a:solidFill>
                  <a:schemeClr val="bg1"/>
                </a:solidFill>
                <a:latin typeface="微软雅黑" panose="020B0503020204020204" charset="-122"/>
                <a:ea typeface="微软雅黑" panose="020B0503020204020204" charset="-122"/>
              </a:rPr>
              <a:t>第五单元    动物与人</a:t>
            </a:r>
          </a:p>
        </p:txBody>
      </p:sp>
      <p:sp>
        <p:nvSpPr>
          <p:cNvPr id="9" name="Rectangle 5"/>
          <p:cNvSpPr/>
          <p:nvPr/>
        </p:nvSpPr>
        <p:spPr>
          <a:xfrm>
            <a:off x="924930" y="4186977"/>
            <a:ext cx="10658901" cy="784830"/>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zh-CN" sz="4500" dirty="0" smtClean="0">
                <a:latin typeface="微软雅黑" panose="020B0503020204020204" charset="-122"/>
                <a:ea typeface="微软雅黑" panose="020B0503020204020204" charset="-122"/>
                <a:cs typeface="微软雅黑" panose="020B0503020204020204" charset="-122"/>
              </a:rPr>
              <a:t>18.  </a:t>
            </a:r>
            <a:r>
              <a:rPr lang="zh-CN" altLang="en-US" sz="4500" dirty="0" smtClean="0">
                <a:latin typeface="微软雅黑" panose="020B0503020204020204" charset="-122"/>
                <a:ea typeface="微软雅黑" panose="020B0503020204020204" charset="-122"/>
                <a:cs typeface="微软雅黑" panose="020B0503020204020204" charset="-122"/>
              </a:rPr>
              <a:t>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000" fill="hold">
                                          <p:stCondLst>
                                            <p:cond delay="0"/>
                                          </p:stCondLst>
                                        </p:cTn>
                                        <p:tgtEl>
                                          <p:spTgt spid="6"/>
                                        </p:tgtEl>
                                        <p:attrNameLst>
                                          <p:attrName>style.visibility</p:attrName>
                                        </p:attrNameLst>
                                      </p:cBhvr>
                                      <p:to>
                                        <p:strVal val="visible"/>
                                      </p:to>
                                    </p:set>
                                    <p:animEffect transition="in" filter="box(in)">
                                      <p:cBhvr>
                                        <p:cTn id="15" dur="1000"/>
                                        <p:tgtEl>
                                          <p:spTgt spid="6"/>
                                        </p:tgtEl>
                                      </p:cBhvr>
                                    </p:animEffect>
                                  </p:childTnLst>
                                </p:cTn>
                              </p:par>
                            </p:childTnLst>
                          </p:cTn>
                        </p:par>
                        <p:par>
                          <p:cTn id="16" fill="hold">
                            <p:stCondLst>
                              <p:cond delay="2000"/>
                            </p:stCondLst>
                            <p:childTnLst>
                              <p:par>
                                <p:cTn id="17" presetID="21" presetClass="entr" presetSubtype="3" fill="hold" grpId="0" nodeType="afterEffect">
                                  <p:stCondLst>
                                    <p:cond delay="0"/>
                                  </p:stCondLst>
                                  <p:childTnLst>
                                    <p:set>
                                      <p:cBhvr>
                                        <p:cTn id="18" dur="500" fill="hold">
                                          <p:stCondLst>
                                            <p:cond delay="0"/>
                                          </p:stCondLst>
                                        </p:cTn>
                                        <p:tgtEl>
                                          <p:spTgt spid="9"/>
                                        </p:tgtEl>
                                        <p:attrNameLst>
                                          <p:attrName>style.visibility</p:attrName>
                                        </p:attrNameLst>
                                      </p:cBhvr>
                                      <p:to>
                                        <p:strVal val="visible"/>
                                      </p:to>
                                    </p:set>
                                    <p:animEffect transition="in" filter="wheel(3)">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1410" y="2952756"/>
            <a:ext cx="10577640" cy="3017236"/>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itchFamily="49" charset="-122"/>
                <a:ea typeface="黑体" pitchFamily="49" charset="-122"/>
              </a:rPr>
              <a:t>[</a:t>
            </a:r>
            <a:r>
              <a:rPr lang="zh-CN" altLang="en-US" sz="2600" b="1" dirty="0" smtClean="0">
                <a:solidFill>
                  <a:srgbClr val="0000FF"/>
                </a:solidFill>
                <a:latin typeface="黑体" pitchFamily="49" charset="-122"/>
                <a:ea typeface="黑体" pitchFamily="49" charset="-122"/>
              </a:rPr>
              <a:t>解析</a:t>
            </a:r>
            <a:r>
              <a:rPr lang="en-US" altLang="zh-CN" sz="2600" b="1" dirty="0" smtClean="0">
                <a:solidFill>
                  <a:srgbClr val="0000FF"/>
                </a:solidFill>
                <a:latin typeface="黑体" pitchFamily="49" charset="-122"/>
                <a:ea typeface="黑体" pitchFamily="49" charset="-122"/>
              </a:rPr>
              <a:t>]</a:t>
            </a:r>
            <a:r>
              <a:rPr lang="zh-CN" altLang="en-US" sz="2600" b="1" dirty="0" smtClean="0">
                <a:solidFill>
                  <a:srgbClr val="0000FF"/>
                </a:solidFill>
                <a:latin typeface="黑体" pitchFamily="49" charset="-122"/>
                <a:ea typeface="黑体" pitchFamily="49" charset="-122"/>
              </a:rPr>
              <a:t> </a:t>
            </a:r>
            <a:r>
              <a:rPr lang="zh-CN" altLang="en-US" sz="2600" b="1" dirty="0" smtClean="0">
                <a:ea typeface="仿宋" pitchFamily="49" charset="-122"/>
              </a:rPr>
              <a:t>本题考查理解常见文言实词的能力。解答时，要注意词语在特定语言环境中的意思以及词语古今意义的联系和变化。第</a:t>
            </a:r>
            <a:r>
              <a:rPr lang="en-US" altLang="zh-CN" sz="2600" b="1" dirty="0" smtClean="0">
                <a:ea typeface="仿宋" pitchFamily="49" charset="-122"/>
              </a:rPr>
              <a:t>(1)</a:t>
            </a:r>
            <a:r>
              <a:rPr lang="zh-CN" altLang="en-US" sz="2600" b="1" dirty="0" smtClean="0">
                <a:ea typeface="仿宋" pitchFamily="49" charset="-122"/>
              </a:rPr>
              <a:t>题“以待饿者而食之”中的“食”属于古今异义词，在本句中读“</a:t>
            </a:r>
            <a:r>
              <a:rPr lang="en-US" altLang="zh-CN" sz="2600" b="1" dirty="0" err="1" smtClean="0">
                <a:ea typeface="仿宋" pitchFamily="49" charset="-122"/>
              </a:rPr>
              <a:t>sì</a:t>
            </a:r>
            <a:r>
              <a:rPr lang="en-US" altLang="zh-CN" sz="2600" b="1" dirty="0" smtClean="0">
                <a:ea typeface="仿宋" pitchFamily="49" charset="-122"/>
              </a:rPr>
              <a:t>”</a:t>
            </a:r>
            <a:r>
              <a:rPr lang="zh-CN" altLang="en-US" sz="2600" b="1" dirty="0" smtClean="0">
                <a:ea typeface="仿宋" pitchFamily="49" charset="-122"/>
              </a:rPr>
              <a:t>，动词，“给</a:t>
            </a:r>
            <a:r>
              <a:rPr lang="en-US" altLang="zh-CN" sz="2600" b="1" dirty="0" smtClean="0">
                <a:ea typeface="仿宋" pitchFamily="49" charset="-122"/>
              </a:rPr>
              <a:t>……</a:t>
            </a:r>
            <a:r>
              <a:rPr lang="zh-CN" altLang="en-US" sz="2600" b="1" dirty="0" smtClean="0">
                <a:ea typeface="仿宋" pitchFamily="49" charset="-122"/>
              </a:rPr>
              <a:t>吃”的意思。第</a:t>
            </a:r>
            <a:r>
              <a:rPr lang="en-US" altLang="zh-CN" sz="2600" b="1" dirty="0" smtClean="0">
                <a:ea typeface="仿宋" pitchFamily="49" charset="-122"/>
              </a:rPr>
              <a:t>(2)</a:t>
            </a:r>
            <a:r>
              <a:rPr lang="zh-CN" altLang="en-US" sz="2600" b="1" dirty="0" smtClean="0">
                <a:ea typeface="仿宋" pitchFamily="49" charset="-122"/>
              </a:rPr>
              <a:t>题“从而谢焉”中的“谢”也属于古今异义词，“道歉”的意思。</a:t>
            </a:r>
          </a:p>
        </p:txBody>
      </p:sp>
      <p:sp>
        <p:nvSpPr>
          <p:cNvPr id="5" name="TextBox 4"/>
          <p:cNvSpPr txBox="1"/>
          <p:nvPr/>
        </p:nvSpPr>
        <p:spPr>
          <a:xfrm>
            <a:off x="865789" y="5900032"/>
            <a:ext cx="10526232" cy="576248"/>
          </a:xfrm>
          <a:prstGeom prst="rect">
            <a:avLst/>
          </a:prstGeom>
          <a:noFill/>
        </p:spPr>
        <p:txBody>
          <a:bodyPr wrap="square" rtlCol="0">
            <a:spAutoFit/>
          </a:bodyPr>
          <a:lstStyle/>
          <a:p>
            <a:pPr fontAlgn="base">
              <a:lnSpc>
                <a:spcPct val="150000"/>
              </a:lnSpc>
              <a:spcBef>
                <a:spcPct val="0"/>
              </a:spcBef>
              <a:spcAft>
                <a:spcPct val="0"/>
              </a:spcAft>
            </a:pPr>
            <a:r>
              <a:rPr lang="en-US" altLang="zh-CN" sz="2400" b="1" dirty="0" smtClean="0">
                <a:solidFill>
                  <a:srgbClr val="57C6CF"/>
                </a:solidFill>
              </a:rPr>
              <a:t>[</a:t>
            </a:r>
            <a:r>
              <a:rPr lang="zh-CN" altLang="en-US" sz="2400" b="1" dirty="0" smtClean="0">
                <a:solidFill>
                  <a:srgbClr val="57C6CF"/>
                </a:solidFill>
              </a:rPr>
              <a:t>答案</a:t>
            </a:r>
            <a:r>
              <a:rPr lang="en-US" altLang="zh-CN" sz="2400" b="1" dirty="0" smtClean="0">
                <a:solidFill>
                  <a:srgbClr val="57C6CF"/>
                </a:solidFill>
              </a:rPr>
              <a:t>]</a:t>
            </a:r>
            <a:r>
              <a:rPr lang="zh-CN" altLang="en-US" sz="2400" b="1" dirty="0" smtClean="0">
                <a:latin typeface="Times New Roman" pitchFamily="18" charset="0"/>
                <a:ea typeface="宋体" pitchFamily="2" charset="-122"/>
                <a:cs typeface="Times New Roman" pitchFamily="18" charset="0"/>
              </a:rPr>
              <a:t> </a:t>
            </a:r>
            <a:r>
              <a:rPr lang="en-US" altLang="zh-CN" sz="2400" b="1" dirty="0" smtClean="0">
                <a:latin typeface="Times New Roman" pitchFamily="18" charset="0"/>
                <a:ea typeface="宋体" pitchFamily="2" charset="-122"/>
                <a:cs typeface="Times New Roman" pitchFamily="18" charset="0"/>
              </a:rPr>
              <a:t>(1)</a:t>
            </a:r>
            <a:r>
              <a:rPr lang="zh-CN" altLang="en-US" sz="2400" b="1" dirty="0" smtClean="0">
                <a:latin typeface="Times New Roman" pitchFamily="18" charset="0"/>
                <a:ea typeface="宋体" pitchFamily="2" charset="-122"/>
                <a:cs typeface="Times New Roman" pitchFamily="18" charset="0"/>
              </a:rPr>
              <a:t>给</a:t>
            </a:r>
            <a:r>
              <a:rPr lang="en-US" altLang="zh-CN" sz="2400" b="1" dirty="0" smtClean="0">
                <a:latin typeface="Times New Roman" pitchFamily="18" charset="0"/>
                <a:ea typeface="宋体" pitchFamily="2" charset="-122"/>
                <a:cs typeface="Times New Roman" pitchFamily="18" charset="0"/>
              </a:rPr>
              <a:t>……</a:t>
            </a:r>
            <a:r>
              <a:rPr lang="zh-CN" altLang="en-US" sz="2400" b="1" dirty="0" smtClean="0">
                <a:latin typeface="Times New Roman" pitchFamily="18" charset="0"/>
                <a:ea typeface="宋体" pitchFamily="2" charset="-122"/>
                <a:cs typeface="Times New Roman" pitchFamily="18" charset="0"/>
              </a:rPr>
              <a:t>吃。</a:t>
            </a:r>
            <a:r>
              <a:rPr lang="en-US" altLang="zh-CN" sz="2400" b="1" dirty="0" smtClean="0">
                <a:latin typeface="Times New Roman" pitchFamily="18" charset="0"/>
                <a:ea typeface="宋体" pitchFamily="2" charset="-122"/>
                <a:cs typeface="Times New Roman" pitchFamily="18" charset="0"/>
              </a:rPr>
              <a:t>(2)</a:t>
            </a:r>
            <a:r>
              <a:rPr lang="zh-CN" altLang="en-US" sz="2400" b="1" dirty="0" smtClean="0">
                <a:latin typeface="Times New Roman" pitchFamily="18" charset="0"/>
                <a:ea typeface="宋体" pitchFamily="2" charset="-122"/>
                <a:cs typeface="Times New Roman" pitchFamily="18" charset="0"/>
              </a:rPr>
              <a:t>道歉。</a:t>
            </a:r>
          </a:p>
        </p:txBody>
      </p:sp>
      <p:grpSp>
        <p:nvGrpSpPr>
          <p:cNvPr id="10" name="组合 9"/>
          <p:cNvGrpSpPr/>
          <p:nvPr/>
        </p:nvGrpSpPr>
        <p:grpSpPr>
          <a:xfrm>
            <a:off x="800971" y="1027812"/>
            <a:ext cx="10788509" cy="2317825"/>
            <a:chOff x="800971" y="1027812"/>
            <a:chExt cx="10788509" cy="2317825"/>
          </a:xfrm>
        </p:grpSpPr>
        <p:grpSp>
          <p:nvGrpSpPr>
            <p:cNvPr id="6" name="组合 5"/>
            <p:cNvGrpSpPr/>
            <p:nvPr/>
          </p:nvGrpSpPr>
          <p:grpSpPr>
            <a:xfrm>
              <a:off x="800971" y="1027812"/>
              <a:ext cx="10788509" cy="2169825"/>
              <a:chOff x="800971" y="1027812"/>
              <a:chExt cx="10788509" cy="2169825"/>
            </a:xfrm>
          </p:grpSpPr>
          <p:sp>
            <p:nvSpPr>
              <p:cNvPr id="7" name="TextBox 6"/>
              <p:cNvSpPr txBox="1"/>
              <p:nvPr/>
            </p:nvSpPr>
            <p:spPr>
              <a:xfrm>
                <a:off x="800971" y="1027812"/>
                <a:ext cx="10788509" cy="2169825"/>
              </a:xfrm>
              <a:prstGeom prst="rect">
                <a:avLst/>
              </a:prstGeom>
              <a:noFill/>
            </p:spPr>
            <p:txBody>
              <a:bodyPr wrap="square" rtlCol="0">
                <a:spAutoFit/>
              </a:bodyPr>
              <a:lstStyle/>
              <a:p>
                <a:pPr>
                  <a:lnSpc>
                    <a:spcPct val="150000"/>
                  </a:lnSpc>
                </a:pPr>
                <a:r>
                  <a:rPr lang="en-US" altLang="zh-CN" sz="3000" b="1" dirty="0" smtClean="0"/>
                  <a:t>1</a:t>
                </a:r>
                <a:r>
                  <a:rPr lang="zh-CN" altLang="en-US" sz="3000" b="1" dirty="0" smtClean="0"/>
                  <a:t>．解释下面句中加点的词。 </a:t>
                </a:r>
                <a:endParaRPr lang="en-US" altLang="zh-CN" sz="3000" b="1" dirty="0" smtClean="0"/>
              </a:p>
              <a:p>
                <a:pPr>
                  <a:lnSpc>
                    <a:spcPct val="150000"/>
                  </a:lnSpc>
                </a:pPr>
                <a:r>
                  <a:rPr lang="zh-CN" altLang="en-US" sz="3000" b="1" dirty="0" smtClean="0"/>
                  <a:t>（</a:t>
                </a:r>
                <a:r>
                  <a:rPr lang="en-US" altLang="zh-CN" sz="3000" b="1" dirty="0" smtClean="0"/>
                  <a:t>1</a:t>
                </a:r>
                <a:r>
                  <a:rPr lang="zh-CN" altLang="en-US" sz="3000" b="1" dirty="0" smtClean="0"/>
                  <a:t>）以待饿者而食之 </a:t>
                </a:r>
                <a:endParaRPr lang="en-US" altLang="zh-CN" sz="3000" b="1" dirty="0" smtClean="0"/>
              </a:p>
              <a:p>
                <a:pPr>
                  <a:lnSpc>
                    <a:spcPct val="150000"/>
                  </a:lnSpc>
                </a:pPr>
                <a:r>
                  <a:rPr lang="zh-CN" altLang="en-US" sz="3000" b="1" dirty="0" smtClean="0"/>
                  <a:t>（</a:t>
                </a:r>
                <a:r>
                  <a:rPr lang="en-US" altLang="zh-CN" sz="3000" b="1" dirty="0" smtClean="0"/>
                  <a:t>2</a:t>
                </a:r>
                <a:r>
                  <a:rPr lang="zh-CN" altLang="en-US" sz="3000" b="1" dirty="0" smtClean="0"/>
                  <a:t>）从而谢焉</a:t>
                </a:r>
              </a:p>
            </p:txBody>
          </p:sp>
          <p:sp>
            <p:nvSpPr>
              <p:cNvPr id="8" name="矩形 7"/>
              <p:cNvSpPr/>
              <p:nvPr/>
            </p:nvSpPr>
            <p:spPr>
              <a:xfrm>
                <a:off x="3876336" y="2162989"/>
                <a:ext cx="312906" cy="553998"/>
              </a:xfrm>
              <a:prstGeom prst="rect">
                <a:avLst/>
              </a:prstGeom>
            </p:spPr>
            <p:txBody>
              <a:bodyPr wrap="none">
                <a:spAutoFit/>
              </a:bodyPr>
              <a:lstStyle/>
              <a:p>
                <a:r>
                  <a:rPr lang="en-US" altLang="zh-CN" sz="3000" b="1" dirty="0" smtClean="0"/>
                  <a:t>·</a:t>
                </a:r>
                <a:endParaRPr lang="zh-CN" altLang="en-US" sz="3000" b="1" dirty="0"/>
              </a:p>
            </p:txBody>
          </p:sp>
        </p:grpSp>
        <p:sp>
          <p:nvSpPr>
            <p:cNvPr id="9" name="矩形 8"/>
            <p:cNvSpPr/>
            <p:nvPr/>
          </p:nvSpPr>
          <p:spPr>
            <a:xfrm>
              <a:off x="2733336" y="2791639"/>
              <a:ext cx="312906" cy="553998"/>
            </a:xfrm>
            <a:prstGeom prst="rect">
              <a:avLst/>
            </a:prstGeom>
          </p:spPr>
          <p:txBody>
            <a:bodyPr wrap="none">
              <a:spAutoFit/>
            </a:bodyPr>
            <a:lstStyle/>
            <a:p>
              <a:r>
                <a:rPr lang="en-US" altLang="zh-CN" sz="3000" b="1" dirty="0" smtClean="0"/>
                <a:t>·</a:t>
              </a:r>
              <a:endParaRPr lang="zh-CN" altLang="en-US" sz="30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8059" y="878948"/>
            <a:ext cx="11041041" cy="2169825"/>
          </a:xfrm>
          <a:prstGeom prst="rect">
            <a:avLst/>
          </a:prstGeom>
          <a:noFill/>
        </p:spPr>
        <p:txBody>
          <a:bodyPr wrap="square" rtlCol="0">
            <a:spAutoFit/>
          </a:bodyPr>
          <a:lstStyle/>
          <a:p>
            <a:pPr>
              <a:lnSpc>
                <a:spcPct val="150000"/>
              </a:lnSpc>
            </a:pPr>
            <a:r>
              <a:rPr lang="en-US" altLang="zh-CN" sz="3000" b="1" dirty="0" smtClean="0"/>
              <a:t>2</a:t>
            </a:r>
            <a:r>
              <a:rPr lang="zh-CN" altLang="en-US" sz="3000" b="1" dirty="0" smtClean="0"/>
              <a:t>．翻译下面的句子。</a:t>
            </a:r>
            <a:r>
              <a:rPr lang="zh-CN" altLang="en-US" sz="3000" b="1" dirty="0" smtClean="0">
                <a:solidFill>
                  <a:srgbClr val="FF0000"/>
                </a:solidFill>
              </a:rPr>
              <a:t>★</a:t>
            </a:r>
            <a:r>
              <a:rPr lang="zh-CN" altLang="en-US" sz="3000" b="1" dirty="0" smtClean="0"/>
              <a:t> </a:t>
            </a:r>
            <a:endParaRPr lang="en-US" altLang="zh-CN" sz="3000" b="1" dirty="0" smtClean="0"/>
          </a:p>
          <a:p>
            <a:pPr>
              <a:lnSpc>
                <a:spcPct val="150000"/>
              </a:lnSpc>
            </a:pPr>
            <a:r>
              <a:rPr lang="zh-CN" altLang="en-US" sz="3000" b="1" dirty="0" smtClean="0"/>
              <a:t>（</a:t>
            </a:r>
            <a:r>
              <a:rPr lang="en-US" altLang="zh-CN" sz="3000" b="1" dirty="0" smtClean="0"/>
              <a:t>1</a:t>
            </a:r>
            <a:r>
              <a:rPr lang="zh-CN" altLang="en-US" sz="3000" b="1" dirty="0" smtClean="0"/>
              <a:t>）黔敖左奉食，右执饮。 </a:t>
            </a:r>
          </a:p>
          <a:p>
            <a:pPr>
              <a:lnSpc>
                <a:spcPct val="150000"/>
              </a:lnSpc>
            </a:pPr>
            <a:r>
              <a:rPr lang="zh-CN" altLang="en-US" sz="3000" b="1" dirty="0" smtClean="0"/>
              <a:t>（</a:t>
            </a:r>
            <a:r>
              <a:rPr lang="en-US" altLang="zh-CN" sz="3000" b="1" dirty="0" smtClean="0"/>
              <a:t>2</a:t>
            </a:r>
            <a:r>
              <a:rPr lang="zh-CN" altLang="en-US" sz="3000" b="1" dirty="0" smtClean="0"/>
              <a:t>）其嗟也可去，其谢也可食。</a:t>
            </a:r>
          </a:p>
        </p:txBody>
      </p:sp>
      <p:sp>
        <p:nvSpPr>
          <p:cNvPr id="4" name="TextBox 3"/>
          <p:cNvSpPr txBox="1"/>
          <p:nvPr/>
        </p:nvSpPr>
        <p:spPr>
          <a:xfrm>
            <a:off x="795210" y="2895606"/>
            <a:ext cx="10996740" cy="2862322"/>
          </a:xfrm>
          <a:prstGeom prst="rect">
            <a:avLst/>
          </a:prstGeom>
          <a:noFill/>
        </p:spPr>
        <p:txBody>
          <a:bodyPr wrap="square" rtlCol="0">
            <a:spAutoFit/>
          </a:bodyPr>
          <a:lstStyle/>
          <a:p>
            <a:pPr>
              <a:lnSpc>
                <a:spcPct val="150000"/>
              </a:lnSpc>
            </a:pPr>
            <a:r>
              <a:rPr lang="zh-CN" altLang="en-US" sz="2400" b="1" dirty="0" smtClean="0">
                <a:solidFill>
                  <a:srgbClr val="57C6CF"/>
                </a:solidFill>
                <a:latin typeface="微软雅黑" pitchFamily="34" charset="-122"/>
                <a:ea typeface="微软雅黑" pitchFamily="34" charset="-122"/>
              </a:rPr>
              <a:t>答题模式</a:t>
            </a:r>
            <a:endParaRPr lang="en-US" altLang="zh-CN" sz="2400" b="1" dirty="0" smtClean="0">
              <a:solidFill>
                <a:srgbClr val="57C6CF"/>
              </a:solidFill>
              <a:latin typeface="微软雅黑" pitchFamily="34" charset="-122"/>
              <a:ea typeface="微软雅黑" pitchFamily="34" charset="-122"/>
            </a:endParaRPr>
          </a:p>
          <a:p>
            <a:pPr indent="623888">
              <a:lnSpc>
                <a:spcPct val="150000"/>
              </a:lnSpc>
            </a:pPr>
            <a:r>
              <a:rPr lang="zh-CN" altLang="en-US" sz="2400" b="1" dirty="0" smtClean="0">
                <a:latin typeface="黑体" pitchFamily="49" charset="-122"/>
                <a:ea typeface="黑体" pitchFamily="49" charset="-122"/>
              </a:rPr>
              <a:t>答题思路：</a:t>
            </a:r>
            <a:r>
              <a:rPr lang="zh-CN" altLang="en-US" sz="2400" b="1" dirty="0" smtClean="0">
                <a:latin typeface="仿宋" pitchFamily="49" charset="-122"/>
                <a:ea typeface="仿宋" pitchFamily="49" charset="-122"/>
              </a:rPr>
              <a:t>本题考查翻译文言句子的能 力。结合日常积累，根据上下文语境，抓住重 点词语“奉”“执”“饮”“嗟”“去”“谢”等 进行翻译。“奉”，动词，恭敬地用手捧着； “执”，动词，持、拿；“饮”，名词，可以喝 的东西；“嗟”，呼喊；“去”，离开；“谢”， 道歉。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0296" y="3613296"/>
            <a:ext cx="10526232" cy="1130246"/>
          </a:xfrm>
          <a:prstGeom prst="rect">
            <a:avLst/>
          </a:prstGeom>
          <a:noFill/>
        </p:spPr>
        <p:txBody>
          <a:bodyPr wrap="square" rtlCol="0">
            <a:spAutoFit/>
          </a:bodyPr>
          <a:lstStyle/>
          <a:p>
            <a:pPr fontAlgn="base">
              <a:lnSpc>
                <a:spcPct val="150000"/>
              </a:lnSpc>
              <a:spcBef>
                <a:spcPct val="0"/>
              </a:spcBef>
              <a:spcAft>
                <a:spcPct val="0"/>
              </a:spcAft>
            </a:pPr>
            <a:r>
              <a:rPr lang="en-US" altLang="zh-CN" sz="2400" b="1" dirty="0" smtClean="0">
                <a:solidFill>
                  <a:srgbClr val="57C6CF"/>
                </a:solidFill>
              </a:rPr>
              <a:t>[</a:t>
            </a:r>
            <a:r>
              <a:rPr lang="zh-CN" altLang="en-US" sz="2400" b="1" dirty="0" smtClean="0">
                <a:solidFill>
                  <a:srgbClr val="57C6CF"/>
                </a:solidFill>
              </a:rPr>
              <a:t>答案</a:t>
            </a:r>
            <a:r>
              <a:rPr lang="en-US" altLang="zh-CN" sz="2400" b="1" dirty="0" smtClean="0">
                <a:solidFill>
                  <a:srgbClr val="57C6CF"/>
                </a:solidFill>
              </a:rPr>
              <a:t>]</a:t>
            </a:r>
            <a:r>
              <a:rPr lang="zh-CN" altLang="en-US" sz="2400" b="1" dirty="0" smtClean="0">
                <a:latin typeface="Times New Roman" pitchFamily="18" charset="0"/>
                <a:ea typeface="宋体" pitchFamily="2" charset="-122"/>
                <a:cs typeface="Times New Roman" pitchFamily="18" charset="0"/>
              </a:rPr>
              <a:t> </a:t>
            </a:r>
            <a:r>
              <a:rPr lang="en-US" altLang="zh-CN" sz="2400" b="1" dirty="0" smtClean="0">
                <a:latin typeface="Times New Roman" pitchFamily="18" charset="0"/>
                <a:ea typeface="宋体" pitchFamily="2" charset="-122"/>
                <a:cs typeface="Times New Roman" pitchFamily="18" charset="0"/>
              </a:rPr>
              <a:t>(1)</a:t>
            </a:r>
            <a:r>
              <a:rPr lang="zh-CN" altLang="en-US" sz="2400" b="1" dirty="0" smtClean="0">
                <a:latin typeface="Times New Roman" pitchFamily="18" charset="0"/>
                <a:ea typeface="宋体" pitchFamily="2" charset="-122"/>
                <a:cs typeface="Times New Roman" pitchFamily="18" charset="0"/>
              </a:rPr>
              <a:t>黔敖左手端着吃的，右手拿着喝的。</a:t>
            </a:r>
          </a:p>
          <a:p>
            <a:pPr fontAlgn="base">
              <a:lnSpc>
                <a:spcPct val="150000"/>
              </a:lnSpc>
              <a:spcBef>
                <a:spcPct val="0"/>
              </a:spcBef>
              <a:spcAft>
                <a:spcPct val="0"/>
              </a:spcAft>
            </a:pPr>
            <a:r>
              <a:rPr lang="en-US" altLang="zh-CN" sz="2400" b="1" dirty="0" smtClean="0">
                <a:latin typeface="Times New Roman" pitchFamily="18" charset="0"/>
                <a:ea typeface="宋体" pitchFamily="2" charset="-122"/>
                <a:cs typeface="Times New Roman" pitchFamily="18" charset="0"/>
              </a:rPr>
              <a:t>(2)</a:t>
            </a:r>
            <a:r>
              <a:rPr lang="zh-CN" altLang="en-US" sz="2400" b="1" dirty="0" smtClean="0">
                <a:latin typeface="Times New Roman" pitchFamily="18" charset="0"/>
                <a:ea typeface="宋体" pitchFamily="2" charset="-122"/>
                <a:cs typeface="Times New Roman" pitchFamily="18" charset="0"/>
              </a:rPr>
              <a:t>人家叫喊着让你吃，当然可以走掉；人家道歉了，就可以吃。</a:t>
            </a:r>
          </a:p>
        </p:txBody>
      </p:sp>
      <p:sp>
        <p:nvSpPr>
          <p:cNvPr id="3" name="TextBox 2"/>
          <p:cNvSpPr txBox="1"/>
          <p:nvPr/>
        </p:nvSpPr>
        <p:spPr>
          <a:xfrm>
            <a:off x="795210" y="1390650"/>
            <a:ext cx="10996740" cy="2308324"/>
          </a:xfrm>
          <a:prstGeom prst="rect">
            <a:avLst/>
          </a:prstGeom>
          <a:noFill/>
        </p:spPr>
        <p:txBody>
          <a:bodyPr wrap="square" rtlCol="0">
            <a:spAutoFit/>
          </a:bodyPr>
          <a:lstStyle/>
          <a:p>
            <a:pPr indent="623888">
              <a:lnSpc>
                <a:spcPct val="150000"/>
              </a:lnSpc>
            </a:pPr>
            <a:r>
              <a:rPr lang="zh-CN" altLang="en-US" sz="2400" b="1" dirty="0" smtClean="0">
                <a:latin typeface="黑体" pitchFamily="49" charset="-122"/>
                <a:ea typeface="黑体" pitchFamily="49" charset="-122"/>
              </a:rPr>
              <a:t>答题步骤：</a:t>
            </a:r>
            <a:r>
              <a:rPr lang="zh-CN" altLang="en-US" sz="2400" b="1" dirty="0" smtClean="0">
                <a:latin typeface="仿宋" pitchFamily="49" charset="-122"/>
                <a:ea typeface="仿宋" pitchFamily="49" charset="-122"/>
              </a:rPr>
              <a:t>第一步，通读全文，领会 文章大意。 </a:t>
            </a:r>
            <a:endParaRPr lang="en-US" altLang="zh-CN" sz="2400" b="1" dirty="0" smtClean="0">
              <a:latin typeface="仿宋" pitchFamily="49" charset="-122"/>
              <a:ea typeface="仿宋" pitchFamily="49" charset="-122"/>
            </a:endParaRPr>
          </a:p>
          <a:p>
            <a:pPr indent="623888">
              <a:lnSpc>
                <a:spcPct val="150000"/>
              </a:lnSpc>
            </a:pPr>
            <a:r>
              <a:rPr lang="zh-CN" altLang="en-US" sz="2400" b="1" dirty="0" smtClean="0">
                <a:latin typeface="仿宋" pitchFamily="49" charset="-122"/>
                <a:ea typeface="仿宋" pitchFamily="49" charset="-122"/>
              </a:rPr>
              <a:t>第二步，句不离文，词不离句；联想 推敲，仔细辨别；字字落实，坚持直译； 补充省略，调整词序；专有名词，不必翻译； 语句通顺，忠实原意。 </a:t>
            </a:r>
            <a:endParaRPr lang="en-US" altLang="zh-CN" sz="2400" b="1" dirty="0" smtClean="0">
              <a:latin typeface="仿宋" pitchFamily="49" charset="-122"/>
              <a:ea typeface="仿宋" pitchFamily="49" charset="-122"/>
            </a:endParaRPr>
          </a:p>
          <a:p>
            <a:pPr indent="623888">
              <a:lnSpc>
                <a:spcPct val="150000"/>
              </a:lnSpc>
            </a:pPr>
            <a:r>
              <a:rPr lang="zh-CN" altLang="en-US" sz="2400" b="1" dirty="0" smtClean="0">
                <a:latin typeface="仿宋" pitchFamily="49" charset="-122"/>
                <a:ea typeface="仿宋" pitchFamily="49" charset="-122"/>
              </a:rPr>
              <a:t>第三步，通读翻译后的语句，验证是 否正确。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7947" y="1190836"/>
            <a:ext cx="11114573" cy="697179"/>
          </a:xfrm>
          <a:prstGeom prst="rect">
            <a:avLst/>
          </a:prstGeom>
          <a:noFill/>
        </p:spPr>
        <p:txBody>
          <a:bodyPr wrap="square" rtlCol="0">
            <a:spAutoFit/>
          </a:bodyPr>
          <a:lstStyle/>
          <a:p>
            <a:pPr>
              <a:lnSpc>
                <a:spcPct val="150000"/>
              </a:lnSpc>
            </a:pPr>
            <a:r>
              <a:rPr lang="en-US" altLang="zh-CN" sz="3000" b="1" dirty="0" smtClean="0"/>
              <a:t>3</a:t>
            </a:r>
            <a:r>
              <a:rPr lang="zh-CN" altLang="en-US" sz="3000" b="1" dirty="0" smtClean="0"/>
              <a:t>． 请你简述对这个故事所含道理的认识。</a:t>
            </a:r>
          </a:p>
        </p:txBody>
      </p:sp>
      <p:sp>
        <p:nvSpPr>
          <p:cNvPr id="5" name="TextBox 4"/>
          <p:cNvSpPr txBox="1"/>
          <p:nvPr/>
        </p:nvSpPr>
        <p:spPr>
          <a:xfrm>
            <a:off x="604710" y="1905006"/>
            <a:ext cx="10577640" cy="1892826"/>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itchFamily="49" charset="-122"/>
                <a:ea typeface="黑体" pitchFamily="49" charset="-122"/>
              </a:rPr>
              <a:t>[</a:t>
            </a:r>
            <a:r>
              <a:rPr lang="zh-CN" altLang="en-US" sz="2600" b="1" dirty="0" smtClean="0">
                <a:solidFill>
                  <a:srgbClr val="0000FF"/>
                </a:solidFill>
                <a:latin typeface="黑体" pitchFamily="49" charset="-122"/>
                <a:ea typeface="黑体" pitchFamily="49" charset="-122"/>
              </a:rPr>
              <a:t>解析</a:t>
            </a:r>
            <a:r>
              <a:rPr lang="en-US" altLang="zh-CN" sz="2600" b="1" dirty="0" smtClean="0">
                <a:solidFill>
                  <a:srgbClr val="0000FF"/>
                </a:solidFill>
                <a:latin typeface="黑体" pitchFamily="49" charset="-122"/>
                <a:ea typeface="黑体" pitchFamily="49" charset="-122"/>
              </a:rPr>
              <a:t>]</a:t>
            </a:r>
            <a:r>
              <a:rPr lang="zh-CN" altLang="en-US" sz="2600" b="1" dirty="0" smtClean="0">
                <a:solidFill>
                  <a:srgbClr val="0000FF"/>
                </a:solidFill>
                <a:latin typeface="黑体" pitchFamily="49" charset="-122"/>
                <a:ea typeface="黑体" pitchFamily="49" charset="-122"/>
              </a:rPr>
              <a:t> </a:t>
            </a:r>
            <a:r>
              <a:rPr lang="zh-CN" altLang="en-US" sz="2600" b="1" dirty="0" smtClean="0">
                <a:ea typeface="仿宋" pitchFamily="49" charset="-122"/>
              </a:rPr>
              <a:t>本题考查理解文章主旨的能力。从故事中可以提炼出“做人要有骨气，为了气节可以舍弃生命”的主旨，进而可得出“气节比生命更珍贵”的认识。</a:t>
            </a:r>
          </a:p>
        </p:txBody>
      </p:sp>
      <p:sp>
        <p:nvSpPr>
          <p:cNvPr id="6" name="TextBox 5"/>
          <p:cNvSpPr txBox="1"/>
          <p:nvPr/>
        </p:nvSpPr>
        <p:spPr>
          <a:xfrm>
            <a:off x="657896" y="3746646"/>
            <a:ext cx="10526232" cy="1130246"/>
          </a:xfrm>
          <a:prstGeom prst="rect">
            <a:avLst/>
          </a:prstGeom>
          <a:noFill/>
        </p:spPr>
        <p:txBody>
          <a:bodyPr wrap="square" rtlCol="0">
            <a:spAutoFit/>
          </a:bodyPr>
          <a:lstStyle/>
          <a:p>
            <a:pPr fontAlgn="base">
              <a:lnSpc>
                <a:spcPct val="150000"/>
              </a:lnSpc>
              <a:spcBef>
                <a:spcPct val="0"/>
              </a:spcBef>
              <a:spcAft>
                <a:spcPct val="0"/>
              </a:spcAft>
            </a:pPr>
            <a:r>
              <a:rPr lang="en-US" altLang="zh-CN" sz="2400" b="1" dirty="0" smtClean="0">
                <a:solidFill>
                  <a:srgbClr val="57C6CF"/>
                </a:solidFill>
              </a:rPr>
              <a:t>[</a:t>
            </a:r>
            <a:r>
              <a:rPr lang="zh-CN" altLang="en-US" sz="2400" b="1" dirty="0" smtClean="0">
                <a:solidFill>
                  <a:srgbClr val="57C6CF"/>
                </a:solidFill>
              </a:rPr>
              <a:t>答案</a:t>
            </a:r>
            <a:r>
              <a:rPr lang="en-US" altLang="zh-CN" sz="2400" b="1" dirty="0" smtClean="0">
                <a:solidFill>
                  <a:srgbClr val="57C6CF"/>
                </a:solidFill>
              </a:rPr>
              <a:t>]</a:t>
            </a:r>
            <a:r>
              <a:rPr lang="zh-CN" altLang="en-US" sz="2400" b="1" dirty="0" smtClean="0">
                <a:latin typeface="Times New Roman" pitchFamily="18" charset="0"/>
                <a:ea typeface="宋体" pitchFamily="2" charset="-122"/>
                <a:cs typeface="Times New Roman" pitchFamily="18" charset="0"/>
              </a:rPr>
              <a:t>示例：“饿者”不食“嗟来之食”，所表现的正是做人的尊严和骨气，这个故事生动地说明了气节比生命更为珍贵。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7947" y="790786"/>
            <a:ext cx="11114573" cy="697179"/>
          </a:xfrm>
          <a:prstGeom prst="rect">
            <a:avLst/>
          </a:prstGeom>
          <a:noFill/>
        </p:spPr>
        <p:txBody>
          <a:bodyPr wrap="square" rtlCol="0">
            <a:spAutoFit/>
          </a:bodyPr>
          <a:lstStyle/>
          <a:p>
            <a:pPr>
              <a:lnSpc>
                <a:spcPct val="150000"/>
              </a:lnSpc>
            </a:pPr>
            <a:r>
              <a:rPr lang="en-US" altLang="zh-CN" sz="3000" b="1" dirty="0" smtClean="0"/>
              <a:t>4</a:t>
            </a:r>
            <a:r>
              <a:rPr lang="zh-CN" altLang="en-US" sz="3000" b="1" dirty="0" smtClean="0"/>
              <a:t>． 从“施与者”的角度谈谈这个故事给我们的 启示。</a:t>
            </a:r>
          </a:p>
        </p:txBody>
      </p:sp>
      <p:sp>
        <p:nvSpPr>
          <p:cNvPr id="5" name="TextBox 4"/>
          <p:cNvSpPr txBox="1"/>
          <p:nvPr/>
        </p:nvSpPr>
        <p:spPr>
          <a:xfrm>
            <a:off x="566610" y="1390656"/>
            <a:ext cx="11187240" cy="4293483"/>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itchFamily="49" charset="-122"/>
                <a:ea typeface="黑体" pitchFamily="49" charset="-122"/>
              </a:rPr>
              <a:t>[</a:t>
            </a:r>
            <a:r>
              <a:rPr lang="zh-CN" altLang="en-US" sz="2600" b="1" dirty="0" smtClean="0">
                <a:solidFill>
                  <a:srgbClr val="0000FF"/>
                </a:solidFill>
                <a:latin typeface="黑体" pitchFamily="49" charset="-122"/>
                <a:ea typeface="黑体" pitchFamily="49" charset="-122"/>
              </a:rPr>
              <a:t>解析</a:t>
            </a:r>
            <a:r>
              <a:rPr lang="en-US" altLang="zh-CN" sz="2600" b="1" dirty="0" smtClean="0">
                <a:solidFill>
                  <a:srgbClr val="0000FF"/>
                </a:solidFill>
                <a:latin typeface="黑体" pitchFamily="49" charset="-122"/>
                <a:ea typeface="黑体" pitchFamily="49" charset="-122"/>
              </a:rPr>
              <a:t>]</a:t>
            </a:r>
            <a:r>
              <a:rPr lang="zh-CN" altLang="en-US" sz="2600" b="1" dirty="0" smtClean="0">
                <a:solidFill>
                  <a:srgbClr val="0000FF"/>
                </a:solidFill>
                <a:latin typeface="黑体" pitchFamily="49" charset="-122"/>
                <a:ea typeface="黑体" pitchFamily="49" charset="-122"/>
              </a:rPr>
              <a:t> </a:t>
            </a:r>
            <a:r>
              <a:rPr lang="zh-CN" altLang="en-US" sz="2600" b="1" dirty="0" smtClean="0">
                <a:ea typeface="仿宋" pitchFamily="49" charset="-122"/>
              </a:rPr>
              <a:t>本题考查谈启示的能力。通读全文，找出写“施与者”言行的句子，然后分析“施与者”的表现、饿者的反应和曾子的说法，明确黔敖“为食于路，以待饿者而食之”的出发点是好的，是在帮助别人，但“嗟，来食”的做法伤害了“饿者”的尊严。而从“饿者”宁死不吃“嗟来之食”的做法看，“饿者”并不因黔敖道歉而接受他的好意，说明黔敖对他的伤害之深。由此提炼出“做善事”“顾及对方的尊严”“否则可能给对方造成更大的伤害”等核心内容。</a:t>
            </a:r>
          </a:p>
        </p:txBody>
      </p:sp>
      <p:sp>
        <p:nvSpPr>
          <p:cNvPr id="6" name="TextBox 5"/>
          <p:cNvSpPr txBox="1"/>
          <p:nvPr/>
        </p:nvSpPr>
        <p:spPr>
          <a:xfrm>
            <a:off x="581696" y="5518204"/>
            <a:ext cx="10829254" cy="1200329"/>
          </a:xfrm>
          <a:prstGeom prst="rect">
            <a:avLst/>
          </a:prstGeom>
          <a:noFill/>
        </p:spPr>
        <p:txBody>
          <a:bodyPr wrap="square" rtlCol="0">
            <a:spAutoFit/>
          </a:bodyPr>
          <a:lstStyle/>
          <a:p>
            <a:pPr fontAlgn="base">
              <a:lnSpc>
                <a:spcPct val="150000"/>
              </a:lnSpc>
              <a:spcBef>
                <a:spcPct val="0"/>
              </a:spcBef>
              <a:spcAft>
                <a:spcPct val="0"/>
              </a:spcAft>
            </a:pPr>
            <a:r>
              <a:rPr lang="en-US" altLang="zh-CN" sz="2400" b="1" dirty="0" smtClean="0">
                <a:solidFill>
                  <a:srgbClr val="57C6CF"/>
                </a:solidFill>
              </a:rPr>
              <a:t>[</a:t>
            </a:r>
            <a:r>
              <a:rPr lang="zh-CN" altLang="en-US" sz="2400" b="1" dirty="0" smtClean="0">
                <a:solidFill>
                  <a:srgbClr val="57C6CF"/>
                </a:solidFill>
              </a:rPr>
              <a:t>答案</a:t>
            </a:r>
            <a:r>
              <a:rPr lang="en-US" altLang="zh-CN" sz="2400" b="1" dirty="0" smtClean="0">
                <a:solidFill>
                  <a:srgbClr val="57C6CF"/>
                </a:solidFill>
              </a:rPr>
              <a:t>]</a:t>
            </a:r>
            <a:r>
              <a:rPr lang="zh-CN" altLang="en-US" sz="2400" b="1" dirty="0" smtClean="0">
                <a:latin typeface="Times New Roman" pitchFamily="18" charset="0"/>
                <a:ea typeface="宋体" pitchFamily="2" charset="-122"/>
                <a:cs typeface="Times New Roman" pitchFamily="18" charset="0"/>
              </a:rPr>
              <a:t>示例：扶助别人要顾及对方的尊严，否则即便是做善事也不会被接受，甚至有可能给对方造成更大的伤害。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860" y="1006548"/>
            <a:ext cx="10788502" cy="3467168"/>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参考译文</a:t>
            </a:r>
            <a:r>
              <a:rPr lang="en-US" altLang="zh-CN" sz="3000" b="1" dirty="0" smtClean="0"/>
              <a:t>]</a:t>
            </a:r>
          </a:p>
          <a:p>
            <a:pPr indent="628650">
              <a:lnSpc>
                <a:spcPct val="150000"/>
              </a:lnSpc>
            </a:pPr>
            <a:r>
              <a:rPr lang="zh-CN" altLang="en-US" sz="3000" b="1" dirty="0" smtClean="0"/>
              <a:t>齐国出现了严重的饥荒，黔敖在路边准备好饭食，来等待路过的饥饿的人来吃。有个饥饿的人用袖子蒙着脸，脚步拖拉，两眼昏昏无神地走来。黔敖左手端着吃的，右手拿着喝的，说道：“喂，来吃吧！”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860" y="1006548"/>
            <a:ext cx="10788502" cy="3467168"/>
          </a:xfrm>
          <a:prstGeom prst="rect">
            <a:avLst/>
          </a:prstGeom>
          <a:noFill/>
        </p:spPr>
        <p:txBody>
          <a:bodyPr wrap="square" rtlCol="0">
            <a:spAutoFit/>
          </a:bodyPr>
          <a:lstStyle/>
          <a:p>
            <a:pPr indent="628650">
              <a:lnSpc>
                <a:spcPct val="150000"/>
              </a:lnSpc>
            </a:pPr>
            <a:r>
              <a:rPr lang="zh-CN" altLang="en-US" sz="3000" b="1" dirty="0" smtClean="0"/>
              <a:t>那个饥民抬起眼看着他，说：“我正因为不吃被轻蔑给予的食物，才落得这个地步。”</a:t>
            </a:r>
          </a:p>
          <a:p>
            <a:pPr indent="628650">
              <a:lnSpc>
                <a:spcPct val="150000"/>
              </a:lnSpc>
            </a:pPr>
            <a:r>
              <a:rPr lang="en-US" altLang="zh-CN" sz="3000" b="1" dirty="0" smtClean="0"/>
              <a:t>(</a:t>
            </a:r>
            <a:r>
              <a:rPr lang="zh-CN" altLang="en-US" sz="3000" b="1" dirty="0" smtClean="0"/>
              <a:t>黔敖</a:t>
            </a:r>
            <a:r>
              <a:rPr lang="en-US" altLang="zh-CN" sz="3000" b="1" dirty="0" smtClean="0"/>
              <a:t>)</a:t>
            </a:r>
            <a:r>
              <a:rPr lang="zh-CN" altLang="en-US" sz="3000" b="1" dirty="0" smtClean="0"/>
              <a:t>追上前去向他道歉。</a:t>
            </a:r>
            <a:r>
              <a:rPr lang="en-US" altLang="zh-CN" sz="3000" b="1" dirty="0" smtClean="0"/>
              <a:t>(</a:t>
            </a:r>
            <a:r>
              <a:rPr lang="zh-CN" altLang="en-US" sz="3000" b="1" dirty="0" smtClean="0"/>
              <a:t>他</a:t>
            </a:r>
            <a:r>
              <a:rPr lang="en-US" altLang="zh-CN" sz="3000" b="1" dirty="0" smtClean="0"/>
              <a:t>)</a:t>
            </a:r>
            <a:r>
              <a:rPr lang="zh-CN" altLang="en-US" sz="3000" b="1" dirty="0" smtClean="0"/>
              <a:t>仍然不吃，最终饿死了。</a:t>
            </a:r>
          </a:p>
          <a:p>
            <a:pPr indent="628650">
              <a:lnSpc>
                <a:spcPct val="150000"/>
              </a:lnSpc>
            </a:pPr>
            <a:r>
              <a:rPr lang="zh-CN" altLang="en-US" sz="3000" b="1" dirty="0" smtClean="0"/>
              <a:t>曾子听到这件事后说：“恐怕不用这样吧！人家叫喊着让你吃，当然可以走掉；人家道歉了，就可以吃。”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860" y="1006548"/>
            <a:ext cx="10788502" cy="4939814"/>
          </a:xfrm>
          <a:prstGeom prst="rect">
            <a:avLst/>
          </a:prstGeom>
          <a:noFill/>
        </p:spPr>
        <p:txBody>
          <a:bodyPr wrap="square" rtlCol="0">
            <a:spAutoFit/>
          </a:bodyPr>
          <a:lstStyle/>
          <a:p>
            <a:pPr algn="ctr">
              <a:lnSpc>
                <a:spcPct val="150000"/>
              </a:lnSpc>
            </a:pPr>
            <a:r>
              <a:rPr lang="zh-CN" altLang="en-US" sz="3000" b="1" dirty="0" smtClean="0"/>
              <a:t>素面朝天（节选） </a:t>
            </a:r>
            <a:endParaRPr lang="en-US" altLang="zh-CN" sz="3000" b="1" dirty="0" smtClean="0"/>
          </a:p>
          <a:p>
            <a:pPr algn="ctr">
              <a:lnSpc>
                <a:spcPct val="150000"/>
              </a:lnSpc>
            </a:pPr>
            <a:r>
              <a:rPr lang="zh-CN" altLang="en-US" sz="3000" b="1" dirty="0" smtClean="0"/>
              <a:t>毕淑敏 </a:t>
            </a:r>
            <a:endParaRPr lang="en-US" altLang="zh-CN" sz="3000" b="1" dirty="0" smtClean="0"/>
          </a:p>
          <a:p>
            <a:pPr indent="628650">
              <a:lnSpc>
                <a:spcPct val="150000"/>
              </a:lnSpc>
            </a:pPr>
            <a:r>
              <a:rPr lang="zh-CN" altLang="en-US" sz="3000" b="1" dirty="0" smtClean="0"/>
              <a:t>看看我们周围。每一棵树，每一叶草，每一朵花，都不化妆，面对骄阳，面对风雪，它 们都本色而自然。它们会衰老和凋零，但衰老和凋零也是一种真实。作为万物灵长的人类， 为何要将自己隐藏在脂粉和油彩的后面？ </a:t>
            </a:r>
            <a:endParaRPr lang="en-US" altLang="zh-CN" sz="3000" b="1" dirty="0" smtClean="0"/>
          </a:p>
          <a:p>
            <a:pPr indent="628650">
              <a:lnSpc>
                <a:spcPct val="150000"/>
              </a:lnSpc>
            </a:pPr>
            <a:r>
              <a:rPr lang="en-US" altLang="zh-CN" sz="3000"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860" y="1006548"/>
            <a:ext cx="10788502" cy="5549340"/>
          </a:xfrm>
          <a:prstGeom prst="rect">
            <a:avLst/>
          </a:prstGeom>
          <a:noFill/>
        </p:spPr>
        <p:txBody>
          <a:bodyPr wrap="square" rtlCol="0">
            <a:spAutoFit/>
          </a:bodyPr>
          <a:lstStyle/>
          <a:p>
            <a:pPr indent="628650">
              <a:lnSpc>
                <a:spcPct val="150000"/>
              </a:lnSpc>
            </a:pPr>
            <a:r>
              <a:rPr lang="zh-CN" altLang="en-US" sz="3000" b="1" dirty="0" smtClean="0"/>
              <a:t>我们都会衰老。我镇定地注视着我的年纪，犹如眺望远方一叶渐渐逼近的白帆。为什么 要掩饰这个现实呢？掩饰不单是徒劳，首先是一种软弱，自信并不与年龄成反比，就像自信 并不与美丽成正比。勇气不是储存在脸庞里，而是掌握在自己手中。 化妆品不过是一些高分子的化合物、一些水果的汁液和一些动物的油脂，它们同人类的 自信与果敢实在是不相干，犹如大厦需要钢筋铁骨来支撑，而绝非几根华而不实的竹竿。</a:t>
            </a:r>
            <a:endParaRPr lang="en-US" altLang="zh-CN" sz="3000" b="1" dirty="0" smtClean="0"/>
          </a:p>
          <a:p>
            <a:pPr indent="628650">
              <a:lnSpc>
                <a:spcPct val="150000"/>
              </a:lnSpc>
            </a:pPr>
            <a:r>
              <a:rPr lang="zh-CN" altLang="en-US" sz="3000"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860" y="1006548"/>
            <a:ext cx="10788502" cy="2082173"/>
          </a:xfrm>
          <a:prstGeom prst="rect">
            <a:avLst/>
          </a:prstGeom>
          <a:noFill/>
        </p:spPr>
        <p:txBody>
          <a:bodyPr wrap="square" rtlCol="0">
            <a:spAutoFit/>
          </a:bodyPr>
          <a:lstStyle/>
          <a:p>
            <a:pPr indent="628650">
              <a:lnSpc>
                <a:spcPct val="150000"/>
              </a:lnSpc>
            </a:pPr>
            <a:r>
              <a:rPr lang="en-US" altLang="zh-CN" sz="3000" b="1" dirty="0" smtClean="0"/>
              <a:t>…… </a:t>
            </a:r>
          </a:p>
          <a:p>
            <a:pPr indent="628650">
              <a:lnSpc>
                <a:spcPct val="150000"/>
              </a:lnSpc>
            </a:pPr>
            <a:r>
              <a:rPr lang="zh-CN" altLang="en-US" sz="3000" b="1" dirty="0" smtClean="0"/>
              <a:t>我相信不化妆的微笑更纯洁而美好，我相信不化妆的目光更坦率而真诚，我相信不化妆 的女人更有勇气直面人生。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平行四边形 3"/>
          <p:cNvSpPr/>
          <p:nvPr/>
        </p:nvSpPr>
        <p:spPr>
          <a:xfrm>
            <a:off x="1067435" y="-10177"/>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10177"/>
            <a:ext cx="2700020" cy="1499870"/>
          </a:xfrm>
          <a:prstGeom prst="parallelogram">
            <a:avLst>
              <a:gd name="adj" fmla="val 44396"/>
            </a:avLst>
          </a:prstGeom>
          <a:blipFill dpi="0" rotWithShape="1">
            <a:blip r:embed="rId2" cstate="print">
              <a:extLst>
                <a:ext uri="{28A0092B-C50C-407E-A947-70E740481C1C}">
                  <a14:useLocalDpi xmlns=""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2" name="Rectangle 5"/>
          <p:cNvSpPr/>
          <p:nvPr/>
        </p:nvSpPr>
        <p:spPr>
          <a:xfrm>
            <a:off x="1897451" y="414570"/>
            <a:ext cx="3954929"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buNone/>
            </a:pPr>
            <a:r>
              <a:rPr lang="zh-CN" altLang="en-US" b="1" dirty="0" smtClean="0">
                <a:solidFill>
                  <a:schemeClr val="bg1"/>
                </a:solidFill>
                <a:latin typeface="微软雅黑" panose="020B0503020204020204" charset="-122"/>
                <a:ea typeface="微软雅黑" panose="020B0503020204020204" charset="-122"/>
              </a:rPr>
              <a:t>第五单元    </a:t>
            </a:r>
            <a:r>
              <a:rPr lang="zh-CN" altLang="en-US" dirty="0" smtClean="0">
                <a:solidFill>
                  <a:schemeClr val="bg1"/>
                </a:solidFill>
                <a:latin typeface="微软雅黑" panose="020B0503020204020204" charset="-122"/>
                <a:ea typeface="微软雅黑" panose="020B0503020204020204" charset="-122"/>
              </a:rPr>
              <a:t>动物与人</a:t>
            </a:r>
          </a:p>
        </p:txBody>
      </p:sp>
      <p:sp>
        <p:nvSpPr>
          <p:cNvPr id="13" name="Rectangle 5"/>
          <p:cNvSpPr/>
          <p:nvPr/>
        </p:nvSpPr>
        <p:spPr>
          <a:xfrm>
            <a:off x="701544" y="2036624"/>
            <a:ext cx="10945504" cy="110799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zh-CN" sz="6600" b="1" dirty="0" smtClean="0">
                <a:latin typeface="微软雅黑" panose="020B0503020204020204" charset="-122"/>
                <a:ea typeface="微软雅黑" panose="020B0503020204020204" charset="-122"/>
                <a:cs typeface="微软雅黑" panose="020B0503020204020204" charset="-122"/>
              </a:rPr>
              <a:t>18.  </a:t>
            </a:r>
            <a:r>
              <a:rPr lang="zh-CN" altLang="en-US" sz="6600" dirty="0" smtClean="0">
                <a:latin typeface="微软雅黑" panose="020B0503020204020204" charset="-122"/>
                <a:ea typeface="微软雅黑" panose="020B0503020204020204" charset="-122"/>
                <a:cs typeface="微软雅黑" panose="020B0503020204020204" charset="-122"/>
              </a:rPr>
              <a:t>狼</a:t>
            </a:r>
          </a:p>
        </p:txBody>
      </p:sp>
      <p:pic>
        <p:nvPicPr>
          <p:cNvPr id="9" name="图片 8" descr="00 图标-04"/>
          <p:cNvPicPr>
            <a:picLocks noChangeAspect="1"/>
          </p:cNvPicPr>
          <p:nvPr/>
        </p:nvPicPr>
        <p:blipFill>
          <a:blip r:embed="rId3" cstate="print"/>
          <a:stretch>
            <a:fillRect/>
          </a:stretch>
        </p:blipFill>
        <p:spPr>
          <a:xfrm>
            <a:off x="5423862" y="3510419"/>
            <a:ext cx="2346325" cy="560070"/>
          </a:xfrm>
          <a:prstGeom prst="rect">
            <a:avLst/>
          </a:prstGeom>
        </p:spPr>
      </p:pic>
      <p:sp>
        <p:nvSpPr>
          <p:cNvPr id="22" name="文本框 3">
            <a:hlinkClick r:id="rId4" action="ppaction://hlinksldjump"/>
          </p:cNvPr>
          <p:cNvSpPr txBox="1"/>
          <p:nvPr/>
        </p:nvSpPr>
        <p:spPr>
          <a:xfrm>
            <a:off x="5522529" y="3489871"/>
            <a:ext cx="1826141" cy="584775"/>
          </a:xfrm>
          <a:prstGeom prst="rect">
            <a:avLst/>
          </a:prstGeom>
          <a:noFill/>
        </p:spPr>
        <p:txBody>
          <a:bodyPr wrap="non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链接中考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000" fill="hold">
                                          <p:stCondLst>
                                            <p:cond delay="0"/>
                                          </p:stCondLst>
                                        </p:cTn>
                                        <p:tgtEl>
                                          <p:spTgt spid="2"/>
                                        </p:tgtEl>
                                        <p:attrNameLst>
                                          <p:attrName>style.visibility</p:attrName>
                                        </p:attrNameLst>
                                      </p:cBhvr>
                                      <p:to>
                                        <p:strVal val="visible"/>
                                      </p:to>
                                    </p:set>
                                    <p:animEffect transition="in" filter="wipe(down)">
                                      <p:cBhvr>
                                        <p:cTn id="15" dur="1000"/>
                                        <p:tgtEl>
                                          <p:spTgt spid="2"/>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000" fill="hold">
                                          <p:stCondLst>
                                            <p:cond delay="0"/>
                                          </p:stCondLst>
                                        </p:cTn>
                                        <p:tgtEl>
                                          <p:spTgt spid="13"/>
                                        </p:tgtEl>
                                        <p:attrNameLst>
                                          <p:attrName>style.visibility</p:attrName>
                                        </p:attrNameLst>
                                      </p:cBhvr>
                                      <p:to>
                                        <p:strVal val="visible"/>
                                      </p:to>
                                    </p:set>
                                    <p:animEffect transition="in" filter="wipe(left)">
                                      <p:cBhvr>
                                        <p:cTn id="19" dur="1000"/>
                                        <p:tgtEl>
                                          <p:spTgt spid="13"/>
                                        </p:tgtEl>
                                      </p:cBhvr>
                                    </p:animEffec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平行四边形 3"/>
          <p:cNvSpPr/>
          <p:nvPr/>
        </p:nvSpPr>
        <p:spPr>
          <a:xfrm>
            <a:off x="1067435" y="-10177"/>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10177"/>
            <a:ext cx="2700020" cy="1499870"/>
          </a:xfrm>
          <a:prstGeom prst="parallelogram">
            <a:avLst>
              <a:gd name="adj" fmla="val 44396"/>
            </a:avLst>
          </a:prstGeom>
          <a:blipFill dpi="0" rotWithShape="1">
            <a:blip r:embed="rId2" cstate="print">
              <a:extLst>
                <a:ext uri="{28A0092B-C50C-407E-A947-70E740481C1C}">
                  <a14:useLocalDpi xmlns=""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1245235" y="1527810"/>
            <a:ext cx="10322560" cy="2861310"/>
          </a:xfrm>
          <a:prstGeom prst="rect">
            <a:avLst/>
          </a:prstGeom>
          <a:noFill/>
        </p:spPr>
        <p:txBody>
          <a:bodyPr wrap="square" rtlCol="0">
            <a:spAutoFit/>
          </a:bodyPr>
          <a:lstStyle/>
          <a:p>
            <a:pPr>
              <a:lnSpc>
                <a:spcPct val="150000"/>
              </a:lnSpc>
            </a:pPr>
            <a:r>
              <a:rPr lang="en-US" altLang="zh-CN" sz="6000"/>
              <a:t>             </a:t>
            </a:r>
            <a:endParaRPr lang="zh-CN" altLang="en-US" sz="6000" b="1">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6000" b="1">
              <a:latin typeface="微软雅黑" panose="020B0503020204020204" charset="-122"/>
              <a:ea typeface="微软雅黑" panose="020B0503020204020204" charset="-122"/>
              <a:cs typeface="微软雅黑" panose="020B0503020204020204" charset="-122"/>
            </a:endParaRPr>
          </a:p>
        </p:txBody>
      </p:sp>
      <p:sp>
        <p:nvSpPr>
          <p:cNvPr id="13" name="Rectangle 5"/>
          <p:cNvSpPr/>
          <p:nvPr/>
        </p:nvSpPr>
        <p:spPr>
          <a:xfrm>
            <a:off x="948055" y="2853690"/>
            <a:ext cx="10545445" cy="110680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dirty="0" smtClean="0">
                <a:latin typeface="微软雅黑" panose="020B0503020204020204" charset="-122"/>
                <a:ea typeface="微软雅黑" panose="020B0503020204020204" charset="-122"/>
              </a:rPr>
              <a:t>谢 谢 观 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000"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586105" y="972820"/>
            <a:ext cx="2346325" cy="584835"/>
            <a:chOff x="923" y="1532"/>
            <a:chExt cx="3695" cy="921"/>
          </a:xfrm>
        </p:grpSpPr>
        <p:pic>
          <p:nvPicPr>
            <p:cNvPr id="9" name="图片 8" descr="00 图标-04"/>
            <p:cNvPicPr>
              <a:picLocks noChangeAspect="1"/>
            </p:cNvPicPr>
            <p:nvPr/>
          </p:nvPicPr>
          <p:blipFill>
            <a:blip r:embed="rId2" cstate="print"/>
            <a:stretch>
              <a:fillRect/>
            </a:stretch>
          </p:blipFill>
          <p:spPr>
            <a:xfrm>
              <a:off x="923" y="1552"/>
              <a:ext cx="3695" cy="882"/>
            </a:xfrm>
            <a:prstGeom prst="rect">
              <a:avLst/>
            </a:prstGeom>
          </p:spPr>
        </p:pic>
        <p:sp>
          <p:nvSpPr>
            <p:cNvPr id="22" name="文本框 3"/>
            <p:cNvSpPr txBox="1"/>
            <p:nvPr/>
          </p:nvSpPr>
          <p:spPr>
            <a:xfrm>
              <a:off x="1156" y="1532"/>
              <a:ext cx="2876" cy="921"/>
            </a:xfrm>
            <a:prstGeom prst="rect">
              <a:avLst/>
            </a:prstGeom>
            <a:noFill/>
          </p:spPr>
          <p:txBody>
            <a:bodyPr wrap="none" rtlCol="0">
              <a:spAutoFit/>
            </a:bodyPr>
            <a:lstStyle/>
            <a:p>
              <a:r>
                <a:rPr lang="zh-CN" altLang="en-US" sz="3200" dirty="0" smtClean="0">
                  <a:solidFill>
                    <a:schemeClr val="bg1"/>
                  </a:solidFill>
                  <a:latin typeface="华文新魏" panose="02010800040101010101" charset="-122"/>
                  <a:ea typeface="华文新魏" panose="02010800040101010101" charset="-122"/>
                  <a:sym typeface="+mn-ea"/>
                </a:rPr>
                <a:t>链接中考</a:t>
              </a:r>
            </a:p>
          </p:txBody>
        </p:sp>
      </p:grpSp>
      <p:sp>
        <p:nvSpPr>
          <p:cNvPr id="24" name="Rectangle 10"/>
          <p:cNvSpPr/>
          <p:nvPr/>
        </p:nvSpPr>
        <p:spPr>
          <a:xfrm>
            <a:off x="518160" y="1508974"/>
            <a:ext cx="11135124" cy="692497"/>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lnSpc>
                <a:spcPct val="150000"/>
              </a:lnSpc>
              <a:spcBef>
                <a:spcPct val="0"/>
              </a:spcBef>
              <a:buNone/>
            </a:pPr>
            <a:r>
              <a:rPr lang="zh-CN" altLang="en-US" sz="2600" b="1" dirty="0" smtClean="0">
                <a:solidFill>
                  <a:schemeClr val="tx1">
                    <a:lumMod val="65000"/>
                    <a:lumOff val="35000"/>
                  </a:schemeClr>
                </a:solidFill>
                <a:latin typeface="微软雅黑" pitchFamily="34" charset="-122"/>
                <a:ea typeface="微软雅黑" pitchFamily="34" charset="-122"/>
                <a:cs typeface="微软雅黑" panose="020B0503020204020204" charset="-122"/>
              </a:rPr>
              <a:t>考点   </a:t>
            </a:r>
            <a:r>
              <a:rPr lang="zh-CN" altLang="en-US" sz="2600" b="1" dirty="0" smtClean="0">
                <a:solidFill>
                  <a:srgbClr val="57C6CF"/>
                </a:solidFill>
                <a:latin typeface="微软雅黑" pitchFamily="34" charset="-122"/>
                <a:ea typeface="微软雅黑" pitchFamily="34" charset="-122"/>
                <a:cs typeface="微软雅黑" panose="020B0503020204020204" charset="-122"/>
              </a:rPr>
              <a:t> 翻译文言文语句</a:t>
            </a:r>
          </a:p>
        </p:txBody>
      </p:sp>
      <p:sp>
        <p:nvSpPr>
          <p:cNvPr id="13" name="TextBox 12"/>
          <p:cNvSpPr txBox="1"/>
          <p:nvPr/>
        </p:nvSpPr>
        <p:spPr>
          <a:xfrm>
            <a:off x="479987" y="2041472"/>
            <a:ext cx="1845001" cy="461665"/>
          </a:xfrm>
          <a:prstGeom prst="rect">
            <a:avLst/>
          </a:prstGeom>
          <a:noFill/>
        </p:spPr>
        <p:txBody>
          <a:bodyPr wrap="square" rtlCol="0">
            <a:spAutoFit/>
          </a:bodyPr>
          <a:lstStyle/>
          <a:p>
            <a:r>
              <a:rPr lang="zh-CN" altLang="en-US" sz="2400" dirty="0" smtClean="0">
                <a:solidFill>
                  <a:srgbClr val="57C6CF"/>
                </a:solidFill>
                <a:latin typeface="微软雅黑" pitchFamily="34" charset="-122"/>
                <a:ea typeface="微软雅黑" pitchFamily="34" charset="-122"/>
                <a:cs typeface="微软雅黑" panose="020B0503020204020204" charset="-122"/>
              </a:rPr>
              <a:t>考点透视</a:t>
            </a:r>
          </a:p>
        </p:txBody>
      </p:sp>
      <p:sp>
        <p:nvSpPr>
          <p:cNvPr id="7" name="TextBox 6"/>
          <p:cNvSpPr txBox="1"/>
          <p:nvPr/>
        </p:nvSpPr>
        <p:spPr>
          <a:xfrm>
            <a:off x="595423" y="2551839"/>
            <a:ext cx="10910778" cy="3554819"/>
          </a:xfrm>
          <a:prstGeom prst="rect">
            <a:avLst/>
          </a:prstGeom>
          <a:noFill/>
        </p:spPr>
        <p:txBody>
          <a:bodyPr wrap="square" rtlCol="0">
            <a:spAutoFit/>
          </a:bodyPr>
          <a:lstStyle/>
          <a:p>
            <a:pPr indent="808038">
              <a:lnSpc>
                <a:spcPct val="150000"/>
              </a:lnSpc>
            </a:pPr>
            <a:r>
              <a:rPr lang="zh-CN" altLang="en-US" sz="3000" b="1" dirty="0" smtClean="0"/>
              <a:t>文言文语句的翻译，是理解和 把握文言文内容的基础，也是文言 文阅读必考的考点。学会翻译文言 文语句，也是阅读文言文的基本要 求。文言文翻译一般要遵循两个原则：一是忠于 原文，力求做到信、达、雅；二是字字落实，以 直译为主，以意译为辅。</a:t>
            </a:r>
            <a:endParaRPr lang="en-US" altLang="zh-CN"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blinds(horizontal)">
                                      <p:cBhvr>
                                        <p:cTn id="11" dur="500"/>
                                        <p:tgtEl>
                                          <p:spTgt spid="24"/>
                                        </p:tgtEl>
                                      </p:cBhvr>
                                    </p:animEffect>
                                  </p:childTnLst>
                                </p:cTn>
                              </p:par>
                            </p:childTnLst>
                          </p:cTn>
                        </p:par>
                        <p:par>
                          <p:cTn id="12" fill="hold">
                            <p:stCondLst>
                              <p:cond delay="1500"/>
                            </p:stCondLst>
                            <p:childTnLst>
                              <p:par>
                                <p:cTn id="13" presetID="18" presetClass="entr" presetSubtype="12"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trips(downLeft)">
                                      <p:cBhvr>
                                        <p:cTn id="15" dur="500"/>
                                        <p:tgtEl>
                                          <p:spTgt spid="13"/>
                                        </p:tgtEl>
                                      </p:cBhvr>
                                    </p:animEffect>
                                  </p:childTnLst>
                                </p:cTn>
                              </p:par>
                            </p:childTnLst>
                          </p:cTn>
                        </p:par>
                        <p:par>
                          <p:cTn id="16" fill="hold">
                            <p:stCondLst>
                              <p:cond delay="2000"/>
                            </p:stCondLst>
                            <p:childTnLst>
                              <p:par>
                                <p:cTn id="17" presetID="3"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3"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860" y="1006548"/>
            <a:ext cx="10788502" cy="4159665"/>
          </a:xfrm>
          <a:prstGeom prst="rect">
            <a:avLst/>
          </a:prstGeom>
          <a:noFill/>
        </p:spPr>
        <p:txBody>
          <a:bodyPr wrap="square" rtlCol="0">
            <a:spAutoFit/>
          </a:bodyPr>
          <a:lstStyle/>
          <a:p>
            <a:pPr>
              <a:lnSpc>
                <a:spcPct val="150000"/>
              </a:lnSpc>
            </a:pPr>
            <a:r>
              <a:rPr lang="zh-CN" altLang="en-US" sz="3000" b="1" dirty="0" smtClean="0"/>
              <a:t>考查的语句一般是含有 通假字、古今异义词、词类活用等重点词语的语 句，或省略句、被动句、倒装句及含有固定句式 的特殊语句。例如</a:t>
            </a:r>
            <a:r>
              <a:rPr lang="en-US" altLang="zh-CN" sz="3000" b="1" dirty="0" smtClean="0"/>
              <a:t>《</a:t>
            </a:r>
            <a:r>
              <a:rPr lang="zh-CN" altLang="en-US" sz="3000" b="1" dirty="0" smtClean="0"/>
              <a:t>狼</a:t>
            </a:r>
            <a:r>
              <a:rPr lang="en-US" altLang="zh-CN" sz="3000" b="1" dirty="0" smtClean="0"/>
              <a:t>》</a:t>
            </a:r>
            <a:r>
              <a:rPr lang="zh-CN" altLang="en-US" sz="3000" b="1" dirty="0" smtClean="0"/>
              <a:t>一文中“禽兽之变诈几 何哉”，翻译时要特别注意“几何”是“多少” 的意思，并非现在的“几何学”。这句话应翻译 为“禽兽的诡诈手段能有多少啊”。本考点题型多以直接翻译为主，有时也采用选择题的形式 命题。 </a:t>
            </a:r>
            <a:endParaRPr lang="en-US" altLang="zh-CN"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7075" y="975166"/>
            <a:ext cx="1845001" cy="461665"/>
          </a:xfrm>
          <a:prstGeom prst="rect">
            <a:avLst/>
          </a:prstGeom>
          <a:noFill/>
        </p:spPr>
        <p:txBody>
          <a:bodyPr wrap="square" rtlCol="0">
            <a:spAutoFit/>
          </a:bodyPr>
          <a:lstStyle/>
          <a:p>
            <a:r>
              <a:rPr lang="zh-CN" altLang="en-US" sz="2400" dirty="0" smtClean="0">
                <a:solidFill>
                  <a:srgbClr val="57C6CF"/>
                </a:solidFill>
                <a:latin typeface="微软雅黑" pitchFamily="34" charset="-122"/>
                <a:ea typeface="微软雅黑" pitchFamily="34" charset="-122"/>
                <a:cs typeface="微软雅黑" panose="020B0503020204020204" charset="-122"/>
              </a:rPr>
              <a:t>图解技法</a:t>
            </a:r>
          </a:p>
        </p:txBody>
      </p:sp>
      <p:grpSp>
        <p:nvGrpSpPr>
          <p:cNvPr id="24" name="组合 23"/>
          <p:cNvGrpSpPr/>
          <p:nvPr/>
        </p:nvGrpSpPr>
        <p:grpSpPr>
          <a:xfrm>
            <a:off x="1183717" y="1570567"/>
            <a:ext cx="10893983" cy="4734983"/>
            <a:chOff x="1442131" y="1570567"/>
            <a:chExt cx="10893983" cy="4734983"/>
          </a:xfrm>
        </p:grpSpPr>
        <p:grpSp>
          <p:nvGrpSpPr>
            <p:cNvPr id="22" name="组合 21"/>
            <p:cNvGrpSpPr/>
            <p:nvPr/>
          </p:nvGrpSpPr>
          <p:grpSpPr>
            <a:xfrm>
              <a:off x="1442131" y="1570567"/>
              <a:ext cx="10703483" cy="4734983"/>
              <a:chOff x="1442131" y="1570567"/>
              <a:chExt cx="10703483" cy="4734983"/>
            </a:xfrm>
          </p:grpSpPr>
          <p:grpSp>
            <p:nvGrpSpPr>
              <p:cNvPr id="10" name="组合 9"/>
              <p:cNvGrpSpPr/>
              <p:nvPr/>
            </p:nvGrpSpPr>
            <p:grpSpPr>
              <a:xfrm>
                <a:off x="1442131" y="1570567"/>
                <a:ext cx="10703483" cy="4734983"/>
                <a:chOff x="1880281" y="1742017"/>
                <a:chExt cx="10703483" cy="4734983"/>
              </a:xfrm>
            </p:grpSpPr>
            <p:sp>
              <p:nvSpPr>
                <p:cNvPr id="3" name="矩形 2"/>
                <p:cNvSpPr/>
                <p:nvPr/>
              </p:nvSpPr>
              <p:spPr>
                <a:xfrm>
                  <a:off x="1880281" y="2596192"/>
                  <a:ext cx="605959" cy="3323987"/>
                </a:xfrm>
                <a:prstGeom prst="rect">
                  <a:avLst/>
                </a:prstGeom>
              </p:spPr>
              <p:txBody>
                <a:bodyPr wrap="square">
                  <a:spAutoFit/>
                </a:bodyPr>
                <a:lstStyle/>
                <a:p>
                  <a:r>
                    <a:rPr lang="zh-CN" altLang="en-US" sz="3000" b="1" dirty="0" smtClean="0">
                      <a:solidFill>
                        <a:srgbClr val="FF3399"/>
                      </a:solidFill>
                    </a:rPr>
                    <a:t>翻译文言文语句</a:t>
                  </a:r>
                  <a:endParaRPr lang="zh-CN" altLang="en-US" sz="3000" b="1" dirty="0">
                    <a:solidFill>
                      <a:srgbClr val="FF3399"/>
                    </a:solidFill>
                  </a:endParaRPr>
                </a:p>
              </p:txBody>
            </p:sp>
            <p:sp>
              <p:nvSpPr>
                <p:cNvPr id="4" name="左大括号 3"/>
                <p:cNvSpPr/>
                <p:nvPr/>
              </p:nvSpPr>
              <p:spPr>
                <a:xfrm>
                  <a:off x="2550043" y="1943100"/>
                  <a:ext cx="280121" cy="45339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矩形 4"/>
                <p:cNvSpPr/>
                <p:nvPr/>
              </p:nvSpPr>
              <p:spPr>
                <a:xfrm>
                  <a:off x="2875669" y="1742017"/>
                  <a:ext cx="9708095" cy="2082173"/>
                </a:xfrm>
                <a:prstGeom prst="rect">
                  <a:avLst/>
                </a:prstGeom>
              </p:spPr>
              <p:txBody>
                <a:bodyPr wrap="square">
                  <a:spAutoFit/>
                </a:bodyPr>
                <a:lstStyle/>
                <a:p>
                  <a:pPr marL="628650" indent="-628650">
                    <a:lnSpc>
                      <a:spcPct val="150000"/>
                    </a:lnSpc>
                  </a:pPr>
                  <a:r>
                    <a:rPr lang="zh-CN" altLang="en-US" sz="3000" b="1" dirty="0" smtClean="0"/>
                    <a:t>①  留：就是保留。凡是古今意义相同的以及 古代的人名、地名、物名、书名、官名、 国号、年号、度量衡单位、古代专有名词 等，翻译时可保留不变。 </a:t>
                  </a:r>
                </a:p>
              </p:txBody>
            </p:sp>
          </p:grpSp>
          <p:sp>
            <p:nvSpPr>
              <p:cNvPr id="13" name="矩形 12"/>
              <p:cNvSpPr/>
              <p:nvPr/>
            </p:nvSpPr>
            <p:spPr>
              <a:xfrm>
                <a:off x="2499639" y="3588931"/>
                <a:ext cx="8045776" cy="697179"/>
              </a:xfrm>
              <a:prstGeom prst="rect">
                <a:avLst/>
              </a:prstGeom>
            </p:spPr>
            <p:txBody>
              <a:bodyPr wrap="square">
                <a:spAutoFit/>
              </a:bodyPr>
              <a:lstStyle/>
              <a:p>
                <a:pPr marL="1981200" indent="-1981200">
                  <a:lnSpc>
                    <a:spcPct val="150000"/>
                  </a:lnSpc>
                </a:pPr>
                <a:r>
                  <a:rPr lang="zh-CN" altLang="en-US" sz="3000" b="1" dirty="0" smtClean="0"/>
                  <a:t>②  补：补出省略的成分。 </a:t>
                </a:r>
              </a:p>
            </p:txBody>
          </p:sp>
        </p:grpSp>
        <p:sp>
          <p:nvSpPr>
            <p:cNvPr id="23" name="矩形 22"/>
            <p:cNvSpPr/>
            <p:nvPr/>
          </p:nvSpPr>
          <p:spPr>
            <a:xfrm>
              <a:off x="2510405" y="4221106"/>
              <a:ext cx="9825709" cy="2082173"/>
            </a:xfrm>
            <a:prstGeom prst="rect">
              <a:avLst/>
            </a:prstGeom>
          </p:spPr>
          <p:txBody>
            <a:bodyPr wrap="square">
              <a:spAutoFit/>
            </a:bodyPr>
            <a:lstStyle/>
            <a:p>
              <a:pPr marL="533400" indent="-533400">
                <a:lnSpc>
                  <a:spcPct val="150000"/>
                </a:lnSpc>
              </a:pPr>
              <a:r>
                <a:rPr lang="zh-CN" altLang="en-US" sz="3000" b="1" dirty="0" smtClean="0"/>
                <a:t>③  删 ：删去不译的词语。文言语句中凡是无 实在意义，只表语气、停顿、补足音节和 舒缓语气等的虚词，都可删去不译。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blinds(horizontal)">
                                      <p:cBhvr>
                                        <p:cTn id="1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7075" y="975166"/>
            <a:ext cx="1845001" cy="461665"/>
          </a:xfrm>
          <a:prstGeom prst="rect">
            <a:avLst/>
          </a:prstGeom>
          <a:noFill/>
        </p:spPr>
        <p:txBody>
          <a:bodyPr wrap="square" rtlCol="0">
            <a:spAutoFit/>
          </a:bodyPr>
          <a:lstStyle/>
          <a:p>
            <a:r>
              <a:rPr lang="zh-CN" altLang="en-US" sz="2400" dirty="0" smtClean="0">
                <a:solidFill>
                  <a:srgbClr val="57C6CF"/>
                </a:solidFill>
                <a:latin typeface="微软雅黑" pitchFamily="34" charset="-122"/>
                <a:ea typeface="微软雅黑" pitchFamily="34" charset="-122"/>
                <a:cs typeface="微软雅黑" panose="020B0503020204020204" charset="-122"/>
              </a:rPr>
              <a:t>图解技法</a:t>
            </a:r>
          </a:p>
        </p:txBody>
      </p:sp>
      <p:grpSp>
        <p:nvGrpSpPr>
          <p:cNvPr id="7" name="组合 21"/>
          <p:cNvGrpSpPr/>
          <p:nvPr/>
        </p:nvGrpSpPr>
        <p:grpSpPr>
          <a:xfrm>
            <a:off x="1183717" y="2138992"/>
            <a:ext cx="9598583" cy="3323987"/>
            <a:chOff x="1442131" y="2138992"/>
            <a:chExt cx="9598583" cy="3323987"/>
          </a:xfrm>
        </p:grpSpPr>
        <p:grpSp>
          <p:nvGrpSpPr>
            <p:cNvPr id="8" name="组合 9"/>
            <p:cNvGrpSpPr/>
            <p:nvPr/>
          </p:nvGrpSpPr>
          <p:grpSpPr>
            <a:xfrm>
              <a:off x="1442131" y="2138992"/>
              <a:ext cx="1083233" cy="3323987"/>
              <a:chOff x="1880281" y="2310442"/>
              <a:chExt cx="1083233" cy="3323987"/>
            </a:xfrm>
          </p:grpSpPr>
          <p:sp>
            <p:nvSpPr>
              <p:cNvPr id="3" name="矩形 2"/>
              <p:cNvSpPr/>
              <p:nvPr/>
            </p:nvSpPr>
            <p:spPr>
              <a:xfrm>
                <a:off x="1880281" y="2310442"/>
                <a:ext cx="605959" cy="3323987"/>
              </a:xfrm>
              <a:prstGeom prst="rect">
                <a:avLst/>
              </a:prstGeom>
            </p:spPr>
            <p:txBody>
              <a:bodyPr wrap="square">
                <a:spAutoFit/>
              </a:bodyPr>
              <a:lstStyle/>
              <a:p>
                <a:r>
                  <a:rPr lang="zh-CN" altLang="en-US" sz="3000" b="1" dirty="0" smtClean="0">
                    <a:solidFill>
                      <a:srgbClr val="FF3399"/>
                    </a:solidFill>
                  </a:rPr>
                  <a:t>翻译文言文语句</a:t>
                </a:r>
                <a:endParaRPr lang="zh-CN" altLang="en-US" sz="3000" b="1" dirty="0">
                  <a:solidFill>
                    <a:srgbClr val="FF3399"/>
                  </a:solidFill>
                </a:endParaRPr>
              </a:p>
            </p:txBody>
          </p:sp>
          <p:sp>
            <p:nvSpPr>
              <p:cNvPr id="4" name="左大括号 3"/>
              <p:cNvSpPr/>
              <p:nvPr/>
            </p:nvSpPr>
            <p:spPr>
              <a:xfrm>
                <a:off x="2588143" y="2724150"/>
                <a:ext cx="375371" cy="24765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13" name="矩形 12"/>
            <p:cNvSpPr/>
            <p:nvPr/>
          </p:nvSpPr>
          <p:spPr>
            <a:xfrm>
              <a:off x="2556788" y="2369731"/>
              <a:ext cx="8350575" cy="784830"/>
            </a:xfrm>
            <a:prstGeom prst="rect">
              <a:avLst/>
            </a:prstGeom>
          </p:spPr>
          <p:txBody>
            <a:bodyPr wrap="square">
              <a:spAutoFit/>
            </a:bodyPr>
            <a:lstStyle/>
            <a:p>
              <a:pPr marL="628650" indent="-628650">
                <a:lnSpc>
                  <a:spcPct val="150000"/>
                </a:lnSpc>
              </a:pPr>
              <a:r>
                <a:rPr lang="zh-CN" altLang="en-US" sz="3000" b="1" dirty="0" smtClean="0"/>
                <a:t>④  换：替换。用现代词汇替换相应的古代 词汇。</a:t>
              </a:r>
            </a:p>
          </p:txBody>
        </p:sp>
        <p:sp>
          <p:nvSpPr>
            <p:cNvPr id="19" name="矩形 18"/>
            <p:cNvSpPr/>
            <p:nvPr/>
          </p:nvSpPr>
          <p:spPr>
            <a:xfrm>
              <a:off x="2487215" y="3671901"/>
              <a:ext cx="8553499" cy="1477328"/>
            </a:xfrm>
            <a:prstGeom prst="rect">
              <a:avLst/>
            </a:prstGeom>
          </p:spPr>
          <p:txBody>
            <a:bodyPr wrap="square">
              <a:spAutoFit/>
            </a:bodyPr>
            <a:lstStyle/>
            <a:p>
              <a:pPr marL="533400" indent="-533400">
                <a:lnSpc>
                  <a:spcPct val="150000"/>
                </a:lnSpc>
              </a:pPr>
              <a:r>
                <a:rPr lang="zh-CN" altLang="en-US" sz="3000" b="1" dirty="0" smtClean="0"/>
                <a:t>⑤  调 ：按现代汉语的语言习惯将倒装句的 语序调整过来。</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955" y="1268880"/>
            <a:ext cx="1845001" cy="461665"/>
          </a:xfrm>
          <a:prstGeom prst="rect">
            <a:avLst/>
          </a:prstGeom>
          <a:noFill/>
        </p:spPr>
        <p:txBody>
          <a:bodyPr wrap="square" rtlCol="0">
            <a:spAutoFit/>
          </a:bodyPr>
          <a:lstStyle/>
          <a:p>
            <a:r>
              <a:rPr lang="zh-CN" altLang="en-US" sz="2400" dirty="0" smtClean="0">
                <a:solidFill>
                  <a:srgbClr val="57C6CF"/>
                </a:solidFill>
                <a:latin typeface="微软雅黑" pitchFamily="34" charset="-122"/>
                <a:ea typeface="微软雅黑" pitchFamily="34" charset="-122"/>
                <a:cs typeface="微软雅黑" panose="020B0503020204020204" charset="-122"/>
              </a:rPr>
              <a:t>经典题型</a:t>
            </a:r>
          </a:p>
        </p:txBody>
      </p:sp>
      <p:sp>
        <p:nvSpPr>
          <p:cNvPr id="3" name="TextBox 2"/>
          <p:cNvSpPr txBox="1"/>
          <p:nvPr/>
        </p:nvSpPr>
        <p:spPr>
          <a:xfrm>
            <a:off x="602512" y="1757916"/>
            <a:ext cx="11322788" cy="1389676"/>
          </a:xfrm>
          <a:prstGeom prst="rect">
            <a:avLst/>
          </a:prstGeom>
          <a:noFill/>
        </p:spPr>
        <p:txBody>
          <a:bodyPr wrap="square" rtlCol="0">
            <a:spAutoFit/>
          </a:bodyPr>
          <a:lstStyle/>
          <a:p>
            <a:pPr>
              <a:lnSpc>
                <a:spcPct val="150000"/>
              </a:lnSpc>
            </a:pPr>
            <a:r>
              <a:rPr lang="zh-CN" altLang="en-US" sz="3000" b="1" dirty="0" smtClean="0"/>
              <a:t>❶ 下列句子翻译正确的一项是（  ）。 </a:t>
            </a:r>
            <a:endParaRPr lang="en-US" altLang="zh-CN" sz="3000" b="1" dirty="0" smtClean="0"/>
          </a:p>
          <a:p>
            <a:pPr>
              <a:lnSpc>
                <a:spcPct val="150000"/>
              </a:lnSpc>
            </a:pPr>
            <a:r>
              <a:rPr lang="zh-CN" altLang="en-US" sz="3000" b="1" dirty="0" smtClean="0"/>
              <a:t>❷ 请用现代汉语翻译下面的句子。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955" y="1120032"/>
            <a:ext cx="1845001" cy="461665"/>
          </a:xfrm>
          <a:prstGeom prst="rect">
            <a:avLst/>
          </a:prstGeom>
          <a:noFill/>
        </p:spPr>
        <p:txBody>
          <a:bodyPr wrap="square" rtlCol="0">
            <a:spAutoFit/>
          </a:bodyPr>
          <a:lstStyle/>
          <a:p>
            <a:r>
              <a:rPr lang="zh-CN" altLang="en-US" sz="2400" dirty="0" smtClean="0">
                <a:solidFill>
                  <a:srgbClr val="57C6CF"/>
                </a:solidFill>
                <a:latin typeface="微软雅黑" pitchFamily="34" charset="-122"/>
                <a:ea typeface="微软雅黑" pitchFamily="34" charset="-122"/>
                <a:cs typeface="微软雅黑" panose="020B0503020204020204" charset="-122"/>
              </a:rPr>
              <a:t>类文在线</a:t>
            </a:r>
          </a:p>
        </p:txBody>
      </p:sp>
      <p:sp>
        <p:nvSpPr>
          <p:cNvPr id="3" name="矩形 2"/>
          <p:cNvSpPr/>
          <p:nvPr/>
        </p:nvSpPr>
        <p:spPr>
          <a:xfrm>
            <a:off x="402074" y="1684903"/>
            <a:ext cx="7911140" cy="553998"/>
          </a:xfrm>
          <a:prstGeom prst="rect">
            <a:avLst/>
          </a:prstGeom>
        </p:spPr>
        <p:txBody>
          <a:bodyPr wrap="none">
            <a:spAutoFit/>
          </a:bodyPr>
          <a:lstStyle/>
          <a:p>
            <a:r>
              <a:rPr lang="zh-CN" altLang="en-US" sz="3000" b="1" dirty="0" smtClean="0">
                <a:solidFill>
                  <a:srgbClr val="57C6CF"/>
                </a:solidFill>
              </a:rPr>
              <a:t>［包头中考（改编）］</a:t>
            </a:r>
            <a:r>
              <a:rPr lang="zh-CN" altLang="en-US" sz="3000" b="1" dirty="0" smtClean="0"/>
              <a:t>阅读下文，回答问题。</a:t>
            </a:r>
            <a:endParaRPr lang="zh-CN" altLang="en-US" sz="3000" b="1" dirty="0"/>
          </a:p>
        </p:txBody>
      </p:sp>
      <p:grpSp>
        <p:nvGrpSpPr>
          <p:cNvPr id="6" name="组合 5"/>
          <p:cNvGrpSpPr/>
          <p:nvPr/>
        </p:nvGrpSpPr>
        <p:grpSpPr>
          <a:xfrm>
            <a:off x="680484" y="2353347"/>
            <a:ext cx="11168616" cy="2862322"/>
            <a:chOff x="680484" y="2353347"/>
            <a:chExt cx="11168616" cy="2862322"/>
          </a:xfrm>
        </p:grpSpPr>
        <p:sp>
          <p:nvSpPr>
            <p:cNvPr id="4" name="TextBox 3"/>
            <p:cNvSpPr txBox="1"/>
            <p:nvPr/>
          </p:nvSpPr>
          <p:spPr>
            <a:xfrm>
              <a:off x="680484" y="2353347"/>
              <a:ext cx="11168616" cy="2862322"/>
            </a:xfrm>
            <a:prstGeom prst="rect">
              <a:avLst/>
            </a:prstGeom>
            <a:noFill/>
          </p:spPr>
          <p:txBody>
            <a:bodyPr wrap="square" rtlCol="0">
              <a:spAutoFit/>
            </a:bodyPr>
            <a:lstStyle/>
            <a:p>
              <a:pPr algn="ctr">
                <a:lnSpc>
                  <a:spcPct val="150000"/>
                </a:lnSpc>
              </a:pPr>
              <a:r>
                <a:rPr lang="zh-CN" altLang="en-US" sz="3000" b="1" dirty="0" smtClean="0">
                  <a:solidFill>
                    <a:srgbClr val="FF0000"/>
                  </a:solidFill>
                </a:rPr>
                <a:t>  不食嗟来之食 </a:t>
              </a:r>
              <a:endParaRPr lang="en-US" altLang="zh-CN" sz="3000" b="1" dirty="0" smtClean="0">
                <a:solidFill>
                  <a:srgbClr val="FF0000"/>
                </a:solidFill>
              </a:endParaRPr>
            </a:p>
            <a:p>
              <a:pPr algn="ctr">
                <a:lnSpc>
                  <a:spcPct val="150000"/>
                </a:lnSpc>
              </a:pPr>
              <a:r>
                <a:rPr lang="zh-CN" altLang="en-US" sz="3000" b="1" dirty="0" smtClean="0"/>
                <a:t> 李汉荣 </a:t>
              </a:r>
              <a:endParaRPr lang="en-US" altLang="zh-CN" sz="3000" b="1" dirty="0" smtClean="0"/>
            </a:p>
            <a:p>
              <a:pPr indent="723900">
                <a:lnSpc>
                  <a:spcPct val="150000"/>
                </a:lnSpc>
              </a:pPr>
              <a:r>
                <a:rPr lang="zh-CN" altLang="en-US" sz="3000" b="1" dirty="0" smtClean="0"/>
                <a:t>齐大饥，黔敖</a:t>
              </a:r>
              <a:r>
                <a:rPr lang="zh-CN" altLang="en-US" sz="3000" b="1" baseline="30000" dirty="0" smtClean="0"/>
                <a:t>①</a:t>
              </a:r>
              <a:r>
                <a:rPr lang="zh-CN" altLang="en-US" sz="3000" b="1" dirty="0" smtClean="0"/>
                <a:t>为食于路，以待饿者而食 之。 有饿者蒙袂</a:t>
              </a:r>
              <a:r>
                <a:rPr lang="zh-CN" altLang="en-US" sz="3000" b="1" baseline="30000" dirty="0" smtClean="0"/>
                <a:t>②</a:t>
              </a:r>
              <a:r>
                <a:rPr lang="zh-CN" altLang="en-US" sz="3000" b="1" dirty="0" smtClean="0"/>
                <a:t>辑屦</a:t>
              </a:r>
              <a:r>
                <a:rPr lang="zh-CN" altLang="en-US" sz="3000" b="1" baseline="30000" dirty="0" smtClean="0"/>
                <a:t>③</a:t>
              </a:r>
              <a:r>
                <a:rPr lang="zh-CN" altLang="en-US" sz="3000" b="1" dirty="0" smtClean="0"/>
                <a:t>，贸贸然而来。</a:t>
              </a:r>
              <a:r>
                <a:rPr lang="zh-CN" altLang="en-US" sz="3000" b="1" u="sng" dirty="0" smtClean="0"/>
                <a:t>黔敖左奉食， 右执饮</a:t>
              </a:r>
              <a:r>
                <a:rPr lang="zh-CN" altLang="en-US" sz="3000" b="1" dirty="0" smtClean="0"/>
                <a:t>，曰：“嗟，来食！” </a:t>
              </a:r>
              <a:endParaRPr lang="en-US" altLang="zh-CN" sz="3000" b="1" dirty="0" smtClean="0"/>
            </a:p>
          </p:txBody>
        </p:sp>
        <p:sp>
          <p:nvSpPr>
            <p:cNvPr id="5" name="矩形 4"/>
            <p:cNvSpPr/>
            <p:nvPr/>
          </p:nvSpPr>
          <p:spPr>
            <a:xfrm>
              <a:off x="8010186" y="4144189"/>
              <a:ext cx="312906" cy="553998"/>
            </a:xfrm>
            <a:prstGeom prst="rect">
              <a:avLst/>
            </a:prstGeom>
          </p:spPr>
          <p:txBody>
            <a:bodyPr wrap="none">
              <a:spAutoFit/>
            </a:bodyPr>
            <a:lstStyle/>
            <a:p>
              <a:r>
                <a:rPr lang="en-US" altLang="zh-CN" sz="3000" b="1" dirty="0" smtClean="0"/>
                <a:t>·</a:t>
              </a:r>
              <a:endParaRPr lang="zh-CN" altLang="en-US" sz="30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800971" y="1027812"/>
            <a:ext cx="10788509" cy="3554819"/>
            <a:chOff x="800971" y="1027812"/>
            <a:chExt cx="10788509" cy="3554819"/>
          </a:xfrm>
        </p:grpSpPr>
        <p:sp>
          <p:nvSpPr>
            <p:cNvPr id="2" name="TextBox 1"/>
            <p:cNvSpPr txBox="1"/>
            <p:nvPr/>
          </p:nvSpPr>
          <p:spPr>
            <a:xfrm>
              <a:off x="800971" y="1027812"/>
              <a:ext cx="10788509" cy="3554819"/>
            </a:xfrm>
            <a:prstGeom prst="rect">
              <a:avLst/>
            </a:prstGeom>
            <a:noFill/>
          </p:spPr>
          <p:txBody>
            <a:bodyPr wrap="square" rtlCol="0">
              <a:spAutoFit/>
            </a:bodyPr>
            <a:lstStyle/>
            <a:p>
              <a:pPr indent="723900">
                <a:lnSpc>
                  <a:spcPct val="150000"/>
                </a:lnSpc>
              </a:pPr>
              <a:r>
                <a:rPr lang="zh-CN" altLang="en-US" sz="3000" b="1" dirty="0" smtClean="0"/>
                <a:t>扬其目而视之，曰：“予唯不食嗟来之食， 以至于斯也。” </a:t>
              </a:r>
              <a:endParaRPr lang="en-US" altLang="zh-CN" sz="3000" b="1" dirty="0" smtClean="0"/>
            </a:p>
            <a:p>
              <a:pPr indent="723900">
                <a:lnSpc>
                  <a:spcPct val="150000"/>
                </a:lnSpc>
              </a:pPr>
              <a:r>
                <a:rPr lang="zh-CN" altLang="en-US" sz="3000" b="1" dirty="0" smtClean="0"/>
                <a:t>从而谢焉。终不食而死。 </a:t>
              </a:r>
              <a:endParaRPr lang="en-US" altLang="zh-CN" sz="3000" b="1" dirty="0" smtClean="0"/>
            </a:p>
            <a:p>
              <a:pPr indent="723900">
                <a:lnSpc>
                  <a:spcPct val="150000"/>
                </a:lnSpc>
              </a:pPr>
              <a:r>
                <a:rPr lang="zh-CN" altLang="en-US" sz="3000" b="1" dirty="0" smtClean="0"/>
                <a:t>曾子闻之曰：“微与！</a:t>
              </a:r>
              <a:r>
                <a:rPr lang="zh-CN" altLang="en-US" sz="3000" b="1" u="sng" dirty="0" smtClean="0"/>
                <a:t>其嗟也可去，其谢也 可食。</a:t>
              </a:r>
              <a:r>
                <a:rPr lang="zh-CN" altLang="en-US" sz="3000" b="1" dirty="0" smtClean="0"/>
                <a:t>”</a:t>
              </a:r>
              <a:endParaRPr lang="en-US" altLang="zh-CN" sz="3000" b="1" dirty="0" smtClean="0"/>
            </a:p>
            <a:p>
              <a:pPr indent="723900">
                <a:lnSpc>
                  <a:spcPct val="150000"/>
                </a:lnSpc>
              </a:pPr>
              <a:r>
                <a:rPr lang="zh-CN" altLang="en-US" sz="3000" b="1" dirty="0" smtClean="0"/>
                <a:t>［注］①黔敖：人名。②袂（</a:t>
              </a:r>
              <a:r>
                <a:rPr lang="en-US" altLang="zh-CN" sz="3000" b="1" dirty="0" err="1" smtClean="0"/>
                <a:t>mèi</a:t>
              </a:r>
              <a:r>
                <a:rPr lang="zh-CN" altLang="en-US" sz="3000" b="1" dirty="0" smtClean="0"/>
                <a:t>）：袖子。 ③屦（</a:t>
              </a:r>
              <a:r>
                <a:rPr lang="en-US" altLang="zh-CN" sz="3000" b="1" dirty="0" err="1" smtClean="0"/>
                <a:t>jù</a:t>
              </a:r>
              <a:r>
                <a:rPr lang="zh-CN" altLang="en-US" sz="3000" b="1" dirty="0" smtClean="0"/>
                <a:t>）：麻鞋。 </a:t>
              </a:r>
            </a:p>
          </p:txBody>
        </p:sp>
        <p:sp>
          <p:nvSpPr>
            <p:cNvPr id="4" name="矩形 3"/>
            <p:cNvSpPr/>
            <p:nvPr/>
          </p:nvSpPr>
          <p:spPr>
            <a:xfrm>
              <a:off x="2466636" y="2143939"/>
              <a:ext cx="312906" cy="553998"/>
            </a:xfrm>
            <a:prstGeom prst="rect">
              <a:avLst/>
            </a:prstGeom>
          </p:spPr>
          <p:txBody>
            <a:bodyPr wrap="none">
              <a:spAutoFit/>
            </a:bodyPr>
            <a:lstStyle/>
            <a:p>
              <a:r>
                <a:rPr lang="en-US" altLang="zh-CN" sz="3000" b="1" dirty="0" smtClean="0"/>
                <a:t>·</a:t>
              </a:r>
              <a:endParaRPr lang="zh-CN" altLang="en-US" sz="30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790</TotalTime>
  <Words>2171</Words>
  <Application>Microsoft Office PowerPoint</Application>
  <PresentationFormat>自定义</PresentationFormat>
  <Paragraphs>71</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自定义设计方案</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219</cp:revision>
  <dcterms:created xsi:type="dcterms:W3CDTF">2018-02-07T00:47:00Z</dcterms:created>
  <dcterms:modified xsi:type="dcterms:W3CDTF">2019-09-06T08:13:33Z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