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2" r:id="rId1"/>
  </p:sldMasterIdLst>
  <p:sldIdLst>
    <p:sldId id="323" r:id="rId2"/>
    <p:sldId id="324" r:id="rId3"/>
    <p:sldId id="319" r:id="rId4"/>
    <p:sldId id="330" r:id="rId5"/>
    <p:sldId id="363" r:id="rId6"/>
    <p:sldId id="331" r:id="rId7"/>
    <p:sldId id="332" r:id="rId8"/>
    <p:sldId id="333" r:id="rId9"/>
    <p:sldId id="335" r:id="rId10"/>
    <p:sldId id="336" r:id="rId11"/>
    <p:sldId id="337" r:id="rId12"/>
    <p:sldId id="338" r:id="rId13"/>
    <p:sldId id="356" r:id="rId14"/>
    <p:sldId id="341" r:id="rId15"/>
    <p:sldId id="364" r:id="rId16"/>
    <p:sldId id="365" r:id="rId17"/>
    <p:sldId id="362" r:id="rId18"/>
    <p:sldId id="355" r:id="rId19"/>
    <p:sldId id="329" r:id="rId20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C6CF"/>
    <a:srgbClr val="0000FF"/>
    <a:srgbClr val="FF3399"/>
    <a:srgbClr val="2E74B6"/>
    <a:srgbClr val="B9B9B9"/>
    <a:srgbClr val="BABABA"/>
    <a:srgbClr val="187E72"/>
    <a:srgbClr val="00A6AD"/>
    <a:srgbClr val="C50023"/>
    <a:srgbClr val="F1A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85" autoAdjust="0"/>
    <p:restoredTop sz="94660"/>
  </p:normalViewPr>
  <p:slideViewPr>
    <p:cSldViewPr snapToGrid="0">
      <p:cViewPr varScale="1">
        <p:scale>
          <a:sx n="87" d="100"/>
          <a:sy n="87" d="100"/>
        </p:scale>
        <p:origin x="-438" y="-72"/>
      </p:cViewPr>
      <p:guideLst>
        <p:guide orient="horz" pos="2243"/>
        <p:guide pos="38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840A-1C4C-455A-B355-25A39F6758DC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E7BC-0426-44A1-A32C-7A5D961095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840A-1C4C-455A-B355-25A39F6758DC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E7BC-0426-44A1-A32C-7A5D961095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840A-1C4C-455A-B355-25A39F6758DC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E7BC-0426-44A1-A32C-7A5D961095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1270" y="142875"/>
            <a:ext cx="158115" cy="5340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4445" y="763270"/>
            <a:ext cx="12179935" cy="6075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Rectangle 5"/>
          <p:cNvSpPr/>
          <p:nvPr userDrawn="1"/>
        </p:nvSpPr>
        <p:spPr>
          <a:xfrm>
            <a:off x="504040" y="143609"/>
            <a:ext cx="2159566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kern="1200" dirty="0" smtClean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3.  </a:t>
            </a:r>
            <a:r>
              <a:rPr lang="zh-CN" altLang="en-US" sz="2800" b="1" kern="1200" dirty="0" smtClean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雨的四季</a:t>
            </a:r>
          </a:p>
        </p:txBody>
      </p:sp>
      <p:sp>
        <p:nvSpPr>
          <p:cNvPr id="6" name="矩形 5"/>
          <p:cNvSpPr/>
          <p:nvPr userDrawn="1"/>
        </p:nvSpPr>
        <p:spPr>
          <a:xfrm>
            <a:off x="-35560" y="6708775"/>
            <a:ext cx="12280265" cy="1454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840A-1C4C-455A-B355-25A39F6758DC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E7BC-0426-44A1-A32C-7A5D961095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840A-1C4C-455A-B355-25A39F6758DC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E7BC-0426-44A1-A32C-7A5D961095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840A-1C4C-455A-B355-25A39F6758DC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E7BC-0426-44A1-A32C-7A5D961095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840A-1C4C-455A-B355-25A39F6758DC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E7BC-0426-44A1-A32C-7A5D961095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840A-1C4C-455A-B355-25A39F6758DC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E7BC-0426-44A1-A32C-7A5D961095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840A-1C4C-455A-B355-25A39F6758DC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E7BC-0426-44A1-A32C-7A5D961095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840A-1C4C-455A-B355-25A39F6758DC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E7BC-0426-44A1-A32C-7A5D961095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840A-1C4C-455A-B355-25A39F6758DC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E7BC-0426-44A1-A32C-7A5D961095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0840A-1C4C-455A-B355-25A39F6758DC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FE7BC-0426-44A1-A32C-7A5D961095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平行四边形 2"/>
          <p:cNvSpPr/>
          <p:nvPr/>
        </p:nvSpPr>
        <p:spPr>
          <a:xfrm>
            <a:off x="-2254885" y="1036320"/>
            <a:ext cx="16614140" cy="2753995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平行四边形 3"/>
          <p:cNvSpPr/>
          <p:nvPr/>
        </p:nvSpPr>
        <p:spPr>
          <a:xfrm>
            <a:off x="-1979930" y="1036320"/>
            <a:ext cx="4958080" cy="2753995"/>
          </a:xfrm>
          <a:prstGeom prst="parallelogram">
            <a:avLst>
              <a:gd name="adj" fmla="val 44396"/>
            </a:avLst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208868" y="1839006"/>
            <a:ext cx="102221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第一单元    四季美景</a:t>
            </a:r>
          </a:p>
        </p:txBody>
      </p:sp>
      <p:sp>
        <p:nvSpPr>
          <p:cNvPr id="9" name="Rectangle 5"/>
          <p:cNvSpPr/>
          <p:nvPr/>
        </p:nvSpPr>
        <p:spPr>
          <a:xfrm>
            <a:off x="924930" y="4186977"/>
            <a:ext cx="10658901" cy="78483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  </a:t>
            </a:r>
            <a:r>
              <a:rPr lang="zh-CN" altLang="en-US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雨的四季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6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0860" y="1006548"/>
            <a:ext cx="10788502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⑤过去未见昙花开放，感到非常神秘，真想 一睹其仙姿芳颜。以前看到的都只是画家笔下的 清影和摄影家镜头下的清艳，见不到她的动态美 姿，也闻不出她的清香。今夜如愿以偿，真正见 到鲜活美丽的昙花怒放，真是欢喜欲狂！ </a:t>
            </a:r>
            <a:endParaRPr lang="en-US" altLang="zh-CN" sz="3000" b="1" dirty="0" smtClean="0"/>
          </a:p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⑥这朵昙花，花冠硕大，高雅洁丽，雍容 华贵，香气清新诱人。皓月当空，一家人在花架 边，尽情欣赏“月下美人”，乃是今秋最美好的 享受。 </a:t>
            </a:r>
            <a:endParaRPr lang="en-US" altLang="zh-CN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190836"/>
            <a:ext cx="11114573" cy="2774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⑦种昙花三年，不开属自然，开了亦属自 然，何必计较时间的迟早？里尔克说：“有何胜 利可言，挺立就意味着一切。”此乃真理名言。 她一年不开，两年不开，第三年终于怒放了。世 上一切美好的事物，只要能坚持，锲而不舍，就 能开花结果。</a:t>
            </a:r>
            <a:endParaRPr lang="en-US" altLang="zh-CN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190836"/>
            <a:ext cx="11114573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⑧昙花的品性令人感佩：她不急功近利， 不争宠于群芳，只求一瞬的辉煌就已满足。昙花 的生命力可谓强矣！她随处能够生存，叶可青万 年，花可放万年！</a:t>
            </a:r>
            <a:endParaRPr lang="en-US" altLang="zh-CN" sz="3000" b="1" dirty="0" smtClean="0"/>
          </a:p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 ⑨我爱昙花！</a:t>
            </a:r>
            <a:endParaRPr lang="en-US" altLang="zh-CN" sz="3000" b="1" dirty="0" smtClean="0"/>
          </a:p>
          <a:p>
            <a:pPr indent="808038" algn="r">
              <a:lnSpc>
                <a:spcPct val="150000"/>
              </a:lnSpc>
            </a:pPr>
            <a:r>
              <a:rPr lang="zh-CN" altLang="en-US" sz="3000" b="1" dirty="0" smtClean="0"/>
              <a:t>（选文有改动） </a:t>
            </a:r>
            <a:endParaRPr lang="zh-CN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0797" y="962236"/>
            <a:ext cx="11114573" cy="2082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链接材料： 昙花，常绿灌木，主枝圆筒形，分枝扁平呈 叶状，绿色，没有叶片，花大，白色，生在分枝 边缘上，多在夜间开放，开花的时间极短。供观 赏。原产墨西哥。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190836"/>
            <a:ext cx="11114573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en-US" sz="3000" b="1" dirty="0" smtClean="0"/>
              <a:t>． 在下面的横线上，填写表明作者的心情随昙花 的生长而发生变化的词语。  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高兴极了→</a:t>
            </a:r>
            <a:r>
              <a:rPr lang="en-US" altLang="zh-CN" sz="3000" b="1" dirty="0" smtClean="0"/>
              <a:t>_______</a:t>
            </a:r>
            <a:r>
              <a:rPr lang="zh-CN" altLang="en-US" sz="3000" b="1" dirty="0" smtClean="0"/>
              <a:t>→</a:t>
            </a:r>
            <a:r>
              <a:rPr lang="en-US" altLang="zh-CN" sz="3000" b="1" dirty="0" smtClean="0"/>
              <a:t> _______</a:t>
            </a:r>
            <a:r>
              <a:rPr lang="zh-CN" altLang="en-US" sz="3000" b="1" dirty="0" smtClean="0"/>
              <a:t> →</a:t>
            </a:r>
            <a:r>
              <a:rPr lang="en-US" altLang="zh-CN" sz="3000" b="1" dirty="0" smtClean="0"/>
              <a:t> _______</a:t>
            </a:r>
            <a:r>
              <a:rPr lang="zh-CN" altLang="en-US" sz="3000" b="1" dirty="0" smtClean="0"/>
              <a:t>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9410" y="3594691"/>
            <a:ext cx="11008240" cy="576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</a:rPr>
              <a:t>答案：</a:t>
            </a:r>
            <a:r>
              <a:rPr lang="zh-CN" altLang="en-US" sz="2400" b="1" dirty="0" smtClean="0"/>
              <a:t>有点心急　心情淡然　欢喜欲狂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8059" y="1183748"/>
            <a:ext cx="10788509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． 简要分析选文第④段画线句子的表达效果。</a:t>
            </a:r>
            <a:endParaRPr lang="en-US" altLang="zh-CN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48396" y="2013096"/>
            <a:ext cx="10734004" cy="576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</a:rPr>
              <a:t>[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答案</a:t>
            </a:r>
            <a:r>
              <a:rPr lang="en-US" altLang="zh-CN" sz="2400" b="1" dirty="0" smtClean="0">
                <a:solidFill>
                  <a:srgbClr val="57C6CF"/>
                </a:solidFill>
              </a:rPr>
              <a:t>]</a:t>
            </a: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该句运用拟人的修辞手法，描写了昙花含苞待放的情态，更加生动形象。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190836"/>
            <a:ext cx="11114573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3</a:t>
            </a:r>
            <a:r>
              <a:rPr lang="zh-CN" altLang="en-US" sz="3000" b="1" dirty="0" smtClean="0"/>
              <a:t>． 选文第⑧段和链接材料运用的表达方式有什么 不同？</a:t>
            </a:r>
            <a:r>
              <a:rPr lang="zh-CN" altLang="en-US" sz="3000" b="1" dirty="0" smtClean="0">
                <a:solidFill>
                  <a:srgbClr val="FF0000"/>
                </a:solidFill>
              </a:rPr>
              <a:t>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9010" y="1897082"/>
            <a:ext cx="10788509" cy="1667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3888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57C6CF"/>
                </a:solidFill>
                <a:latin typeface="黑体" pitchFamily="49" charset="-122"/>
                <a:ea typeface="黑体" pitchFamily="49" charset="-122"/>
              </a:rPr>
              <a:t>答题思路：</a:t>
            </a:r>
            <a:endParaRPr lang="en-US" altLang="zh-CN" sz="2400" b="1" dirty="0" smtClean="0">
              <a:solidFill>
                <a:srgbClr val="57C6CF"/>
              </a:solidFill>
              <a:latin typeface="黑体" pitchFamily="49" charset="-122"/>
              <a:ea typeface="黑体" pitchFamily="49" charset="-122"/>
            </a:endParaRPr>
          </a:p>
          <a:p>
            <a:pPr indent="623888">
              <a:lnSpc>
                <a:spcPct val="150000"/>
              </a:lnSpc>
            </a:pPr>
            <a:r>
              <a:rPr lang="zh-CN" altLang="en-US" sz="2400" b="1" dirty="0" smtClean="0">
                <a:latin typeface="仿宋" pitchFamily="49" charset="-122"/>
                <a:ea typeface="仿宋" pitchFamily="49" charset="-122"/>
              </a:rPr>
              <a:t>本题考查对表达方式的辨别能力。解 答此题，首先应对表达方式及其作用有所 了解；然后品读语段，确定其运用的表达 方式。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1246" y="3556146"/>
            <a:ext cx="10734004" cy="576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</a:rPr>
              <a:t>[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答案</a:t>
            </a:r>
            <a:r>
              <a:rPr lang="en-US" altLang="zh-CN" sz="2400" b="1" dirty="0" smtClean="0">
                <a:solidFill>
                  <a:srgbClr val="57C6CF"/>
                </a:solidFill>
              </a:rPr>
              <a:t>]</a:t>
            </a: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第⑧段运用了议论、抒情的表达方式；链接材料运用了说明的表达方式。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8059" y="1183748"/>
            <a:ext cx="10788509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4</a:t>
            </a:r>
            <a:r>
              <a:rPr lang="zh-CN" altLang="en-US" sz="3000" b="1" dirty="0" smtClean="0"/>
              <a:t>． 选文第⑨段在全文内容和结构上的作用分别是 什么？</a:t>
            </a:r>
            <a:endParaRPr lang="en-US" altLang="zh-CN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86496" y="1955946"/>
            <a:ext cx="10734004" cy="11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</a:rPr>
              <a:t>[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答案</a:t>
            </a:r>
            <a:r>
              <a:rPr lang="en-US" altLang="zh-CN" sz="2400" b="1" dirty="0" smtClean="0">
                <a:solidFill>
                  <a:srgbClr val="57C6CF"/>
                </a:solidFill>
              </a:rPr>
              <a:t>]</a:t>
            </a: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内容上，进一步抒发了喜爱昙花的感情；结构上，首尾呼应，使文章结构严谨。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8059" y="1183748"/>
            <a:ext cx="10788509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5</a:t>
            </a:r>
            <a:r>
              <a:rPr lang="zh-CN" altLang="en-US" sz="3000" b="1" dirty="0" smtClean="0"/>
              <a:t>． 作者从昙花终于怒放的过程得出的人生哲理是 什么？</a:t>
            </a:r>
            <a:endParaRPr lang="en-US" altLang="zh-CN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29346" y="2051196"/>
            <a:ext cx="10734004" cy="576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</a:rPr>
              <a:t>[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答案</a:t>
            </a:r>
            <a:r>
              <a:rPr lang="en-US" altLang="zh-CN" sz="2400" b="1" dirty="0" smtClean="0">
                <a:solidFill>
                  <a:srgbClr val="57C6CF"/>
                </a:solidFill>
              </a:rPr>
              <a:t>]</a:t>
            </a: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世上一切美好的事物，只要能坚持，锲而不舍，就能开花结果。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10177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10177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45235" y="1527810"/>
            <a:ext cx="103225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/>
              <a:t>             </a:t>
            </a: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948055" y="2853690"/>
            <a:ext cx="10545445" cy="11068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</a:rPr>
              <a:t>谢 谢 观 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10177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10177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" name="Rectangle 5"/>
          <p:cNvSpPr/>
          <p:nvPr/>
        </p:nvSpPr>
        <p:spPr>
          <a:xfrm>
            <a:off x="1897451" y="414570"/>
            <a:ext cx="395492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第一单元    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四季美景</a:t>
            </a:r>
          </a:p>
        </p:txBody>
      </p:sp>
      <p:sp>
        <p:nvSpPr>
          <p:cNvPr id="13" name="Rectangle 5"/>
          <p:cNvSpPr/>
          <p:nvPr/>
        </p:nvSpPr>
        <p:spPr>
          <a:xfrm>
            <a:off x="701544" y="2036624"/>
            <a:ext cx="10945504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66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  </a:t>
            </a: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雨的四季</a:t>
            </a:r>
          </a:p>
        </p:txBody>
      </p:sp>
      <p:pic>
        <p:nvPicPr>
          <p:cNvPr id="9" name="图片 8" descr="00 图标-0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23862" y="3510419"/>
            <a:ext cx="2346325" cy="560070"/>
          </a:xfrm>
          <a:prstGeom prst="rect">
            <a:avLst/>
          </a:prstGeom>
        </p:spPr>
      </p:pic>
      <p:sp>
        <p:nvSpPr>
          <p:cNvPr id="22" name="文本框 3">
            <a:hlinkClick r:id="rId4" action="ppaction://hlinksldjump"/>
          </p:cNvPr>
          <p:cNvSpPr txBox="1"/>
          <p:nvPr/>
        </p:nvSpPr>
        <p:spPr>
          <a:xfrm>
            <a:off x="5522529" y="3489871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链接中考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586105" y="972820"/>
            <a:ext cx="2346325" cy="584835"/>
            <a:chOff x="923" y="1532"/>
            <a:chExt cx="3695" cy="921"/>
          </a:xfrm>
        </p:grpSpPr>
        <p:pic>
          <p:nvPicPr>
            <p:cNvPr id="9" name="图片 8" descr="00 图标-0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22" name="文本框 3"/>
            <p:cNvSpPr txBox="1"/>
            <p:nvPr/>
          </p:nvSpPr>
          <p:spPr>
            <a:xfrm>
              <a:off x="1156" y="1532"/>
              <a:ext cx="2876" cy="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链接中考</a:t>
              </a:r>
            </a:p>
          </p:txBody>
        </p:sp>
      </p:grpSp>
      <p:sp>
        <p:nvSpPr>
          <p:cNvPr id="24" name="Rectangle 10"/>
          <p:cNvSpPr/>
          <p:nvPr/>
        </p:nvSpPr>
        <p:spPr>
          <a:xfrm>
            <a:off x="518160" y="1508974"/>
            <a:ext cx="11135124" cy="69249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考点   </a:t>
            </a:r>
            <a:r>
              <a:rPr lang="zh-CN" altLang="en-US" sz="2600" b="1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  散文的表达方式及其作用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9987" y="2041472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考点透视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5423" y="2551839"/>
            <a:ext cx="10967928" cy="3467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在散文阅读中，表达方式的辨别及对其作用 的分析是常见的考点之一。一般来说，散文以记叙、 描写为主，同时也会运用议论、抒情等。例如</a:t>
            </a:r>
            <a:r>
              <a:rPr lang="en-US" altLang="zh-CN" sz="3000" b="1" dirty="0" smtClean="0"/>
              <a:t>《</a:t>
            </a:r>
            <a:r>
              <a:rPr lang="zh-CN" altLang="en-US" sz="3000" b="1" dirty="0" smtClean="0"/>
              <a:t>雨 的四季</a:t>
            </a:r>
            <a:r>
              <a:rPr lang="en-US" altLang="zh-CN" sz="3000" b="1" dirty="0" smtClean="0"/>
              <a:t>》</a:t>
            </a:r>
            <a:r>
              <a:rPr lang="zh-CN" altLang="en-US" sz="3000" b="1" dirty="0" smtClean="0"/>
              <a:t>一文，以描写为主，描绘了雨在四季中 的不同特点；在首尾段落中，作者直抒胸臆，表 达了对雨的爱恋之情。 </a:t>
            </a:r>
            <a:endParaRPr lang="zh-CN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075" y="1070416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图解技法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718231" y="1561465"/>
            <a:ext cx="10997519" cy="5176673"/>
            <a:chOff x="718231" y="1561465"/>
            <a:chExt cx="10997519" cy="5176673"/>
          </a:xfrm>
        </p:grpSpPr>
        <p:grpSp>
          <p:nvGrpSpPr>
            <p:cNvPr id="12" name="组合 11"/>
            <p:cNvGrpSpPr/>
            <p:nvPr/>
          </p:nvGrpSpPr>
          <p:grpSpPr>
            <a:xfrm>
              <a:off x="718231" y="1561465"/>
              <a:ext cx="10426019" cy="5176673"/>
              <a:chOff x="1194481" y="1561465"/>
              <a:chExt cx="10426019" cy="5176673"/>
            </a:xfrm>
          </p:grpSpPr>
          <p:grpSp>
            <p:nvGrpSpPr>
              <p:cNvPr id="10" name="组合 9"/>
              <p:cNvGrpSpPr/>
              <p:nvPr/>
            </p:nvGrpSpPr>
            <p:grpSpPr>
              <a:xfrm>
                <a:off x="1194481" y="1561465"/>
                <a:ext cx="10426019" cy="5176673"/>
                <a:chOff x="1194481" y="1637665"/>
                <a:chExt cx="10426019" cy="5176673"/>
              </a:xfrm>
            </p:grpSpPr>
            <p:sp>
              <p:nvSpPr>
                <p:cNvPr id="3" name="矩形 2"/>
                <p:cNvSpPr/>
                <p:nvPr/>
              </p:nvSpPr>
              <p:spPr>
                <a:xfrm>
                  <a:off x="1194481" y="1643692"/>
                  <a:ext cx="605959" cy="517064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zh-CN" altLang="en-US" sz="3000" b="1" dirty="0" smtClean="0">
                      <a:solidFill>
                        <a:srgbClr val="FF3399"/>
                      </a:solidFill>
                    </a:rPr>
                    <a:t>散文的表达方式及其作用</a:t>
                  </a:r>
                  <a:endParaRPr lang="zh-CN" altLang="en-US" sz="3000" b="1" dirty="0">
                    <a:solidFill>
                      <a:srgbClr val="FF3399"/>
                    </a:solidFill>
                  </a:endParaRPr>
                </a:p>
              </p:txBody>
            </p:sp>
            <p:sp>
              <p:nvSpPr>
                <p:cNvPr id="4" name="左大括号 3"/>
                <p:cNvSpPr/>
                <p:nvPr/>
              </p:nvSpPr>
              <p:spPr>
                <a:xfrm>
                  <a:off x="1864244" y="1866900"/>
                  <a:ext cx="574156" cy="4648200"/>
                </a:xfrm>
                <a:prstGeom prst="leftBrac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" name="矩形 4"/>
                <p:cNvSpPr/>
                <p:nvPr/>
              </p:nvSpPr>
              <p:spPr>
                <a:xfrm>
                  <a:off x="2342269" y="1637665"/>
                  <a:ext cx="9163931" cy="69717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628650" indent="-628650">
                    <a:lnSpc>
                      <a:spcPct val="150000"/>
                    </a:lnSpc>
                  </a:pPr>
                  <a:r>
                    <a:rPr lang="zh-CN" altLang="en-US" sz="3000" b="1" dirty="0" smtClean="0"/>
                    <a:t>① 记叙：交代了</a:t>
                  </a:r>
                  <a:r>
                    <a:rPr lang="en-US" altLang="zh-CN" sz="3000" b="1" dirty="0" smtClean="0"/>
                    <a:t>……</a:t>
                  </a:r>
                  <a:r>
                    <a:rPr lang="zh-CN" altLang="en-US" sz="3000" b="1" dirty="0" smtClean="0"/>
                    <a:t>，或补充说明了</a:t>
                  </a:r>
                  <a:r>
                    <a:rPr lang="en-US" altLang="zh-CN" sz="3000" b="1" dirty="0" smtClean="0"/>
                    <a:t>…… </a:t>
                  </a:r>
                  <a:r>
                    <a:rPr lang="zh-CN" altLang="en-US" sz="3000" b="1" dirty="0" smtClean="0"/>
                    <a:t>（补叙）。 </a:t>
                  </a:r>
                </a:p>
              </p:txBody>
            </p:sp>
            <p:sp>
              <p:nvSpPr>
                <p:cNvPr id="6" name="矩形 5"/>
                <p:cNvSpPr/>
                <p:nvPr/>
              </p:nvSpPr>
              <p:spPr>
                <a:xfrm>
                  <a:off x="4360246" y="2460803"/>
                  <a:ext cx="7260254" cy="286232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zh-CN" altLang="en-US" sz="3000" b="1" dirty="0" smtClean="0"/>
                    <a:t>人物描写：塑造人物形象；揭示 人物性格。 </a:t>
                  </a:r>
                  <a:endParaRPr lang="en-US" altLang="zh-CN" sz="3000" b="1" dirty="0" smtClean="0"/>
                </a:p>
                <a:p>
                  <a:pPr>
                    <a:lnSpc>
                      <a:spcPct val="150000"/>
                    </a:lnSpc>
                  </a:pPr>
                  <a:r>
                    <a:rPr lang="zh-CN" altLang="en-US" sz="3000" b="1" dirty="0" smtClean="0"/>
                    <a:t>环境描写：渲染某种气氛；烘托 人物形象；表现人物性格；推动 情节发展；为下文情节的发展做 铺垫。</a:t>
                  </a:r>
                </a:p>
              </p:txBody>
            </p:sp>
            <p:sp>
              <p:nvSpPr>
                <p:cNvPr id="8" name="矩形 7"/>
                <p:cNvSpPr/>
                <p:nvPr/>
              </p:nvSpPr>
              <p:spPr>
                <a:xfrm>
                  <a:off x="2317031" y="3924558"/>
                  <a:ext cx="1454869" cy="78483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628650" indent="-628650">
                    <a:lnSpc>
                      <a:spcPct val="150000"/>
                    </a:lnSpc>
                  </a:pPr>
                  <a:r>
                    <a:rPr lang="zh-CN" altLang="en-US" sz="3000" b="1" dirty="0" smtClean="0"/>
                    <a:t>② 描写</a:t>
                  </a:r>
                </a:p>
              </p:txBody>
            </p:sp>
          </p:grpSp>
          <p:sp>
            <p:nvSpPr>
              <p:cNvPr id="11" name="左大括号 10"/>
              <p:cNvSpPr/>
              <p:nvPr/>
            </p:nvSpPr>
            <p:spPr>
              <a:xfrm>
                <a:off x="3788294" y="2533650"/>
                <a:ext cx="497956" cy="2628900"/>
              </a:xfrm>
              <a:prstGeom prst="lef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3" name="矩形 12"/>
            <p:cNvSpPr/>
            <p:nvPr/>
          </p:nvSpPr>
          <p:spPr>
            <a:xfrm>
              <a:off x="1897931" y="5219958"/>
              <a:ext cx="9817819" cy="13896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3000" b="1" dirty="0" smtClean="0"/>
                <a:t>③议论：增 强文章的表达效果；明确文章 的主题，揭示文章所蕴含的思想 意义；贯通文脉，使篇章结构 紧凑。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075" y="1070416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图解技法</a:t>
            </a:r>
          </a:p>
        </p:txBody>
      </p:sp>
      <p:grpSp>
        <p:nvGrpSpPr>
          <p:cNvPr id="7" name="组合 13"/>
          <p:cNvGrpSpPr/>
          <p:nvPr/>
        </p:nvGrpSpPr>
        <p:grpSpPr>
          <a:xfrm>
            <a:off x="718231" y="1472242"/>
            <a:ext cx="11092769" cy="5170646"/>
            <a:chOff x="718231" y="1472242"/>
            <a:chExt cx="11092769" cy="5170646"/>
          </a:xfrm>
        </p:grpSpPr>
        <p:grpSp>
          <p:nvGrpSpPr>
            <p:cNvPr id="10" name="组合 9"/>
            <p:cNvGrpSpPr/>
            <p:nvPr/>
          </p:nvGrpSpPr>
          <p:grpSpPr>
            <a:xfrm>
              <a:off x="718231" y="1472242"/>
              <a:ext cx="10387919" cy="5170646"/>
              <a:chOff x="1194481" y="1548442"/>
              <a:chExt cx="10387919" cy="5170646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1194481" y="1548442"/>
                <a:ext cx="605959" cy="51706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散文的表达方式及其作用</a:t>
                </a:r>
                <a:endParaRPr lang="zh-CN" altLang="en-US" sz="3000" b="1" dirty="0">
                  <a:solidFill>
                    <a:srgbClr val="FF3399"/>
                  </a:solidFill>
                </a:endParaRPr>
              </a:p>
            </p:txBody>
          </p:sp>
          <p:sp>
            <p:nvSpPr>
              <p:cNvPr id="4" name="左大括号 3"/>
              <p:cNvSpPr/>
              <p:nvPr/>
            </p:nvSpPr>
            <p:spPr>
              <a:xfrm>
                <a:off x="1845194" y="2724150"/>
                <a:ext cx="574156" cy="2819400"/>
              </a:xfrm>
              <a:prstGeom prst="lef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" name="矩形 4"/>
              <p:cNvSpPr/>
              <p:nvPr/>
            </p:nvSpPr>
            <p:spPr>
              <a:xfrm>
                <a:off x="2418469" y="2628265"/>
                <a:ext cx="9163931" cy="13896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619250" indent="-1619250">
                  <a:lnSpc>
                    <a:spcPct val="150000"/>
                  </a:lnSpc>
                </a:pPr>
                <a:r>
                  <a:rPr lang="zh-CN" altLang="en-US" sz="3000" b="1" dirty="0" smtClean="0"/>
                  <a:t>④抒情：抒 发作者真挚的情感，引起读者 的感情共鸣，使文章具有强大的 感染力。 </a:t>
                </a:r>
              </a:p>
            </p:txBody>
          </p:sp>
        </p:grpSp>
        <p:sp>
          <p:nvSpPr>
            <p:cNvPr id="13" name="矩形 12"/>
            <p:cNvSpPr/>
            <p:nvPr/>
          </p:nvSpPr>
          <p:spPr>
            <a:xfrm>
              <a:off x="1993181" y="4724658"/>
              <a:ext cx="9817819" cy="6971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3000" b="1" dirty="0" smtClean="0"/>
                <a:t>⑤说 明：对 相关事物进行必要的说明，便 于读者理解。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955" y="1268880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经典题型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2512" y="1757916"/>
            <a:ext cx="10795590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❶  本文主要运用了什么表达方式？请 说说它的作用。 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❷  文章第</a:t>
            </a:r>
            <a:r>
              <a:rPr lang="en-US" altLang="zh-CN" sz="3000" b="1" dirty="0" smtClean="0"/>
              <a:t>×</a:t>
            </a:r>
            <a:r>
              <a:rPr lang="zh-CN" altLang="en-US" sz="3000" b="1" dirty="0" smtClean="0"/>
              <a:t>段运用了什么表达方 式？有怎样的表达效果？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955" y="834282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类文在线</a:t>
            </a:r>
          </a:p>
        </p:txBody>
      </p:sp>
      <p:sp>
        <p:nvSpPr>
          <p:cNvPr id="3" name="矩形 2"/>
          <p:cNvSpPr/>
          <p:nvPr/>
        </p:nvSpPr>
        <p:spPr>
          <a:xfrm>
            <a:off x="287774" y="1399153"/>
            <a:ext cx="646202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000" b="1" dirty="0" smtClean="0">
                <a:solidFill>
                  <a:srgbClr val="57C6CF"/>
                </a:solidFill>
              </a:rPr>
              <a:t>［河北中考］</a:t>
            </a:r>
            <a:r>
              <a:rPr lang="zh-CN" altLang="en-US" sz="3000" b="1" dirty="0" smtClean="0"/>
              <a:t>阅读下文，回答问题。 </a:t>
            </a:r>
            <a:endParaRPr lang="zh-CN" altLang="en-US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0484" y="2067597"/>
            <a:ext cx="11168616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000" b="1" dirty="0" smtClean="0">
                <a:solidFill>
                  <a:srgbClr val="FF0000"/>
                </a:solidFill>
              </a:rPr>
              <a:t>昙花终于怒放</a:t>
            </a:r>
            <a:endParaRPr lang="en-US" altLang="zh-CN" sz="30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sz="3000" b="1" dirty="0" smtClean="0"/>
              <a:t>刘文方 </a:t>
            </a:r>
            <a:endParaRPr lang="en-US" altLang="zh-CN" sz="3000" b="1" dirty="0" smtClean="0"/>
          </a:p>
          <a:p>
            <a:pPr indent="723900">
              <a:lnSpc>
                <a:spcPct val="150000"/>
              </a:lnSpc>
            </a:pPr>
            <a:r>
              <a:rPr lang="zh-CN" altLang="en-US" sz="3000" b="1" dirty="0" smtClean="0"/>
              <a:t>①我爱昙花。</a:t>
            </a:r>
            <a:endParaRPr lang="en-US" altLang="zh-CN" sz="3000" b="1" dirty="0" smtClean="0"/>
          </a:p>
          <a:p>
            <a:pPr indent="723900">
              <a:lnSpc>
                <a:spcPct val="150000"/>
              </a:lnSpc>
            </a:pPr>
            <a:r>
              <a:rPr lang="zh-CN" altLang="en-US" sz="3000" b="1" dirty="0" smtClean="0"/>
              <a:t> ②三年前的春天，朋友亲自给我送来一株昙 花苗，种在白瓷壶里，枝叶铁青如剑，精心系上 的红丝带临风飘拂。我高兴极了！</a:t>
            </a:r>
            <a:endParaRPr lang="zh-CN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5804" y="1205023"/>
            <a:ext cx="10788502" cy="4852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3900">
              <a:lnSpc>
                <a:spcPct val="150000"/>
              </a:lnSpc>
            </a:pPr>
            <a:r>
              <a:rPr lang="zh-CN" altLang="en-US" sz="3000" b="1" dirty="0" smtClean="0"/>
              <a:t>③不久，我便依照朋友的嘱咐，把这株昙 花移植到花盆里，天天浇水，日日松土，不时除 草，但由于阳光不足，长得很慢。我有点心急了， 但急有何用？一天一天过去，一年一年到来，一 直未见她结蕾开花。这株昙花长势还算正常，从 原来的一枝发成三枝，叶子变得厚实起来，三年 时间差不多长高三倍。时间久了，心情也就淡 然了，花开不开任由她去吧。心想，她终是一株 昙花在生长着，只要她能延续生命，也就可以了。 </a:t>
            </a:r>
            <a:endParaRPr lang="zh-CN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9654" y="1185973"/>
            <a:ext cx="10788502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3900">
              <a:lnSpc>
                <a:spcPct val="150000"/>
              </a:lnSpc>
            </a:pPr>
            <a:r>
              <a:rPr lang="zh-CN" altLang="en-US" sz="3000" b="1" dirty="0" smtClean="0"/>
              <a:t>④今年中秋佳节将临的前几天，我突然发 现最长的那枝已冒出小蕾来，每隔一天就大了许多，如小型的佛手。农历八月十三日，我来到花 架边观察，</a:t>
            </a:r>
            <a:r>
              <a:rPr lang="zh-CN" altLang="en-US" sz="3000" b="1" u="sng" dirty="0" smtClean="0"/>
              <a:t>只见嫩绿的花苞低首含羞，微启小口</a:t>
            </a:r>
            <a:r>
              <a:rPr lang="zh-CN" altLang="en-US" sz="3000" b="1" dirty="0" smtClean="0"/>
              <a:t>。 我立即预感到，今夜昙花终于要怒放了。大约到 晚上九时，她便开始悄然开放。原先柔软下垂的 筒状萼部，徐徐向上翘升，作白天鹅抬头状。随 之花瓣缓缓展开，如玉女提裙起舞，清香阵阵， 优美绝伦。啊，她就是“月下美人”啊！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</TotalTime>
  <Words>1678</Words>
  <Application>Microsoft Office PowerPoint</Application>
  <PresentationFormat>自定义</PresentationFormat>
  <Paragraphs>53</Paragraphs>
  <Slides>19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自定义设计方案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210</cp:revision>
  <dcterms:created xsi:type="dcterms:W3CDTF">2018-02-07T00:47:00Z</dcterms:created>
  <dcterms:modified xsi:type="dcterms:W3CDTF">2019-09-06T08:10:22Z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2052-11.1.0.8214</vt:lpwstr>
  </property>
</Properties>
</file>