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5" r:id="rId1"/>
  </p:sldMasterIdLst>
  <p:notesMasterIdLst>
    <p:notesMasterId r:id="rId32"/>
  </p:notesMasterIdLst>
  <p:sldIdLst>
    <p:sldId id="565" r:id="rId2"/>
    <p:sldId id="567" r:id="rId3"/>
    <p:sldId id="626" r:id="rId4"/>
    <p:sldId id="625" r:id="rId5"/>
    <p:sldId id="611" r:id="rId6"/>
    <p:sldId id="612" r:id="rId7"/>
    <p:sldId id="614" r:id="rId8"/>
    <p:sldId id="615" r:id="rId9"/>
    <p:sldId id="616" r:id="rId10"/>
    <p:sldId id="627" r:id="rId11"/>
    <p:sldId id="628" r:id="rId12"/>
    <p:sldId id="630" r:id="rId13"/>
    <p:sldId id="631" r:id="rId14"/>
    <p:sldId id="629" r:id="rId15"/>
    <p:sldId id="632" r:id="rId16"/>
    <p:sldId id="633" r:id="rId17"/>
    <p:sldId id="574" r:id="rId18"/>
    <p:sldId id="599" r:id="rId19"/>
    <p:sldId id="552" r:id="rId20"/>
    <p:sldId id="635" r:id="rId21"/>
    <p:sldId id="636" r:id="rId22"/>
    <p:sldId id="637" r:id="rId23"/>
    <p:sldId id="638" r:id="rId24"/>
    <p:sldId id="639" r:id="rId25"/>
    <p:sldId id="640" r:id="rId26"/>
    <p:sldId id="641" r:id="rId27"/>
    <p:sldId id="642" r:id="rId28"/>
    <p:sldId id="643" r:id="rId29"/>
    <p:sldId id="644" r:id="rId30"/>
    <p:sldId id="645" r:id="rId31"/>
  </p:sldIdLst>
  <p:sldSz cx="9144000" cy="5143500" type="screen16x9"/>
  <p:notesSz cx="6858000" cy="9144000"/>
  <p:defaultTextStyle>
    <a:defPPr>
      <a:defRPr lang="zh-CN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5050"/>
    <a:srgbClr val="0000FF"/>
    <a:srgbClr val="FF00FF"/>
    <a:srgbClr val="3333FF"/>
    <a:srgbClr val="00FFFF"/>
    <a:srgbClr val="0066FF"/>
    <a:srgbClr val="FFFF66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7"/>
    <p:restoredTop sz="85146"/>
  </p:normalViewPr>
  <p:slideViewPr>
    <p:cSldViewPr snapToGrid="0" snapToObjects="1" showGuides="1">
      <p:cViewPr varScale="1">
        <p:scale>
          <a:sx n="151" d="100"/>
          <a:sy n="151" d="100"/>
        </p:scale>
        <p:origin x="522" y="150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  <a:pPr lvl="0" algn="r" eaLnBrk="1" hangingPunct="1">
                <a:buChar char="•"/>
              </a:pPr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34398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E35C98-5503-4AD4-88F2-990BD13D8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60B0BE1-32B3-471F-B96C-C7C8772E1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54E8A5-B4D3-4E46-9E74-DB007EDD8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70AF-0F9B-4199-A572-DB5429F97E16}" type="datetimeFigureOut">
              <a:rPr lang="zh-CN" altLang="en-US" smtClean="0"/>
              <a:t>2020/1/9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7B16AB-1EB9-4545-81F6-913E7A9C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667B22-74B9-4095-8651-AB948351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425-07A3-43A9-9B43-07EF321B8C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53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2313D1-71A5-42F9-9A44-2141D820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8F64FDD-29D1-4372-8EBE-78B71788E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681DC5-C47D-40D7-A2F4-9CB50C3B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70AF-0F9B-4199-A572-DB5429F97E16}" type="datetimeFigureOut">
              <a:rPr lang="zh-CN" altLang="en-US" smtClean="0"/>
              <a:t>2020/1/9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5FB3B5-B492-4A6B-95D9-667F507F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B0642A-3548-47B2-BB0D-4A02E74B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425-07A3-43A9-9B43-07EF321B8C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81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0F97CC-385B-43F7-A4E2-3EA63CA46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1CE5F4-1E45-485A-BF16-68E9254B6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29396E-6A0A-4A03-8695-BF05D584F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70AF-0F9B-4199-A572-DB5429F97E16}" type="datetimeFigureOut">
              <a:rPr lang="zh-CN" altLang="en-US" smtClean="0"/>
              <a:t>2020/1/9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006635-BD78-49FA-AA1F-3E62BB14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442A3E-1955-402B-BA87-68C7F4D7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425-07A3-43A9-9B43-07EF321B8C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567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07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D77AD5-ECA2-4AAE-AD57-0A5E94B3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4A78FE-CDD9-4B0C-9AD1-B4C6D5F54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B67D54-D0DE-459D-9B88-43968C7B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70AF-0F9B-4199-A572-DB5429F97E16}" type="datetimeFigureOut">
              <a:rPr lang="zh-CN" altLang="en-US" smtClean="0"/>
              <a:t>2020/1/9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910EC0-5832-4E89-A231-3CCE766F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76DC4B-BD07-4058-8E6D-EB7417F0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425-07A3-43A9-9B43-07EF321B8C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56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474FF5-8040-4900-B5D9-54FCD88D5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32D311-7863-464F-9D22-3EA3ACC0C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E95712-6D32-434A-8B22-E55B5E328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70AF-0F9B-4199-A572-DB5429F97E16}" type="datetimeFigureOut">
              <a:rPr lang="zh-CN" altLang="en-US" smtClean="0"/>
              <a:t>2020/1/9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77F5B4-1BB3-4E63-83CF-A25E5B98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DD97DE-47CC-4A29-9B85-F7553B633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425-07A3-43A9-9B43-07EF321B8C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91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C15568-B5DB-4959-992A-F7FB1FDFD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1C4629-CE63-4ED5-AF79-23F9006DC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AD70E5-C070-4A82-B41D-7F2C41EFB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D87475-2F48-4819-8BF8-CCBAB0F09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70AF-0F9B-4199-A572-DB5429F97E16}" type="datetimeFigureOut">
              <a:rPr lang="zh-CN" altLang="en-US" smtClean="0"/>
              <a:t>2020/1/9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ECC83F-2430-464B-A52D-7E640D47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9875AF-3DFA-493D-8DB8-0DA072269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425-07A3-43A9-9B43-07EF321B8C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93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A9EBC9-D05E-41BC-B344-8F0D93C9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E91E74-D268-4C51-B97E-F55210B72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1AD2B7-5564-4580-A74E-F93DC148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6ABEF99-AEAE-4630-B862-FEF0571C6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2F3DE3-07CD-40A0-8B8D-AEAD6092B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87C4F61-8A62-4D32-A546-A5199BE8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70AF-0F9B-4199-A572-DB5429F97E16}" type="datetimeFigureOut">
              <a:rPr lang="zh-CN" altLang="en-US" smtClean="0"/>
              <a:t>2020/1/9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2D40D1B-9D29-46B3-B633-007809F2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CE1E72D-3B8E-4BA3-B949-04570FE22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425-07A3-43A9-9B43-07EF321B8C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53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1CB60A-E512-49EA-9ED3-F89D5F1AF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05E2E6-E197-4DBA-981D-C6ADA219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70AF-0F9B-4199-A572-DB5429F97E16}" type="datetimeFigureOut">
              <a:rPr lang="zh-CN" altLang="en-US" smtClean="0"/>
              <a:t>2020/1/9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C8F039-601B-400D-858C-4A385CA0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D14ABBD-1311-4311-85C8-E70AC5F4A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425-07A3-43A9-9B43-07EF321B8C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11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6B46B16-F654-41EB-894D-E7B94B27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70AF-0F9B-4199-A572-DB5429F97E16}" type="datetimeFigureOut">
              <a:rPr lang="zh-CN" altLang="en-US" smtClean="0"/>
              <a:t>2020/1/9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86D6DBF-95DA-4877-9A49-B52C7C708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00D3AD-D0A0-4E54-834D-ACA54806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425-07A3-43A9-9B43-07EF321B8C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13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726C8-39C0-4691-9AA1-38C65EBA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062A7B-6AE4-40D2-B4CA-FD0870DA6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F0C71F-72AD-4412-8BB0-9A5417FD9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4B7352-26CE-4EAE-B8E0-BC778FA23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70AF-0F9B-4199-A572-DB5429F97E16}" type="datetimeFigureOut">
              <a:rPr lang="zh-CN" altLang="en-US" smtClean="0"/>
              <a:t>2020/1/9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173E3D-B728-4C1C-AB23-9568FDF9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5C76A0-3BB8-4D2E-A946-7FE314C3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425-07A3-43A9-9B43-07EF321B8C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84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8A679-C333-4F9C-8A7F-9174ECEB4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EDD6CF7-A270-4BCA-A85A-577ADFB12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A2F867-0E11-458E-9ED8-C87806A95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432DB1-7DDA-4587-A6AD-287A15F4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70AF-0F9B-4199-A572-DB5429F97E16}" type="datetimeFigureOut">
              <a:rPr lang="zh-CN" altLang="en-US" smtClean="0"/>
              <a:t>2020/1/9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21896-B32F-4FF7-B643-AA4DD364A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44DBD9-3DC2-4059-A529-4BAD6797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425-07A3-43A9-9B43-07EF321B8C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14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5753E5-9E53-4168-959B-BEE195BAA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BA3415-15DC-4711-B56A-22E4A3071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AA6CB3-59A0-4AE2-B9EF-99B8C1E92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E70AF-0F9B-4199-A572-DB5429F97E16}" type="datetimeFigureOut">
              <a:rPr lang="zh-CN" altLang="en-US" smtClean="0"/>
              <a:t>2020/1/9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EB7BF4-CE85-497B-BD0B-B4A83B9AD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B287FF-6F24-4132-8FD5-94954A43E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9C425-07A3-43A9-9B43-07EF321B8C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92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7188" y="1541463"/>
            <a:ext cx="57912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9219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Rectangle 5"/>
          <p:cNvSpPr/>
          <p:nvPr/>
        </p:nvSpPr>
        <p:spPr>
          <a:xfrm>
            <a:off x="647700" y="1334119"/>
            <a:ext cx="8001000" cy="646331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sz="2400" b="1" dirty="0">
                <a:latin typeface="+mj-ea"/>
                <a:ea typeface="+mj-ea"/>
              </a:rPr>
              <a:t>（</a:t>
            </a:r>
            <a:r>
              <a:rPr lang="en-US" altLang="zh-CN" sz="2400" b="1" dirty="0">
                <a:latin typeface="+mj-ea"/>
                <a:ea typeface="+mj-ea"/>
              </a:rPr>
              <a:t>1</a:t>
            </a:r>
            <a:r>
              <a:rPr lang="zh-CN" altLang="en-US" sz="2400" b="1" dirty="0">
                <a:latin typeface="+mj-ea"/>
                <a:ea typeface="+mj-ea"/>
              </a:rPr>
              <a:t>）看一看，连一连</a:t>
            </a:r>
            <a:endParaRPr lang="en-US" altLang="zh-CN" sz="2400" b="1" dirty="0">
              <a:latin typeface="+mj-ea"/>
              <a:ea typeface="+mj-ea"/>
            </a:endParaRPr>
          </a:p>
        </p:txBody>
      </p:sp>
      <p:sp>
        <p:nvSpPr>
          <p:cNvPr id="9221" name="矩形 1"/>
          <p:cNvSpPr/>
          <p:nvPr/>
        </p:nvSpPr>
        <p:spPr>
          <a:xfrm>
            <a:off x="330200" y="774700"/>
            <a:ext cx="3733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练一练，学运用。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12800" y="2033588"/>
            <a:ext cx="8117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方正姚体" pitchFamily="2" charset="-122"/>
                <a:ea typeface="方正姚体" pitchFamily="2" charset="-122"/>
              </a:rPr>
              <a:t> 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</a:rPr>
              <a:t>gān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</a:rPr>
              <a:t>        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</a:rPr>
              <a:t>gǎn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</a:rPr>
              <a:t>        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</a:rPr>
              <a:t>qiào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</a:rPr>
              <a:t>       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</a:rPr>
              <a:t>pǔ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</a:rPr>
              <a:t>        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</a:rPr>
              <a:t>bǔ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</a:rPr>
              <a:t>         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</a:rPr>
              <a:t>lūn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</a:rPr>
              <a:t>       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</a:rPr>
              <a:t>lún</a:t>
            </a:r>
            <a:endParaRPr lang="en-US" altLang="zh-CN" sz="2400" b="1" dirty="0">
              <a:latin typeface="方正姚体" pitchFamily="2" charset="-122"/>
              <a:ea typeface="方正姚体" pitchFamily="2" charset="-122"/>
            </a:endParaRPr>
          </a:p>
          <a:p>
            <a:endParaRPr lang="en-US" altLang="zh-CN" sz="2400" b="1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215900" y="3149127"/>
            <a:ext cx="8763000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indent="622300" latinLnBrk="1">
              <a:lnSpc>
                <a:spcPct val="15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秆     杆     俏   哺    浦    沦   抡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270000" y="2527300"/>
            <a:ext cx="1168400" cy="889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16200000" flipH="1">
            <a:off x="3270251" y="2851149"/>
            <a:ext cx="889003" cy="16510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10800000" flipV="1">
            <a:off x="1270000" y="2527300"/>
            <a:ext cx="1168400" cy="889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826000" y="2420084"/>
            <a:ext cx="1028700" cy="9962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>
            <a:off x="4781550" y="2571749"/>
            <a:ext cx="889001" cy="8001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6896100" y="2527300"/>
            <a:ext cx="952500" cy="82739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16200000" flipH="1">
            <a:off x="6874242" y="2441942"/>
            <a:ext cx="996216" cy="9525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/>
          <p:nvPr/>
        </p:nvSpPr>
        <p:spPr>
          <a:xfrm>
            <a:off x="0" y="2095500"/>
            <a:ext cx="9626600" cy="2677656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indent="622300" latinLnBrk="1">
              <a:lnSpc>
                <a:spcPct val="15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杆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(     )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消 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(     )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捕（     ） 轮（    ）</a:t>
            </a:r>
          </a:p>
          <a:p>
            <a:pPr indent="622300" latinLnBrk="1">
              <a:lnSpc>
                <a:spcPct val="15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肝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(     )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俏 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(     )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浦 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(     )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沦（    ）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  <a:p>
            <a:pPr indent="622300" latinLnBrk="1">
              <a:lnSpc>
                <a:spcPct val="15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秆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(     )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峭（     ） 哺（     ） 抡（    ）</a:t>
            </a:r>
          </a:p>
          <a:p>
            <a:pPr indent="622300" latinLnBrk="1">
              <a:lnSpc>
                <a:spcPct val="150000"/>
              </a:lnSpc>
            </a:pP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21558" y="3502114"/>
            <a:ext cx="7261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秸秆               陡峭             哺育               抡拳</a:t>
            </a:r>
          </a:p>
        </p:txBody>
      </p:sp>
      <p:sp>
        <p:nvSpPr>
          <p:cNvPr id="19" name="矩形 18"/>
          <p:cNvSpPr/>
          <p:nvPr/>
        </p:nvSpPr>
        <p:spPr>
          <a:xfrm>
            <a:off x="1283458" y="2877294"/>
            <a:ext cx="7261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心肝              俏皮               浦东              沦陷</a:t>
            </a:r>
          </a:p>
        </p:txBody>
      </p:sp>
      <p:sp>
        <p:nvSpPr>
          <p:cNvPr id="17" name="矩形 16"/>
          <p:cNvSpPr/>
          <p:nvPr/>
        </p:nvSpPr>
        <p:spPr>
          <a:xfrm>
            <a:off x="1296158" y="2201674"/>
            <a:ext cx="7457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桅杆              消灭               捕鱼              车轮  </a:t>
            </a:r>
          </a:p>
        </p:txBody>
      </p:sp>
      <p:sp>
        <p:nvSpPr>
          <p:cNvPr id="9218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9219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Rectangle 5"/>
          <p:cNvSpPr/>
          <p:nvPr/>
        </p:nvSpPr>
        <p:spPr>
          <a:xfrm>
            <a:off x="558800" y="1384919"/>
            <a:ext cx="8001000" cy="6376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2</a:t>
            </a:r>
            <a:r>
              <a:rPr lang="zh-CN" altLang="en-US" sz="2800" b="1" dirty="0">
                <a:latin typeface="+mj-ea"/>
                <a:ea typeface="+mj-ea"/>
              </a:rPr>
              <a:t>）比一比，再组词。</a:t>
            </a:r>
          </a:p>
        </p:txBody>
      </p:sp>
      <p:sp>
        <p:nvSpPr>
          <p:cNvPr id="9221" name="矩形 1"/>
          <p:cNvSpPr/>
          <p:nvPr/>
        </p:nvSpPr>
        <p:spPr>
          <a:xfrm>
            <a:off x="330200" y="774700"/>
            <a:ext cx="3733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练一练，学运用。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330200" y="2463284"/>
            <a:ext cx="368300" cy="130044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左大括号 11"/>
          <p:cNvSpPr/>
          <p:nvPr/>
        </p:nvSpPr>
        <p:spPr>
          <a:xfrm>
            <a:off x="2336800" y="2475984"/>
            <a:ext cx="368300" cy="130044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大括号 12"/>
          <p:cNvSpPr/>
          <p:nvPr/>
        </p:nvSpPr>
        <p:spPr>
          <a:xfrm>
            <a:off x="4470400" y="2475984"/>
            <a:ext cx="368300" cy="130044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左大括号 13"/>
          <p:cNvSpPr/>
          <p:nvPr/>
        </p:nvSpPr>
        <p:spPr>
          <a:xfrm>
            <a:off x="6629400" y="2488684"/>
            <a:ext cx="368300" cy="130044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Rectangle 5"/>
          <p:cNvSpPr/>
          <p:nvPr/>
        </p:nvSpPr>
        <p:spPr>
          <a:xfrm>
            <a:off x="658813" y="649288"/>
            <a:ext cx="3006725" cy="5603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3333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我拓展，我积累。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1247775" y="1263650"/>
            <a:ext cx="5292725" cy="478155"/>
          </a:xfrm>
          <a:prstGeom prst="wedgeRoundRectCallout">
            <a:avLst>
              <a:gd name="adj1" fmla="val -53508"/>
              <a:gd name="adj2" fmla="val 5174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小朋友，你还积累了</a:t>
            </a:r>
            <a:r>
              <a:rPr lang="zh-CN" altLang="en-US" sz="2400" b="1" dirty="0">
                <a:solidFill>
                  <a:schemeClr val="tx1"/>
                </a:solidFill>
              </a:rPr>
              <a:t>哪些这样的词语？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30725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6863" y="3551672"/>
            <a:ext cx="1105535" cy="132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13" descr="C:\Users\Administrator\Desktop\17e1884f61f242d2a7c5ee365a480b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88" y="1893888"/>
            <a:ext cx="1792287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9"/>
          <p:cNvSpPr/>
          <p:nvPr/>
        </p:nvSpPr>
        <p:spPr>
          <a:xfrm>
            <a:off x="1971675" y="1368165"/>
            <a:ext cx="6950391" cy="26431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这样含有大海自然景物和跟大海有关的工具名称的词语还有很多。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      </a:t>
            </a:r>
            <a:r>
              <a:rPr lang="en-US" altLang="zh-CN" sz="16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gǎn</a:t>
            </a:r>
            <a:r>
              <a:rPr lang="en-US" altLang="zh-CN" sz="1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                      </a:t>
            </a:r>
            <a:r>
              <a:rPr lang="en-US" altLang="zh-CN" sz="16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gān</a:t>
            </a:r>
            <a:r>
              <a:rPr lang="en-US" altLang="zh-CN" sz="1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                            </a:t>
            </a:r>
            <a:r>
              <a:rPr lang="en-US" altLang="zh-CN" sz="16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xiāo</a:t>
            </a:r>
            <a:r>
              <a:rPr lang="en-US" altLang="zh-CN" sz="1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sz="16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xiāo</a:t>
            </a:r>
            <a:endParaRPr lang="en-US" altLang="zh-CN" sz="1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杆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——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赶 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( 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追赶 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) ——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竿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( 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竹竿 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)   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消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——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销 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销路 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)——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宵（元宵）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6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pū</a:t>
            </a:r>
            <a:r>
              <a:rPr lang="en-US" altLang="zh-CN" sz="1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                     </a:t>
            </a:r>
            <a:r>
              <a:rPr lang="en-US" altLang="zh-CN" sz="16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fǔ</a:t>
            </a:r>
            <a:r>
              <a:rPr lang="en-US" altLang="zh-CN" sz="1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                                   </a:t>
            </a:r>
            <a:r>
              <a:rPr lang="en-US" altLang="zh-CN" sz="16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lún</a:t>
            </a:r>
            <a:r>
              <a:rPr lang="en-US" altLang="zh-CN" sz="1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zh-CN" sz="16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lún</a:t>
            </a:r>
            <a:endParaRPr lang="en-US" altLang="zh-CN" sz="1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捕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——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铺 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铺路 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)——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脯（果脯）     论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——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纶（涤纶）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——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囵 （囫囵）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28586" y="1020763"/>
            <a:ext cx="8450263" cy="11371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9711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2400" b="1" kern="100" dirty="0">
                <a:latin typeface="黑体" panose="02010600030101010101" pitchFamily="49" charset="-122"/>
                <a:ea typeface="黑体" panose="02010600030101010101" pitchFamily="49" charset="-122"/>
                <a:cs typeface="Times New Roman" panose="02020603050405020304"/>
              </a:rPr>
              <a:t>你知道下面这些词语分别说的是哪一类人吗？选一两个说一说。</a:t>
            </a:r>
          </a:p>
        </p:txBody>
      </p:sp>
      <p:pic>
        <p:nvPicPr>
          <p:cNvPr id="18437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0" y="-271462"/>
            <a:ext cx="3633788" cy="1292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0" name="TextBox 9"/>
          <p:cNvSpPr txBox="1"/>
          <p:nvPr/>
        </p:nvSpPr>
        <p:spPr>
          <a:xfrm>
            <a:off x="850900" y="2296163"/>
            <a:ext cx="8139113" cy="13849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千里马   老黄牛  百灵鸟   领头羊  小蜜蜂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纸老虎   变色龙  铁公鸡   应声虫  哈巴狗</a:t>
            </a:r>
          </a:p>
        </p:txBody>
      </p:sp>
      <p:sp>
        <p:nvSpPr>
          <p:cNvPr id="21" name="矩形 20"/>
          <p:cNvSpPr/>
          <p:nvPr/>
        </p:nvSpPr>
        <p:spPr>
          <a:xfrm>
            <a:off x="8606265" y="2988661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·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308486" y="1293455"/>
            <a:ext cx="8386762" cy="33239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457200" latinLnBrk="1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“千里马”比喻有才干的人。</a:t>
            </a:r>
          </a:p>
          <a:p>
            <a:pPr indent="457200" latinLnBrk="1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“老黄牛”比喻老实肯干的人。</a:t>
            </a:r>
          </a:p>
          <a:p>
            <a:pPr indent="457200" latinLnBrk="1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“百灵鸟”声音好听、嗓子清脆、唱歌好听的人。</a:t>
            </a:r>
          </a:p>
          <a:p>
            <a:pPr indent="457200" latinLnBrk="1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“领头羊”比喻做事走在最前面的那个。</a:t>
            </a:r>
          </a:p>
          <a:p>
            <a:pPr indent="457200" latinLnBrk="1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“小蜜蜂”比喻勤劳的人。</a:t>
            </a:r>
            <a:endParaRPr lang="en-US" altLang="zh-CN" sz="28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3586" y="770235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0000FF"/>
                </a:solidFill>
                <a:ea typeface="宋体"/>
                <a:cs typeface="Times New Roman"/>
              </a:rPr>
              <a:t>参考答案：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400" y="977900"/>
            <a:ext cx="7696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latinLnBrk="1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“纸老虎”外强中干的人。</a:t>
            </a:r>
          </a:p>
          <a:p>
            <a:pPr indent="457200" latinLnBrk="1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“变色龙”在生活中善于变化和伪装的人。</a:t>
            </a:r>
          </a:p>
          <a:p>
            <a:pPr indent="457200" latinLnBrk="1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“铁公鸡”那些小气 吝啬 贪婪的人。</a:t>
            </a:r>
          </a:p>
          <a:p>
            <a:pPr indent="457200" latinLnBrk="1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“应声虫”缺乏主见、随声附和的人。</a:t>
            </a:r>
          </a:p>
          <a:p>
            <a:pPr indent="457200" latinLnBrk="1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“哈巴狗”没有骨气、摇尾乞怜的人。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6401" y="1219200"/>
            <a:ext cx="82169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dirty="0">
                <a:ln>
                  <a:noFill/>
                </a:ln>
                <a:effectLst/>
                <a:latin typeface="+mj-ea"/>
                <a:ea typeface="+mj-ea"/>
                <a:cs typeface="Times New Roman" pitchFamily="18" charset="0"/>
              </a:rPr>
              <a:t>选词语说句子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effectLst/>
                <a:latin typeface="+mj-ea"/>
                <a:ea typeface="+mj-ea"/>
                <a:cs typeface="Times New Roman" pitchFamily="18" charset="0"/>
              </a:rPr>
              <a:t>：</a:t>
            </a:r>
            <a:endParaRPr kumimoji="0" lang="en-US" altLang="zh-CN" sz="2800" b="1" i="0" u="none" strike="noStrike" cap="none" normalizeH="0" baseline="0" dirty="0">
              <a:ln>
                <a:noFill/>
              </a:ln>
              <a:effectLst/>
              <a:latin typeface="+mj-ea"/>
              <a:ea typeface="+mj-ea"/>
              <a:cs typeface="Times New Roman" pitchFamily="18" charset="0"/>
            </a:endParaRPr>
          </a:p>
          <a:p>
            <a:pPr lvl="0" indent="304800" defTabSz="914400">
              <a:lnSpc>
                <a:spcPct val="150000"/>
              </a:lnSpc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(1)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effectLst/>
                <a:latin typeface="+mj-ea"/>
                <a:ea typeface="+mj-ea"/>
                <a:cs typeface="Times New Roman" pitchFamily="18" charset="0"/>
              </a:rPr>
              <a:t>这两个歹徒看上去很凶悍，其实都是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Times New Roman" pitchFamily="18" charset="0"/>
              </a:rPr>
              <a:t>纸老虎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effectLst/>
                <a:latin typeface="+mj-ea"/>
                <a:ea typeface="+mj-ea"/>
                <a:cs typeface="Times New Roman" pitchFamily="18" charset="0"/>
              </a:rPr>
              <a:t>。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effectLst/>
              <a:latin typeface="+mj-ea"/>
              <a:ea typeface="+mj-ea"/>
              <a:cs typeface="宋体" pitchFamily="2" charset="-122"/>
            </a:endParaRPr>
          </a:p>
          <a:p>
            <a:pPr lvl="0" indent="304800" defTabSz="914400"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(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effectLst/>
                <a:latin typeface="+mj-ea"/>
                <a:ea typeface="+mj-ea"/>
                <a:cs typeface="Times New Roman" pitchFamily="18" charset="0"/>
              </a:rPr>
              <a:t>他是个一毛不拔的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Times New Roman" pitchFamily="18" charset="0"/>
              </a:rPr>
              <a:t>铁公鸡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effectLst/>
                <a:latin typeface="+mj-ea"/>
                <a:ea typeface="+mj-ea"/>
                <a:cs typeface="Times New Roman" pitchFamily="18" charset="0"/>
              </a:rPr>
              <a:t>。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effectLst/>
              <a:latin typeface="+mj-ea"/>
              <a:ea typeface="+mj-ea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9219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Rectangle 5"/>
          <p:cNvSpPr/>
          <p:nvPr/>
        </p:nvSpPr>
        <p:spPr>
          <a:xfrm>
            <a:off x="647700" y="1472231"/>
            <a:ext cx="8001000" cy="559769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sz="2400" b="1" dirty="0">
                <a:latin typeface="+mj-ea"/>
                <a:ea typeface="+mj-ea"/>
              </a:rPr>
              <a:t>选择上面的词语，填在下面的括号里。</a:t>
            </a:r>
          </a:p>
        </p:txBody>
      </p:sp>
      <p:sp>
        <p:nvSpPr>
          <p:cNvPr id="9221" name="矩形 1"/>
          <p:cNvSpPr/>
          <p:nvPr/>
        </p:nvSpPr>
        <p:spPr>
          <a:xfrm>
            <a:off x="342900" y="939800"/>
            <a:ext cx="3733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练一练，学运用。</a:t>
            </a:r>
          </a:p>
        </p:txBody>
      </p:sp>
      <p:sp>
        <p:nvSpPr>
          <p:cNvPr id="11" name="Rectangle 5"/>
          <p:cNvSpPr/>
          <p:nvPr/>
        </p:nvSpPr>
        <p:spPr>
          <a:xfrm>
            <a:off x="-114300" y="2146300"/>
            <a:ext cx="8763000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indent="622300" latinLnBrk="1">
              <a:lnSpc>
                <a:spcPct val="15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）他是公司的（        ），带领大家冲出困境，步入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  <a:p>
            <a:pPr indent="622300" latinLnBrk="1">
              <a:lnSpc>
                <a:spcPct val="150000"/>
              </a:lnSpc>
            </a:pP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正轨。</a:t>
            </a:r>
          </a:p>
          <a:p>
            <a:pPr indent="622300" latinLnBrk="1">
              <a:lnSpc>
                <a:spcPct val="15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）他一见领导就点头哈腰的，活像一只（         ）。</a:t>
            </a:r>
          </a:p>
        </p:txBody>
      </p:sp>
      <p:sp>
        <p:nvSpPr>
          <p:cNvPr id="20" name="矩形 19"/>
          <p:cNvSpPr/>
          <p:nvPr/>
        </p:nvSpPr>
        <p:spPr>
          <a:xfrm>
            <a:off x="6718300" y="3340100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哈巴狗</a:t>
            </a:r>
            <a:endParaRPr lang="zh-CN" altLang="en-US" sz="16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76600" y="2247900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领头羊</a:t>
            </a:r>
            <a:endParaRPr lang="zh-CN" altLang="en-US" sz="16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3315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Rectangle 5"/>
          <p:cNvSpPr/>
          <p:nvPr/>
        </p:nvSpPr>
        <p:spPr>
          <a:xfrm>
            <a:off x="557213" y="804863"/>
            <a:ext cx="7924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我拓展，我积累。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4090988" y="710247"/>
            <a:ext cx="4799012" cy="2017078"/>
          </a:xfrm>
          <a:prstGeom prst="wedgeRoundRectCallout">
            <a:avLst>
              <a:gd name="adj1" fmla="val -31265"/>
              <a:gd name="adj2" fmla="val 7980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chemeClr val="tx1"/>
                </a:solidFill>
              </a:rPr>
              <a:t>这样在生活中有另一层寓意的词语还有很多。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chemeClr val="tx1"/>
                </a:solidFill>
              </a:rPr>
              <a:t>黑马   蠢驴   孺子牛   马后炮   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chemeClr val="tx1"/>
                </a:solidFill>
              </a:rPr>
              <a:t>马前卒   马大哈   替罪羊   笑面虎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239712" y="1624330"/>
            <a:ext cx="2579687" cy="1279525"/>
          </a:xfrm>
          <a:prstGeom prst="wedgeRoundRectCallout">
            <a:avLst>
              <a:gd name="adj1" fmla="val 55746"/>
              <a:gd name="adj2" fmla="val 8066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小朋友，你还知道哪些这样带有寓意的词语</a:t>
            </a:r>
            <a:r>
              <a:rPr lang="zh-CN" altLang="en-US" sz="2400" b="1" dirty="0">
                <a:solidFill>
                  <a:schemeClr val="tx1"/>
                </a:solidFill>
              </a:rPr>
              <a:t>？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3319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4188" y="3362325"/>
            <a:ext cx="1274762" cy="145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3" descr="C:\Users\Administrator\Desktop\17e1884f61f242d2a7c5ee365a480b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238" y="2738437"/>
            <a:ext cx="2073275" cy="2073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48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TextBox 6"/>
          <p:cNvSpPr txBox="1"/>
          <p:nvPr/>
        </p:nvSpPr>
        <p:spPr>
          <a:xfrm>
            <a:off x="578485" y="790575"/>
            <a:ext cx="788543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zh-CN" altLang="en-US" sz="20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0485" name="矩形 15"/>
          <p:cNvSpPr/>
          <p:nvPr/>
        </p:nvSpPr>
        <p:spPr>
          <a:xfrm>
            <a:off x="5454650" y="3694113"/>
            <a:ext cx="293370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Calibri" pitchFamily="34" charset="0"/>
              </a:rPr>
              <a:t>        </a:t>
            </a:r>
          </a:p>
        </p:txBody>
      </p:sp>
      <p:sp>
        <p:nvSpPr>
          <p:cNvPr id="3" name="矩形 2"/>
          <p:cNvSpPr/>
          <p:nvPr/>
        </p:nvSpPr>
        <p:spPr>
          <a:xfrm>
            <a:off x="425496" y="994782"/>
            <a:ext cx="8655004" cy="22852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b="1" dirty="0">
                <a:latin typeface="楷体" pitchFamily="49" charset="-122"/>
                <a:ea typeface="楷体" pitchFamily="49" charset="-122"/>
              </a:rPr>
              <a:t>它要是高兴，能比谁都温柔可亲</a:t>
            </a:r>
            <a:r>
              <a:rPr lang="en-US" altLang="ko-KR" sz="1900" b="1" dirty="0">
                <a:latin typeface="楷体" pitchFamily="49" charset="-122"/>
                <a:ea typeface="楷体" pitchFamily="49" charset="-122"/>
              </a:rPr>
              <a:t>:</a:t>
            </a:r>
            <a:r>
              <a:rPr lang="ko-KR" altLang="en-US" sz="1900" b="1" dirty="0">
                <a:latin typeface="楷体" pitchFamily="49" charset="-122"/>
                <a:ea typeface="楷体" pitchFamily="49" charset="-122"/>
              </a:rPr>
              <a:t>用身子蹭你的腿，把脖子仲出来让你给它抓痒。</a:t>
            </a:r>
            <a:br>
              <a:rPr lang="ko-KR" altLang="en-US" sz="1900" b="1" dirty="0">
                <a:latin typeface="楷体" pitchFamily="49" charset="-122"/>
                <a:ea typeface="楷体" pitchFamily="49" charset="-122"/>
              </a:rPr>
            </a:br>
            <a:r>
              <a:rPr lang="ko-KR" altLang="en-US" sz="1900" b="1" dirty="0">
                <a:latin typeface="楷体" pitchFamily="49" charset="-122"/>
                <a:ea typeface="楷体" pitchFamily="49" charset="-122"/>
              </a:rPr>
              <a:t>什么东西响了一声，它立刻警戒起来</a:t>
            </a:r>
            <a:r>
              <a:rPr lang="en-US" altLang="ko-KR" sz="1900" b="1" dirty="0">
                <a:latin typeface="楷体" pitchFamily="49" charset="-122"/>
                <a:ea typeface="楷体" pitchFamily="49" charset="-122"/>
              </a:rPr>
              <a:t>:</a:t>
            </a:r>
            <a:r>
              <a:rPr lang="ko-KR" altLang="en-US" sz="1900" b="1" dirty="0">
                <a:latin typeface="楷体" pitchFamily="49" charset="-122"/>
                <a:ea typeface="楷体" pitchFamily="49" charset="-122"/>
              </a:rPr>
              <a:t>看看前，看看后，咕咕地警告鸡雏要马上集合到它身边来。</a:t>
            </a:r>
            <a:br>
              <a:rPr lang="ko-KR" altLang="en-US" sz="1900" b="1" dirty="0">
                <a:latin typeface="楷体" pitchFamily="49" charset="-122"/>
                <a:ea typeface="楷体" pitchFamily="49" charset="-122"/>
              </a:rPr>
            </a:br>
            <a:r>
              <a:rPr lang="ko-KR" altLang="en-US" sz="1900" b="1" dirty="0">
                <a:latin typeface="楷体" pitchFamily="49" charset="-122"/>
                <a:ea typeface="楷体" pitchFamily="49" charset="-122"/>
              </a:rPr>
              <a:t>后来我看到鹅果然能看守门户</a:t>
            </a:r>
            <a:r>
              <a:rPr lang="en-US" altLang="ko-KR" sz="1900" b="1" dirty="0">
                <a:latin typeface="楷体" pitchFamily="49" charset="-122"/>
                <a:ea typeface="楷体" pitchFamily="49" charset="-122"/>
              </a:rPr>
              <a:t>:</a:t>
            </a:r>
            <a:r>
              <a:rPr lang="ko-KR" altLang="en-US" sz="1900" b="1" dirty="0">
                <a:latin typeface="楷体" pitchFamily="49" charset="-122"/>
                <a:ea typeface="楷体" pitchFamily="49" charset="-122"/>
              </a:rPr>
              <a:t>凡有生客进来，鹅必然厉声</a:t>
            </a:r>
            <a:r>
              <a:rPr lang="zh-CN" altLang="en-US" sz="1900" b="1" dirty="0">
                <a:latin typeface="楷体" pitchFamily="49" charset="-122"/>
                <a:ea typeface="楷体" pitchFamily="49" charset="-122"/>
              </a:rPr>
              <a:t>叫嚣</a:t>
            </a:r>
            <a:r>
              <a:rPr lang="en-US" altLang="zh-CN" sz="1900" b="1" dirty="0">
                <a:latin typeface="楷体" pitchFamily="49" charset="-122"/>
                <a:ea typeface="楷体" pitchFamily="49" charset="-122"/>
              </a:rPr>
              <a:t>;</a:t>
            </a:r>
            <a:r>
              <a:rPr lang="zh-CN" altLang="en-US" sz="1900" b="1" dirty="0">
                <a:latin typeface="楷体" pitchFamily="49" charset="-122"/>
                <a:ea typeface="楷体" pitchFamily="49" charset="-122"/>
              </a:rPr>
              <a:t>甚至篱笆外有人走路，它也要引吭大叫，不亚于狗的狂吠。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7350" y="625475"/>
            <a:ext cx="86756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379711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2000" b="1" kern="100" dirty="0">
                <a:latin typeface="黑体" panose="02010600030101010101" pitchFamily="49" charset="-122"/>
                <a:ea typeface="黑体" panose="02010600030101010101" pitchFamily="49" charset="-122"/>
                <a:cs typeface="Times New Roman" panose="02020603050405020304"/>
              </a:rPr>
              <a:t>体会下面句子中冒号的用法，从短语中选一个，仿照着写一段话。</a:t>
            </a:r>
          </a:p>
        </p:txBody>
      </p:sp>
      <p:sp>
        <p:nvSpPr>
          <p:cNvPr id="18" name="菱形 17"/>
          <p:cNvSpPr/>
          <p:nvPr/>
        </p:nvSpPr>
        <p:spPr>
          <a:xfrm>
            <a:off x="210185" y="1125537"/>
            <a:ext cx="221660" cy="287337"/>
          </a:xfrm>
          <a:prstGeom prst="diamon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菱形 18"/>
          <p:cNvSpPr/>
          <p:nvPr/>
        </p:nvSpPr>
        <p:spPr>
          <a:xfrm>
            <a:off x="197485" y="1540668"/>
            <a:ext cx="221660" cy="287337"/>
          </a:xfrm>
          <a:prstGeom prst="diamon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菱形 20"/>
          <p:cNvSpPr/>
          <p:nvPr/>
        </p:nvSpPr>
        <p:spPr>
          <a:xfrm>
            <a:off x="216535" y="2386528"/>
            <a:ext cx="221660" cy="287337"/>
          </a:xfrm>
          <a:prstGeom prst="diamon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95985" y="3199149"/>
            <a:ext cx="2012315" cy="50791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爱臭美的小狗</a:t>
            </a:r>
            <a:endParaRPr lang="zh-CN" altLang="en-US" sz="2000" dirty="0"/>
          </a:p>
        </p:txBody>
      </p:sp>
      <p:sp>
        <p:nvSpPr>
          <p:cNvPr id="23" name="椭圆 22"/>
          <p:cNvSpPr/>
          <p:nvPr/>
        </p:nvSpPr>
        <p:spPr>
          <a:xfrm>
            <a:off x="3575685" y="3199149"/>
            <a:ext cx="2075815" cy="50791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粗心的小杰</a:t>
            </a:r>
            <a:endParaRPr lang="zh-CN" altLang="en-US" sz="2000" dirty="0"/>
          </a:p>
        </p:txBody>
      </p:sp>
      <p:sp>
        <p:nvSpPr>
          <p:cNvPr id="31" name="椭圆 30"/>
          <p:cNvSpPr/>
          <p:nvPr/>
        </p:nvSpPr>
        <p:spPr>
          <a:xfrm>
            <a:off x="6362700" y="3200400"/>
            <a:ext cx="2012950" cy="5016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热心肠的老奶奶</a:t>
            </a:r>
            <a:endParaRPr lang="zh-CN" altLang="en-US" sz="2000" dirty="0"/>
          </a:p>
        </p:txBody>
      </p:sp>
      <p:sp>
        <p:nvSpPr>
          <p:cNvPr id="32" name="矩形 15"/>
          <p:cNvSpPr/>
          <p:nvPr/>
        </p:nvSpPr>
        <p:spPr>
          <a:xfrm>
            <a:off x="629285" y="3772319"/>
            <a:ext cx="8082915" cy="9629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60680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读了这些句子，我们知道了这三段话都是举事例写一个动物的特点的，前半句是动物的特点，后面用冒号，紧接着举事例说明这一特点。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8195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6" name="矩形 15"/>
          <p:cNvSpPr/>
          <p:nvPr/>
        </p:nvSpPr>
        <p:spPr>
          <a:xfrm>
            <a:off x="4787901" y="1512888"/>
            <a:ext cx="4127500" cy="30814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60680">
              <a:lnSpc>
                <a:spcPct val="150000"/>
              </a:lnSpc>
              <a:spcAft>
                <a:spcPts val="600"/>
              </a:spcAft>
            </a:pPr>
            <a:r>
              <a:rPr lang="zh-CN" altLang="en-US" sz="2200" b="1" dirty="0">
                <a:solidFill>
                  <a:srgbClr val="C00000"/>
                </a:solidFill>
              </a:rPr>
              <a:t>   读一读这些句子，我发现这都是本单元课文中描写动物的明贬实褒句子，学习这样描写动物，可以帮助我们更好地表达自己对动物的喜爱之情，写出来的文章更加吸引读者的阅读兴趣。</a:t>
            </a:r>
          </a:p>
        </p:txBody>
      </p:sp>
      <p:pic>
        <p:nvPicPr>
          <p:cNvPr id="8197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650" y="-304800"/>
            <a:ext cx="3060700" cy="12922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6"/>
          <p:cNvGrpSpPr/>
          <p:nvPr/>
        </p:nvGrpSpPr>
        <p:grpSpPr>
          <a:xfrm>
            <a:off x="4770912" y="800102"/>
            <a:ext cx="4131789" cy="815881"/>
            <a:chOff x="1195939" y="1361095"/>
            <a:chExt cx="4470896" cy="816366"/>
          </a:xfrm>
        </p:grpSpPr>
        <p:pic>
          <p:nvPicPr>
            <p:cNvPr id="8202" name="Picture 11" descr="C:\Users\Administrator\Desktop\资源 1@4x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1195939" y="1361095"/>
              <a:ext cx="4443411" cy="7259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3" name="矩形 19"/>
            <p:cNvSpPr/>
            <p:nvPr/>
          </p:nvSpPr>
          <p:spPr>
            <a:xfrm>
              <a:off x="1408946" y="1438357"/>
              <a:ext cx="4257889" cy="7391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你读了这些话，你了解了什么？</a:t>
              </a:r>
            </a:p>
          </p:txBody>
        </p:sp>
      </p:grpSp>
      <p:sp>
        <p:nvSpPr>
          <p:cNvPr id="8199" name="TextBox 6"/>
          <p:cNvSpPr txBox="1"/>
          <p:nvPr/>
        </p:nvSpPr>
        <p:spPr>
          <a:xfrm>
            <a:off x="415925" y="795337"/>
            <a:ext cx="329247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读一读，找规律。</a:t>
            </a:r>
          </a:p>
        </p:txBody>
      </p:sp>
      <p:pic>
        <p:nvPicPr>
          <p:cNvPr id="23553" name="Picture 1" descr="C:\Users\Administrator\AppData\Roaming\Tencent\Users\541737432\QQ\WinTemp\RichOle\NL6[4%F@6Y1X_28C2MF1L7M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9400" y="1283715"/>
            <a:ext cx="4487776" cy="3237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346586" y="1052155"/>
            <a:ext cx="8594214" cy="364715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indent="457200" latinLnBrk="1">
              <a:lnSpc>
                <a:spcPct val="150000"/>
              </a:lnSpc>
            </a:pPr>
            <a:r>
              <a:rPr lang="zh-CN" altLang="en-US" sz="2200" b="1" dirty="0">
                <a:latin typeface="+mj-ea"/>
                <a:ea typeface="+mj-ea"/>
              </a:rPr>
              <a:t>（</a:t>
            </a:r>
            <a:r>
              <a:rPr lang="en-US" altLang="zh-CN" sz="2200" b="1" dirty="0">
                <a:latin typeface="+mj-ea"/>
                <a:ea typeface="+mj-ea"/>
              </a:rPr>
              <a:t>1</a:t>
            </a:r>
            <a:r>
              <a:rPr lang="zh-CN" altLang="en-US" sz="2200" b="1" dirty="0">
                <a:latin typeface="+mj-ea"/>
                <a:ea typeface="+mj-ea"/>
              </a:rPr>
              <a:t>）爱臭美的小狗：</a:t>
            </a:r>
            <a:r>
              <a:rPr lang="zh-CN" altLang="en-US" sz="2200" b="1" dirty="0">
                <a:solidFill>
                  <a:srgbClr val="C00000"/>
                </a:solidFill>
                <a:latin typeface="+mj-ea"/>
                <a:ea typeface="+mj-ea"/>
              </a:rPr>
              <a:t>每天早晨会蹲在镜子前照着镜子抓抓耳，挠挠腮，好像在看自己样子漂不漂亮，有时把奶奶的小花手绢顶在头上跑来跑去的玩。</a:t>
            </a:r>
          </a:p>
          <a:p>
            <a:pPr indent="457200" latinLnBrk="1">
              <a:lnSpc>
                <a:spcPct val="150000"/>
              </a:lnSpc>
            </a:pPr>
            <a:r>
              <a:rPr lang="zh-CN" altLang="en-US" sz="2200" b="1" dirty="0">
                <a:latin typeface="+mj-ea"/>
                <a:ea typeface="+mj-ea"/>
              </a:rPr>
              <a:t>（</a:t>
            </a:r>
            <a:r>
              <a:rPr lang="en-US" altLang="zh-CN" sz="2200" b="1" dirty="0">
                <a:latin typeface="+mj-ea"/>
                <a:ea typeface="+mj-ea"/>
              </a:rPr>
              <a:t>2</a:t>
            </a:r>
            <a:r>
              <a:rPr lang="zh-CN" altLang="en-US" sz="2200" b="1" dirty="0">
                <a:latin typeface="+mj-ea"/>
                <a:ea typeface="+mj-ea"/>
              </a:rPr>
              <a:t>）粗心的小杰：</a:t>
            </a:r>
            <a:r>
              <a:rPr lang="zh-CN" altLang="en-US" sz="2200" b="1" dirty="0">
                <a:solidFill>
                  <a:srgbClr val="C00000"/>
                </a:solidFill>
                <a:latin typeface="+mj-ea"/>
                <a:ea typeface="+mj-ea"/>
              </a:rPr>
              <a:t>不是忘了老师布置的作业，就是把钥匙扔在家里。</a:t>
            </a:r>
          </a:p>
          <a:p>
            <a:pPr indent="457200" latinLnBrk="1">
              <a:lnSpc>
                <a:spcPct val="150000"/>
              </a:lnSpc>
            </a:pPr>
            <a:r>
              <a:rPr lang="zh-CN" altLang="en-US" sz="2200" b="1" dirty="0">
                <a:latin typeface="+mj-ea"/>
                <a:ea typeface="+mj-ea"/>
              </a:rPr>
              <a:t>（</a:t>
            </a:r>
            <a:r>
              <a:rPr lang="en-US" altLang="zh-CN" sz="2200" b="1" dirty="0">
                <a:latin typeface="+mj-ea"/>
                <a:ea typeface="+mj-ea"/>
              </a:rPr>
              <a:t>3</a:t>
            </a:r>
            <a:r>
              <a:rPr lang="zh-CN" altLang="en-US" sz="2200" b="1" dirty="0">
                <a:latin typeface="+mj-ea"/>
                <a:ea typeface="+mj-ea"/>
              </a:rPr>
              <a:t>）热心肠的老奶奶：</a:t>
            </a:r>
            <a:r>
              <a:rPr lang="zh-CN" altLang="en-US" sz="2200" b="1" dirty="0">
                <a:solidFill>
                  <a:srgbClr val="C00000"/>
                </a:solidFill>
                <a:latin typeface="+mj-ea"/>
                <a:ea typeface="+mj-ea"/>
              </a:rPr>
              <a:t>她总是闲不住，今天帮东家看个孩子，明天帮西家买个菜，好像浑身有使不完的力气。</a:t>
            </a:r>
          </a:p>
        </p:txBody>
      </p:sp>
      <p:sp>
        <p:nvSpPr>
          <p:cNvPr id="3" name="矩形 2"/>
          <p:cNvSpPr/>
          <p:nvPr/>
        </p:nvSpPr>
        <p:spPr>
          <a:xfrm>
            <a:off x="473586" y="681335"/>
            <a:ext cx="18598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kern="100" dirty="0">
                <a:solidFill>
                  <a:srgbClr val="0000FF"/>
                </a:solidFill>
                <a:ea typeface="宋体"/>
                <a:cs typeface="Times New Roman"/>
              </a:rPr>
              <a:t>参考答案：</a:t>
            </a:r>
            <a:endParaRPr lang="zh-CN" altLang="en-US" sz="2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48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TextBox 6"/>
          <p:cNvSpPr txBox="1"/>
          <p:nvPr/>
        </p:nvSpPr>
        <p:spPr>
          <a:xfrm>
            <a:off x="629285" y="803275"/>
            <a:ext cx="788543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zh-CN" altLang="en-US" sz="20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0485" name="矩形 15"/>
          <p:cNvSpPr/>
          <p:nvPr/>
        </p:nvSpPr>
        <p:spPr>
          <a:xfrm>
            <a:off x="5454650" y="3694113"/>
            <a:ext cx="293370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Calibri" pitchFamily="34" charset="0"/>
              </a:rPr>
              <a:t>        </a:t>
            </a:r>
          </a:p>
        </p:txBody>
      </p:sp>
      <p:sp>
        <p:nvSpPr>
          <p:cNvPr id="3" name="矩形 2"/>
          <p:cNvSpPr/>
          <p:nvPr/>
        </p:nvSpPr>
        <p:spPr>
          <a:xfrm>
            <a:off x="641985" y="1159882"/>
            <a:ext cx="7872730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说它贪玩吧，的确是啊，要不怎么会一天一夜不回家呢？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它若是不高兴啊，无论谁说多少好话，它也一声不出。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它板正的姿势啦，步态啦，和别的公鹅攀谈时的腔调啦，全是海军上将的派头。</a:t>
            </a:r>
          </a:p>
          <a:p>
            <a:pPr>
              <a:lnSpc>
                <a:spcPct val="150000"/>
              </a:lnSpc>
            </a:pPr>
            <a:br>
              <a:rPr lang="ko-KR" altLang="en-US" sz="2400" b="1" dirty="0">
                <a:latin typeface="楷体" pitchFamily="49" charset="-122"/>
                <a:ea typeface="楷体" pitchFamily="49" charset="-122"/>
              </a:rPr>
            </a:b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750" y="727075"/>
            <a:ext cx="86756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379711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2400" b="1" kern="100" dirty="0">
                <a:latin typeface="黑体" panose="02010600030101010101" pitchFamily="49" charset="-122"/>
                <a:ea typeface="黑体" panose="02010600030101010101" pitchFamily="49" charset="-122"/>
                <a:cs typeface="Times New Roman" panose="02020603050405020304"/>
              </a:rPr>
              <a:t>如果去掉下面句子中加点的词语，表达效果有什么不同？</a:t>
            </a:r>
          </a:p>
        </p:txBody>
      </p:sp>
      <p:sp>
        <p:nvSpPr>
          <p:cNvPr id="18" name="菱形 17"/>
          <p:cNvSpPr/>
          <p:nvPr/>
        </p:nvSpPr>
        <p:spPr>
          <a:xfrm>
            <a:off x="464185" y="1366837"/>
            <a:ext cx="221660" cy="287337"/>
          </a:xfrm>
          <a:prstGeom prst="diamon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菱形 18"/>
          <p:cNvSpPr/>
          <p:nvPr/>
        </p:nvSpPr>
        <p:spPr>
          <a:xfrm>
            <a:off x="464185" y="1883568"/>
            <a:ext cx="221660" cy="287337"/>
          </a:xfrm>
          <a:prstGeom prst="diamon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菱形 20"/>
          <p:cNvSpPr/>
          <p:nvPr/>
        </p:nvSpPr>
        <p:spPr>
          <a:xfrm>
            <a:off x="470535" y="2429391"/>
            <a:ext cx="221660" cy="287337"/>
          </a:xfrm>
          <a:prstGeom prst="diamon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矩形 15"/>
          <p:cNvSpPr/>
          <p:nvPr/>
        </p:nvSpPr>
        <p:spPr>
          <a:xfrm>
            <a:off x="2603500" y="3374115"/>
            <a:ext cx="63246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60680">
              <a:lnSpc>
                <a:spcPct val="150000"/>
              </a:lnSpc>
              <a:spcAft>
                <a:spcPts val="600"/>
              </a:spcAft>
            </a:pPr>
            <a:r>
              <a:rPr lang="zh-CN" altLang="en-US" sz="2400" b="1" dirty="0">
                <a:solidFill>
                  <a:srgbClr val="FF6600"/>
                </a:solidFill>
              </a:rPr>
              <a:t>我们读了这三个句子，知道了这个题目的要求是让我们体会语气词在句子中的表达效果。</a:t>
            </a:r>
          </a:p>
        </p:txBody>
      </p:sp>
      <p:sp>
        <p:nvSpPr>
          <p:cNvPr id="16" name="圆角矩形标注 15"/>
          <p:cNvSpPr/>
          <p:nvPr/>
        </p:nvSpPr>
        <p:spPr>
          <a:xfrm>
            <a:off x="406866" y="3653472"/>
            <a:ext cx="1968500" cy="757555"/>
          </a:xfrm>
          <a:prstGeom prst="wedgeRoundRectCallout">
            <a:avLst>
              <a:gd name="adj1" fmla="val 38655"/>
              <a:gd name="adj2" fmla="val -8624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读一读，你发现了什么？</a:t>
            </a:r>
          </a:p>
        </p:txBody>
      </p:sp>
      <p:sp>
        <p:nvSpPr>
          <p:cNvPr id="17" name="矩形 16"/>
          <p:cNvSpPr/>
          <p:nvPr/>
        </p:nvSpPr>
        <p:spPr>
          <a:xfrm>
            <a:off x="1949916" y="1346756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endParaRPr lang="zh-CN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41980" y="1346756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endParaRPr lang="zh-CN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772680" y="1321356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endParaRPr lang="zh-CN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641600" y="2049721"/>
            <a:ext cx="266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·</a:t>
            </a:r>
            <a:endParaRPr lang="zh-CN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2565400" y="2409695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endParaRPr lang="zh-CN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784600" y="2409695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endParaRPr lang="zh-CN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772680" y="2409786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endParaRPr lang="zh-CN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1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308486" y="1361779"/>
            <a:ext cx="8594214" cy="332975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indent="457200" latinLnBrk="1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 第一个句子如果去掉这三个语气词，就带有责备的意味了，感觉说话不够亲切，表达不出对小猫的喜爱之情。                   </a:t>
            </a:r>
          </a:p>
          <a:p>
            <a:pPr indent="457200" latinLnBrk="1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 第二个句子如果去掉语气词“啊”，就不能表现出作者对小猫的亲近、喜爱之情。</a:t>
            </a:r>
          </a:p>
          <a:p>
            <a:pPr indent="457200" latinLnBrk="1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 第三个句子如果去掉语气词“啦”，表达的效果就是严肃、认真的，不能表现出作者对白鹅的亲近、喜爱之情。</a:t>
            </a:r>
          </a:p>
        </p:txBody>
      </p:sp>
      <p:sp>
        <p:nvSpPr>
          <p:cNvPr id="3" name="矩形 2"/>
          <p:cNvSpPr/>
          <p:nvPr/>
        </p:nvSpPr>
        <p:spPr>
          <a:xfrm>
            <a:off x="473586" y="808335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0000FF"/>
                </a:solidFill>
                <a:ea typeface="宋体"/>
                <a:cs typeface="Times New Roman"/>
              </a:rPr>
              <a:t>参考答案：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70"/>
          <p:cNvSpPr>
            <a:spLocks noChangeAspect="1" noChangeArrowheads="1" noTextEdit="1"/>
          </p:cNvSpPr>
          <p:nvPr/>
        </p:nvSpPr>
        <p:spPr bwMode="auto"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6867" name="Picture 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43350" y="534988"/>
            <a:ext cx="189706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9"/>
          <p:cNvPicPr>
            <a:picLocks noChangeAspect="1" noChangeArrowheads="1"/>
          </p:cNvPicPr>
          <p:nvPr/>
        </p:nvPicPr>
        <p:blipFill>
          <a:blip r:embed="rId3"/>
          <a:srcRect l="10870" t="23463" r="9317" b="26411"/>
          <a:stretch>
            <a:fillRect/>
          </a:stretch>
        </p:blipFill>
        <p:spPr bwMode="auto">
          <a:xfrm>
            <a:off x="3348038" y="15875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4461525" y="851462"/>
            <a:ext cx="4123675" cy="1454574"/>
            <a:chOff x="593724" y="3581209"/>
            <a:chExt cx="3749676" cy="1276502"/>
          </a:xfrm>
        </p:grpSpPr>
        <p:sp>
          <p:nvSpPr>
            <p:cNvPr id="13" name="圆角矩形标注 12"/>
            <p:cNvSpPr/>
            <p:nvPr/>
          </p:nvSpPr>
          <p:spPr>
            <a:xfrm>
              <a:off x="1695449" y="3581209"/>
              <a:ext cx="2647951" cy="901807"/>
            </a:xfrm>
            <a:prstGeom prst="wedgeRoundRectCallout">
              <a:avLst>
                <a:gd name="adj1" fmla="val -54220"/>
                <a:gd name="adj2" fmla="val -471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000" b="1" dirty="0">
                  <a:solidFill>
                    <a:schemeClr val="tx1"/>
                  </a:solidFill>
                </a:rPr>
                <a:t>        小朋友，观察上面的字，说说你发现了什么？</a:t>
              </a:r>
            </a:p>
          </p:txBody>
        </p:sp>
        <p:pic>
          <p:nvPicPr>
            <p:cNvPr id="36874" name="Picture 13" descr="C:\Users\Administrator\Desktop\17e1884f61f242d2a7c5ee365a480b19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593724" y="3793793"/>
              <a:ext cx="1101725" cy="1063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矩形 13"/>
          <p:cNvSpPr/>
          <p:nvPr/>
        </p:nvSpPr>
        <p:spPr>
          <a:xfrm>
            <a:off x="4508500" y="2367386"/>
            <a:ext cx="4487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6600"/>
                </a:solidFill>
              </a:rPr>
              <a:t>         读了题目要求，我知道了这个题目的要求是写字时要注意：字距要比行距小、字的大小基本一致、两边留的空白大致相等。</a:t>
            </a:r>
          </a:p>
        </p:txBody>
      </p:sp>
      <p:pic>
        <p:nvPicPr>
          <p:cNvPr id="31747" name="Picture 3" descr="C:\Users\Administrator\AppData\Roaming\Tencent\Users\541737432\QQ\WinTemp\RichOle\%PSHC{0%%Y(~(`O]CYYGS)5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8625" y="851462"/>
            <a:ext cx="4152900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4"/>
          <p:cNvSpPr/>
          <p:nvPr/>
        </p:nvSpPr>
        <p:spPr>
          <a:xfrm>
            <a:off x="542925" y="1136400"/>
            <a:ext cx="3826689" cy="71558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3200" b="1" dirty="0">
                <a:solidFill>
                  <a:srgbClr val="3333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练一练，学运用。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1982788"/>
            <a:ext cx="8474075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533400">
              <a:lnSpc>
                <a:spcPct val="150000"/>
              </a:lnSpc>
            </a:pPr>
            <a:r>
              <a:rPr lang="zh-CN" altLang="en-US" sz="3200" b="1" dirty="0"/>
              <a:t>   按要求在作业纸上工整地把这段话写下来。</a:t>
            </a:r>
          </a:p>
          <a:p>
            <a:pPr indent="533400">
              <a:lnSpc>
                <a:spcPct val="150000"/>
              </a:lnSpc>
            </a:pP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70"/>
          <p:cNvSpPr>
            <a:spLocks noChangeAspect="1" noChangeArrowheads="1" noTextEdit="1"/>
          </p:cNvSpPr>
          <p:nvPr/>
        </p:nvSpPr>
        <p:spPr bwMode="auto"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699" name="Picture 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43350" y="534988"/>
            <a:ext cx="189706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矩形 1"/>
          <p:cNvSpPr>
            <a:spLocks noChangeArrowheads="1"/>
          </p:cNvSpPr>
          <p:nvPr/>
        </p:nvSpPr>
        <p:spPr bwMode="auto">
          <a:xfrm>
            <a:off x="1285875" y="1162050"/>
            <a:ext cx="6786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         </a:t>
            </a:r>
            <a:endParaRPr lang="zh-CN" altLang="zh-CN" sz="28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7654" name="矩形 9"/>
          <p:cNvSpPr>
            <a:spLocks noChangeArrowheads="1"/>
          </p:cNvSpPr>
          <p:nvPr/>
        </p:nvSpPr>
        <p:spPr bwMode="auto">
          <a:xfrm>
            <a:off x="1871663" y="803275"/>
            <a:ext cx="27971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蜂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      </a:t>
            </a:r>
            <a:r>
              <a:rPr lang="en-US" altLang="zh-CN" sz="2000" b="1" dirty="0">
                <a:latin typeface="仿宋" pitchFamily="49" charset="-122"/>
                <a:ea typeface="仿宋" pitchFamily="49" charset="-122"/>
              </a:rPr>
              <a:t>【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唐</a:t>
            </a:r>
            <a:r>
              <a:rPr lang="en-US" altLang="zh-CN" sz="2000" b="1" dirty="0">
                <a:latin typeface="仿宋" pitchFamily="49" charset="-122"/>
                <a:ea typeface="仿宋" pitchFamily="49" charset="-122"/>
              </a:rPr>
              <a:t>】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罗隐</a:t>
            </a:r>
            <a:endParaRPr lang="en-US" altLang="zh-CN" sz="2400" b="1" dirty="0"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不论平地与山尖，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无限风光尽被占。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采得百花成蜜后，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为谁辛苦为谁甜。</a:t>
            </a:r>
          </a:p>
        </p:txBody>
      </p: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3"/>
          <a:srcRect l="11800" t="20515" r="7144" b="24937"/>
          <a:stretch>
            <a:fillRect/>
          </a:stretch>
        </p:blipFill>
        <p:spPr bwMode="auto">
          <a:xfrm>
            <a:off x="3328988" y="-22225"/>
            <a:ext cx="24860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89" name="Picture 1" descr="C:\Users\Administrator\AppData\Roaming\Tencent\Users\541737432\QQ\WinTemp\RichOle\Y4JOGRH5%A~F3A~E0Z06DH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5256" y="962463"/>
            <a:ext cx="2873277" cy="370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70"/>
          <p:cNvSpPr>
            <a:spLocks noChangeAspect="1" noChangeArrowheads="1" noTextEdit="1"/>
          </p:cNvSpPr>
          <p:nvPr/>
        </p:nvSpPr>
        <p:spPr bwMode="auto"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3" name="Picture 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43350" y="534988"/>
            <a:ext cx="189706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1513" y="976313"/>
            <a:ext cx="7775575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1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作者介绍</a:t>
            </a:r>
            <a:r>
              <a:rPr lang="zh-CN" altLang="en-US" sz="3200" b="1" kern="100" dirty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endParaRPr lang="en-US" altLang="zh-CN" sz="3200" b="1" kern="100" dirty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1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   </a:t>
            </a:r>
            <a:r>
              <a:rPr lang="zh-CN" altLang="en-US" sz="2800" b="1" kern="100" dirty="0">
                <a:latin typeface="+mj-ea"/>
                <a:ea typeface="+mj-ea"/>
                <a:cs typeface="Times New Roman" pitchFamily="18" charset="0"/>
              </a:rPr>
              <a:t>罗隐</a:t>
            </a:r>
            <a:r>
              <a:rPr lang="zh-CN" altLang="en-US" sz="2800" b="1" kern="100" dirty="0">
                <a:latin typeface="Times New Roman" pitchFamily="18" charset="0"/>
                <a:ea typeface="+mj-ea"/>
                <a:cs typeface="Times New Roman" pitchFamily="18" charset="0"/>
              </a:rPr>
              <a:t>（</a:t>
            </a:r>
            <a:r>
              <a:rPr lang="en-US" altLang="zh-CN" sz="2800" b="1" kern="100" dirty="0">
                <a:latin typeface="Times New Roman" pitchFamily="18" charset="0"/>
                <a:ea typeface="+mj-ea"/>
                <a:cs typeface="Times New Roman" pitchFamily="18" charset="0"/>
              </a:rPr>
              <a:t>833—909</a:t>
            </a:r>
            <a:r>
              <a:rPr lang="zh-CN" altLang="en-US" sz="2800" b="1" kern="100" dirty="0">
                <a:latin typeface="Times New Roman" pitchFamily="18" charset="0"/>
                <a:ea typeface="+mj-ea"/>
                <a:cs typeface="Times New Roman" pitchFamily="18" charset="0"/>
              </a:rPr>
              <a:t>），</a:t>
            </a:r>
            <a:r>
              <a:rPr lang="zh-CN" altLang="en-US" sz="2800" b="1" kern="100" dirty="0">
                <a:latin typeface="+mj-ea"/>
                <a:ea typeface="+mj-ea"/>
                <a:cs typeface="Times New Roman" pitchFamily="18" charset="0"/>
              </a:rPr>
              <a:t>唐末文学家。字昭谏，余杭（今属浙江）人，罗隐的讽刺散文的成就很高，堪称古代小品文的奇葩。有诗集</a:t>
            </a:r>
            <a:r>
              <a:rPr lang="en-US" altLang="zh-CN" sz="2800" b="1" kern="100" dirty="0">
                <a:latin typeface="+mj-ea"/>
                <a:ea typeface="+mj-ea"/>
                <a:cs typeface="Times New Roman" pitchFamily="18" charset="0"/>
              </a:rPr>
              <a:t>《</a:t>
            </a:r>
            <a:r>
              <a:rPr lang="zh-CN" altLang="en-US" sz="2800" b="1" kern="100" dirty="0">
                <a:latin typeface="+mj-ea"/>
                <a:ea typeface="+mj-ea"/>
                <a:cs typeface="Times New Roman" pitchFamily="18" charset="0"/>
              </a:rPr>
              <a:t>甲乙集</a:t>
            </a:r>
            <a:r>
              <a:rPr lang="en-US" altLang="zh-CN" sz="2800" b="1" kern="100" dirty="0">
                <a:latin typeface="+mj-ea"/>
                <a:ea typeface="+mj-ea"/>
                <a:cs typeface="Times New Roman" pitchFamily="18" charset="0"/>
              </a:rPr>
              <a:t>》</a:t>
            </a:r>
            <a:r>
              <a:rPr lang="zh-CN" altLang="en-US" sz="2800" b="1" kern="100" dirty="0">
                <a:latin typeface="+mj-ea"/>
                <a:ea typeface="+mj-ea"/>
                <a:cs typeface="Times New Roman" pitchFamily="18" charset="0"/>
              </a:rPr>
              <a:t>，清人辑有</a:t>
            </a:r>
            <a:r>
              <a:rPr lang="en-US" altLang="zh-CN" sz="2800" b="1" kern="100" dirty="0">
                <a:latin typeface="+mj-ea"/>
                <a:ea typeface="+mj-ea"/>
                <a:cs typeface="Times New Roman" pitchFamily="18" charset="0"/>
              </a:rPr>
              <a:t>《</a:t>
            </a:r>
            <a:r>
              <a:rPr lang="zh-CN" altLang="en-US" sz="2800" b="1" kern="100" dirty="0">
                <a:latin typeface="+mj-ea"/>
                <a:ea typeface="+mj-ea"/>
                <a:cs typeface="Times New Roman" pitchFamily="18" charset="0"/>
              </a:rPr>
              <a:t>罗昭谏集</a:t>
            </a:r>
            <a:r>
              <a:rPr lang="en-US" altLang="zh-CN" sz="2800" b="1" kern="100" dirty="0">
                <a:latin typeface="+mj-ea"/>
                <a:ea typeface="+mj-ea"/>
                <a:cs typeface="Times New Roman" pitchFamily="18" charset="0"/>
              </a:rPr>
              <a:t>》</a:t>
            </a:r>
            <a:r>
              <a:rPr lang="zh-CN" altLang="en-US" sz="2800" b="1" kern="100" dirty="0">
                <a:latin typeface="+mj-ea"/>
                <a:ea typeface="+mj-ea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70"/>
          <p:cNvSpPr>
            <a:spLocks noChangeAspect="1" noChangeArrowheads="1" noTextEdit="1"/>
          </p:cNvSpPr>
          <p:nvPr/>
        </p:nvSpPr>
        <p:spPr bwMode="auto"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1747" name="Picture 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43350" y="534988"/>
            <a:ext cx="189706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430713" y="1614488"/>
            <a:ext cx="44386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lnSpc>
                <a:spcPct val="150000"/>
              </a:lnSpc>
            </a:pPr>
            <a:r>
              <a:rPr lang="zh-CN" altLang="en-US" sz="2400" b="1" dirty="0">
                <a:solidFill>
                  <a:srgbClr val="FF6600"/>
                </a:solidFill>
                <a:latin typeface="宋体" pitchFamily="2" charset="-122"/>
              </a:rPr>
              <a:t>①山尖：山峰。</a:t>
            </a:r>
          </a:p>
          <a:p>
            <a:pPr marL="261938" indent="-261938">
              <a:lnSpc>
                <a:spcPct val="150000"/>
              </a:lnSpc>
            </a:pPr>
            <a:r>
              <a:rPr lang="zh-CN" altLang="en-US" sz="2400" b="1" dirty="0">
                <a:solidFill>
                  <a:srgbClr val="FF6600"/>
                </a:solidFill>
                <a:latin typeface="宋体" pitchFamily="2" charset="-122"/>
              </a:rPr>
              <a:t>②无限风光：极其美好的风景</a:t>
            </a:r>
            <a:endParaRPr lang="en-US" altLang="zh-CN" sz="2400" b="1" dirty="0">
              <a:solidFill>
                <a:srgbClr val="FF6600"/>
              </a:solidFill>
              <a:latin typeface="宋体" pitchFamily="2" charset="-122"/>
            </a:endParaRPr>
          </a:p>
          <a:p>
            <a:pPr marL="261938" indent="-261938">
              <a:lnSpc>
                <a:spcPct val="150000"/>
              </a:lnSpc>
            </a:pPr>
            <a:r>
              <a:rPr lang="zh-CN" altLang="en-US" sz="2400" b="1" dirty="0">
                <a:solidFill>
                  <a:srgbClr val="FF6600"/>
                </a:solidFill>
                <a:latin typeface="宋体" pitchFamily="2" charset="-122"/>
              </a:rPr>
              <a:t>③占：占有，占据。</a:t>
            </a:r>
          </a:p>
          <a:p>
            <a:pPr marL="261938" indent="-261938">
              <a:lnSpc>
                <a:spcPct val="150000"/>
              </a:lnSpc>
            </a:pPr>
            <a:r>
              <a:rPr lang="zh-CN" altLang="en-US" sz="2400" b="1" dirty="0">
                <a:solidFill>
                  <a:srgbClr val="FF6600"/>
                </a:solidFill>
                <a:latin typeface="宋体" pitchFamily="2" charset="-122"/>
              </a:rPr>
              <a:t>④采：采取，这里指采取花蜜</a:t>
            </a:r>
          </a:p>
        </p:txBody>
      </p:sp>
      <p:sp>
        <p:nvSpPr>
          <p:cNvPr id="29702" name="矩形 1"/>
          <p:cNvSpPr>
            <a:spLocks noChangeArrowheads="1"/>
          </p:cNvSpPr>
          <p:nvPr/>
        </p:nvSpPr>
        <p:spPr bwMode="auto">
          <a:xfrm>
            <a:off x="4430713" y="1123950"/>
            <a:ext cx="947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注释：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9"/>
          <p:cNvSpPr>
            <a:spLocks noChangeArrowheads="1"/>
          </p:cNvSpPr>
          <p:nvPr/>
        </p:nvSpPr>
        <p:spPr bwMode="auto">
          <a:xfrm>
            <a:off x="1135063" y="792182"/>
            <a:ext cx="27971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蜂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      </a:t>
            </a:r>
            <a:r>
              <a:rPr lang="en-US" altLang="zh-CN" sz="2000" b="1" dirty="0">
                <a:latin typeface="仿宋" pitchFamily="49" charset="-122"/>
                <a:ea typeface="仿宋" pitchFamily="49" charset="-122"/>
              </a:rPr>
              <a:t>【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唐</a:t>
            </a:r>
            <a:r>
              <a:rPr lang="en-US" altLang="zh-CN" sz="2000" b="1" dirty="0">
                <a:latin typeface="仿宋" pitchFamily="49" charset="-122"/>
                <a:ea typeface="仿宋" pitchFamily="49" charset="-122"/>
              </a:rPr>
              <a:t>】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罗隐</a:t>
            </a:r>
            <a:endParaRPr lang="en-US" altLang="zh-CN" sz="2400" b="1" dirty="0"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不论平地与</a:t>
            </a:r>
            <a:r>
              <a:rPr lang="zh-CN" altLang="en-US" sz="2800" b="1" dirty="0">
                <a:solidFill>
                  <a:srgbClr val="FF6600"/>
                </a:solidFill>
                <a:latin typeface="楷体" pitchFamily="49" charset="-122"/>
                <a:ea typeface="楷体" pitchFamily="49" charset="-122"/>
              </a:rPr>
              <a:t>山尖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，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6600"/>
                </a:solidFill>
                <a:latin typeface="楷体" pitchFamily="49" charset="-122"/>
                <a:ea typeface="楷体" pitchFamily="49" charset="-122"/>
              </a:rPr>
              <a:t>无限风光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尽被</a:t>
            </a:r>
            <a:r>
              <a:rPr lang="zh-CN" altLang="en-US" sz="2800" b="1" dirty="0">
                <a:solidFill>
                  <a:srgbClr val="FF6600"/>
                </a:solidFill>
                <a:latin typeface="楷体" pitchFamily="49" charset="-122"/>
                <a:ea typeface="楷体" pitchFamily="49" charset="-122"/>
              </a:rPr>
              <a:t>占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6600"/>
                </a:solidFill>
                <a:latin typeface="楷体" pitchFamily="49" charset="-122"/>
                <a:ea typeface="楷体" pitchFamily="49" charset="-122"/>
              </a:rPr>
              <a:t>采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得百花成蜜后，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为谁辛苦为谁甜。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7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70"/>
          <p:cNvSpPr>
            <a:spLocks noChangeAspect="1" noChangeArrowheads="1" noTextEdit="1"/>
          </p:cNvSpPr>
          <p:nvPr/>
        </p:nvSpPr>
        <p:spPr bwMode="auto"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2771" name="Picture 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43350" y="534988"/>
            <a:ext cx="189706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4808524" y="1050773"/>
            <a:ext cx="3636977" cy="3330727"/>
            <a:chOff x="3468910" y="653299"/>
            <a:chExt cx="4520006" cy="2621005"/>
          </a:xfrm>
        </p:grpSpPr>
        <p:sp>
          <p:nvSpPr>
            <p:cNvPr id="32775" name="矩形 19"/>
            <p:cNvSpPr>
              <a:spLocks noChangeArrowheads="1"/>
            </p:cNvSpPr>
            <p:nvPr/>
          </p:nvSpPr>
          <p:spPr bwMode="auto">
            <a:xfrm>
              <a:off x="3468911" y="1053409"/>
              <a:ext cx="4520005" cy="2220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indent="449263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6600"/>
                  </a:solidFill>
                  <a:latin typeface="宋体" pitchFamily="2" charset="-122"/>
                </a:rPr>
                <a:t>无论在平原还是在山尖，美丽的春光尽被蜜蜂占领。采集百花酿成了蜜以后，不知道为谁辛苦为谁甜？</a:t>
              </a:r>
            </a:p>
          </p:txBody>
        </p:sp>
        <p:sp>
          <p:nvSpPr>
            <p:cNvPr id="32776" name="矩形 20"/>
            <p:cNvSpPr>
              <a:spLocks noChangeArrowheads="1"/>
            </p:cNvSpPr>
            <p:nvPr/>
          </p:nvSpPr>
          <p:spPr bwMode="auto">
            <a:xfrm>
              <a:off x="3468910" y="653299"/>
              <a:ext cx="1112902" cy="46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诗意：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9" name="矩形 9"/>
          <p:cNvSpPr>
            <a:spLocks noChangeArrowheads="1"/>
          </p:cNvSpPr>
          <p:nvPr/>
        </p:nvSpPr>
        <p:spPr bwMode="auto">
          <a:xfrm>
            <a:off x="1350963" y="792182"/>
            <a:ext cx="27971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蜂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      </a:t>
            </a:r>
            <a:r>
              <a:rPr lang="en-US" altLang="zh-CN" sz="2000" b="1" dirty="0">
                <a:latin typeface="仿宋" pitchFamily="49" charset="-122"/>
                <a:ea typeface="仿宋" pitchFamily="49" charset="-122"/>
              </a:rPr>
              <a:t>【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唐</a:t>
            </a:r>
            <a:r>
              <a:rPr lang="en-US" altLang="zh-CN" sz="2000" b="1" dirty="0">
                <a:latin typeface="仿宋" pitchFamily="49" charset="-122"/>
                <a:ea typeface="仿宋" pitchFamily="49" charset="-122"/>
              </a:rPr>
              <a:t>】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罗隐</a:t>
            </a:r>
            <a:endParaRPr lang="en-US" altLang="zh-CN" sz="2400" b="1" dirty="0"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不论平地与山尖，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无限风光尽被占。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采得百花成蜜后，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为谁辛苦为谁甜。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70"/>
          <p:cNvSpPr>
            <a:spLocks noChangeAspect="1" noChangeArrowheads="1" noTextEdit="1"/>
          </p:cNvSpPr>
          <p:nvPr/>
        </p:nvSpPr>
        <p:spPr bwMode="auto"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3795" name="Picture 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43350" y="534988"/>
            <a:ext cx="189706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6"/>
          <p:cNvGrpSpPr>
            <a:grpSpLocks/>
          </p:cNvGrpSpPr>
          <p:nvPr/>
        </p:nvGrpSpPr>
        <p:grpSpPr bwMode="auto">
          <a:xfrm>
            <a:off x="603250" y="993775"/>
            <a:ext cx="7983538" cy="2607445"/>
            <a:chOff x="3468910" y="653299"/>
            <a:chExt cx="5210628" cy="2606859"/>
          </a:xfrm>
        </p:grpSpPr>
        <p:sp>
          <p:nvSpPr>
            <p:cNvPr id="33798" name="矩形 7"/>
            <p:cNvSpPr>
              <a:spLocks noChangeArrowheads="1"/>
            </p:cNvSpPr>
            <p:nvPr/>
          </p:nvSpPr>
          <p:spPr bwMode="auto">
            <a:xfrm>
              <a:off x="3468910" y="1038895"/>
              <a:ext cx="5210628" cy="222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449263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6600"/>
                  </a:solidFill>
                  <a:latin typeface="宋体" pitchFamily="2" charset="-122"/>
                </a:rPr>
                <a:t>  蜂与蝶在诗人词客笔下，成为风韵的象征。然而小蜜蜂毕竟与花蝴蝶不同，它是为酿蜜而劳苦一生，积累甚多而享受甚少。这首诗赞美了蜜蜂辛勤劳动的高尚品格，也暗喻了作者对不劳而获的人的痛恨和不满。</a:t>
              </a:r>
            </a:p>
          </p:txBody>
        </p:sp>
        <p:sp>
          <p:nvSpPr>
            <p:cNvPr id="33799" name="矩形 8"/>
            <p:cNvSpPr>
              <a:spLocks noChangeArrowheads="1"/>
            </p:cNvSpPr>
            <p:nvPr/>
          </p:nvSpPr>
          <p:spPr bwMode="auto">
            <a:xfrm>
              <a:off x="3468910" y="653299"/>
              <a:ext cx="726296" cy="461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赏析：</a:t>
              </a:r>
              <a:endParaRPr lang="zh-CN" altLang="en-US" sz="2400" dirty="0"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4"/>
          <p:cNvSpPr/>
          <p:nvPr/>
        </p:nvSpPr>
        <p:spPr>
          <a:xfrm>
            <a:off x="555625" y="614362"/>
            <a:ext cx="3416320" cy="637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3333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练一练，学运用。</a:t>
            </a:r>
          </a:p>
        </p:txBody>
      </p:sp>
      <p:sp>
        <p:nvSpPr>
          <p:cNvPr id="6" name="矩形 5"/>
          <p:cNvSpPr/>
          <p:nvPr/>
        </p:nvSpPr>
        <p:spPr>
          <a:xfrm>
            <a:off x="555625" y="1734519"/>
            <a:ext cx="8297862" cy="230832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533400">
              <a:lnSpc>
                <a:spcPct val="150000"/>
              </a:lnSpc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我们班主任是个不称职的妈妈，为了给我们补课，她女儿生病都没有去看看。</a:t>
            </a:r>
          </a:p>
          <a:p>
            <a:pPr indent="533400">
              <a:lnSpc>
                <a:spcPct val="150000"/>
              </a:lnSpc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欧阳海对自己的生命很不负责任，拦惊马救列车，却牺牲了自己宝贵的生命。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82663" y="1174750"/>
            <a:ext cx="7870824" cy="5597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 latinLnBrk="1">
              <a:lnSpc>
                <a:spcPct val="150000"/>
              </a:lnSpc>
              <a:defRPr/>
            </a:pPr>
            <a:r>
              <a:rPr lang="zh-CN" altLang="en-US" sz="2400" b="1" dirty="0">
                <a:latin typeface="+mj-ea"/>
                <a:ea typeface="+mj-ea"/>
                <a:cs typeface="Times New Roman" panose="02020603050405020304" pitchFamily="18" charset="0"/>
              </a:rPr>
              <a:t>读下面一段话，用“</a:t>
            </a:r>
            <a:r>
              <a:rPr lang="zh-CN" altLang="en-US" sz="2400" b="1" u="sng" dirty="0">
                <a:latin typeface="+mj-ea"/>
                <a:ea typeface="+mj-ea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+mj-ea"/>
                <a:ea typeface="+mj-ea"/>
                <a:cs typeface="Times New Roman" panose="02020603050405020304" pitchFamily="18" charset="0"/>
              </a:rPr>
              <a:t>”画出你认为明贬实褒的词语。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124345" y="2260600"/>
            <a:ext cx="981055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972059" y="3429000"/>
            <a:ext cx="1390641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70"/>
          <p:cNvSpPr>
            <a:spLocks noChangeAspect="1" noChangeArrowheads="1" noTextEdit="1"/>
          </p:cNvSpPr>
          <p:nvPr/>
        </p:nvSpPr>
        <p:spPr bwMode="auto"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6867" name="Picture 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43350" y="534988"/>
            <a:ext cx="189706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矩形 7"/>
          <p:cNvSpPr>
            <a:spLocks noChangeArrowheads="1"/>
          </p:cNvSpPr>
          <p:nvPr/>
        </p:nvSpPr>
        <p:spPr bwMode="auto">
          <a:xfrm>
            <a:off x="630238" y="798513"/>
            <a:ext cx="162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延展阅读</a:t>
            </a:r>
          </a:p>
        </p:txBody>
      </p:sp>
      <p:sp>
        <p:nvSpPr>
          <p:cNvPr id="36871" name="Rectangle 3"/>
          <p:cNvSpPr>
            <a:spLocks noChangeArrowheads="1"/>
          </p:cNvSpPr>
          <p:nvPr/>
        </p:nvSpPr>
        <p:spPr bwMode="auto">
          <a:xfrm>
            <a:off x="1323975" y="1269187"/>
            <a:ext cx="4534589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蜂儿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zh-CN" sz="2000" b="1" dirty="0">
                <a:latin typeface="仿宋" pitchFamily="49" charset="-122"/>
                <a:ea typeface="仿宋" pitchFamily="49" charset="-122"/>
                <a:cs typeface="Times New Roman" pitchFamily="18" charset="0"/>
              </a:rPr>
              <a:t>【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  <a:cs typeface="Times New Roman" pitchFamily="18" charset="0"/>
              </a:rPr>
              <a:t>宋</a:t>
            </a:r>
            <a:r>
              <a:rPr lang="en-US" altLang="zh-CN" sz="2000" b="1" dirty="0">
                <a:latin typeface="仿宋" pitchFamily="49" charset="-122"/>
                <a:ea typeface="仿宋" pitchFamily="49" charset="-122"/>
                <a:cs typeface="Times New Roman" pitchFamily="18" charset="0"/>
              </a:rPr>
              <a:t>】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  <a:cs typeface="Times New Roman" pitchFamily="18" charset="0"/>
              </a:rPr>
              <a:t>杨万里</a:t>
            </a:r>
          </a:p>
          <a:p>
            <a:pPr algn="ctr" eaLnBrk="0" hangingPunct="0">
              <a:lnSpc>
                <a:spcPct val="15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蜂儿不食人间仓，</a:t>
            </a:r>
            <a:endParaRPr lang="en-US" altLang="zh-CN" sz="2400" b="1" dirty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玉露为酒花为粮。</a:t>
            </a:r>
          </a:p>
          <a:p>
            <a:pPr algn="ctr" eaLnBrk="0" hangingPunct="0">
              <a:lnSpc>
                <a:spcPct val="15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作蜜不忙采蜜忙，</a:t>
            </a:r>
            <a:endParaRPr lang="en-US" altLang="zh-CN" sz="2400" b="1" dirty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蜜成又带百花香。 </a:t>
            </a:r>
          </a:p>
        </p:txBody>
      </p:sp>
      <p:pic>
        <p:nvPicPr>
          <p:cNvPr id="39938" name="Picture 2" descr="http://pic.ruiwen.com/allimg/201702/23-1f2251k341.jpg?x-oss-process=style/qr.ruiw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0775" y="1436688"/>
            <a:ext cx="3762375" cy="2762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Rectangle 5"/>
          <p:cNvSpPr/>
          <p:nvPr/>
        </p:nvSpPr>
        <p:spPr>
          <a:xfrm>
            <a:off x="479415" y="560388"/>
            <a:ext cx="3416320" cy="637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3333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我拓展，我积累。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1984374" y="1263333"/>
            <a:ext cx="5444491" cy="478155"/>
          </a:xfrm>
          <a:prstGeom prst="wedgeRoundRectCallout">
            <a:avLst>
              <a:gd name="adj1" fmla="val -62146"/>
              <a:gd name="adj2" fmla="val 597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小朋友，你还积累了哪些这样的句子？</a:t>
            </a:r>
          </a:p>
        </p:txBody>
      </p:sp>
      <p:pic>
        <p:nvPicPr>
          <p:cNvPr id="30725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3665" y="3268346"/>
            <a:ext cx="1278255" cy="1532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13" descr="C:\Users\Administrator\Desktop\17e1884f61f242d2a7c5ee365a480b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8" y="1553846"/>
            <a:ext cx="1792287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9"/>
          <p:cNvSpPr/>
          <p:nvPr/>
        </p:nvSpPr>
        <p:spPr>
          <a:xfrm>
            <a:off x="1739900" y="1985646"/>
            <a:ext cx="6095999" cy="2590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200" b="1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    （</a:t>
            </a:r>
            <a:r>
              <a:rPr lang="en-US" altLang="zh-CN" sz="2200" b="1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sz="2200" b="1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）在乌云和大海之间，海燕像黑色的闪电，在高傲地飞翔”、“只有那高傲的海燕，勇敢地、自由自在地、在泛起白沫的大海上飞翔。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2200" b="1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    （</a:t>
            </a:r>
            <a:r>
              <a:rPr lang="en-US" altLang="zh-CN" sz="2200" b="1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en-US" sz="2200" b="1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）我国儿童的狡猾的眼光察觉，她爱我们，并没有存心要打的意思。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0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8"/>
          <p:cNvSpPr>
            <a:spLocks noChangeArrowheads="1"/>
          </p:cNvSpPr>
          <p:nvPr/>
        </p:nvSpPr>
        <p:spPr bwMode="auto">
          <a:xfrm>
            <a:off x="1315751" y="3322409"/>
            <a:ext cx="7818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轮</a:t>
            </a:r>
            <a:r>
              <a:rPr lang="en-US" altLang="zh-CN" sz="32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——  </a:t>
            </a:r>
            <a:r>
              <a:rPr lang="zh-CN" altLang="en-US" sz="32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（沦落）</a:t>
            </a:r>
            <a:r>
              <a:rPr lang="en-US" altLang="zh-CN" sz="32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——  </a:t>
            </a:r>
            <a:r>
              <a:rPr lang="zh-CN" altLang="en-US" sz="32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（抡拳）</a:t>
            </a:r>
            <a:endParaRPr lang="en-US" altLang="zh-CN" sz="3200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矩形 8"/>
          <p:cNvSpPr>
            <a:spLocks noChangeArrowheads="1"/>
          </p:cNvSpPr>
          <p:nvPr/>
        </p:nvSpPr>
        <p:spPr bwMode="auto">
          <a:xfrm>
            <a:off x="1303051" y="2485578"/>
            <a:ext cx="7818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捕</a:t>
            </a:r>
            <a:r>
              <a:rPr lang="en-US" altLang="zh-CN" sz="32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——  </a:t>
            </a:r>
            <a:r>
              <a:rPr lang="zh-CN" altLang="en-US" sz="32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（黄浦江）</a:t>
            </a:r>
            <a:r>
              <a:rPr lang="en-US" altLang="zh-CN" sz="32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——  </a:t>
            </a:r>
            <a:r>
              <a:rPr lang="zh-CN" altLang="en-US" sz="32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（哺育）</a:t>
            </a:r>
            <a:endParaRPr lang="en-US" altLang="zh-CN" sz="3200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1295113" y="1704341"/>
            <a:ext cx="7818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消</a:t>
            </a:r>
            <a:r>
              <a:rPr lang="en-US" altLang="zh-CN" sz="32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——  </a:t>
            </a:r>
            <a:r>
              <a:rPr lang="zh-CN" altLang="en-US" sz="32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（俏丽）</a:t>
            </a:r>
            <a:r>
              <a:rPr lang="en-US" altLang="zh-CN" sz="32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——  </a:t>
            </a:r>
            <a:r>
              <a:rPr lang="zh-CN" altLang="en-US" sz="32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（陡峭）</a:t>
            </a:r>
            <a:endParaRPr lang="en-US" altLang="zh-CN" sz="3200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338" name="矩形 8"/>
          <p:cNvSpPr>
            <a:spLocks noChangeArrowheads="1"/>
          </p:cNvSpPr>
          <p:nvPr/>
        </p:nvSpPr>
        <p:spPr bwMode="auto">
          <a:xfrm>
            <a:off x="1303051" y="927100"/>
            <a:ext cx="7818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杆</a:t>
            </a:r>
            <a:r>
              <a:rPr lang="en-US" altLang="zh-CN" sz="32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——  </a:t>
            </a:r>
            <a:r>
              <a:rPr lang="zh-CN" altLang="en-US" sz="32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（肝脏）</a:t>
            </a:r>
            <a:r>
              <a:rPr lang="en-US" altLang="zh-CN" sz="32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——  </a:t>
            </a:r>
            <a:r>
              <a:rPr lang="zh-CN" altLang="en-US" sz="32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（麦秆）</a:t>
            </a:r>
            <a:endParaRPr lang="en-US" altLang="zh-CN" sz="3200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>
            <a:hlinkClick r:id="rId2" action="ppaction://hlinksldjump"/>
          </p:cNvPr>
          <p:cNvSpPr/>
          <p:nvPr/>
        </p:nvSpPr>
        <p:spPr>
          <a:xfrm>
            <a:off x="2655478" y="870923"/>
            <a:ext cx="722939" cy="646331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肝</a:t>
            </a:r>
          </a:p>
        </p:txBody>
      </p:sp>
      <p:sp>
        <p:nvSpPr>
          <p:cNvPr id="14" name="矩形 13">
            <a:hlinkClick r:id="rId2" action="ppaction://hlinksldjump"/>
          </p:cNvPr>
          <p:cNvSpPr/>
          <p:nvPr/>
        </p:nvSpPr>
        <p:spPr>
          <a:xfrm>
            <a:off x="5489658" y="870923"/>
            <a:ext cx="702475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秆</a:t>
            </a: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2630078" y="2424022"/>
            <a:ext cx="72406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浦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419225" y="670868"/>
            <a:ext cx="7877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>
                <a:latin typeface="方正姚体" pitchFamily="2" charset="-122"/>
                <a:ea typeface="方正姚体" pitchFamily="2" charset="-122"/>
              </a:rPr>
              <a:t>                     </a:t>
            </a:r>
            <a:r>
              <a:rPr lang="en-US" altLang="zh-CN" b="1" dirty="0" err="1">
                <a:latin typeface="方正姚体" pitchFamily="2" charset="-122"/>
                <a:ea typeface="方正姚体" pitchFamily="2" charset="-122"/>
              </a:rPr>
              <a:t>gān</a:t>
            </a:r>
            <a:r>
              <a:rPr lang="en-US" altLang="zh-CN" b="1" dirty="0">
                <a:latin typeface="方正姚体" pitchFamily="2" charset="-122"/>
                <a:ea typeface="方正姚体" pitchFamily="2" charset="-122"/>
              </a:rPr>
              <a:t>                                           </a:t>
            </a:r>
            <a:r>
              <a:rPr lang="en-US" altLang="zh-CN" b="1" dirty="0" err="1">
                <a:latin typeface="方正姚体" pitchFamily="2" charset="-122"/>
                <a:ea typeface="方正姚体" pitchFamily="2" charset="-122"/>
              </a:rPr>
              <a:t>gǎn</a:t>
            </a:r>
            <a:endParaRPr lang="en-US" altLang="zh-CN" b="1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5" name="矩形 34">
            <a:hlinkClick r:id="rId4" action="ppaction://hlinksldjump"/>
          </p:cNvPr>
          <p:cNvSpPr/>
          <p:nvPr/>
        </p:nvSpPr>
        <p:spPr>
          <a:xfrm>
            <a:off x="2630078" y="3298666"/>
            <a:ext cx="7510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沦</a:t>
            </a:r>
          </a:p>
        </p:txBody>
      </p:sp>
      <p:sp>
        <p:nvSpPr>
          <p:cNvPr id="36" name="矩形 35">
            <a:hlinkClick r:id="rId5" action="ppaction://hlinksldjump"/>
          </p:cNvPr>
          <p:cNvSpPr/>
          <p:nvPr/>
        </p:nvSpPr>
        <p:spPr>
          <a:xfrm>
            <a:off x="5438859" y="1685807"/>
            <a:ext cx="68730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峭</a:t>
            </a:r>
          </a:p>
        </p:txBody>
      </p:sp>
      <p:sp>
        <p:nvSpPr>
          <p:cNvPr id="24" name="矩形 23">
            <a:hlinkClick r:id="rId3" action="ppaction://hlinksldjump"/>
          </p:cNvPr>
          <p:cNvSpPr/>
          <p:nvPr/>
        </p:nvSpPr>
        <p:spPr>
          <a:xfrm>
            <a:off x="5903448" y="2449135"/>
            <a:ext cx="70055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哺</a:t>
            </a:r>
          </a:p>
        </p:txBody>
      </p:sp>
      <p:sp>
        <p:nvSpPr>
          <p:cNvPr id="26" name="矩形 25">
            <a:hlinkClick r:id="rId4" action="ppaction://hlinksldjump"/>
          </p:cNvPr>
          <p:cNvSpPr/>
          <p:nvPr/>
        </p:nvSpPr>
        <p:spPr>
          <a:xfrm>
            <a:off x="5463913" y="3311366"/>
            <a:ext cx="70282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抡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286841" y="1405375"/>
            <a:ext cx="7851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>
                <a:latin typeface="方正姚体" pitchFamily="2" charset="-122"/>
                <a:ea typeface="方正姚体" pitchFamily="2" charset="-122"/>
              </a:rPr>
              <a:t>                       </a:t>
            </a:r>
            <a:r>
              <a:rPr lang="en-US" altLang="zh-CN" b="1" dirty="0" err="1">
                <a:latin typeface="方正姚体" pitchFamily="2" charset="-122"/>
                <a:ea typeface="方正姚体" pitchFamily="2" charset="-122"/>
              </a:rPr>
              <a:t>qiào</a:t>
            </a:r>
            <a:r>
              <a:rPr lang="en-US" altLang="zh-CN" b="1" dirty="0">
                <a:latin typeface="方正姚体" pitchFamily="2" charset="-122"/>
                <a:ea typeface="方正姚体" pitchFamily="2" charset="-122"/>
              </a:rPr>
              <a:t>                                         </a:t>
            </a:r>
            <a:r>
              <a:rPr lang="en-US" altLang="zh-CN" b="1" dirty="0" err="1">
                <a:latin typeface="方正姚体" pitchFamily="2" charset="-122"/>
                <a:ea typeface="方正姚体" pitchFamily="2" charset="-122"/>
              </a:rPr>
              <a:t>qiào</a:t>
            </a:r>
            <a:endParaRPr lang="en-US" altLang="zh-CN" b="1" dirty="0"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6"/>
          <a:srcRect l="8389" t="20024" r="7471" b="26044"/>
          <a:stretch>
            <a:fillRect/>
          </a:stretch>
        </p:blipFill>
        <p:spPr bwMode="auto">
          <a:xfrm>
            <a:off x="3043238" y="-22225"/>
            <a:ext cx="30575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>
            <a:hlinkClick r:id="rId5" action="ppaction://hlinksldjump"/>
          </p:cNvPr>
          <p:cNvSpPr/>
          <p:nvPr/>
        </p:nvSpPr>
        <p:spPr>
          <a:xfrm>
            <a:off x="2630078" y="1678941"/>
            <a:ext cx="68730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俏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315751" y="2239356"/>
            <a:ext cx="7851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>
                <a:latin typeface="方正姚体" pitchFamily="2" charset="-122"/>
                <a:ea typeface="方正姚体" pitchFamily="2" charset="-122"/>
              </a:rPr>
              <a:t>                        </a:t>
            </a:r>
            <a:r>
              <a:rPr lang="en-US" altLang="zh-CN" b="1" dirty="0" err="1">
                <a:latin typeface="方正姚体" pitchFamily="2" charset="-122"/>
                <a:ea typeface="方正姚体" pitchFamily="2" charset="-122"/>
              </a:rPr>
              <a:t>pǔ</a:t>
            </a:r>
            <a:r>
              <a:rPr lang="en-US" altLang="zh-CN" b="1" dirty="0">
                <a:latin typeface="方正姚体" pitchFamily="2" charset="-122"/>
                <a:ea typeface="方正姚体" pitchFamily="2" charset="-122"/>
              </a:rPr>
              <a:t>                                                    </a:t>
            </a:r>
            <a:r>
              <a:rPr lang="en-US" altLang="zh-CN" b="1" dirty="0" err="1">
                <a:latin typeface="方正姚体" pitchFamily="2" charset="-122"/>
                <a:ea typeface="方正姚体" pitchFamily="2" charset="-122"/>
              </a:rPr>
              <a:t>bǔ</a:t>
            </a:r>
            <a:endParaRPr lang="en-US" altLang="zh-CN" b="1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366551" y="3114000"/>
            <a:ext cx="62407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方正姚体" pitchFamily="2" charset="-122"/>
                <a:ea typeface="方正姚体" pitchFamily="2" charset="-122"/>
              </a:rPr>
              <a:t>                      </a:t>
            </a:r>
            <a:r>
              <a:rPr lang="en-US" altLang="zh-CN" b="1" dirty="0" err="1">
                <a:latin typeface="方正姚体" pitchFamily="2" charset="-122"/>
                <a:ea typeface="方正姚体" pitchFamily="2" charset="-122"/>
              </a:rPr>
              <a:t>lún</a:t>
            </a:r>
            <a:r>
              <a:rPr lang="en-US" altLang="zh-CN" b="1" dirty="0">
                <a:latin typeface="方正姚体" pitchFamily="2" charset="-122"/>
                <a:ea typeface="方正姚体" pitchFamily="2" charset="-122"/>
              </a:rPr>
              <a:t>                                            </a:t>
            </a:r>
            <a:r>
              <a:rPr lang="en-US" altLang="zh-CN" b="1" dirty="0" err="1">
                <a:latin typeface="方正姚体" pitchFamily="2" charset="-122"/>
                <a:ea typeface="方正姚体" pitchFamily="2" charset="-122"/>
              </a:rPr>
              <a:t>lūn</a:t>
            </a:r>
            <a:endParaRPr lang="en-US" altLang="zh-CN" b="1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0" name="圆角矩形标注 29"/>
          <p:cNvSpPr/>
          <p:nvPr/>
        </p:nvSpPr>
        <p:spPr>
          <a:xfrm>
            <a:off x="603250" y="3983097"/>
            <a:ext cx="1968500" cy="788928"/>
          </a:xfrm>
          <a:prstGeom prst="wedgeRoundRectCallout">
            <a:avLst>
              <a:gd name="adj1" fmla="val 49623"/>
              <a:gd name="adj2" fmla="val -7176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读一读，你发现了什么？</a:t>
            </a:r>
          </a:p>
        </p:txBody>
      </p:sp>
      <p:sp>
        <p:nvSpPr>
          <p:cNvPr id="31" name="矩形 30"/>
          <p:cNvSpPr/>
          <p:nvPr/>
        </p:nvSpPr>
        <p:spPr>
          <a:xfrm>
            <a:off x="3354142" y="3843684"/>
            <a:ext cx="5281858" cy="10500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533400">
              <a:lnSpc>
                <a:spcPct val="150000"/>
              </a:lnSpc>
            </a:pPr>
            <a:r>
              <a:rPr lang="zh-CN" altLang="en-US" sz="2200" b="1" dirty="0">
                <a:solidFill>
                  <a:srgbClr val="FF6600"/>
                </a:solidFill>
              </a:rPr>
              <a:t>我们知道了这是四组字形近字，我们可以通过换偏旁的方法记住这些字。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0" grpId="0"/>
      <p:bldP spid="27" grpId="0"/>
      <p:bldP spid="35" grpId="0"/>
      <p:bldP spid="24" grpId="0"/>
      <p:bldP spid="26" grpId="0"/>
      <p:bldP spid="32" grpId="0"/>
      <p:bldP spid="28" grpId="0"/>
      <p:bldP spid="29" grpId="0"/>
      <p:bldP spid="30" grpId="0" bldLvl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679700" y="2955925"/>
            <a:ext cx="14366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心肝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093913" y="3651250"/>
            <a:ext cx="28479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 肝硬化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82638" y="2505075"/>
            <a:ext cx="1178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gān</a:t>
            </a:r>
            <a:endParaRPr lang="en-US" altLang="zh-CN" sz="4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5365" name="AutoShape 3" descr="data:image/jpeg;base64,/9j/4AAQSkZJRgABAQAAAQABAAD/2wBDAAgGBgcGBQgHBwcJCQgKDBQNDAsLDBkSEw8UHRofHh0aHBwgJC4nICIsIxwcKDcpLDAxNDQ0Hyc5PTgyPC4zNDL/2wBDAQkJCQwLDBgNDRgyIRwhMjIyMjIyMjIyMjIyMjIyMjIyMjIyMjIyMjIyMjIyMjIyMjIyMjIyMjIyMjIyMjIyMjL/wAARCAEsAa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+iiiuo6wooooAKKKKACiiigAooooAKKKKACiiigAooooAKKKKACiiigAooooAKKKKACiiigAooooAKOnXpRVHWpGh0LUZUOGS1lYH0IQmgRp+GUx4ds5iMNcqbph6GUmTH4bsfhWnLMkKFnbAAJ/z+YpttGsNrDEgwiIqqPQAVjC/S88RixyfkxMFbuoH/xXlmuU5TeHIBxj2ooooAKKKruZkvoyMtBIpVhj7jDkH6EZB/4D70AWKhmuYrd4VlbaZn8tDjjdgnHt0P8ALvU1U9VsjqGl3FsjbJWXMT/3JByjfgwB/CgC5XNXI8jxdcr0W6s45FHqyMyufyaMfhXQb5FtN7qFkEeWA5AOKwNcYDWNEvF/jlnsjz2ZC/8AOAfnVQ3Kg7SLNFFFdB0hRRRQAUUUUAFFFFABRRRQAUUUUAFFFFABRRUN1d21lA093cRQQr1klcKo/E0ATUVlR6rdajxo2mT3an/l5nzbwD/gTDcw90Vh71di8PalcDfqGtyxsf8AljYRIiD23OGY/XI+gqHNIhzSLFFLH4agQ5bUNRkHo1x/gBTx4Z0k/wCutmuh6Xczzj8nJFL2iJ9qirPd21qAbi4ihB7yOF/nVUa7pTcR39vM392BxI35Lk1vW+jaXaHNtptnCT/zzgVf5CrtT7QXtTk31q1QZa31IL/e/s242/nspbbXtJu5PKg1K1aXvF5oDj6qeR+VdXVe6sbS+j8u8tYLhP7s0YcfkaPaMXtWZg56UVTv/C2iW217fwlps8PPmLbwxxyD3AwA35g+maw2k8LwXwtfLudO3f6t7a4mt2X/AHoiQf8AvpcHIxmn7TyK9r5HUUVSGm61AA1lqVnqUWMqt0vlOR1z5kYKnqP4KaZ9bi4k8O3Eh/6drmFh/wCPulUpopTiX6KxbnXrqzt557rQry3hg/1ss9zaKicA8nzvcVxOo/FieS3YaPpBEmcebdONuPVVBBP4lfxpSqwjq2NST2PUKo3mtaVp7Fb3U7O2Ydpp1Q/qa8K1DxTqmrbv7R1i52nrBv8AIT6bVxuH1z9aWy8LarqMX+geH72SNuQ62xiU+4Zto/EGsHirv3Y3Kem7PZv+Ez8Mf9B/TT9LlD/Wom8deGFP/IZtm/3Mt/IGvMovAHjUJh/D07EdG+1WwJHuPM4NTx/DvxhIOdEaP/fuof6OaX1ip/KK8e56EvxA8LN01dD2z5UmP/Qa0tP8RaNqrbLDVLS4k/55pMC//fPWvK0+Gfi+NnI0uMqx3AC6j4Pfv/nNY+qeGtY05T/auhXkSLyXaHzUHuXTco/Oj6xUW8QTT6nv9FfPdn4k1fTIlfTNauViRhlDL5qBe+FfcB68Y6V2mkfFC6hZY9bs1mj6faLQYYe5Qnn8D+FaQxMJb6Dsz1CiqematYazZi6066juITxuQ8qfQjqD7HmrldABRRRQAVmeIzjwvq3/AF5zf+gGtOsjxRNDB4Zv/Pljhjli8jzJGCqpkOwEk9BlqT2E9jsq55rMWnja1ucfu7m1mjHtJuRsfiA35Y7Cue1r4waDp6uNPhudUccBol8uMnsN7dfqoIrBs/iPqPiDxTosEthaWlut6pG12kfLAx/e+UfxntXG5xTtc51CT1sewUUUVZIUUUUAFFRzzw2sDz3EqRQxjc7uwVVHqSar295NeWBuYLUoWOYkuGMZZezHglc9cEZ6ZAPAALUi742TONwIzXO+IIjb2uks5BKakrNj1cOvH4vUqXmpailw6XdrY2UJKSXIj3lmUneUZiAAv3dzKckMcYAznQA6xd216Wm/s6zGLFZWJaZsYM755PBIXPYk9xioq7Kim2atFFFdB0hRRRQAUUhIAyTgDuaoy65pEDFZtVsY2HBD3KKR+ZpXEX6KzP8AhI9CP/Mb0z/wLj/xpf8AhItDxn+2tN/8C4/8aOZdwuaVFZttr2nXt4LaynN0/wDG0Cl0QYJBZx8ozjjnmtKhNPYAooopjCiiigChHYeINS5leHR7c/wqBPcH8f8AVofwetGx8L6VZTrdNC13eL0urxvNkH+6Twn0UAe1bNFczk3ucrk3uFMk3FQqnBJAz7d/0zT6g37r7YP+WcWT/wACPH/oJpCJ6KKKACiiqVzJerkRwZXPytE6s34q20Y+hzQBdoqvbtdnHniIqRncoKke23n+dWKAAnAyelUpU0zWrd7eUWl9CPvxnbIo+o5qcXcP2n7OWKy9gyld3fgkYP4U9oo3lSVo0MiZ2sVGVz1we1AHOT6LqGjMtx4fkEsKkltOuZDtIPJ8uQ5Kn/ZOV9NvWqetfEjSdG08tNFOuqE7U0yZfLmLe/bZ/tjI9MniusuLlLXyjJnbJIIwR2J4Gfx4/Go9Qs7C/tvs2oW0FzA5A8uZA4J+hoYHzVrviHVvEWpi81VDNIzBIYLblE5O1VTqzcnnknJ+ldH4N8BX3ie7llvnksdMh4LxbWkkfPKAnKjHc84PHBBA7vUvhzoumX0etafpP2xYc+fp8jGQPGfvGMMeHH93OGGRjoR22mXFldabbzaa0TWbIPK8oYUDpgDtjpjt0rJUle8tWaOppaOhm6L4O8P+H9rafpkKTAY+0SDzJT/wNsn8M4rdoorUzCiiigAooooAxNX8IeHtdDf2lo9pM7DBl2bZP++1w3615z4i+El3aK1x4euGu4xybO5YCQf7j8A/Rsf71ew0VMoqW5UZOOx8s/aNQ0PV1eCS603UI2CSqRscAg4DKRhhnHUEelepeEPHy6tPHpurLHBftxFKnEc59MH7re3ft6Du/EXhbSfFFl9n1K2V2X/VTrxJCfVW7fToe4NeA+IdAvfDervpl/ksP3lvcJlRMoPDqezA4yOoPtgnNOVHVao3jNS9T3ymSyxwRPLNIscaAszucBQOpJ7CuF8I+P4Lm0az165jgu4IywuZCFSdAOT7OB1HfqO4HG+KvGE/im5kiTfBpML/ACQtwZSACHf8+F7dTz06ZV4RhzFeR0ev/FI+f9k8PwJICD/ptwp28Y5ROCevU4HsRXB6hqF3qt3G2o3c99cs2Ikf5ju9EjUYB/3Rmup8H/Dm/wDE7pqV5K9jpJUbGC/vZxnqmeFU8fMRzjgd67/wT4YsbS0a8s7JLZbmUNI5bfJtjf5I85J4IyxY5JyMAYxzP2lXWTsiHUUdtTz/AEj4XeJNZeKe5SLS7Ycj7UN0hPr5anjjPDEHnpWtd/D+28PX014mrXc76TaDUZCwVF3hsxrgDOD5cmeew9a9T1DVvs8q2dlGt1qMgykO7AQf35D/AAqPzPQAmsPxBoSHwldWVxMZrjUrq2S6nPymQvNGpAHZQvAHYDuck3GnFdDJ1JPqdPcwtIA0ZZZF6EPtx+hB/EVVN1e2w/e2c1yuOGh2bh/vZYZ/AfgKXQ71tR0Kxu5P9bLAplH918fMD7hsj8Kvu6xozuQFUZJPYVZBiWt5ca3f3MLRS2draOqSRMw8yZioYZ2k7VAPTOT7AEGWbQ9It4pJ3EltDGpdyl3JEiAck4DACsTS9O1YxrqsCW8wvma78uSdoHjDnKqWCvuwu0fw/d53cY1203UNWljOsG3itI2DiytnMgkYHIMjsq5AIB2gAZHJI4oA5W/1Cw0+ZdWuNI1ZNJhTdDemH7SzNn7+JCzRKAODtGc5yOM42ufFky2H2bQIrh2f715d7EO3vsC559GI49DXr1cJ4n+F+lax5l1pe3TNQYliY1/cyn/bT1PquD65qZ81vdKjy394yvC+raN4jhhs5bm5aW2QbNNvGTagXoVCqBIBxyckexrta+eNU07WNC1g2V5b/ZL2AiSORZSM+kkbAcj3/AgdK9N8FeOv7V8rS9YZI9SxiOYDalz9PR/bv1HcC6NZP3ZaM6EkttjuqKKK6RhWB4j8Sx6KiwQqst7IMqrfdjX+++OcZHA6k+nJGtqN6mn6fNdupYRrwgOCzHhVH1JA/GvJ72Z3mM99cIJbl8tKx27t3PQ9VwQAO20Vx4zE+xjaO7AkvbqfVsNqEzzE/P8AvGyig4CsF+6MNweM896j+0yBnwfLVB/q+0eCMEeozx9DTFu7VJZOJZCMkqkZABxyMvtGDnpnsMUrzMUAit47eMbcSzvlto5xjj1PTPWvClKU3eWvqMTznt4uZWiA+Rck5ViDx78ZIPPQVLZx3t5MdqSAytshi8wb2JHQ8HjAJOegGe1Mhs1Z0YyPK7/LEWhMhY/3UBC/kq9sn1r0Pw5oH9mp9quVQXbrtCKBthU87Rjgk4GT7AdBW+GwzrS8uoGho+mJpGmx2quZJPvSynrI56sf6egAHar9FFfQpJKyEFFFFMAooooA26KKK5TkCqiYGqyHP+shUL/wFmz/AOhippnMQEnVF++B6ev4f41Buje8RlkXOSVOfvZHzL/6C3vQBcooooAKKKKACiodt0JsmWExZ+55ZDY/3t39KdPMtvH5j527lXj3IA/nQA8qrEEgEqcjI6GmrKjSvEG+dACw9Aen8jRDKs8EcqZ2uoYZ9CM1hRzz6Z4gZdSYGG7VYre6AwrsCSEfsr84B6N2weKAE8VDVYbL7Xp8BvY4ijy2a4DsEcNujPdsAjaevGMEYNDwj4nsfGNzLexSGOW3UYs5CN8YbOG4OCCMjI9wegrsK8/13QrTw7d3epW9gVgvJhN9rt3EUljcHCly5BxEw5bggEHIIbgA9Arnr6xuNFvZdX0iBpYpTuvrCMf63/prGO0g7j+Me+DVH/hKrzw/FBD4qt4w0gAjvbEl4ZD6MCAUPvyvuMgV0FrqP2518hY1TGSWlVmI9gpP5kj6UAT2N/a6nZx3dlOk8Eg+V0P5g+hHQg8irFYMES2HjeeOJVWPUbLz2VRgeZE4VmPuRKgz/sCt6gAooooAKKKKACiiigArH8S+G7DxRpTWN8pBB3QzJ9+F+zKf5joRwa2KwPGfiEeGfDN1frtNyR5VqjdGlbhfwH3j7A0ntqNeR866hp0trrN3p920UpsJ2iLR8o7j+IfT07HPpXXfDHwrZeJ9Zvbu+kjls7GVSbTvK+MAsP7gKnjuQQeAQeRsLHU9XmNlp8b3eoymV+T8zYyzOT6n9SwHetHwprp8LaxZ6pb7vsyAR3Ef9+A/eyPUfeHuMdzXJCyldrQ6ZXcbLc+mAAAABgDoKy5vDei3Fw882mWzySNucmMfOfUjofxrSR0ljWSNgyMAysDkEHoadXYcpXtLCzsIzHZWkFshOSsMYQE/QCotWsDqWnSW6ymKXKyQygZ2SIwZGx3AYDjv0q7RQByPhu9v3vNesvs0NvcW96Ha3diQokjViyH+JWfzCOnfPORWze208tjcSXsytGsMmYEXCEFSDvzndwTxwPY8GjU9MuJLyHU9Nljiv4VMbCTPlzx9dj45GDyGGSpzwQSDUuLTXNagey1COysLKUFZ/s1w08kqHqgJRAgI4J+Y4PGDzQBo6Jn+wNNyMH7LFn/vgVfpAAoAAAA4AFLQAUUUUAY3iXwxp3inTDaXyEOuWhnTiSFvVT/MdD3r5/17Qr7w9qsmmaiuJV/eRTR5Cyrnh0PUEHt1U/gT9M1zvjPwnb+LdEa1ZxDeRZe0uQMmJ8fqp6Ef1ArOpT515lwnyvyOU8CeLjrdt/Z2oSD+1Ldc7jx9oTpvHv0DD156GutubmG0gaedwka9T156AADkkngAck187qNW0bVAySCDUbCYgrIvKOvBBI4Kke3IPvXsGh6nqHiS2h1tNPtTHysEE14V8lhlWJxG2WzkZ7DgDkk7UKrkrPdG70L2qadqHiLT5IWmOnQkq8agbpGKkEFzn5Rx0HPQ5HSuMn8J6nYEk6esoP3pI/3u73LDEh7cbccV6D9q1ZBul0u3ZR1W3vN7n6B0QfqKlttTtrqbyAzRXIGTBMpR8eoB6j3GR70q2GhW1luB5omn6k5CyWl+AO8tnJJn6ZTCitjTPC+ozEM9pFZ56yznzH/BQcfmVx6Gu/orCOXUU7u7Hdmdpui2el5eJDJcMMPcS/NI349h7DA9q0ao3us6bpz+Xd3sMUmMiMtlyP8AdHP6VVXxVojMAb9I/wDalVo1/NgBXanCHuqyFdGxRTUkSWNZI3V0YZVlOQR7GnVYwooooAKKKKANuiimTSpBC8rnCIMk1ynIRSRTKxe2kUE8mNxlT9O4P5j2rD1G1vNjGKwmx1IhkQgEHIKksCcHkcAjtxlTZvNYlitmuXUWtqMDzZSFyT0AyCcnoAFbOeDWalxquowuiKdPt5PvTMWNy6+gyf3f1PPP3VNNJvYaTexa0DxRHqFzJpl4Gi1CFivzIVWXAycejDuvB7gYNdHXNf2bZfYVshboLdfuoONpznIPUHPOeueetRpHrNoNtnrAkj7Jf2/nbR6BlZG/Fix96t030LdN9DqaK5r7d4j27f8AiVbv+em2TH125/Td+NI39tzkedrKw+1naKn/AKMMlTySFySOjkljixvYLuIUZ7k9hVLWtObVdLltY7h7eU4aORT0YHIyO4z1H8jg1zU0t3pGo295e3V1q1sziPyzGvnRnGdyLGoDgYJKgA8Z5wBXW2V9a6lZx3dlcR3FvIMpJG2Qe38+KTTW5LTWjINHvxqGnrJ5XkSxs0M0Oc+XIpwy57jjg9wQe9WLyzt9Qs5bS6iEsEq7XQ9x/Q+/auV1hrzw74pTU7JHmtdSTZcWgx880akhl9HMYb2PlAHkgjotL1mw1m2E9jcLICPmTo6ezKeQeR+YpCM/TdTfTrptG1i5HnxrvtbqVgv2qEdyem9ejD6N/FgbMc8N2rqgLx4wSUO1gfQnhh9OKzPE+l6fqejudQljt1tT9pjunVSIGXnf83BHUEHqCRWdoqa/qeiWUzLZaGs0KSSJaw75SSoORuAWM+xV/rQBQH9k20mqeHr2S4FjayIbV44nb7MGUN5YdVIXacFQTkArjoDV2w1OBURdM03UtVlj+Q3AhFvEzd2JcopPqUByfyroNM0y30q0+zwF23MZJJZW3PK56sx7k/4AYAAq5QBj6Zp962pzavqbRrcyRCCK3iO5LePOSNxALMxwScAfKAOmTsUUUAFFFFABRRRQAUUUUAFeJ/FrWDfeKINKRsw6dEGcD/ntIM8/RNuP9817U7rGjO5CqoJJPYV8tX9/daxrl1eoGebVbktAp7O7YjT8tg/Csqz92y6mlJe9dnrPwe8Ppb6feeIZU/fXrmKAntEhwSP95gfwVa4T4haYdE8c6hDFbk21ztvIwpHHmZ3cHtvVz+Ne+aRpsWj6PZ6bB/qrWFIlPrtGM/j1rzX4zWAD6NqijktJaP75G9fy2P8AnSqQXs7dhwl79+50/wAMNU/tTwFYbmYyWm60fdnI2HC5z/sbT+NdhXk/wZvSJtb04n5P3Vyo9yCjfoiV6xWkHzRTIkrSaCiiiqJCiiigAooooAKKKKACiiigDx/4v6GlrqFlr0K7Vuj9lucdC4BMbfkGU/RaqfCzUjFqGoaSzfJMguoh/tDCP+hj/I13/wAS9PXUfh9qysgcwRi5AIz/AKtg5/QEfjXmPw38J6nqerHVLO/+x2VqzQu5Xe7Fk5VAeBgMpycgHHB5FZL3aqkjeEvc16HqlzqMVvOtssctxdMu4QQJvfb/AHj2Ue5IHbrUQksNZje3mh3vEQXguIirxnsdrDI74YenBrVitrPw9Aot4MRyEmaVmLSOwUkMzHluARyfTtUV/p0mqWcF7bMsWpwKfKkP3W/vI3qjEfhwRyK6vaak+01M37Be2v8Ax5X7Mg/5Y3YMo/B8hx9SW+lct4v8T6xpojsTZm085CzXcEnmDA6hchSD0ycdxjGcjsrG8W+tRMEaNwSkkT/ejcHDKfcH/HpUOr6Ra61YNaXanbncjrw0bdmB9f8AEg06kXKLUXZmjV1oeKtdCNc5kiUtuLS5VmbuxLYyeOp+nGSKkj1UKQFvI27/AOsyP8cfTnHuK6a58C61p7ubPyr2HPCo/lt+TEAY9m/LNUT4X1kuF/sq6CdeGj4PthuD7jg46cV5EqFROziczjJdCLSvEEumXBmsnwx+Z4kH7uT13KOM/wC0OfwyK9L0bxHp+tIFhlEd0Bl7Z2G8fT+8PcfoeK4m18GaxcHbLbJCvdp5VGffEZbn/vnPeug0/wCH2kWzRy3oa9nQhhu+SNSPRR29mLV14VVo6NaeZrT5kdbRSKoVQqjAAwBS16BsFFFFAGxK7RxlljaRuyrjn86xdQ1GKxmjW5H2zUWG6Cyh5C/7Rz0A/vt+HJwa8+tXuqjy9JVrW1PW+mT5mH/TKM9f95hjuAwpbOwgsUcQqxeQ7pZZGLPI3qzHkn+XQYFYRg3uYRg3uRRWk090t9qciz3a58tF/wBVbg9QgPfHBY8n2HAvUUVslbY2SS2CiiimMKKKKAKl9DM6wXFqENzayiaJXOFY4KlSe2VZhnsSDzjFY+lQDR7md7Gz1Kygkl80wmGNwucZX5XIYenXA4FdHRUSgmRKCZlX73niG/s2ENzp9lZSNMkrMqzSy7WRSqjO1QGb73JOOMdab+FyJ3mg1BvMkILma3TBPP8AzzCep656n1roaUdRQoIFCJ4Bq+u6p4h8qPUbtpoUcLFAqhIl+bAIUcE+5yfevpmvlC2ldng2phFlTczcfxDoP6/zr6vrjpNu9yKiStYKKKK1MgooooAKKKKACiiigAooooAw/GczW/gfXZUJDLYTkEdjsNeH+A4IL3xzoMWQ0QuGkGORlI3df1UflXufi22e88G63bRqWkksZlRR3Ow4H514H4P1Cz0rxlo+r3DJFbrKRLKTgKrxsm5vYFhyegrGp8UbmtP4ZH0rXnXxlAbwpYJvKs2oLtIPOfKkNegC5gNuLgTRmAjcJA42keueleH/ABJ8UweItbhtLCZZtOsN2JUOVlmPBIPcKOAfUtV1JWiyaavJFv4MO7eJNVSQYdbRMkdG+fgivaq8z+DukPDpl/rUqkC9kWGDPeOPPzfizMP+AivTKKatBBUd5MKKKKsgKKKKACiiigAooooAKKKKAK2o2q3umXdo4ys8LxEeoZSP61xvwlWK38B2KvNH9ruGeeWPcNw5wOOv3VWu0vZJobC4ltojNOkTNHGDjewBwPxPFcTY+J/Cy+FrDTo9Xs47m1EUHl3TCGWKRCAzMrYK4IJJ6cHk0vMfkX/HTyvHpdjFKkZvLtYsu20dDxntkEj64rpONO03kmTyY/oXIH8yf51zLy2/im7e7MYk0oW720DMMfaA5Uu477fkUKe+CemDXPaYniO/t7C0u9avZrm5QhCqw7IQp2yOxADbkOQMjO/b83Wqasrg42VzpXt7rU9fubnRJYoLb/VXdxNGXSWVeP3agjLKBtZs44A5K8SXKatpKma7EV/ZjmSS1hZJIh6mMs29fUg5H9010Vpaw2NnDaW6BIYUCIvoAMCsrWNTl0q9tfJje5lut0cVupwWYDI+g7k9huPPGGpNDUmhsUiTxJLE6yRuoZXU5DA9CD6U6q+n+DtNhgZtSt4b6eRmkYSpviiLHJWJGyEXJPTk9zVaNE0rU0s4pWfT7pS9oWYt5bj78W49sYZQecB+ygDSM7uxrGpd2NGiiitDQKKKKACiiigAooooAKKKKACioLq8trGAzXU8cMYONztgE+g9T7VgXPjaxibbBa3U/GQ20IDzjoxDdePu1nOrCHxOwHTUVyi+OrZTibT7kD1jZGGPXkjitzTdZ0/VkLWVysjL9+Mgq6fVTyPrShWp1PhdwL9FFFagFFFUr+8aDZb2wV72biJD0A7u3oo7+vAHJFAj59vkazN9Go+e2llQD3RmH8xX1PDKs8McqHKOoZT7EZr5i8RWElr4m1WwaSQxx3LM8rH55N4D9umd+fx4r6E8GXRvfBOhzk5ZrGEN/vBAD+oNefSVpSXmZ1dkzcooorYxCiiigAooooAKKKKACiiigArxPxX8MtT0y8mutCtze6c7Fhbxn97BnqoB++o7Y5HTBxmvbKKmUFJWZUZOLuj5bm8L6oRsj8Naj5jHGf7Nk+X3+7XV+G/hlrWrTRLf20ml6auA7S4ErqP4UXquemWxj0Ne80VCoxRTqyIbS1gsbOG0tYlit4UEccajAVQMACpqKK1MwooooAKKKKACiiigAooooAKjnnjtreW4mcJFEhd2PRVAyTUlY3if9/paaeOTqE8dqV/vITmQf9+1k/KgCv8AZ9U8RWu65mfS9PmTKwQH/SHU9N7nhOOqqCf9rtXz74gsEs9c1SC1UAW97cJGoAUFfMb5cAAAfy4r6gldo03LE8p/uoRn9SBXy3q+ofaNc1a8J/dXFzcXEZ9F3scce2D+dY1/hRrR3PZPh6f+KJsADkDfg/8AAyf5k1veD7GGGxvL9QWnury5LEnoqzyAKPQdT9WJ71S0S2g8P+ErGCTbBDZ2imUnouFyxP45NaHgiaWbw0Gnh8ib7Xcl4T1jzO7BT7gEV1T2SCeyRcu9eisfMW4tphNwIYlGWmJIAVe2SSPYZ68HC6bp8kMrajqTo+ozDYSD8kKk8Rx57Zxk9WIyewDddCiTSZWXKx38eTjpuDIP1YD8a0Lm1juo2Ry4BGOG4/LofxBrMyJiQqlmIAAySe1cfBod1r+lyXB1W4tLe7uDdW0UUUZ8td2Y3yykhiAG645xjrmPUrzUH1WPwkEaWO7TEtySRsgO7djuWKqyj0LDnoK7QAKoVQAAMADtQBzN3pGsWVpLc22pteyxKXFtLAiiUDkqCuCCegPTPUVPbXMV5aQ3MDboZkWRG9VIyDWtb3fn3dxAV2tDjP45x+gB/GudihOj6zLph/49bjfc2Z/u/NmSP8CwYezY/hrWEtbM1hLWzNGiiitTYKKKKACiikbJU7SA2OCRkD8KAFrN1jWrbR4AZD5lw4Pk26n5nI/ko7noPyFc1q+p+KrIyC8S3gtgTi5swSpH+0WDbeOuQB6GuUaSaRjOJ1JkwS65Z2xzkuxOe3JHGD9DwYnG+y91LXz2Dc07ue51O6+03Ds9yAdo5CBTwyKO3pnqSOe1Ry2zSAMxRJT2Yj5j6/j/AD9ic0PMl80uZGZzyS33c467enbrjt2AOJRPMFIaVzu4Kknn/Pp7jPXDeFNzlLmk7spWFTZMjKyzb1ztIhdgfUZA/wA5/AQr+6nSeK4e2niIKSYKMv5jB7ZB4Pf3UzMgUszAdERTy309Bx19uP8AYkstO1LW7g21mhIU4kkOVii+pHf/AGR83PYliNKUJyl7m4mdpoXjSyvY1t9RuLe3vgSow/yTY6lffg5XrwcZHNbZ1e058szS4/55QO4/MDA/E1ladp2k+FkWGFXudRkXkqoaeUewHCJwPRRxUtpBc61cTzamI/sUb+XFaIcozD7xc/x4PGOgKnrgNX0lPnUUpvUgdBrF5qzldNsjFB3vbgqU/wCAKpO/65A98jFaVnYRWYdlLyTSYMs8hy8h9z6egGAOwFWulFXYdjxj4hW/2fxvdNjH2mCKf68GP/2nXpfwnvBdeBIItwLWtxNAfb5ywH5MK4n4tWbG/wBIuVYqskcsMhHU4KsoB7dWrY+C10qw61powAkkVwq9PvKUOP8Av2Pzrha5azXcmprE9VrN1fWE0sQRJBLdXlyxS3tYsbpCBknJICqByWPTjuQDpVzuir/aHiPWtUl+ZoJv7Ptgf4I0VWcj3Z2OfZF9K1OchupfGTyWciW+mwQG7hE8UMjSyCLeN/zMFXpnOBn0rpZZY4YmlldY40G5nc4Cj1Jp9czNCniLxTc2d0ol0zS0QPAwyk1w43fOOhCJtIB4y+ewoA3rS/s79C9ndwXCjq0MgcD8qsVzWqeCtJuYWm0y0t9M1WNc217aRCN437Z243LnqpyCM1Tl1u41/wAO6LbxF7S71ac2115bYaDyw5nCnqD+7ZAeo3A0AdENd0hr82K6rYm8BwbcXCeYD6bc5q/WZL4d0WfTk0+bSrKSzjTYkLwKyqvoARxXJ3s0+n+CvGOiyzPMNMtJRbSyNlzA8JZAx7lfmXPcKDQB2j6pp0dz9mkv7VZ848pplDZ+mc1brFtvDGg/2bFbtomnGIxgMhtUweOcjFYr3MXgXU5bffI2hy2M95DCzFjbPCAXRCf4GVsgdipxwcUAdpRXC6TBp+r6ZBqGreKLiS9uEEsq2msPBFCTzsVY3UYXpk5JxkmrGjXSR+J47LRNWudV03y3N750xuUtmGNm2YkncTkFCTxzx3AOhXX9Ik1k6OmpWz6kAS1skgMi4GeQOnHrWjXHeI9UtfDXjHT9Vu5PKtZ9PuYZ8DJZkaN4wB3bmQAf7VRT6f4t8RJZXs9zbaXBHeW9ymmhNzmNZFYiWXn5toPyqMZwCT1oA7aiuU0uGbxWJdWu728i095WSxtbW4eAGNSV8x2QhmLEEgZwBjjOTVPwvqt1qH/CQeHk1Z11LS750jnmTzW8hjuQkE/NjlM/7IoA0NKe/k8ca3DLrF1NZ2scJjtHjiCIZAx6hAxwFGMnuc5q54qm1qDRt2gxGS7MqB9iI7rHn5iquyqT0GCR1NcjpWmeJm8b+JI4fEsEcyJaGSR9NDCQFHxxvGMYP1rV8VR6zp3w+1Sa81tpL2ECWK5soTalRkDaQHbPfuOtAHT6OdQbRrJtWWJdRMKm5WL7okx8wH41cDBs4IODg4rkLfTU1vVrvTLqe5uNI0cJbeVNMzG6mKB2aVs5cBWQAHgktkHAxHqeiab4X1HSNT0Oyg09pb6K0uYrVBHHPHIdvzKMAlSQwOM8EdDQB2hIAyeBXNv4+8KpcmA61bkh/LaRQzRK2cYMgGwc+prmdW0d9b+L02myvN/Zb6VDc3iea+JAJHURYzgKxCFgMZ8v3NehfYLP+zzp4tYRZmMxfZwgCbMY27emMdqALAIIyDkUVzHgWSSPRrrSpJGkOkX0tijsckxqQ0efcI6D8K6egArJ1FAPEGjSux2AzRqvbzCmQfqFVx/wI1rVma7DLJpvn26GS4tJFuYkXq5U5Kj3Zdy/8CoA574h2MEXh++1mXUdSge3gIhitrnykeQ/KgOBnliB1rwnTbOHULvR7JmwlxcwRAnrtYgMP++dwr0H4p+LINXvrHRbCcSWsUa3krr0dmUbB+Ctu/4EvpXJeGdHbUotTaIuJ4CsVo8Z+5Kzq+7g5B+7GvTJc+hIwl71RLsbQ92Lb6nsNxONbkS1tonksI51a8uuBGVRgWRc8vyAGxwBuyc8VsWk39la7c2dwMQajMZ7SYfdL7BviPo3ylh6gn+6ao6frNpb6ZZ2erwJpDpGgt5Y8rbkYG3y5CMLxxsbnt8w5N69skm02ayuywtpAGiuYRkQuDlXA6oQQCDyvHbpXRJ3ZnKTbJfFHy+HrmfvamO6H/bJ1k/9lrYrzrXdRjv/AApeadPIZPEEyGBYPMbEpJx5kQ6bCOdw+6Cc8giutttYuZNLtr6SyzDNEku+OUHCsB1BA556DP1pEjLK3in8XapfnmWCGKzUZ+6MGQn8d6/98il155NNt21iB5S9vjfAGysykgFQDwG9CMc9ayNGuPtHibxG76gbUPcKYUBQFkRBEzYYHjej8iprq/j1+C30eGRLuR7lXumjHypBHJuBfHALhVAHfcSBgUAXdLjvrCS91DWmtYWunDttm+WFQAFQZAyfU55J44wKj8TOkljpt5HuEsd/D5W5SpIdvLfg8/cZz+ANXbXw3pFlOs9tZiKRTlWSRhj9entVPxCfN1jRLb+7JLdEeoRNn85RTjuOO5NRRRXSdQUUUUAFFFBIAJJwBQAVkXvhnSb2QytaiKYnJkgJjJPqccN+INZGr+Ore0BXTrZrzHHnbtsX4Hkt+gPrXNH4g6078CAE9FSA/wBWP865qmIo/DLUzdSKOofwHaENs1K+UsQTnyv6ID2HfsPSo18AwZ+bVLog8HbHGOPQfLgDn09R0JFZFj8Rb+SSOOSwiuBI4j8wZhVCTjJOX3c9cdK7P+y5brnUrx7gd4Ih5UP4gEs30ZiPaohSw9RXjFFKSexhRaJ4ftp3jSC41i8X5XXdvA9nA2xKfZsHgda247O/miWOSSLT7ZRhYLMZbHpvIwB7KoI7NWlFFHBEsUMaRxoMKiKAFHoAKp6xqaaRpkt4yGRlwqRg43sTgD8+voM10KMILRWQ/Uhu3sfD2lzSxCGF34QyPzNKeFDMTliTjkkmr9pbLZ2kVuhLCNQu49WPcn3PWvFtavLvWbwSXswmkbcNp4RFwThR2Gdv145PWvRfAGp3Oo+HjHdMzyWkpgEjHLOu1WBPuN2P+A1lSxEaknFERmm7HVUUUV0mhxfxPtPP8KJcgc2l1HJ+DZjP/oefwrk/hVqgtvH6QD/VXdvJb7s8GQYcfXARx+Neoa7pv9r6BqGnZwbm3eJT/dYg4P4HBrwXSdQOk3enanGhT7HLHMUA5CqfnX/vncPxrixHu1IyE1dNH1LXOeHZBZ61rukzHbcfazexA/8ALSGUA7h9HDqfTA9RXQo6yIrowZGAKkdCKz9W0Ky1jyXuBLHcQEmC5t5DHLET12sOx7g8HuKs5TSrnNDcW/irxLZSnbPNcRXsQP8AHCYIo9w9cPEwPpx60knhFriNobvxJrtxbuCrRNPGgYHsWSNW/Wli8IoNF0y0l1C4F9psfl22owYSVV6YOdwYFQoIOQcZxnGADoZJEhieWR1SNAWZmOAoHUk155pxNjomg+IZ1ZLJdSu7qViMeXBcvKUkPsN8ZPoCSeldC/ha5v8AbFreu3eo2YOTaGKOGOX2k2KCw/2cgHuDXRFEaMxlVKEbSpHGPTFACNLGkJmaRFiC7i5YBQOuc+lef6uxvvBPjXXEUiC/tZBakjG+GOLar/Rm3kf7JU10g8F+H1YAWB8kNuFsZ5Ps4P8A1x3bPw21H49wPh9r44A+wSgf98mgCOLU/FphSJfDVkJNoHmtqf7rp14j3fhioZ/CV3rNtfya9fxzXt1ZS2cK28ZWG0SQYbYCcsxwMsfTAArrEG1FB6gYpaAOCi1nQLONIPGOlWmnalEoSSe5tQ0E5Axvjl27SD1wSGHQipr/AOIei2OlPJoUMuoRQbSz2lq5t4k3DcTIBsGFyevau3IBGCMikwMYwMelAHM+JdBbWvEXhiZ7fzbWxu5LiVsjCkRnYcd/n29PSunoooA4/TjrnhaxGkRaDNqlrblltLi1uIkzGSSqyLIykEA4yMg4z7VQl8Lahpuhxa3bybfFEDzXUhhQyJOZW3PbkcFk+6Aeo2gjHNd/RQBwsVzrml60niG/8P3GzUbJIby1sHFy9tLGzlCRxuBVyDjOCB161F4p1PVtf8IanbW/hjVI1nMUUAkCCST5suSm75FAXGSeSegrv6KAOWki1TRdXutT0/TZL+x1LZNcWiOiTwTBAu5dxCsCqqCN2QRkZzR5Wr+I9U0+W90x9L0yym+0+XPMjzTyAEIMISqqCd33iSQOBXU0UAcdot4lz8R9fka2vk3W1vBDLNZSxxkRmQvh2UL95x356jNdj0qC9vINPspry5fZDCpZj149h3PoO9eWan4m1HxELmwlvJ9L3bkWC1ba4BGQfM/iOCM4wBnkd6zqVYQ0ky4U5S2N/wAIeINPuPFXiO2t3meO81BZraRbeTy3xbxq537dowyMOSORXd1g+CoIbXwTo0MCBES0jBHq2PmP1JyfxrerQgKyvEmtw+HfD95qswDeQmUTOPMc8Ko+rECtWvE/in4nTVtbTRLSTda6c264Knh5yMAf8BBP4t/s1M5csblRjzOxwCWl3fX1rFbRrLf3NxtAUYDPJnP0UE59gvtX0Vo+gx6Potno9nAFS2GTdyKMmQg7pFHXcSW5OAM9xxXk3gGxlt9QXxTLj7FYTCEgr94MCsj57BAwOfQOK96qKUWo8z3ZdV62WxGsES24gCL5QUIEIyNuMYrLOgpZfvdEcWEg58lRm3f2MfQfVcH1yOK2KK1MjHspLe8uZYLmyNlqMYDyojkb1PAZXXG9cg9cEdwKr/8ACKRRLFBa6pqVtZRnctmkqtGCORgupYAdlDYHYcCti58uKSK5aNSyny9+OVViM/hkLn6e1TO6xxs7nCqCSfQUAZd/Z6VFZQ2c2n21yiA+VDMgcADqxLZwB1LH17kgGxpmnxWFuFiWONTyI4IxHGuf7qj+Z5/lVXT4Wv5nvrgHaX+RD6qeM+ynIA6btzdxjYoAK5zVjnxfp4/u2Fzn8ZIf8K6OubvSZPGDjPEFgn/j8j//ABuqh8RUPiLNFFFdB0hRRRQAVw/jnVizjSUk2xbQ9zhwN2fuocsOMDJGecr2JFdxXjeqaitzqd3MZGHmzu28tjK5wmAOWO0IMYOeBXJjKjhTst2Z1HZFOQRp+8cuuTwAzfMT6DDg/nUUpdo081yqSHb5J24AxnLkAbuq8dOe9NSM+W11KEEjDbGuAAu7I7dyN2fcCpWi3SIjbhGq7GLD15P4jgfgK8g5i74dsn1DU7CHbnbNGRgcbFO5voMZH1Ir2WuZ8IaAdLtTd3Eey5mXasZ6xR5zg/7RPJ+gHbJ6avZwtJ04a7s6acbIK5Xx4+zTLIZ4N0Sf+/UldVXH/EYKNFsmYEgXgGB3/dSf1Aq8R/Cl6Dn8LPOnG4+aPvAfIvcgkHP5qD+Pc5r03wLb+RpV26jEct2zIfXCqp/8eVh+FeZ6VBdajqTRW6mSWb9zGD0Vs/MfoASxPtXten2Uem6fBZxElIkC7j1Y92PuTkn61xYKm+Zz6GVJa3LNFFFemdAV4Z4v0r+yPFd9b7cQXDfaoeOCrklh+D7vwxXudcT8S9FN/oSanCmbjTiXbA5aE/fH4YDf8B96wxFPnhoCdnc2fhZrn9qeEksZXzdaYRbNnqYwP3bf984H1U13FfOPgbxMfDviiK/kYLps4Fvcn/YJ4k+inn/dLetfRwIIyDkVjTlzROeceVhRRRVkBRRRQAVma9odv4i0t9OuprmKB2Bf7PJsLY7E4PHt7Vp0UAVdPszYWMds13c3RTP765YNI2TnkgDOOnTtVqiigAooooAKKKKACiiigAooooAKKKx/EmsHR9JaSLabuY+VbKeRvI6keigFj9Md6UpKKcnshpOTsjkvG+uNd3y6bbENFbSAMO0k+MgH/ZQfMff3WudtbGTULqLTbY7y7mNWZQQz9XkI6YUZPpnjriq8ZJQTJIS8uUgdjkhc5eU+pP3s9/l9a9B8DaKtrY/2pIm2S5QLAp6xwdR+LfePf7oPIrwaaljMRzS2X9W/rzPWm1hqNlu/6/r5HTWFlBpthBZWybIYECIM5OB6nuferFFYvinxJa+FtEl1C5G987IIQcNNIeij8iSewBPavf2PIOf+I3jYeHLJNNsJQNXvFOw9fITnMh9+CFHqM9Aa8V0fSbrWNdXTLHPmzKrPK3zeWuW3SMe/b6kj1pmo3V9q2rre3O+61C7uPmCDlmKlVRR2A4AHYfia9p8HeF4/DWl4k2vqFxh7mUdM9kX/AGVycevJ71jCPtpf3UdMY8q8zVsNJs9O0eLSoIh9kji8rY3O4Hrn1JySfXJq/wCGLl5NJNnO5e4sJDaSMerbQCjH3ZCjH3JpKz5Gu9J1KTUrOA3UMyKl1bIcOducSJngtgkFTjIAwcjB7JxutCZxutDq6Kp6dqllq1t9osbhJkB2sBwyN3VlPKt7EA1crEwGSxpNE8Ui7kdSrD1B61mrcTN4edmbdcBWhLHvIGKZP/Aq1apW1p/oSpKpUtKZyvoxk34/OgC1DEkEEcMYwkahVHoAMCn0UUAFcxdeH5p9be5TU7m2vJw7s0RDR7F2qiFGBGMEkkYOSefTpJpVghaV87VHbqfYe9VLIPLcTzyYzhYuORkZLYP1Yr/wGgDFa08S23HlaZfqP41le3Y/8BKuP/HhUZu9Xi/1vhu+YDq0E8Dj9ZAf0rrKKvnkX7SRyJ1kxjM+lavEO5+xPJj/AL9hqjPijRYzie/S2b+5cq0Lf98uAf0rsqKftGP2jOX1bUYtK0m5vpWAWGMsMnG5uw+pOB+NeKwQFk2MihIgoBY4yQOp9MckH2Getex6r4f0/W5Imv0mlEXKIs7ooP8AewpHPvSWfhrRrEhodPhMgORJKDI4PqGbJFZ4ihKq1rZIucHJnnNjol5qcsf2S2e4hGT5h+SMk8ZLHgjgfdyc54rt9D8Jw6c6XN463F0h3IAPkjPcjPVv9o/gBzXSUUUsJCnruwjTSCiiiuo0CuM8eyS3X9laTZRma+muDMqKMlFVGUsf7v3+CeMiuzqGO0giuprlIlE8wAeTqxA6DPYDnjpkk9SaiceaLi+omrqxjeGPDFv4esxnZLeyD97MowOeSqjsufxOBnoAN+iinGKirIEraIKKKq3GpWFq+y5vbaFvSSVVP6mqGWqQgMpVgCCMEHvUNtfWl5u+y3UE+373lSB8fXBqegDwnxT4fPhzXJbEL/oUwMtoT08vun1UnH0K+tek/CvxYL6wHh6+k/0yzT/RmY8zQDgD3ZeAfbafWtLxV4di8S6M9ozCO5Q+ZbTEf6uQdPwPQj0P0rw9G1HTNb3gyWN/p0vHqko/muD9GDGuCpH2M+ZbMUo8yt1Pqaiue8HeK7fxZo4uUCxXkWEurfOTG/qPVT1B/qDXQ1qnc5dgooooAKKKKACiiigAooooAKKKKACiiigAooooACQBknAryTxHq/8AwkGrtIjYsVQpG5OAIc/O/sXIAH+yoPBrrfHOriGzTSIWPnXY/fFc5SHOD06bj8v03H+GuDcGef7LbxGRjIqtGG/1kpxtjHoOhPYDrwTXk5jXbaoQ3e/6Ho4KirOrLY0vDujnxBq22VCLRAHnBGMRfwxfV8Zb/ZGD2r1jpWZoOjpomlR2oYSTMfMnlxjzJD1P06ADsAB2qTWNZsNB02S/1K4WG3j4yeSx7Ko6knsBXbhcOqFNR69Tlr1nVnfoT319a6bYzXt7OkFtCpeSRzgKBXzt4p8VTeLddnvpVaG0tiYrSFz9xCASx9GbjPpgDtVjxV40vfGNwruGt9LQ77e0z+Tyere3QdsnmrfgbwVJrV3/AGrqMZXSQweKNhzdEAc/9c+P+BfTrTbqvkiOEOX3mdB8OvCpiRPEF/HiaRT9jiYcxoR98/7TDp6Kfc16HRRXdCChHlRYUUUVYGfeaYZLoX9jN9j1JBtW4Vch1/uSL/GvseR2INX9L8RLc3K6fqUP2LUyDtjLZjnx1aJ/4h7HDDuO9LVe8srbULY293Ak0RIO1h0I6EHsR2I5FRKCZEoJm/JKqcZy56IOpqSuRTT9RtBjT9fvo0HSK6C3KD8XHmH/AL7qKDWvEiaqunX0+kRNKcW05tpAk/H3R+8OH6/Keo5GcHGTi0YuDR2SsGGQQR7UjusaM7HCqMkmoLWK4VN141vJMerQxFB+rE028u2tsYjzyOW4VvYN0B6Y3YB6fSSSGRpZnWQpg5/0eJh1P99h2A9P64AuwQrBCkSkkKOp6k9yfc9abb3MVypMZ+ZTh0YYZD6EdRU1ABRRRQAUUUUAYlFFFdR1hRRRQAUVXd5ri+SwtColK+ZLIwyIkzgHHckggD2J7YM8mk3tvE0keqLJtBJF1Eu3H1Xbj64P0qHNJ2Ic0nYjnuYbWMPM4UE7R3LH0AHJPsOaiGoW4kCSmSBmBKi4iaLdjrjcBn+lTeH4ZLsDWbyNY3lXbbR7shIz/FyBy/B6A42jAOal8SRJe2ltpTxrIL65SN1YZHlr+8f/AMdQjPYsKl1NdCHU10KtjZXmsW8d3LcyWdpKoeKKEDzGU9C7MDtyP4QAR/e7C2/h5Il3WN5dQy/9NpnnRvqrseP90qfetmqs17FHbySqwbyzhl7jHJHscdM9ePWs3JkOT3ObllmvLqHR5Q1tdyyYnEbkERAEl0bglWwFDDBBbsRXS2un2djGI7S1hgQcYjjC/wAqrQ4udenm4ZLaBYUb0ZzucfkIjWlQ5N7icm9zM1jTFv4g8IRNQh+e3mIxgj+Ekc7T0I9D64qhaXK3lqkyqyE5DI3VGBwyn3BBB+lat9fR2VxaiQcSsyZHbjdn9KypI/suu3cI4juFW5T/AHvuuB9MIfq9XTeti6b1sT1xXjzwidYg/tTTo86lAmGjH/LxGP4f94clT9R347WitJRUlZm54DoOu3nh/VodV085dRtlhY7RNHnlG9D6HsR9QfojQ9asvEOkQalYSb4ZR0PDIw6qw7EHg15R8QPCDQyS6/pkRKN817Ag/OVR/wChD8fXPL+FvF934S1ZLi1U3Fncn/SbYNw6gffXsHHAz0PQ9iOBXpS5JbETjzK63PpCiqGj6zYa9psWoadcLNbydxwVPdWHUEdwav1uc4UUUUAFFFFABRRRQAUUUUAFFFFABRRRQB4x4qOqaf4vuncvvupXZGnZFiMaqNgXIBIxwcElW5IINdd4D0dZYYtdljKxvH/oSOPmCt96Rv8Aabt7ZOfmNdhfNZR2ckuoGBbWMb3afGxQO5zwK8q8U/Fh7oPZeFjsh5VtRdOTjgiJT/6Ew+gPWuV4elGp7Z7nQqtSUPZrY7Xxf480rwlDsmP2nUHA8qziPzHJwCx/gXPc/gDXh/iDxDqOv3jahq1wGZM+VEvEcIPZR6+55P6VRjsr3V79bWyhmvb6aQSSfNuY4Od7seg46k16x4V8AW2jvHf6kyXepLymB+6gP+wD1P8AtHn0ArRKdbbRDjBQ9TnPBXw8kure3vdfgMduqL5Vi4+aTA6yDsP9nv39K9WACgAAADgAdqWiu2EIwVkMKKKKsYUUUUAFFFFABUN3aW99bPbXUKTQv95HGQf/AK/vU1FAGbEut6UALG8W/tl6W1+x3geizAE/99qxPqK0LTxRYXEyWd/HLp13J8qwXigCQ+iOCUf6A59QKdUVxbQXdu9vcwxzQuMPHIoZWHuDwazdNPYzdNPY1G02HAMbSRuvEbofmQegz1X/AGTke1SwNcAmO4VSR0kTgN+HY/n9e1ctFa6no3Oj3XnWw/5cL12ZAPSOTlk+h3L2AFaun+J7G8uEs7kSafqDdLW7AVm/3G+7IP8AdJ98Vm4tGTi1ubdFFFSSFFFFAGJRRWZrev6b4es/tGoXATdkRxqN0kp9FXqf5Dviulu2rOs065jXPH2g6GZIpLh7u5j+9BaL5jKfQn7qn2JBrzjX/HOq+IZ5baMvYaeAP3MT/PIDn/WOPp90cc8k1k6Tpt3e3FtNZWTyWFrOj3EygLGiqwJGTgE+wyeK5pYm8uWCuJ7XPovQbGS0sPNulxe3R8645ztYjhB7KAF98Z6k1R1MX1ze2Gn34tzZXdyyuISw3osbvsbPUEqM9iAR0NdFWRrPy32hydAt/wAn6wSr/NhQcppXFtFdQmGZS0Z6gMR/KsRLMWXirT4lmleI2d00ayHOw74OAfpn9a6CsjVPk1zQ5QOWnlgJ9jC7/wDtMUAa9ZPiBltdJu9QyE+z28jyNjqgUn9Dgj6e9a1YfjFnHg/VY44zJJPbtbxxgDLNJ8igZ45LChgJ4SdLjQkvUkWQXTbw69GCgRqR9VjU/jWrcPcoMwwq4HP3+T7YPH61heAfNj8H2dtcwvBc2xeGaKT7yMGJAP1BU/jXS0IGclDfHxJr5g8h4l04OsoYHAZ+AcnuEB49X7gVo63hL/TrkEHDvbP/ALIdd3P4xqPxrzT4qPd2Hi1JLO/urdbmzQyJHKdpYM652njOMDOO1c9D458Q2+mrYLcWclujpIPNtFBBVgwOUKjqOSRzWftoxlZmsactJI9torymx+LOoM3+k6RbTxD/AJaQTNHn/dDBs/mBW/bfFLQ5cfaLbULX1LwhwP8AvhmP6V0qvTfU2O3ry3xn8P2tp31jQ4WeEBjPYoOVzglox36cr9celdxY+LvD2pMFtdYtGkPSN5PLf/vlsH9K2gQQCDkHvTnCNSNmI8F8N+Jb7w1qK6hpriSKTHn27N+7nX+jDs3bvkcV9BaBr9h4k0qPUNPk3Rt8ro3DxOOqsOxH/wBccGvL/HPgglpta0aHLnL3Vog+/wCroP73qO/Uc9eK8NeKL3wzriX2n4lhdAbqDdhZ0zwPZh8xB/DoTXF71GXLLYmcObVbn0xRVDRtZsdf0uHUdPm8y3lH0ZT3Vh2IPBFX63OcKKKKACiiigAoopGZUUsxAUckk8CgBaK5XVfiN4W0osjaml1OvBhsh5zZ9CV+VfxIritT+Md9NuTSNJit17S3r72/74Q4/wDHjUynGO7KUJPZHrxIVSxIAAySe1cD4i+K2kaZvt9JUardrwWjfECH3k5z9Fz+FeR6p4o1rxFE76xqks1sWJEAIjh2+6rgN6/NmptJ8Kax4ki22Nt5No42m7nBSMD/AGe7+2Bj3FZ+0cnywRoqVtZFfX/FWq+Iovt2s3W+NR5kdsnyQx+mF7n3Yk+9a3hfwHqutRRST77CwwC08iYll9SiHpn+83HPANegeH/h/pOivHczg398nKzTKNqH/YTov15PvXWVrDDXd6mpqtNEZ2jaHp2g2X2XTrdYkJy7dXkPqzHkmtGiiupKwBRRRTAKKKKACiiigAooooAKKKQsBjJAz0zQAtFFFABUF3Z21/btb3dvFPC3WOVAwP4Gp6KAMuPT9R03/kEatLHGOlteg3MX4EkOv4PgelWo/E19acatoswUdbjT2+0J9SuBIPoFb61aoqHBMhwTLmm61pmsKx0++guCn30RvnQ+jL1U+xAq/XL3+j6fqbI93aRySx/6ub7skf8AuuMMv4EVAtlrNqNlj4gnEPZLyFbgr9HyGP8AwIsfeodN9DN030MTxf45h0BjYWKpc6oVBKMfkgB6M+PXsvU+w5ryGS7vdV1SW4upZ76+nkEaHbud+B8qKOgzngDH86bp1teatrIt7ZWub+8VHJduWYlizsewHUn/AOsK9r8KeDLDwvbblxcahID51045OTkqo/hXPb881z2niH2ib7HK+GPhizE3niM53tvWwjbgcADzGHXp90cepPSu71e0jHhjULS2iSNPscsccaKAF+QgAAdK06a6LJGyMMqwII9RXXGnGCtERsW0wubWGdTlZEVwR6EZrN8RMIrK2nb/AFcV7bs5/ur5gBP0Gcn2zWRpGr3FnMNAuZIo5bcJFa3MsZ23C4+UHBGHABGP4tpI7ga8i2LTNa6hP9slmXynRkyiBhjaQOF3ZxzyemTWDVjlasazMEUs3QDJ4rn9Vu/Ou9JmWJhbw36fvj0JdHjGPbLgVQ0u6vNH0qBtVZr/AE2MsjXbjdLbFGKkyf3k4zv6r/FkZYbGo3en6jp8tufMuLVlBkuLZgVh5yGDZ6ggHjJGAaANaSNJUKSIroeqsMg1y/iPwvFPo8zWLzxSROlyIYmwJjGwcIR77ce2atWHiBbe8l0nWJ4or2DAFwfkiuRjO5c8BsdV7dsitWPU7WWdIo2Zt5wjhDsY4JwG6HgE8elAGRpbLZ60gjupLm11W2FzFJJtB3oFB6AfeRkx/wBczXRVxgUyeHbMwW1266ZciSJo1ZS9uGZPkI5b90TwOvbJxUl9rHhiKO1kttQtZrpp4zG6y+fNhXBYDkvyoIx3zjvQBT8U6Lba14r2XGlTX4SyjA8pYPky8vVpMFc4/hPbntWBq3wut5rSWW10KWEhSyQw6w0jlscZWVCp57b8V2VrcJeTG8E0LXt1cwlII5FdooEPRsE84LsewLkc9T1FJpPcabR4hF8Obe/t92ma5Ks6ACa3vYAXiYj7rBdhU/UVnXvw38UQL+4WxuB/0ynIf8A6gfrXturaNDqQWZG+z30Q/cXSLlk9j/eU91PX2OCMzT7qS6tiZ4xHcRSPDMinIDqSDg+hxkexFNUaU+hvCbeh4LdaBqenqy3ujXyD+N2tzIp+rrlf1rOtb2SKQppt1JZkHkwTtEw/4CpB/PH419LVWvNOsdQTZe2Vvcp/dmiVx+opfVEtYsu54tbeOPEelpu/tZp41/gu4lkB/EAMT/wKsHUL2W51CXUzp8Fv54DXEVsWxuySWVTnHUkgE88j39jvvht4ZvSGSzks3ByGtZSoU+ynK/pWNP8ACiPJ+y65Og7efbrJ/wCglKidGta17oNDjvC/im+8MX323TmWa2mwZ7Zmwkw9Qf4Wx0b8DkdPSIvjRosoyNI1YAHB+WHIP/fyuL1D4XaxpVvPd2V5BfIg3tbRwtGz+pUbm56nHf61xFwxBSa1O6Zv4B0kA659Mevb9KyftKXusThGWp7qPjD4c2FpLbU4gBk7oFP8mNOPxf8ADe3Ig1JvYW4H82rzDTvBGs+INOhvLCfSpbZ/vj7TIGBHVGHl8EHqP8a0f+Fa+Jv+oV+N1J/8arT99b4SfZw7nZ3Hxo0aMqsOk6pIz8DcsSj/ANDz+lZ1x8Zrkgi18Pxj0aa8/oE/rWBB8LNeaZpJ7vTYyeAVeR9o9ANq1pRfCedlxca+oBHIgs9pH0Yuf5Uctd9AVOBlXfxU8V6i0iw3FrYRA7QbaAFie/Mm4e3AHQ1l2uneI/GtwUU3+qYbDvcTMYYz77jsB9gM+1dxpvwz0W317TbOSW7u4wkk8qTSAIyptULhAOC0innP3SK9TgtobS3S3too4YYxtSONQqqPQAcCh0p399kuSjokeeeF/hHpumx+drbrf3LNu8lMrAntjgvxxzx7Va8Y+E/DF1ZpZQ2S2mqOhWzGnxLG7n0xjaVHU56DJyK6OLXYre3u3vXGLebyVZBlpXyflVRyWyMADmpdJsJjcy6tqEYW/uF2LHkH7PFnIjB6Z7sR1PqAKtRSVrGXM73OT0H4RaBp1pC+oRy3eoqAfOE8gWJsdI1zjA9wc/Titi4N5ofN+/2mw7XoUBov+uqjjH+2MD1CjmtXxNdSWPhbVryJgstvaSyxljgBlUlf1ArJ0y6vvFVjGY5JLPSgNrTIcS3XPRG/hTGAWHJOcYxk3F8uw1Jp3Jl1Owa7Fot9bG5IyIRMu8jr93OatVaXQNJTShpaafbpZAYEKIAB7jHIOec9c81jWbzWl02l3chlkRPMt7g/8vEOeCf9pcgN9Qf4sDWM76GsZ3di/RRRWhoFFFFABRRVS7upUuILO0jWW8uCdiM2FVR952Iydo4HuSB3yE3YTdi3RUR0fWiONWsA3vp7kf8Ao6q11pvilbeRbW50iSUjCu8ckQHvjL1PtER7SI66vxDcR2cCedeyjKRA4AXONznB2rnv36AE8VK+l62qCWG/sZmxkwvbsiH6OGJH1IP0qjHZaxp2lzwR6Is9xPh5biLUBJJI4I5YukY6DgDAHQAVrPqmqvaPJbaBcRMoGEuJYgT/ALoR2zj3K/jWbm3sZuo29DEuG1pbhk1G2urG1HSXTIhdl/xxuH08r8fSxp1l4V1C+ezTT4rq5WLzJf7RhZpwM45Ew34/St3StTF/G6SKY7qLHmxNGyFc5wcHscHkZBweeKZrOkvqUUUltcm01C2YvbXIQPsJBBBB+8pB5HHY8EA1Lbe5Lk3uZ134bnso2l8PXAgkA4s7lme3c+3eP/gPHqprMt59SkdYb+6msbo4BT+ynMYPoJA7K34Nn2FdVpceoR2ijUp45bg/e2LgA+x4yPwFXaOZj5mcp9rudPuUtNXjSNpG2w3cYIhmJ6DnJRv9knnsT20KuXMlnNYXceqLAtqpaOYTkCMr1GSeOhH4153J480TQ7qWxjv5dWtVXdby2wMrKM48tnOFYjs27kdeRltFUS+I0hO+jO4orzC/+LkkfNpoTeWeslxcAFfcqoP86zn+JviKYBoV0uNCMjEDufz8zH6VLxFNdTWzPYKK8Sn+IvimPDm8txF/GUth8vvzniobr4jeKoAhXUYmDZ62yf4VP1qmFmdv8LtBSy8PprE0f+l6gilSRykI+4B9fvfiPSu8pkUUcEKRRIqRooVVUYCgcACn1vGKirIQUUUVQytHY2Wo32oQX0SSW/2WHzUf7rDdIRu+mM/iazZDq9pZx6VpEdrfwRyRtFcSBkKBWDAsAuJPu/eUjPfB5OxpEQOu6m5O5WgtwQRwCDIf6g1vVzy3OafxMxdMttVt7KC2It4kRcOzku7t1ZjjA5JJ/Gq8vh/ULe1ntdJ1C2gtJwQ1vPbNIkRbr5eHG0f7PIB6Y6V0VNZ0TG5lXPTJxmpJMhPDtvJZXMV65uLm6kEstyFEbBwAFZMfc2gDbzkdckkk1Li38R3MEFk62ivHIN2orKwJTkFhGBw5BxjOOTz2rpKpS6igkMVuhnkHUKeB9SMn8QDQBaiijghSGJQkcahVUdABwBVe+0221CEpKrI24OssTbHRhwGDDkHkj6Eg5BIrIGp6vqLY02CBoScGdjtRfXa/O/6hSPcVYXTtdbIl11Ap/wCeVmoYfiWI/wDHaAFC+IrT92hsNRQdJJ5Gt5Me+1GUn3AX6Vz58e3R186LLpkNrK6nyrx7lngYg4IBCDOD9BnjOeK6X+xFmULf397fIP4JXVFP+8saqGHsciprzRtNv7WK1urGCWCEgxIUGIyOhX+7j2oAdZoyRCWW5847cZVsqB3PufU/kBWFZcanrS/3b7+cUbf1rag0XT4OFto2HYOgbb9CRmsTT2E15q9ynMc982w+uxEiP/j0bVdPc0p7l+iiitzcKKKKACvPfG/gT7XJLrWiwD7aRm5t1wPPH95fR/8A0L616FRUzgpqzA8A0PXb7QL83unP947Z7eTISUDsw6qw9eo9xkV7F4c8V6b4lgP2ZzFdIMy2svEie/8AtL7jj8eKzPFfgO21x3vrBltNTI+ZiP3c/s4Hf/aHP16V5LPZ3+j606Xcc1jqEJBiKthgB/GjDqCSRkccYPpXGnPD6PWIbn0VRXm/h74mBVS18QrtI4F9Enyn/fUfdPuOP92vQ7a5gvLdLi2mjngkGUkjYMrD2I4NdcJxmrxYCaGv2jXNTvP4IVjtEz/eALuR9d6D6pV/VNYi0mJ3nRj+7JiUdZX7IP8AaJwB9apeGDhtZi/556gR/wB9RRv/AOzU3xMEkvNChZQzfbmlwRnAWGX5vwJX8SKyesjmesjL8MaPBa+JJ3mhia9SzSaSYL1llklMhB+q8egJ9TXXPeW8cpjklVGH97gfn2/GsCJvs/iywc8Lc281ufdwVdR/3ysldHJFHMAJI0cejLmiaswmrM5a7tx41M1vO+3w/b3BSSOM5a9dDyGx0jDDoOWx2HXo7S5tJU8q1kiKxDb5aYGwDjGO1cz8O3Y6HdRu2WF15uckn99FHPz/AN/TWh4qtUexinSR4LhrmC3E0R2uFklSNvmHP3WPfrz2qSSzrer2llbS27T5vXjJht4gXlZscEIuT1xzjA71kwaTq+swWLXxOkpa8oImWS4Py7SCSCijHUfMScHIIroLDTrDTQ8VlaxQZwzlFwzn1Y9WPuauUActfWFxoKi9huLq8sVH+kxTNveMf89EOMkD+JfTkcjDXEdZEV0YMjAMrKcgg9CDWhe6lBYyRRy5JkBwF5PUDp36/pWIbVtDvltlH/EtuWP2f/pg55Mf+6eSvpyv90VrCXRmsJ9GXaKKK1Nive3kdjB5jhnZmCRxIMvK56Ko7k/4k4AJq1pFidOjnu74q2oTqHmKnIRRnbGnqq5P1JJ4ziqvh6CG6ll1O4YSXhnnhiDHiKNJWjwg7Z2gk9STjOAANu98pbZ5pplgWIFjK5wEHck+nrWE5X0Oecr6FgHIyOlVrq5aGe0iUAmeXZz6BWY/yrnND1vUJ475oLb7Vp9tMI4pZXEMjAqG+VSMFfmXBJX6dMu1XVL+4jVrXSb+O7tpBIgZY5FDDI2tsdiAyllz1GQRUEHVUVWsL2LULNLmIMu7ho3GGjYcFWHYg8GodV1vS9Dt/P1S/t7SM/d81wC3so6sfYUAXiMc4ycVXivoJRL83lmL/WCTjb9fyP5elea638YUG6Lw/p5lPQXV6CifURj5j+JWvMtd1jUNeczaxqUsuWGFyEjB4xhB8p6DqCeKylWitDSNKTPZfEfxO0GwtpYdOvXvr5eUFmodAw7M5+THYgEnHTmuI1j4q+JNRV004W2lRnoyL58n/fTAL/47+NYmheBfFWt7TDp4htSOLm8zAMey4LN9QAK9E0n4PabDtk1m/uL9+8UP7iL9CXP/AH0PpU3qy20KtTjvqeOz313qt+ialJdX16eY/Mdrgn/dHJH0AFdJZ+A/FeoQPNDozwoFLKbuQRF8DoF5bP1Ar3nTNF0vRYfJ0zT7a0Q9RDGFLfUjk/jV7OKfsE9ZO4vataI8S0n4ZnULKC8n1seVMgkVba3wcEZ+8xPP/Aa2rb4VeH4M75dQmLHLbpwgJ+iBcV1SRDStZn07GLe433VqfTLfvU/BmDD2fH8NXq6oUqdtEaJ8yucovw48Lr/y43B+t9P/APF0f8K28JbQv9lNtXoPtU2B/wCP11dFXyR7DsFFFFWMKKKKADRWA1PU4j9/MUmP9kqQD+at+VbTHapOCfYd65uCT7L4qtT0S9t3gb3dDvQf98mWulrnnuc0/iKjm4mYonyjuc4A/HqT9MD3pYrCJCWfMjHru6H8Oh/HJ96tVHOsjwskTbWbjd/dHcj3xUklOfdeyOglMdnHkSMON5HUA+g7n6jr0zEjGs3slkiGLSrY4mRePPf+63qP7w7ng9xWwVjRdiri3twMIO7AZA/Dj8T7UmlwJBYqUUDzWaU+p3HOT74xQBbVQqhVAAAwAO1LRRQAUUUUAZWv6hLY2CR2pAvbqQQW+RkKxBJYjuFUM2O+3HeqVnax2NnDaw58uJAi7jknHcnuah83+09fuLzrb2e60t/Qtkea3/fQCe2xvWrtbU1ZXN6cbK4UUUVoaBRRRQAUVDdXUFlbPcXMgjiTqx/QAdyegA5NcTqfizVbpzHp1tPZxdpDAHkPvzlR9MH6isa2Ip0VebA7ys3W9E03XbA2+pwK8a/MsmdrRH+8rdVP+TXnaeIfEHmgQ6vKVk3HzTGjKAF3HaCmScd+nPeu60azh1DS7W8v1N5csuWef5gGBwSq/dXp2AqKOJhXvGIjynXfDT6Q7SWF/BqtmD1hdTMg/wBpRw31Xn/ZrHsNUu9JkluNKvZrSYfNIsZwCcfxoeCfqM19FDgADoKwvEnhLSvFFq0d7EY58fJdw4WZPYNjp7Hiplhlfmg7Md31Of8AAvizR7iw1S58TT6ZHqLzrMPNVY/MTykQbdx5OUOQDxntmtiw1T+2tSju9JiXUrPTLX7EDbTIHaQ7S7BXI+X5EAJIz82MjGfNdY8Ca34fDOHS/sV6TgCMqP8Ab5wPr93uWFYbLPp19Gzi5sL3GY3y0MhX1VhglfcEg1m6k6b99GfIm7p6ntOrauA1h5VvPHqEN7E8dtcRmJ5OdrrGWwrsUZhwSOeSOtdHNqtvqunbdPvghlBRtikzx9iNmMhgfUcHrXiX/CwPEMenyW1/Lb6tagZMd7D8wxyCrptIYdQeSD3rV0j4gwpmTVrG/W5LYN3pt0A0qfw+ap2q7AcbsZwKr28Za3JnCbeqO38DvHp2t63pEcrSWqeXLaSMSTJGEAxzydiGFSfpWp4i1SCa90jS4gzyz38Lt8pARUbfnJ75UDFcRB4y8FNbQWts2uaRNbsz2940LTNGzfePVwd2TkEEHjI4GGvq/hy4v01G78YXE+pRBfs9zcgxRwkHjEYRFGckHKtkE8jtXMn1M7M9O1fUY9MiWdreeZ+Qqwbdx6dmYcdOeg9qwLfWtR1aVFu7qLRrSdnW3eECRpwrFTiVxtUnGcbTkEYb0oPr8Ws2zWdx4w8NNbyjbI9vOI5UX+IBDIw3YyM7sDOQDgVfttc8OTajLbnU9JXTre3FvHE1xHsK5xwCeMFSD7BDTEW9P0S90O/nlhVNShlbcktw5N1Hn+EyNncg5x0IzjnrWnfWc+qaFdW06rHPKjeWB/yzYcoc5OSGAOfUVUtNY8MWS7LbWtORP7v25CP1anS+NPC0JIfxJpAYdV+2xk/lnNAEGn3QvtNtbxRgTxJKB6bgD/WrFcVp/jvw1YaaIn1HeUllCLDDJJhfMbbyqkY24qnffFfSk/dW+m38xfKqz7IlP45JH5Vt7WCWrOpPQ7XQrG31Tw8qzRlH8+SdHHDJ5rGZcH/dkXI9c1Q1TSoLHVrJ7qe5vhHBPceXM25Rs2YITpuywwTz9K4O0+KmuWenJbw6dpyTdWlkZ5Ax6D5RtxgADr2rntU8U69q9y1ze6tOh2bNtsfIVVznA2/N+ZPauX28E7mcacr3Z7DoWs6To3h43urarZwi+ka5w8w+YsBkKOpGQcDrjGec1x3in4iaVcQ/ZvD+nzzMTta4mZoY0j7+WpyQT67RjOeteY2lpJNequl273ctwx+SJCxdhyxD9M+uT+Vdxpvw2129w97Jb6dGezHzpPyU7R/30fpU81SfwIapx6sxLjxhr0JdbO5XTbJ0CtBpqeWFxnBJOWzjgspB4Hpxm2kE+rXrGyhuNRvH+80StNIf95uT+JNeny/DLSbbSblkE99frGXha5k+TeOQCi4UgkAYIPFej6FLY3GhWVzptvHb2k8KSxRRoEChgDjA6U5UZv42OUuTZHkei/CbW78rLq08WmQHrGhEs5/L5F/NvpXo+jeCfD/hhPtNpYrJcoMm7uP3kuO5BP3fooArpaCMjB6VUYRjsjGU3LcRSGUMDkEZBpapWkjxTyWUgACDdCf7ydMe+OAfqKu1ZIU1+EY+gzTqbJ/qn+hoAw/E+xtJivlHz2d3FIH/ALq+YEkP02M9PqxcWQ1HQr+xfgXAuIs/7zMM/rWZpV2b/SLK8bhp4EkYehKgkVrTfQ2pPoW6KKK1NQooooAKKKKAM/Uj5d5pE/P7u/j6f7atH/7PXV1y2sxQy6Rc+dMYFjXzhMoyYmQ7lcDuQVBx7Vf0LXJNQjjtdStWsNWEQkltZP4hxlkPRlycHByDwe2cai1MKi1NqiiiszMoTyGOwEgHVzJ+pYD9AKuRRiKFIwchFCj8Kqaon/EvZgPliw5A9B1/Sr3UZFABRRRQAVQ1q/OmaPdXaKHlRMRIf45D8qL+LED8avO6xozuwVFGWZjgAeprlpbs+IL6CeNSNKtmMkLH/l5k6BwP7ignBP3iQRwAS0ruw4q7sTafZrYafb2isX8pApc9XPdj7k5J+tWaKK6TpCiiigYUUVkeI78WekSxq+2e4BijOcFcjlv+AjJ/ADvUykoxcnsgON1jVX1zVDsZzbwuRbpDKBx08wjHU84PZSPU5oajGUheDzpmXYHYO+d3zAYPtz0qyghVf3aFYYRhQcnn2B6AdcD0qGGMMsstwyoilcsx4OWD/wCH518tVqyqz55FWshuoFYpUmwdg8/ge0e3/wBlr0rSLV7LRrO2k/1kcKiT/ex8365rndH0Fr25hvb2BoreFvMhikGGkbruYdgDyAeSeuMc9fXs5dh5U4c01Zsl7hRRRXpAFYV7psVhbyEWcV9pBbfcaZNCJFUH7zxAjgjk7eQe2CcndopNJ7ktJ7nOXPwt8Karbpc6c1zZpKodHtJ9yMDyCFfcMfQCubuPgvf26BdP1u3mRRhUuYChA92UnP8A3zXeaHP/AGVqUmjSnFvOWnsWPQZ5ki/A5Yf7JIH3K6auSVOOzRjzSi7XPB5vhb4thPFtYze8N1/8Uq1Rn+H/AItjUq+gTSKQQdk8LDH/AH3mvoais/YQK9tI+Zj4Z8R2tv8A6VoOpDywcuLdnyB3O3PamQ6Hq9wnmQ6FqkibmXctjIRlSQR93sQR+FfTUiLLE8bfdZSp+hrF8NP5SahYHra3kmPVlc+Zn6bmcf8AATS+rxH7aR4EfDeuMCD4e1Ug8YNhJ/8AE0+08I+J2jEa+H9RIU4Vmi2ZHbO4jntX0tRR7CIvbSPnK28HeJLu5nt10popIHCS+fNGoUlQw6MSeGHIH8q2YPhXrFym28vtPt1PUIrz/odlenzqE8X320Y32Vux9zvmGfyA/IVareGGp2vY1jJyVzzN/hSltZqy6reXUsbAtGqom9e4GcnOOmW5xgkZyOm8N+FfCMTRn+x47ibf5fnXJabbIBnDJJzGxHONuORgnIrpqo3mlw3U6XKM9veR42XEJw3HQMOjgZPDAjn1rR0Yr4UTOLezNPUtMfUkWxMFotgoBPmR78kdAq8bceuc+mKovoeoadGH0+7a7VfvWt0xOR/sSHLA/wC8WB9V61PZ63NDcR2erpGjyMEhuogRFKx6KQSSjHsCSD2OTitiaORxmOVkOOgxg/mDUaxZjrFnP2eowXjvEN0VzH/rbaUbZI/qPT0IyD2JqfwdaLa+FtLaNjslsoHKHsxjGSPr/n2o61pkutwtBNtfYcCVQGMbHj5X2rhuccA46kjv0WmWken6TZ2UIxFbwJEg9FVQB/KnKVxylzFqiiipIGNGjOjsuWTO0+metPoooAKRhkYPSlpGYKpY5wBk4GaAGW6GO3jU/eCjP171y+lL9mN9p7cNaXcij/cc+YmPYK4H1U1ttrVru2xBpD3+ZU/RyprB1S9TT9b/ALSkguVs7mBYriTyGZYGQsVZiARtIcgsCQNozxki4OzLg7M1KKRWV1DKQykZBByCKWtzoCiiigAooqjqd5LbxRwWirJf3TeVbRt0Ld2b/ZUZY+wx1IpN2E3YbFEda1xYASbDT3D3B7Sz8MkfuFBDn32D1Fb+o6XbapCqThleNt8U0bbZIm/vK3Y/oehyOKTSdNi0nTYrOJmfZkvI33pHJyzn3JJP41bk4Qtu245zjP6Vzyd3c5pO7uZcDa3akR3K2d5Ev/LyJDC5H+0m0rn3DAH0HStA3duq5a4iUd8uKakxnQ+W6sDwJIXDY/P/AOvSG0ZjlrqYn/dT+e2kIT+0bBhj7bbHP/TVf8aktEjjtY0ik8yNRhGznjsM9/SmfYk6ma4z6+e38s4pGaOzw0144U8KshU5PtxkmgC1Va+vrfTrVri5fagIAAGWZj0VQOST2ArIOtX91ctDY20GwEjzSzSN+KYXb/wJl9s1maOkt+76xeTvctMx+yl8bY4ugKADA38tnrgqDnFVGN2VGPMyxLDc604l1RfLtQd0enggr7GUj77f7P3R/tEA1oUUVuklsdCSWwUUUUxhRRRQA2Qssbsib3AJVc4yfTPauOufDuuardNd38lokhG2ONJmZYl64A2DnuTnkjtgAdnRWdSlGquWWwHKw+D5NqpPqCqg5xbwBWH4sWH6Vr2Ph/TdPZJIrffKn3ZZWLsv0J+7+GK06Kinh6VP4IgFFFFbgFFFFABRRRQBV1GxXULNoTI0UgIeKZPvRSDlXX3B/PoeDT7DxRHDGtvrwXT7tMK0r8W8x/vJIeBn+6xDDpg9TPQQCCCMg8EVEopkSgpG0jrIgdGDKwyGByCKWuUGh6dHIZLe3+yuTlmtJGgLH32EZ/GrFgs95f3Vj9suhZ20ceSJDuMjFiVLn5uF2Hg9xWcoNamUoNanR1jXthc2+onVdPUPNtCywE489P7uegYHlSeMlgcbshyaTJbOJI5Hm2nO1rmYN/30XbP0Iq9M3nRBUeSObb5iqpww+o6e3NQQLZ3sN9D5kJbg7XR1KsjejA8g1YrIF9qMTHzNODE8eZyufwXf/Or1rPPONzwCNfdmz+RUUAYT5k8V6lKeiQQQD8N7n/0MfkKt1AmDq2rkHJFyqn2/cRHH6/rU9dEPhOiHwhRRRVFkVxbw3dvJb3EayRSDayt0Ipuk6lNY3iaRqMzSiTP2K6frKAMmNz/fA5z/ABAZ6g1PUF5ZwX9s1vcIWjbB4JUqQchgRyCCAQRyCKmUbomUeZHRUVzFtrV3ox8jWPNubQD93qEcWSo9JlXof9sDb1zt79DbXdteW8dxbXEU0En3JI3DK30I61g01uc7TW5NRRRSEFFFVb6UJFtaTy0ILSSZxsQDLHP6e2c0ASxzCV2CKTGvG/sT6D1+v/18RPZWtzIzzIJ8HG2Q7lU+y9AffGaq2Dz38PmPH9ntOkUKjDFR/e9PoPpyOumqqihVAVRwABgCgBgt4QMCGMD0Cinqiqu1VAHoBS0UAcvf2DeH2a7so2bSyS1xbIuTb+skYH8P95fxHcG3HIksayRurxuAyspyGB6EHuK3a5m68P6jZzsdAubSG2kJd7e6jZkjbuY9pGAepHQHpjJrSM7aM0hO2jLdFFFbG5Wv76LTrRriUM2CFSNBlpHJwqqO5JwBVnRNImt5W1LUir6lMmzahylunXy09ecEt/ER2AAGboCDVPEeqXN1850ycQWqfwpujVmfHdzuIz2HAxk562sZyu7GE5XdgooorMzIpLW3mbdLBE7erICaeiJGoWNFRR0CjAp1FAFeW2mkcst9cRA/woseB+ak1H/Zdu5zceZck9RM5ZT/AMA+7+Qq5RQBj+JJTbeHp4bc+XLcBbWHZxtaQhAR9MlvwqKKJIYkiiQJGihVUdABwBSa6fM1fSIW+4plnA/2lUKPwxI36U+tqa0ubU1pcKKKK0NQooooAKKKKACiiigAooooAKKKKACiiigAooooAKKKKACl8Lpu0g3p+9fytdZ9VPEf/kNUrN12R49EutjFWZPL3Dqu4hcj3GeK6mKJIIUiiULGihVUdABwBWVR9DGq+g+qlsA13dSDdw4TnvgDp7c/nn1q3RWRkFFFFAHMWjb7/VpD/FekY/3Y0X/2WrlUbD/j61T/AK/pP5Cr1dEdkdMdkFFFFUUFFFFABWZNpJjnkutLuDY3UnMm1A0U5/6aJ3P+0CG9606KTSe4mk9yjFrmt22EuNFe4A4JtriNh+BkZD+BBPuatf8ACTSKR5ugarGv979w+PwWUn9KkoqPZoj2aE/4S3SgMuuox9vn024H/slUdU8R6VfWy20Ny4muJEiWOWJ4mdSwLhQ4G75QeBV+svX0VtOSQqC8NzBIhI+6fMUcfUEj6E0nTsiXTsjq4IzFAkZx8oAwvQew9qkoorIyCiiigAooooA//9k=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6" name="TextBox 44"/>
          <p:cNvSpPr txBox="1">
            <a:spLocks noChangeArrowheads="1"/>
          </p:cNvSpPr>
          <p:nvPr/>
        </p:nvSpPr>
        <p:spPr bwMode="auto">
          <a:xfrm>
            <a:off x="1625600" y="1408113"/>
            <a:ext cx="22844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肝</a:t>
            </a:r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脏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77050" y="2984500"/>
            <a:ext cx="14366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秸秆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35713" y="3651250"/>
            <a:ext cx="27924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 秫秸秆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173663" y="2500313"/>
            <a:ext cx="103586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gǎn</a:t>
            </a:r>
            <a:endParaRPr lang="en-US" altLang="zh-CN" sz="4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5370" name="TextBox 44"/>
          <p:cNvSpPr txBox="1">
            <a:spLocks noChangeArrowheads="1"/>
          </p:cNvSpPr>
          <p:nvPr/>
        </p:nvSpPr>
        <p:spPr bwMode="auto">
          <a:xfrm>
            <a:off x="5719763" y="1403350"/>
            <a:ext cx="29670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麦</a:t>
            </a:r>
            <a:r>
              <a:rPr lang="zh-CN" altLang="en-US" sz="5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秆</a:t>
            </a:r>
          </a:p>
        </p:txBody>
      </p:sp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579438" y="771525"/>
            <a:ext cx="1331912" cy="530225"/>
            <a:chOff x="579880" y="770997"/>
            <a:chExt cx="1331484" cy="531209"/>
          </a:xfrm>
        </p:grpSpPr>
        <p:sp>
          <p:nvSpPr>
            <p:cNvPr id="26" name="圆角矩形 25"/>
            <p:cNvSpPr/>
            <p:nvPr/>
          </p:nvSpPr>
          <p:spPr>
            <a:xfrm>
              <a:off x="590550" y="770997"/>
              <a:ext cx="1310700" cy="53120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我会认</a:t>
              </a:r>
            </a:p>
          </p:txBody>
        </p:sp>
        <p:sp>
          <p:nvSpPr>
            <p:cNvPr id="27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958850" y="3386138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974725" y="3381375"/>
            <a:ext cx="957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肝</a:t>
            </a:r>
          </a:p>
        </p:txBody>
      </p:sp>
      <p:graphicFrame>
        <p:nvGraphicFramePr>
          <p:cNvPr id="30" name="Group 47"/>
          <p:cNvGraphicFramePr>
            <a:graphicFrameLocks noGrp="1"/>
          </p:cNvGraphicFramePr>
          <p:nvPr/>
        </p:nvGraphicFramePr>
        <p:xfrm>
          <a:off x="5232400" y="3386138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5248275" y="3381375"/>
            <a:ext cx="957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秆</a:t>
            </a:r>
          </a:p>
        </p:txBody>
      </p:sp>
      <p:pic>
        <p:nvPicPr>
          <p:cNvPr id="19" name="Picture 3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9813" y="704850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  <p:bldP spid="41" grpId="0" autoUpdateAnimBg="0"/>
      <p:bldP spid="20" grpId="0" autoUpdateAnimBg="0"/>
      <p:bldP spid="15" grpId="0" autoUpdateAnimBg="0"/>
      <p:bldP spid="16" grpId="0" autoUpdateAnimBg="0"/>
      <p:bldP spid="17" grpId="0" autoUpdateAnimBg="0"/>
      <p:bldP spid="29" grpId="0" autoUpdateAnimBg="0"/>
      <p:bldP spid="3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773363" y="2898775"/>
            <a:ext cx="19034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俊俏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182813" y="3665538"/>
            <a:ext cx="29829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  花俏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912813" y="2576513"/>
            <a:ext cx="11608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qiào</a:t>
            </a:r>
            <a:endParaRPr lang="en-US" altLang="zh-CN" sz="4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6389" name="AutoShape 3" descr="data:image/jpeg;base64,/9j/4AAQSkZJRgABAQAAAQABAAD/2wBDAAgGBgcGBQgHBwcJCQgKDBQNDAsLDBkSEw8UHRofHh0aHBwgJC4nICIsIxwcKDcpLDAxNDQ0Hyc5PTgyPC4zNDL/2wBDAQkJCQwLDBgNDRgyIRwhMjIyMjIyMjIyMjIyMjIyMjIyMjIyMjIyMjIyMjIyMjIyMjIyMjIyMjIyMjIyMjIyMjL/wAARCAEsAa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+iiiuo6wooooAKKKKACiiigAooooAKKKKACiiigAooooAKKKKACiiigAooooAKKKKACiiigAooooAKOnXpRVHWpGh0LUZUOGS1lYH0IQmgRp+GUx4ds5iMNcqbph6GUmTH4bsfhWnLMkKFnbAAJ/z+YpttGsNrDEgwiIqqPQAVjC/S88RixyfkxMFbuoH/xXlmuU5TeHIBxj2ooooAKKKruZkvoyMtBIpVhj7jDkH6EZB/4D70AWKhmuYrd4VlbaZn8tDjjdgnHt0P8ALvU1U9VsjqGl3FsjbJWXMT/3JByjfgwB/CgC5XNXI8jxdcr0W6s45FHqyMyufyaMfhXQb5FtN7qFkEeWA5AOKwNcYDWNEvF/jlnsjz2ZC/8AOAfnVQ3Kg7SLNFFFdB0hRRRQAUUUUAFFFFABRRRQAUUUUAFFFFABRRUN1d21lA093cRQQr1klcKo/E0ATUVlR6rdajxo2mT3an/l5nzbwD/gTDcw90Vh71di8PalcDfqGtyxsf8AljYRIiD23OGY/XI+gqHNIhzSLFFLH4agQ5bUNRkHo1x/gBTx4Z0k/wCutmuh6Xczzj8nJFL2iJ9qirPd21qAbi4ihB7yOF/nVUa7pTcR39vM392BxI35Lk1vW+jaXaHNtptnCT/zzgVf5CrtT7QXtTk31q1QZa31IL/e/s242/nspbbXtJu5PKg1K1aXvF5oDj6qeR+VdXVe6sbS+j8u8tYLhP7s0YcfkaPaMXtWZg56UVTv/C2iW217fwlps8PPmLbwxxyD3AwA35g+maw2k8LwXwtfLudO3f6t7a4mt2X/AHoiQf8AvpcHIxmn7TyK9r5HUUVSGm61AA1lqVnqUWMqt0vlOR1z5kYKnqP4KaZ9bi4k8O3Eh/6drmFh/wCPulUpopTiX6KxbnXrqzt557rQry3hg/1ss9zaKicA8nzvcVxOo/FieS3YaPpBEmcebdONuPVVBBP4lfxpSqwjq2NST2PUKo3mtaVp7Fb3U7O2Ydpp1Q/qa8K1DxTqmrbv7R1i52nrBv8AIT6bVxuH1z9aWy8LarqMX+geH72SNuQ62xiU+4Zto/EGsHirv3Y3Kem7PZv+Ez8Mf9B/TT9LlD/Wom8deGFP/IZtm/3Mt/IGvMovAHjUJh/D07EdG+1WwJHuPM4NTx/DvxhIOdEaP/fuof6OaX1ip/KK8e56EvxA8LN01dD2z5UmP/Qa0tP8RaNqrbLDVLS4k/55pMC//fPWvK0+Gfi+NnI0uMqx3AC6j4Pfv/nNY+qeGtY05T/auhXkSLyXaHzUHuXTco/Oj6xUW8QTT6nv9FfPdn4k1fTIlfTNauViRhlDL5qBe+FfcB68Y6V2mkfFC6hZY9bs1mj6faLQYYe5Qnn8D+FaQxMJb6Dsz1CiqematYazZi6066juITxuQ8qfQjqD7HmrldABRRRQAVmeIzjwvq3/AF5zf+gGtOsjxRNDB4Zv/Pljhjli8jzJGCqpkOwEk9BlqT2E9jsq55rMWnja1ucfu7m1mjHtJuRsfiA35Y7Cue1r4waDp6uNPhudUccBol8uMnsN7dfqoIrBs/iPqPiDxTosEthaWlut6pG12kfLAx/e+UfxntXG5xTtc51CT1sewUUUVZIUUUUAFFRzzw2sDz3EqRQxjc7uwVVHqSar295NeWBuYLUoWOYkuGMZZezHglc9cEZ6ZAPAALUi742TONwIzXO+IIjb2uks5BKakrNj1cOvH4vUqXmpailw6XdrY2UJKSXIj3lmUneUZiAAv3dzKckMcYAznQA6xd216Wm/s6zGLFZWJaZsYM755PBIXPYk9xioq7Kim2atFFFdB0hRRRQAUUhIAyTgDuaoy65pEDFZtVsY2HBD3KKR+ZpXEX6KzP8AhI9CP/Mb0z/wLj/xpf8AhItDxn+2tN/8C4/8aOZdwuaVFZttr2nXt4LaynN0/wDG0Cl0QYJBZx8ozjjnmtKhNPYAooopjCiiigChHYeINS5leHR7c/wqBPcH8f8AVofwetGx8L6VZTrdNC13eL0urxvNkH+6Twn0UAe1bNFczk3ucrk3uFMk3FQqnBJAz7d/0zT6g37r7YP+WcWT/wACPH/oJpCJ6KKKACiiqVzJerkRwZXPytE6s34q20Y+hzQBdoqvbtdnHniIqRncoKke23n+dWKAAnAyelUpU0zWrd7eUWl9CPvxnbIo+o5qcXcP2n7OWKy9gyld3fgkYP4U9oo3lSVo0MiZ2sVGVz1we1AHOT6LqGjMtx4fkEsKkltOuZDtIPJ8uQ5Kn/ZOV9NvWqetfEjSdG08tNFOuqE7U0yZfLmLe/bZ/tjI9MniusuLlLXyjJnbJIIwR2J4Gfx4/Go9Qs7C/tvs2oW0FzA5A8uZA4J+hoYHzVrviHVvEWpi81VDNIzBIYLblE5O1VTqzcnnknJ+ldH4N8BX3ie7llvnksdMh4LxbWkkfPKAnKjHc84PHBBA7vUvhzoumX0etafpP2xYc+fp8jGQPGfvGMMeHH93OGGRjoR22mXFldabbzaa0TWbIPK8oYUDpgDtjpjt0rJUle8tWaOppaOhm6L4O8P+H9rafpkKTAY+0SDzJT/wNsn8M4rdoorUzCiiigAooooAxNX8IeHtdDf2lo9pM7DBl2bZP++1w3615z4i+El3aK1x4euGu4xybO5YCQf7j8A/Rsf71ew0VMoqW5UZOOx8s/aNQ0PV1eCS603UI2CSqRscAg4DKRhhnHUEelepeEPHy6tPHpurLHBftxFKnEc59MH7re3ft6Du/EXhbSfFFl9n1K2V2X/VTrxJCfVW7fToe4NeA+IdAvfDervpl/ksP3lvcJlRMoPDqezA4yOoPtgnNOVHVao3jNS9T3ymSyxwRPLNIscaAszucBQOpJ7CuF8I+P4Lm0az165jgu4IywuZCFSdAOT7OB1HfqO4HG+KvGE/im5kiTfBpML/ACQtwZSACHf8+F7dTz06ZV4RhzFeR0ev/FI+f9k8PwJICD/ptwp28Y5ROCevU4HsRXB6hqF3qt3G2o3c99cs2Ikf5ju9EjUYB/3Rmup8H/Dm/wDE7pqV5K9jpJUbGC/vZxnqmeFU8fMRzjgd67/wT4YsbS0a8s7JLZbmUNI5bfJtjf5I85J4IyxY5JyMAYxzP2lXWTsiHUUdtTz/AEj4XeJNZeKe5SLS7Ycj7UN0hPr5anjjPDEHnpWtd/D+28PX014mrXc76TaDUZCwVF3hsxrgDOD5cmeew9a9T1DVvs8q2dlGt1qMgykO7AQf35D/AAqPzPQAmsPxBoSHwldWVxMZrjUrq2S6nPymQvNGpAHZQvAHYDuck3GnFdDJ1JPqdPcwtIA0ZZZF6EPtx+hB/EVVN1e2w/e2c1yuOGh2bh/vZYZ/AfgKXQ71tR0Kxu5P9bLAplH918fMD7hsj8Kvu6xozuQFUZJPYVZBiWt5ca3f3MLRS2draOqSRMw8yZioYZ2k7VAPTOT7AEGWbQ9It4pJ3EltDGpdyl3JEiAck4DACsTS9O1YxrqsCW8wvma78uSdoHjDnKqWCvuwu0fw/d53cY1203UNWljOsG3itI2DiytnMgkYHIMjsq5AIB2gAZHJI4oA5W/1Cw0+ZdWuNI1ZNJhTdDemH7SzNn7+JCzRKAODtGc5yOM42ufFky2H2bQIrh2f715d7EO3vsC559GI49DXr1cJ4n+F+lax5l1pe3TNQYliY1/cyn/bT1PquD65qZ81vdKjy394yvC+raN4jhhs5bm5aW2QbNNvGTagXoVCqBIBxyckexrta+eNU07WNC1g2V5b/ZL2AiSORZSM+kkbAcj3/AgdK9N8FeOv7V8rS9YZI9SxiOYDalz9PR/bv1HcC6NZP3ZaM6EkttjuqKKK6RhWB4j8Sx6KiwQqst7IMqrfdjX+++OcZHA6k+nJGtqN6mn6fNdupYRrwgOCzHhVH1JA/GvJ72Z3mM99cIJbl8tKx27t3PQ9VwQAO20Vx4zE+xjaO7AkvbqfVsNqEzzE/P8AvGyig4CsF+6MNweM896j+0yBnwfLVB/q+0eCMEeozx9DTFu7VJZOJZCMkqkZABxyMvtGDnpnsMUrzMUAit47eMbcSzvlto5xjj1PTPWvClKU3eWvqMTznt4uZWiA+Rck5ViDx78ZIPPQVLZx3t5MdqSAytshi8wb2JHQ8HjAJOegGe1Mhs1Z0YyPK7/LEWhMhY/3UBC/kq9sn1r0Pw5oH9mp9quVQXbrtCKBthU87Rjgk4GT7AdBW+GwzrS8uoGho+mJpGmx2quZJPvSynrI56sf6egAHar9FFfQpJKyEFFFFMAooooA26KKK5TkCqiYGqyHP+shUL/wFmz/AOhippnMQEnVF++B6ev4f41Buje8RlkXOSVOfvZHzL/6C3vQBcooooAKKKKACiodt0JsmWExZ+55ZDY/3t39KdPMtvH5j527lXj3IA/nQA8qrEEgEqcjI6GmrKjSvEG+dACw9Aen8jRDKs8EcqZ2uoYZ9CM1hRzz6Z4gZdSYGG7VYre6AwrsCSEfsr84B6N2weKAE8VDVYbL7Xp8BvY4ijy2a4DsEcNujPdsAjaevGMEYNDwj4nsfGNzLexSGOW3UYs5CN8YbOG4OCCMjI9wegrsK8/13QrTw7d3epW9gVgvJhN9rt3EUljcHCly5BxEw5bggEHIIbgA9Arnr6xuNFvZdX0iBpYpTuvrCMf63/prGO0g7j+Me+DVH/hKrzw/FBD4qt4w0gAjvbEl4ZD6MCAUPvyvuMgV0FrqP2518hY1TGSWlVmI9gpP5kj6UAT2N/a6nZx3dlOk8Eg+V0P5g+hHQg8irFYMES2HjeeOJVWPUbLz2VRgeZE4VmPuRKgz/sCt6gAooooAKKKKACiiigArH8S+G7DxRpTWN8pBB3QzJ9+F+zKf5joRwa2KwPGfiEeGfDN1frtNyR5VqjdGlbhfwH3j7A0ntqNeR866hp0trrN3p920UpsJ2iLR8o7j+IfT07HPpXXfDHwrZeJ9Zvbu+kjls7GVSbTvK+MAsP7gKnjuQQeAQeRsLHU9XmNlp8b3eoymV+T8zYyzOT6n9SwHetHwprp8LaxZ6pb7vsyAR3Ef9+A/eyPUfeHuMdzXJCyldrQ6ZXcbLc+mAAAABgDoKy5vDei3Fw882mWzySNucmMfOfUjofxrSR0ljWSNgyMAysDkEHoadXYcpXtLCzsIzHZWkFshOSsMYQE/QCotWsDqWnSW6ymKXKyQygZ2SIwZGx3AYDjv0q7RQByPhu9v3vNesvs0NvcW96Ha3diQokjViyH+JWfzCOnfPORWze208tjcSXsytGsMmYEXCEFSDvzndwTxwPY8GjU9MuJLyHU9Nljiv4VMbCTPlzx9dj45GDyGGSpzwQSDUuLTXNagey1COysLKUFZ/s1w08kqHqgJRAgI4J+Y4PGDzQBo6Jn+wNNyMH7LFn/vgVfpAAoAAAA4AFLQAUUUUAY3iXwxp3inTDaXyEOuWhnTiSFvVT/MdD3r5/17Qr7w9qsmmaiuJV/eRTR5Cyrnh0PUEHt1U/gT9M1zvjPwnb+LdEa1ZxDeRZe0uQMmJ8fqp6Ef1ArOpT515lwnyvyOU8CeLjrdt/Z2oSD+1Ldc7jx9oTpvHv0DD156GutubmG0gaedwka9T156AADkkngAck187qNW0bVAySCDUbCYgrIvKOvBBI4Kke3IPvXsGh6nqHiS2h1tNPtTHysEE14V8lhlWJxG2WzkZ7DgDkk7UKrkrPdG70L2qadqHiLT5IWmOnQkq8agbpGKkEFzn5Rx0HPQ5HSuMn8J6nYEk6esoP3pI/3u73LDEh7cbccV6D9q1ZBul0u3ZR1W3vN7n6B0QfqKlttTtrqbyAzRXIGTBMpR8eoB6j3GR70q2GhW1luB5omn6k5CyWl+AO8tnJJn6ZTCitjTPC+ozEM9pFZ56yznzH/BQcfmVx6Gu/orCOXUU7u7Hdmdpui2el5eJDJcMMPcS/NI349h7DA9q0ao3us6bpz+Xd3sMUmMiMtlyP8AdHP6VVXxVojMAb9I/wDalVo1/NgBXanCHuqyFdGxRTUkSWNZI3V0YZVlOQR7GnVYwooooAKKKKANuiimTSpBC8rnCIMk1ynIRSRTKxe2kUE8mNxlT9O4P5j2rD1G1vNjGKwmx1IhkQgEHIKksCcHkcAjtxlTZvNYlitmuXUWtqMDzZSFyT0AyCcnoAFbOeDWalxquowuiKdPt5PvTMWNy6+gyf3f1PPP3VNNJvYaTexa0DxRHqFzJpl4Gi1CFivzIVWXAycejDuvB7gYNdHXNf2bZfYVshboLdfuoONpznIPUHPOeueetRpHrNoNtnrAkj7Jf2/nbR6BlZG/Fix96t030LdN9DqaK5r7d4j27f8AiVbv+em2TH125/Td+NI39tzkedrKw+1naKn/AKMMlTySFySOjkljixvYLuIUZ7k9hVLWtObVdLltY7h7eU4aORT0YHIyO4z1H8jg1zU0t3pGo295e3V1q1sziPyzGvnRnGdyLGoDgYJKgA8Z5wBXW2V9a6lZx3dlcR3FvIMpJG2Qe38+KTTW5LTWjINHvxqGnrJ5XkSxs0M0Oc+XIpwy57jjg9wQe9WLyzt9Qs5bS6iEsEq7XQ9x/Q+/auV1hrzw74pTU7JHmtdSTZcWgx880akhl9HMYb2PlAHkgjotL1mw1m2E9jcLICPmTo6ezKeQeR+YpCM/TdTfTrptG1i5HnxrvtbqVgv2qEdyem9ejD6N/FgbMc8N2rqgLx4wSUO1gfQnhh9OKzPE+l6fqejudQljt1tT9pjunVSIGXnf83BHUEHqCRWdoqa/qeiWUzLZaGs0KSSJaw75SSoORuAWM+xV/rQBQH9k20mqeHr2S4FjayIbV44nb7MGUN5YdVIXacFQTkArjoDV2w1OBURdM03UtVlj+Q3AhFvEzd2JcopPqUByfyroNM0y30q0+zwF23MZJJZW3PK56sx7k/4AYAAq5QBj6Zp962pzavqbRrcyRCCK3iO5LePOSNxALMxwScAfKAOmTsUUUAFFFFABRRRQAUUUUAFeJ/FrWDfeKINKRsw6dEGcD/ntIM8/RNuP9817U7rGjO5CqoJJPYV8tX9/daxrl1eoGebVbktAp7O7YjT8tg/Csqz92y6mlJe9dnrPwe8Ppb6feeIZU/fXrmKAntEhwSP95gfwVa4T4haYdE8c6hDFbk21ztvIwpHHmZ3cHtvVz+Ne+aRpsWj6PZ6bB/qrWFIlPrtGM/j1rzX4zWAD6NqijktJaP75G9fy2P8AnSqQXs7dhwl79+50/wAMNU/tTwFYbmYyWm60fdnI2HC5z/sbT+NdhXk/wZvSJtb04n5P3Vyo9yCjfoiV6xWkHzRTIkrSaCiiiqJCiiigAooooAKKKKACiiigDx/4v6GlrqFlr0K7Vuj9lucdC4BMbfkGU/RaqfCzUjFqGoaSzfJMguoh/tDCP+hj/I13/wAS9PXUfh9qysgcwRi5AIz/AKtg5/QEfjXmPw38J6nqerHVLO/+x2VqzQu5Xe7Fk5VAeBgMpycgHHB5FZL3aqkjeEvc16HqlzqMVvOtssctxdMu4QQJvfb/AHj2Ue5IHbrUQksNZje3mh3vEQXguIirxnsdrDI74YenBrVitrPw9Aot4MRyEmaVmLSOwUkMzHluARyfTtUV/p0mqWcF7bMsWpwKfKkP3W/vI3qjEfhwRyK6vaak+01M37Be2v8Ax5X7Mg/5Y3YMo/B8hx9SW+lct4v8T6xpojsTZm085CzXcEnmDA6hchSD0ycdxjGcjsrG8W+tRMEaNwSkkT/ejcHDKfcH/HpUOr6Ra61YNaXanbncjrw0bdmB9f8AEg06kXKLUXZmjV1oeKtdCNc5kiUtuLS5VmbuxLYyeOp+nGSKkj1UKQFvI27/AOsyP8cfTnHuK6a58C61p7ubPyr2HPCo/lt+TEAY9m/LNUT4X1kuF/sq6CdeGj4PthuD7jg46cV5EqFROziczjJdCLSvEEumXBmsnwx+Z4kH7uT13KOM/wC0OfwyK9L0bxHp+tIFhlEd0Bl7Z2G8fT+8PcfoeK4m18GaxcHbLbJCvdp5VGffEZbn/vnPeug0/wCH2kWzRy3oa9nQhhu+SNSPRR29mLV14VVo6NaeZrT5kdbRSKoVQqjAAwBS16BsFFFFAGxK7RxlljaRuyrjn86xdQ1GKxmjW5H2zUWG6Cyh5C/7Rz0A/vt+HJwa8+tXuqjy9JVrW1PW+mT5mH/TKM9f95hjuAwpbOwgsUcQqxeQ7pZZGLPI3qzHkn+XQYFYRg3uYRg3uRRWk090t9qciz3a58tF/wBVbg9QgPfHBY8n2HAvUUVslbY2SS2CiiimMKKKKAKl9DM6wXFqENzayiaJXOFY4KlSe2VZhnsSDzjFY+lQDR7md7Gz1Kygkl80wmGNwucZX5XIYenXA4FdHRUSgmRKCZlX73niG/s2ENzp9lZSNMkrMqzSy7WRSqjO1QGb73JOOMdab+FyJ3mg1BvMkILma3TBPP8AzzCep656n1roaUdRQoIFCJ4Bq+u6p4h8qPUbtpoUcLFAqhIl+bAIUcE+5yfevpmvlC2ldng2phFlTczcfxDoP6/zr6vrjpNu9yKiStYKKKK1MgooooAKKKKACiiigAooooAw/GczW/gfXZUJDLYTkEdjsNeH+A4IL3xzoMWQ0QuGkGORlI3df1UflXufi22e88G63bRqWkksZlRR3Ow4H514H4P1Cz0rxlo+r3DJFbrKRLKTgKrxsm5vYFhyegrGp8UbmtP4ZH0rXnXxlAbwpYJvKs2oLtIPOfKkNegC5gNuLgTRmAjcJA42keueleH/ABJ8UweItbhtLCZZtOsN2JUOVlmPBIPcKOAfUtV1JWiyaavJFv4MO7eJNVSQYdbRMkdG+fgivaq8z+DukPDpl/rUqkC9kWGDPeOPPzfizMP+AivTKKatBBUd5MKKKKsgKKKKACiiigAooooAKKKKAK2o2q3umXdo4ys8LxEeoZSP61xvwlWK38B2KvNH9ruGeeWPcNw5wOOv3VWu0vZJobC4ltojNOkTNHGDjewBwPxPFcTY+J/Cy+FrDTo9Xs47m1EUHl3TCGWKRCAzMrYK4IJJ6cHk0vMfkX/HTyvHpdjFKkZvLtYsu20dDxntkEj64rpONO03kmTyY/oXIH8yf51zLy2/im7e7MYk0oW720DMMfaA5Uu477fkUKe+CemDXPaYniO/t7C0u9avZrm5QhCqw7IQp2yOxADbkOQMjO/b83Wqasrg42VzpXt7rU9fubnRJYoLb/VXdxNGXSWVeP3agjLKBtZs44A5K8SXKatpKma7EV/ZjmSS1hZJIh6mMs29fUg5H9010Vpaw2NnDaW6BIYUCIvoAMCsrWNTl0q9tfJje5lut0cVupwWYDI+g7k9huPPGGpNDUmhsUiTxJLE6yRuoZXU5DA9CD6U6q+n+DtNhgZtSt4b6eRmkYSpviiLHJWJGyEXJPTk9zVaNE0rU0s4pWfT7pS9oWYt5bj78W49sYZQecB+ygDSM7uxrGpd2NGiiitDQKKKKACiiigAooooAKKKKACioLq8trGAzXU8cMYONztgE+g9T7VgXPjaxibbBa3U/GQ20IDzjoxDdePu1nOrCHxOwHTUVyi+OrZTibT7kD1jZGGPXkjitzTdZ0/VkLWVysjL9+Mgq6fVTyPrShWp1PhdwL9FFFagFFFUr+8aDZb2wV72biJD0A7u3oo7+vAHJFAj59vkazN9Go+e2llQD3RmH8xX1PDKs8McqHKOoZT7EZr5i8RWElr4m1WwaSQxx3LM8rH55N4D9umd+fx4r6E8GXRvfBOhzk5ZrGEN/vBAD+oNefSVpSXmZ1dkzcooorYxCiiigAooooAKKKKACiiigArxPxX8MtT0y8mutCtze6c7Fhbxn97BnqoB++o7Y5HTBxmvbKKmUFJWZUZOLuj5bm8L6oRsj8Naj5jHGf7Nk+X3+7XV+G/hlrWrTRLf20ml6auA7S4ErqP4UXquemWxj0Ne80VCoxRTqyIbS1gsbOG0tYlit4UEccajAVQMACpqKK1MwooooAKKKKACiiigAooooAKjnnjtreW4mcJFEhd2PRVAyTUlY3if9/paaeOTqE8dqV/vITmQf9+1k/KgCv8AZ9U8RWu65mfS9PmTKwQH/SHU9N7nhOOqqCf9rtXz74gsEs9c1SC1UAW97cJGoAUFfMb5cAAAfy4r6gldo03LE8p/uoRn9SBXy3q+ofaNc1a8J/dXFzcXEZ9F3scce2D+dY1/hRrR3PZPh6f+KJsADkDfg/8AAyf5k1veD7GGGxvL9QWnury5LEnoqzyAKPQdT9WJ71S0S2g8P+ErGCTbBDZ2imUnouFyxP45NaHgiaWbw0Gnh8ib7Xcl4T1jzO7BT7gEV1T2SCeyRcu9eisfMW4tphNwIYlGWmJIAVe2SSPYZ68HC6bp8kMrajqTo+ozDYSD8kKk8Rx57Zxk9WIyewDddCiTSZWXKx38eTjpuDIP1YD8a0Lm1juo2Ry4BGOG4/LofxBrMyJiQqlmIAAySe1cfBod1r+lyXB1W4tLe7uDdW0UUUZ8td2Y3yykhiAG645xjrmPUrzUH1WPwkEaWO7TEtySRsgO7djuWKqyj0LDnoK7QAKoVQAAMADtQBzN3pGsWVpLc22pteyxKXFtLAiiUDkqCuCCegPTPUVPbXMV5aQ3MDboZkWRG9VIyDWtb3fn3dxAV2tDjP45x+gB/GudihOj6zLph/49bjfc2Z/u/NmSP8CwYezY/hrWEtbM1hLWzNGiiitTYKKKKACiikbJU7SA2OCRkD8KAFrN1jWrbR4AZD5lw4Pk26n5nI/ko7noPyFc1q+p+KrIyC8S3gtgTi5swSpH+0WDbeOuQB6GuUaSaRjOJ1JkwS65Z2xzkuxOe3JHGD9DwYnG+y91LXz2Dc07ue51O6+03Ds9yAdo5CBTwyKO3pnqSOe1Ry2zSAMxRJT2Yj5j6/j/AD9ic0PMl80uZGZzyS33c467enbrjt2AOJRPMFIaVzu4Kknn/Pp7jPXDeFNzlLmk7spWFTZMjKyzb1ztIhdgfUZA/wA5/AQr+6nSeK4e2niIKSYKMv5jB7ZB4Pf3UzMgUszAdERTy309Bx19uP8AYkstO1LW7g21mhIU4kkOVii+pHf/AGR83PYliNKUJyl7m4mdpoXjSyvY1t9RuLe3vgSow/yTY6lffg5XrwcZHNbZ1e058szS4/55QO4/MDA/E1ladp2k+FkWGFXudRkXkqoaeUewHCJwPRRxUtpBc61cTzamI/sUb+XFaIcozD7xc/x4PGOgKnrgNX0lPnUUpvUgdBrF5qzldNsjFB3vbgqU/wCAKpO/65A98jFaVnYRWYdlLyTSYMs8hy8h9z6egGAOwFWulFXYdjxj4hW/2fxvdNjH2mCKf68GP/2nXpfwnvBdeBIItwLWtxNAfb5ywH5MK4n4tWbG/wBIuVYqskcsMhHU4KsoB7dWrY+C10qw61powAkkVwq9PvKUOP8Av2Pzrha5azXcmprE9VrN1fWE0sQRJBLdXlyxS3tYsbpCBknJICqByWPTjuQDpVzuir/aHiPWtUl+ZoJv7Ptgf4I0VWcj3Z2OfZF9K1OchupfGTyWciW+mwQG7hE8UMjSyCLeN/zMFXpnOBn0rpZZY4YmlldY40G5nc4Cj1Jp9czNCniLxTc2d0ol0zS0QPAwyk1w43fOOhCJtIB4y+ewoA3rS/s79C9ndwXCjq0MgcD8qsVzWqeCtJuYWm0y0t9M1WNc217aRCN437Z243LnqpyCM1Tl1u41/wAO6LbxF7S71ac2115bYaDyw5nCnqD+7ZAeo3A0AdENd0hr82K6rYm8BwbcXCeYD6bc5q/WZL4d0WfTk0+bSrKSzjTYkLwKyqvoARxXJ3s0+n+CvGOiyzPMNMtJRbSyNlzA8JZAx7lfmXPcKDQB2j6pp0dz9mkv7VZ848pplDZ+mc1brFtvDGg/2bFbtomnGIxgMhtUweOcjFYr3MXgXU5bffI2hy2M95DCzFjbPCAXRCf4GVsgdipxwcUAdpRXC6TBp+r6ZBqGreKLiS9uEEsq2msPBFCTzsVY3UYXpk5JxkmrGjXSR+J47LRNWudV03y3N750xuUtmGNm2YkncTkFCTxzx3AOhXX9Ik1k6OmpWz6kAS1skgMi4GeQOnHrWjXHeI9UtfDXjHT9Vu5PKtZ9PuYZ8DJZkaN4wB3bmQAf7VRT6f4t8RJZXs9zbaXBHeW9ymmhNzmNZFYiWXn5toPyqMZwCT1oA7aiuU0uGbxWJdWu728i095WSxtbW4eAGNSV8x2QhmLEEgZwBjjOTVPwvqt1qH/CQeHk1Z11LS750jnmTzW8hjuQkE/NjlM/7IoA0NKe/k8ca3DLrF1NZ2scJjtHjiCIZAx6hAxwFGMnuc5q54qm1qDRt2gxGS7MqB9iI7rHn5iquyqT0GCR1NcjpWmeJm8b+JI4fEsEcyJaGSR9NDCQFHxxvGMYP1rV8VR6zp3w+1Sa81tpL2ECWK5soTalRkDaQHbPfuOtAHT6OdQbRrJtWWJdRMKm5WL7okx8wH41cDBs4IODg4rkLfTU1vVrvTLqe5uNI0cJbeVNMzG6mKB2aVs5cBWQAHgktkHAxHqeiab4X1HSNT0Oyg09pb6K0uYrVBHHPHIdvzKMAlSQwOM8EdDQB2hIAyeBXNv4+8KpcmA61bkh/LaRQzRK2cYMgGwc+prmdW0d9b+L02myvN/Zb6VDc3iea+JAJHURYzgKxCFgMZ8v3NehfYLP+zzp4tYRZmMxfZwgCbMY27emMdqALAIIyDkUVzHgWSSPRrrSpJGkOkX0tijsckxqQ0efcI6D8K6egArJ1FAPEGjSux2AzRqvbzCmQfqFVx/wI1rVma7DLJpvn26GS4tJFuYkXq5U5Kj3Zdy/8CoA574h2MEXh++1mXUdSge3gIhitrnykeQ/KgOBnliB1rwnTbOHULvR7JmwlxcwRAnrtYgMP++dwr0H4p+LINXvrHRbCcSWsUa3krr0dmUbB+Ctu/4EvpXJeGdHbUotTaIuJ4CsVo8Z+5Kzq+7g5B+7GvTJc+hIwl71RLsbQ92Lb6nsNxONbkS1tonksI51a8uuBGVRgWRc8vyAGxwBuyc8VsWk39la7c2dwMQajMZ7SYfdL7BviPo3ylh6gn+6ao6frNpb6ZZ2erwJpDpGgt5Y8rbkYG3y5CMLxxsbnt8w5N69skm02ayuywtpAGiuYRkQuDlXA6oQQCDyvHbpXRJ3ZnKTbJfFHy+HrmfvamO6H/bJ1k/9lrYrzrXdRjv/AApeadPIZPEEyGBYPMbEpJx5kQ6bCOdw+6Cc8giutttYuZNLtr6SyzDNEku+OUHCsB1BA556DP1pEjLK3in8XapfnmWCGKzUZ+6MGQn8d6/98il155NNt21iB5S9vjfAGysykgFQDwG9CMc9ayNGuPtHibxG76gbUPcKYUBQFkRBEzYYHjej8iprq/j1+C30eGRLuR7lXumjHypBHJuBfHALhVAHfcSBgUAXdLjvrCS91DWmtYWunDttm+WFQAFQZAyfU55J44wKj8TOkljpt5HuEsd/D5W5SpIdvLfg8/cZz+ANXbXw3pFlOs9tZiKRTlWSRhj9entVPxCfN1jRLb+7JLdEeoRNn85RTjuOO5NRRRXSdQUUUUAFFFBIAJJwBQAVkXvhnSb2QytaiKYnJkgJjJPqccN+INZGr+Ore0BXTrZrzHHnbtsX4Hkt+gPrXNH4g6078CAE9FSA/wBWP865qmIo/DLUzdSKOofwHaENs1K+UsQTnyv6ID2HfsPSo18AwZ+bVLog8HbHGOPQfLgDn09R0JFZFj8Rb+SSOOSwiuBI4j8wZhVCTjJOX3c9cdK7P+y5brnUrx7gd4Ih5UP4gEs30ZiPaohSw9RXjFFKSexhRaJ4ftp3jSC41i8X5XXdvA9nA2xKfZsHgda247O/miWOSSLT7ZRhYLMZbHpvIwB7KoI7NWlFFHBEsUMaRxoMKiKAFHoAKp6xqaaRpkt4yGRlwqRg43sTgD8+voM10KMILRWQ/Uhu3sfD2lzSxCGF34QyPzNKeFDMTliTjkkmr9pbLZ2kVuhLCNQu49WPcn3PWvFtavLvWbwSXswmkbcNp4RFwThR2Gdv145PWvRfAGp3Oo+HjHdMzyWkpgEjHLOu1WBPuN2P+A1lSxEaknFERmm7HVUUUV0mhxfxPtPP8KJcgc2l1HJ+DZjP/oefwrk/hVqgtvH6QD/VXdvJb7s8GQYcfXARx+Neoa7pv9r6BqGnZwbm3eJT/dYg4P4HBrwXSdQOk3enanGhT7HLHMUA5CqfnX/vncPxrixHu1IyE1dNH1LXOeHZBZ61rukzHbcfazexA/8ALSGUA7h9HDqfTA9RXQo6yIrowZGAKkdCKz9W0Ky1jyXuBLHcQEmC5t5DHLET12sOx7g8HuKs5TSrnNDcW/irxLZSnbPNcRXsQP8AHCYIo9w9cPEwPpx60knhFriNobvxJrtxbuCrRNPGgYHsWSNW/Wli8IoNF0y0l1C4F9psfl22owYSVV6YOdwYFQoIOQcZxnGADoZJEhieWR1SNAWZmOAoHUk155pxNjomg+IZ1ZLJdSu7qViMeXBcvKUkPsN8ZPoCSeldC/ha5v8AbFreu3eo2YOTaGKOGOX2k2KCw/2cgHuDXRFEaMxlVKEbSpHGPTFACNLGkJmaRFiC7i5YBQOuc+lef6uxvvBPjXXEUiC/tZBakjG+GOLar/Rm3kf7JU10g8F+H1YAWB8kNuFsZ5Ps4P8A1x3bPw21H49wPh9r44A+wSgf98mgCOLU/FphSJfDVkJNoHmtqf7rp14j3fhioZ/CV3rNtfya9fxzXt1ZS2cK28ZWG0SQYbYCcsxwMsfTAArrEG1FB6gYpaAOCi1nQLONIPGOlWmnalEoSSe5tQ0E5Axvjl27SD1wSGHQipr/AOIei2OlPJoUMuoRQbSz2lq5t4k3DcTIBsGFyevau3IBGCMikwMYwMelAHM+JdBbWvEXhiZ7fzbWxu5LiVsjCkRnYcd/n29PSunoooA4/TjrnhaxGkRaDNqlrblltLi1uIkzGSSqyLIykEA4yMg4z7VQl8Lahpuhxa3bybfFEDzXUhhQyJOZW3PbkcFk+6Aeo2gjHNd/RQBwsVzrml60niG/8P3GzUbJIby1sHFy9tLGzlCRxuBVyDjOCB161F4p1PVtf8IanbW/hjVI1nMUUAkCCST5suSm75FAXGSeSegrv6KAOWki1TRdXutT0/TZL+x1LZNcWiOiTwTBAu5dxCsCqqCN2QRkZzR5Wr+I9U0+W90x9L0yym+0+XPMjzTyAEIMISqqCd33iSQOBXU0UAcdot4lz8R9fka2vk3W1vBDLNZSxxkRmQvh2UL95x356jNdj0qC9vINPspry5fZDCpZj149h3PoO9eWan4m1HxELmwlvJ9L3bkWC1ba4BGQfM/iOCM4wBnkd6zqVYQ0ky4U5S2N/wAIeINPuPFXiO2t3meO81BZraRbeTy3xbxq537dowyMOSORXd1g+CoIbXwTo0MCBES0jBHq2PmP1JyfxrerQgKyvEmtw+HfD95qswDeQmUTOPMc8Ko+rECtWvE/in4nTVtbTRLSTda6c264Knh5yMAf8BBP4t/s1M5csblRjzOxwCWl3fX1rFbRrLf3NxtAUYDPJnP0UE59gvtX0Vo+gx6Potno9nAFS2GTdyKMmQg7pFHXcSW5OAM9xxXk3gGxlt9QXxTLj7FYTCEgr94MCsj57BAwOfQOK96qKUWo8z3ZdV62WxGsES24gCL5QUIEIyNuMYrLOgpZfvdEcWEg58lRm3f2MfQfVcH1yOK2KK1MjHspLe8uZYLmyNlqMYDyojkb1PAZXXG9cg9cEdwKr/8ACKRRLFBa6pqVtZRnctmkqtGCORgupYAdlDYHYcCti58uKSK5aNSyny9+OVViM/hkLn6e1TO6xxs7nCqCSfQUAZd/Z6VFZQ2c2n21yiA+VDMgcADqxLZwB1LH17kgGxpmnxWFuFiWONTyI4IxHGuf7qj+Z5/lVXT4Wv5nvrgHaX+RD6qeM+ynIA6btzdxjYoAK5zVjnxfp4/u2Fzn8ZIf8K6OubvSZPGDjPEFgn/j8j//ABuqh8RUPiLNFFFdB0hRRRQAVw/jnVizjSUk2xbQ9zhwN2fuocsOMDJGecr2JFdxXjeqaitzqd3MZGHmzu28tjK5wmAOWO0IMYOeBXJjKjhTst2Z1HZFOQRp+8cuuTwAzfMT6DDg/nUUpdo081yqSHb5J24AxnLkAbuq8dOe9NSM+W11KEEjDbGuAAu7I7dyN2fcCpWi3SIjbhGq7GLD15P4jgfgK8g5i74dsn1DU7CHbnbNGRgcbFO5voMZH1Ir2WuZ8IaAdLtTd3Eey5mXasZ6xR5zg/7RPJ+gHbJ6avZwtJ04a7s6acbIK5Xx4+zTLIZ4N0Sf+/UldVXH/EYKNFsmYEgXgGB3/dSf1Aq8R/Cl6Dn8LPOnG4+aPvAfIvcgkHP5qD+Pc5r03wLb+RpV26jEct2zIfXCqp/8eVh+FeZ6VBdajqTRW6mSWb9zGD0Vs/MfoASxPtXten2Uem6fBZxElIkC7j1Y92PuTkn61xYKm+Zz6GVJa3LNFFFemdAV4Z4v0r+yPFd9b7cQXDfaoeOCrklh+D7vwxXudcT8S9FN/oSanCmbjTiXbA5aE/fH4YDf8B96wxFPnhoCdnc2fhZrn9qeEksZXzdaYRbNnqYwP3bf984H1U13FfOPgbxMfDviiK/kYLps4Fvcn/YJ4k+inn/dLetfRwIIyDkVjTlzROeceVhRRRVkBRRRQAVma9odv4i0t9OuprmKB2Bf7PJsLY7E4PHt7Vp0UAVdPszYWMds13c3RTP765YNI2TnkgDOOnTtVqiigAooooAKKKKACiiigAooooAKKKx/EmsHR9JaSLabuY+VbKeRvI6keigFj9Md6UpKKcnshpOTsjkvG+uNd3y6bbENFbSAMO0k+MgH/ZQfMff3WudtbGTULqLTbY7y7mNWZQQz9XkI6YUZPpnjriq8ZJQTJIS8uUgdjkhc5eU+pP3s9/l9a9B8DaKtrY/2pIm2S5QLAp6xwdR+LfePf7oPIrwaaljMRzS2X9W/rzPWm1hqNlu/6/r5HTWFlBpthBZWybIYECIM5OB6nuferFFYvinxJa+FtEl1C5G987IIQcNNIeij8iSewBPavf2PIOf+I3jYeHLJNNsJQNXvFOw9fITnMh9+CFHqM9Aa8V0fSbrWNdXTLHPmzKrPK3zeWuW3SMe/b6kj1pmo3V9q2rre3O+61C7uPmCDlmKlVRR2A4AHYfia9p8HeF4/DWl4k2vqFxh7mUdM9kX/AGVycevJ71jCPtpf3UdMY8q8zVsNJs9O0eLSoIh9kji8rY3O4Hrn1JySfXJq/wCGLl5NJNnO5e4sJDaSMerbQCjH3ZCjH3JpKz5Gu9J1KTUrOA3UMyKl1bIcOducSJngtgkFTjIAwcjB7JxutCZxutDq6Kp6dqllq1t9osbhJkB2sBwyN3VlPKt7EA1crEwGSxpNE8Ui7kdSrD1B61mrcTN4edmbdcBWhLHvIGKZP/Aq1apW1p/oSpKpUtKZyvoxk34/OgC1DEkEEcMYwkahVHoAMCn0UUAFcxdeH5p9be5TU7m2vJw7s0RDR7F2qiFGBGMEkkYOSefTpJpVghaV87VHbqfYe9VLIPLcTzyYzhYuORkZLYP1Yr/wGgDFa08S23HlaZfqP41le3Y/8BKuP/HhUZu9Xi/1vhu+YDq0E8Dj9ZAf0rrKKvnkX7SRyJ1kxjM+lavEO5+xPJj/AL9hqjPijRYzie/S2b+5cq0Lf98uAf0rsqKftGP2jOX1bUYtK0m5vpWAWGMsMnG5uw+pOB+NeKwQFk2MihIgoBY4yQOp9MckH2Getex6r4f0/W5Imv0mlEXKIs7ooP8AewpHPvSWfhrRrEhodPhMgORJKDI4PqGbJFZ4ihKq1rZIucHJnnNjol5qcsf2S2e4hGT5h+SMk8ZLHgjgfdyc54rt9D8Jw6c6XN463F0h3IAPkjPcjPVv9o/gBzXSUUUsJCnruwjTSCiiiuo0CuM8eyS3X9laTZRma+muDMqKMlFVGUsf7v3+CeMiuzqGO0giuprlIlE8wAeTqxA6DPYDnjpkk9SaiceaLi+omrqxjeGPDFv4esxnZLeyD97MowOeSqjsufxOBnoAN+iinGKirIEraIKKKq3GpWFq+y5vbaFvSSVVP6mqGWqQgMpVgCCMEHvUNtfWl5u+y3UE+373lSB8fXBqegDwnxT4fPhzXJbEL/oUwMtoT08vun1UnH0K+tek/CvxYL6wHh6+k/0yzT/RmY8zQDgD3ZeAfbafWtLxV4di8S6M9ozCO5Q+ZbTEf6uQdPwPQj0P0rw9G1HTNb3gyWN/p0vHqko/muD9GDGuCpH2M+ZbMUo8yt1Pqaiue8HeK7fxZo4uUCxXkWEurfOTG/qPVT1B/qDXQ1qnc5dgooooAKKKKACiiigAooooAKKKKACiiigAooooACQBknAryTxHq/8AwkGrtIjYsVQpG5OAIc/O/sXIAH+yoPBrrfHOriGzTSIWPnXY/fFc5SHOD06bj8v03H+GuDcGef7LbxGRjIqtGG/1kpxtjHoOhPYDrwTXk5jXbaoQ3e/6Ho4KirOrLY0vDujnxBq22VCLRAHnBGMRfwxfV8Zb/ZGD2r1jpWZoOjpomlR2oYSTMfMnlxjzJD1P06ADsAB2qTWNZsNB02S/1K4WG3j4yeSx7Ko6knsBXbhcOqFNR69Tlr1nVnfoT319a6bYzXt7OkFtCpeSRzgKBXzt4p8VTeLddnvpVaG0tiYrSFz9xCASx9GbjPpgDtVjxV40vfGNwruGt9LQ77e0z+Tyere3QdsnmrfgbwVJrV3/AGrqMZXSQweKNhzdEAc/9c+P+BfTrTbqvkiOEOX3mdB8OvCpiRPEF/HiaRT9jiYcxoR98/7TDp6Kfc16HRRXdCChHlRYUUUVYGfeaYZLoX9jN9j1JBtW4Vch1/uSL/GvseR2INX9L8RLc3K6fqUP2LUyDtjLZjnx1aJ/4h7HDDuO9LVe8srbULY293Ak0RIO1h0I6EHsR2I5FRKCZEoJm/JKqcZy56IOpqSuRTT9RtBjT9fvo0HSK6C3KD8XHmH/AL7qKDWvEiaqunX0+kRNKcW05tpAk/H3R+8OH6/Keo5GcHGTi0YuDR2SsGGQQR7UjusaM7HCqMkmoLWK4VN141vJMerQxFB+rE028u2tsYjzyOW4VvYN0B6Y3YB6fSSSGRpZnWQpg5/0eJh1P99h2A9P64AuwQrBCkSkkKOp6k9yfc9abb3MVypMZ+ZTh0YYZD6EdRU1ABRRRQAUUUUAYlFFFdR1hRRRQAUVXd5ri+SwtColK+ZLIwyIkzgHHckggD2J7YM8mk3tvE0keqLJtBJF1Eu3H1Xbj64P0qHNJ2Ic0nYjnuYbWMPM4UE7R3LH0AHJPsOaiGoW4kCSmSBmBKi4iaLdjrjcBn+lTeH4ZLsDWbyNY3lXbbR7shIz/FyBy/B6A42jAOal8SRJe2ltpTxrIL65SN1YZHlr+8f/AMdQjPYsKl1NdCHU10KtjZXmsW8d3LcyWdpKoeKKEDzGU9C7MDtyP4QAR/e7C2/h5Il3WN5dQy/9NpnnRvqrseP90qfetmqs17FHbySqwbyzhl7jHJHscdM9ePWs3JkOT3ObllmvLqHR5Q1tdyyYnEbkERAEl0bglWwFDDBBbsRXS2un2djGI7S1hgQcYjjC/wAqrQ4udenm4ZLaBYUb0ZzucfkIjWlQ5N7icm9zM1jTFv4g8IRNQh+e3mIxgj+Ekc7T0I9D64qhaXK3lqkyqyE5DI3VGBwyn3BBB+lat9fR2VxaiQcSsyZHbjdn9KypI/suu3cI4juFW5T/AHvuuB9MIfq9XTeti6b1sT1xXjzwidYg/tTTo86lAmGjH/LxGP4f94clT9R347WitJRUlZm54DoOu3nh/VodV085dRtlhY7RNHnlG9D6HsR9QfojQ9asvEOkQalYSb4ZR0PDIw6qw7EHg15R8QPCDQyS6/pkRKN817Ag/OVR/wChD8fXPL+FvF934S1ZLi1U3Fncn/SbYNw6gffXsHHAz0PQ9iOBXpS5JbETjzK63PpCiqGj6zYa9psWoadcLNbydxwVPdWHUEdwav1uc4UUUUAFFFFABRRRQAUUUUAFFFFABRRRQB4x4qOqaf4vuncvvupXZGnZFiMaqNgXIBIxwcElW5IINdd4D0dZYYtdljKxvH/oSOPmCt96Rv8Aabt7ZOfmNdhfNZR2ckuoGBbWMb3afGxQO5zwK8q8U/Fh7oPZeFjsh5VtRdOTjgiJT/6Ew+gPWuV4elGp7Z7nQqtSUPZrY7Xxf480rwlDsmP2nUHA8qziPzHJwCx/gXPc/gDXh/iDxDqOv3jahq1wGZM+VEvEcIPZR6+55P6VRjsr3V79bWyhmvb6aQSSfNuY4Od7seg46k16x4V8AW2jvHf6kyXepLymB+6gP+wD1P8AtHn0ArRKdbbRDjBQ9TnPBXw8kure3vdfgMduqL5Vi4+aTA6yDsP9nv39K9WACgAAADgAdqWiu2EIwVkMKKKKsYUUUUAFFFFABUN3aW99bPbXUKTQv95HGQf/AK/vU1FAGbEut6UALG8W/tl6W1+x3geizAE/99qxPqK0LTxRYXEyWd/HLp13J8qwXigCQ+iOCUf6A59QKdUVxbQXdu9vcwxzQuMPHIoZWHuDwazdNPYzdNPY1G02HAMbSRuvEbofmQegz1X/AGTke1SwNcAmO4VSR0kTgN+HY/n9e1ctFa6no3Oj3XnWw/5cL12ZAPSOTlk+h3L2AFaun+J7G8uEs7kSafqDdLW7AVm/3G+7IP8AdJ98Vm4tGTi1ubdFFFSSFFFFAGJRRWZrev6b4es/tGoXATdkRxqN0kp9FXqf5Dviulu2rOs065jXPH2g6GZIpLh7u5j+9BaL5jKfQn7qn2JBrzjX/HOq+IZ5baMvYaeAP3MT/PIDn/WOPp90cc8k1k6Tpt3e3FtNZWTyWFrOj3EygLGiqwJGTgE+wyeK5pYm8uWCuJ7XPovQbGS0sPNulxe3R8645ztYjhB7KAF98Z6k1R1MX1ze2Gn34tzZXdyyuISw3osbvsbPUEqM9iAR0NdFWRrPy32hydAt/wAn6wSr/NhQcppXFtFdQmGZS0Z6gMR/KsRLMWXirT4lmleI2d00ayHOw74OAfpn9a6CsjVPk1zQ5QOWnlgJ9jC7/wDtMUAa9ZPiBltdJu9QyE+z28jyNjqgUn9Dgj6e9a1YfjFnHg/VY44zJJPbtbxxgDLNJ8igZ45LChgJ4SdLjQkvUkWQXTbw69GCgRqR9VjU/jWrcPcoMwwq4HP3+T7YPH61heAfNj8H2dtcwvBc2xeGaKT7yMGJAP1BU/jXS0IGclDfHxJr5g8h4l04OsoYHAZ+AcnuEB49X7gVo63hL/TrkEHDvbP/ALIdd3P4xqPxrzT4qPd2Hi1JLO/urdbmzQyJHKdpYM652njOMDOO1c9D458Q2+mrYLcWclujpIPNtFBBVgwOUKjqOSRzWftoxlZmsactJI9torymx+LOoM3+k6RbTxD/AJaQTNHn/dDBs/mBW/bfFLQ5cfaLbULX1LwhwP8AvhmP6V0qvTfU2O3ry3xn8P2tp31jQ4WeEBjPYoOVzglox36cr9celdxY+LvD2pMFtdYtGkPSN5PLf/vlsH9K2gQQCDkHvTnCNSNmI8F8N+Jb7w1qK6hpriSKTHn27N+7nX+jDs3bvkcV9BaBr9h4k0qPUNPk3Rt8ro3DxOOqsOxH/wBccGvL/HPgglpta0aHLnL3Vog+/wCroP73qO/Uc9eK8NeKL3wzriX2n4lhdAbqDdhZ0zwPZh8xB/DoTXF71GXLLYmcObVbn0xRVDRtZsdf0uHUdPm8y3lH0ZT3Vh2IPBFX63OcKKKKACiiigAoopGZUUsxAUckk8CgBaK5XVfiN4W0osjaml1OvBhsh5zZ9CV+VfxIritT+Md9NuTSNJit17S3r72/74Q4/wDHjUynGO7KUJPZHrxIVSxIAAySe1cD4i+K2kaZvt9JUardrwWjfECH3k5z9Fz+FeR6p4o1rxFE76xqks1sWJEAIjh2+6rgN6/NmptJ8Kax4ki22Nt5No42m7nBSMD/AGe7+2Bj3FZ+0cnywRoqVtZFfX/FWq+Iovt2s3W+NR5kdsnyQx+mF7n3Yk+9a3hfwHqutRRST77CwwC08iYll9SiHpn+83HPANegeH/h/pOivHczg398nKzTKNqH/YTov15PvXWVrDDXd6mpqtNEZ2jaHp2g2X2XTrdYkJy7dXkPqzHkmtGiiupKwBRRRTAKKKKACiiigAooooAKKKQsBjJAz0zQAtFFFABUF3Z21/btb3dvFPC3WOVAwP4Gp6KAMuPT9R03/kEatLHGOlteg3MX4EkOv4PgelWo/E19acatoswUdbjT2+0J9SuBIPoFb61aoqHBMhwTLmm61pmsKx0++guCn30RvnQ+jL1U+xAq/XL3+j6fqbI93aRySx/6ub7skf8AuuMMv4EVAtlrNqNlj4gnEPZLyFbgr9HyGP8AwIsfeodN9DN030MTxf45h0BjYWKpc6oVBKMfkgB6M+PXsvU+w5ryGS7vdV1SW4upZ76+nkEaHbud+B8qKOgzngDH86bp1teatrIt7ZWub+8VHJduWYlizsewHUn/AOsK9r8KeDLDwvbblxcahID51045OTkqo/hXPb881z2niH2ib7HK+GPhizE3niM53tvWwjbgcADzGHXp90cepPSu71e0jHhjULS2iSNPscsccaKAF+QgAAdK06a6LJGyMMqwII9RXXGnGCtERsW0wubWGdTlZEVwR6EZrN8RMIrK2nb/AFcV7bs5/ur5gBP0Gcn2zWRpGr3FnMNAuZIo5bcJFa3MsZ23C4+UHBGHABGP4tpI7ga8i2LTNa6hP9slmXynRkyiBhjaQOF3ZxzyemTWDVjlasazMEUs3QDJ4rn9Vu/Ou9JmWJhbw36fvj0JdHjGPbLgVQ0u6vNH0qBtVZr/AE2MsjXbjdLbFGKkyf3k4zv6r/FkZYbGo3en6jp8tufMuLVlBkuLZgVh5yGDZ6ggHjJGAaANaSNJUKSIroeqsMg1y/iPwvFPo8zWLzxSROlyIYmwJjGwcIR77ce2atWHiBbe8l0nWJ4or2DAFwfkiuRjO5c8BsdV7dsitWPU7WWdIo2Zt5wjhDsY4JwG6HgE8elAGRpbLZ60gjupLm11W2FzFJJtB3oFB6AfeRkx/wBczXRVxgUyeHbMwW1266ZciSJo1ZS9uGZPkI5b90TwOvbJxUl9rHhiKO1kttQtZrpp4zG6y+fNhXBYDkvyoIx3zjvQBT8U6Lba14r2XGlTX4SyjA8pYPky8vVpMFc4/hPbntWBq3wut5rSWW10KWEhSyQw6w0jlscZWVCp57b8V2VrcJeTG8E0LXt1cwlII5FdooEPRsE84LsewLkc9T1FJpPcabR4hF8Obe/t92ma5Ks6ACa3vYAXiYj7rBdhU/UVnXvw38UQL+4WxuB/0ynIf8A6gfrXturaNDqQWZG+z30Q/cXSLlk9j/eU91PX2OCMzT7qS6tiZ4xHcRSPDMinIDqSDg+hxkexFNUaU+hvCbeh4LdaBqenqy3ujXyD+N2tzIp+rrlf1rOtb2SKQppt1JZkHkwTtEw/4CpB/PH419LVWvNOsdQTZe2Vvcp/dmiVx+opfVEtYsu54tbeOPEelpu/tZp41/gu4lkB/EAMT/wKsHUL2W51CXUzp8Fv54DXEVsWxuySWVTnHUkgE88j39jvvht4ZvSGSzks3ByGtZSoU+ynK/pWNP8ACiPJ+y65Og7efbrJ/wCglKidGta17oNDjvC/im+8MX323TmWa2mwZ7Zmwkw9Qf4Wx0b8DkdPSIvjRosoyNI1YAHB+WHIP/fyuL1D4XaxpVvPd2V5BfIg3tbRwtGz+pUbm56nHf61xFwxBSa1O6Zv4B0kA659Mevb9KyftKXusThGWp7qPjD4c2FpLbU4gBk7oFP8mNOPxf8ADe3Ig1JvYW4H82rzDTvBGs+INOhvLCfSpbZ/vj7TIGBHVGHl8EHqP8a0f+Fa+Jv+oV+N1J/8arT99b4SfZw7nZ3Hxo0aMqsOk6pIz8DcsSj/ANDz+lZ1x8Zrkgi18Pxj0aa8/oE/rWBB8LNeaZpJ7vTYyeAVeR9o9ANq1pRfCedlxca+oBHIgs9pH0Yuf5Uctd9AVOBlXfxU8V6i0iw3FrYRA7QbaAFie/Mm4e3AHQ1l2uneI/GtwUU3+qYbDvcTMYYz77jsB9gM+1dxpvwz0W317TbOSW7u4wkk8qTSAIyptULhAOC0innP3SK9TgtobS3S3too4YYxtSONQqqPQAcCh0p399kuSjokeeeF/hHpumx+drbrf3LNu8lMrAntjgvxxzx7Va8Y+E/DF1ZpZQ2S2mqOhWzGnxLG7n0xjaVHU56DJyK6OLXYre3u3vXGLebyVZBlpXyflVRyWyMADmpdJsJjcy6tqEYW/uF2LHkH7PFnIjB6Z7sR1PqAKtRSVrGXM73OT0H4RaBp1pC+oRy3eoqAfOE8gWJsdI1zjA9wc/Titi4N5ofN+/2mw7XoUBov+uqjjH+2MD1CjmtXxNdSWPhbVryJgstvaSyxljgBlUlf1ArJ0y6vvFVjGY5JLPSgNrTIcS3XPRG/hTGAWHJOcYxk3F8uw1Jp3Jl1Owa7Fot9bG5IyIRMu8jr93OatVaXQNJTShpaafbpZAYEKIAB7jHIOec9c81jWbzWl02l3chlkRPMt7g/8vEOeCf9pcgN9Qf4sDWM76GsZ3di/RRRWhoFFFFABRRVS7upUuILO0jWW8uCdiM2FVR952Iydo4HuSB3yE3YTdi3RUR0fWiONWsA3vp7kf8Ao6q11pvilbeRbW50iSUjCu8ckQHvjL1PtER7SI66vxDcR2cCedeyjKRA4AXONznB2rnv36AE8VK+l62qCWG/sZmxkwvbsiH6OGJH1IP0qjHZaxp2lzwR6Is9xPh5biLUBJJI4I5YukY6DgDAHQAVrPqmqvaPJbaBcRMoGEuJYgT/ALoR2zj3K/jWbm3sZuo29DEuG1pbhk1G2urG1HSXTIhdl/xxuH08r8fSxp1l4V1C+ezTT4rq5WLzJf7RhZpwM45Ew34/St3StTF/G6SKY7qLHmxNGyFc5wcHscHkZBweeKZrOkvqUUUltcm01C2YvbXIQPsJBBBB+8pB5HHY8EA1Lbe5Lk3uZ134bnso2l8PXAgkA4s7lme3c+3eP/gPHqprMt59SkdYb+6msbo4BT+ynMYPoJA7K34Nn2FdVpceoR2ijUp45bg/e2LgA+x4yPwFXaOZj5mcp9rudPuUtNXjSNpG2w3cYIhmJ6DnJRv9knnsT20KuXMlnNYXceqLAtqpaOYTkCMr1GSeOhH4153J480TQ7qWxjv5dWtVXdby2wMrKM48tnOFYjs27kdeRltFUS+I0hO+jO4orzC/+LkkfNpoTeWeslxcAFfcqoP86zn+JviKYBoV0uNCMjEDufz8zH6VLxFNdTWzPYKK8Sn+IvimPDm8txF/GUth8vvzniobr4jeKoAhXUYmDZ62yf4VP1qmFmdv8LtBSy8PprE0f+l6gilSRykI+4B9fvfiPSu8pkUUcEKRRIqRooVVUYCgcACn1vGKirIQUUUVQytHY2Wo32oQX0SSW/2WHzUf7rDdIRu+mM/iazZDq9pZx6VpEdrfwRyRtFcSBkKBWDAsAuJPu/eUjPfB5OxpEQOu6m5O5WgtwQRwCDIf6g1vVzy3OafxMxdMttVt7KC2It4kRcOzku7t1ZjjA5JJ/Gq8vh/ULe1ntdJ1C2gtJwQ1vPbNIkRbr5eHG0f7PIB6Y6V0VNZ0TG5lXPTJxmpJMhPDtvJZXMV65uLm6kEstyFEbBwAFZMfc2gDbzkdckkk1Li38R3MEFk62ivHIN2orKwJTkFhGBw5BxjOOTz2rpKpS6igkMVuhnkHUKeB9SMn8QDQBaiijghSGJQkcahVUdABwBVe+0221CEpKrI24OssTbHRhwGDDkHkj6Eg5BIrIGp6vqLY02CBoScGdjtRfXa/O/6hSPcVYXTtdbIl11Ap/wCeVmoYfiWI/wDHaAFC+IrT92hsNRQdJJ5Gt5Me+1GUn3AX6Vz58e3R186LLpkNrK6nyrx7lngYg4IBCDOD9BnjOeK6X+xFmULf397fIP4JXVFP+8saqGHsciprzRtNv7WK1urGCWCEgxIUGIyOhX+7j2oAdZoyRCWW5847cZVsqB3PufU/kBWFZcanrS/3b7+cUbf1rag0XT4OFto2HYOgbb9CRmsTT2E15q9ynMc982w+uxEiP/j0bVdPc0p7l+iiitzcKKKKACvPfG/gT7XJLrWiwD7aRm5t1wPPH95fR/8A0L616FRUzgpqzA8A0PXb7QL83unP947Z7eTISUDsw6qw9eo9xkV7F4c8V6b4lgP2ZzFdIMy2svEie/8AtL7jj8eKzPFfgO21x3vrBltNTI+ZiP3c/s4Hf/aHP16V5LPZ3+j606Xcc1jqEJBiKthgB/GjDqCSRkccYPpXGnPD6PWIbn0VRXm/h74mBVS18QrtI4F9Enyn/fUfdPuOP92vQ7a5gvLdLi2mjngkGUkjYMrD2I4NdcJxmrxYCaGv2jXNTvP4IVjtEz/eALuR9d6D6pV/VNYi0mJ3nRj+7JiUdZX7IP8AaJwB9apeGDhtZi/556gR/wB9RRv/AOzU3xMEkvNChZQzfbmlwRnAWGX5vwJX8SKyesjmesjL8MaPBa+JJ3mhia9SzSaSYL1llklMhB+q8egJ9TXXPeW8cpjklVGH97gfn2/GsCJvs/iywc8Lc281ufdwVdR/3ysldHJFHMAJI0cejLmiaswmrM5a7tx41M1vO+3w/b3BSSOM5a9dDyGx0jDDoOWx2HXo7S5tJU8q1kiKxDb5aYGwDjGO1cz8O3Y6HdRu2WF15uckn99FHPz/AN/TWh4qtUexinSR4LhrmC3E0R2uFklSNvmHP3WPfrz2qSSzrer2llbS27T5vXjJht4gXlZscEIuT1xzjA71kwaTq+swWLXxOkpa8oImWS4Py7SCSCijHUfMScHIIroLDTrDTQ8VlaxQZwzlFwzn1Y9WPuauUActfWFxoKi9huLq8sVH+kxTNveMf89EOMkD+JfTkcjDXEdZEV0YMjAMrKcgg9CDWhe6lBYyRRy5JkBwF5PUDp36/pWIbVtDvltlH/EtuWP2f/pg55Mf+6eSvpyv90VrCXRmsJ9GXaKKK1Nive3kdjB5jhnZmCRxIMvK56Ko7k/4k4AJq1pFidOjnu74q2oTqHmKnIRRnbGnqq5P1JJ4ziqvh6CG6ll1O4YSXhnnhiDHiKNJWjwg7Z2gk9STjOAANu98pbZ5pplgWIFjK5wEHck+nrWE5X0Oecr6FgHIyOlVrq5aGe0iUAmeXZz6BWY/yrnND1vUJ475oLb7Vp9tMI4pZXEMjAqG+VSMFfmXBJX6dMu1XVL+4jVrXSb+O7tpBIgZY5FDDI2tsdiAyllz1GQRUEHVUVWsL2LULNLmIMu7ho3GGjYcFWHYg8GodV1vS9Dt/P1S/t7SM/d81wC3so6sfYUAXiMc4ycVXivoJRL83lmL/WCTjb9fyP5elea638YUG6Lw/p5lPQXV6CifURj5j+JWvMtd1jUNeczaxqUsuWGFyEjB4xhB8p6DqCeKylWitDSNKTPZfEfxO0GwtpYdOvXvr5eUFmodAw7M5+THYgEnHTmuI1j4q+JNRV004W2lRnoyL58n/fTAL/47+NYmheBfFWt7TDp4htSOLm8zAMey4LN9QAK9E0n4PabDtk1m/uL9+8UP7iL9CXP/AH0PpU3qy20KtTjvqeOz313qt+ialJdX16eY/Mdrgn/dHJH0AFdJZ+A/FeoQPNDozwoFLKbuQRF8DoF5bP1Ar3nTNF0vRYfJ0zT7a0Q9RDGFLfUjk/jV7OKfsE9ZO4vataI8S0n4ZnULKC8n1seVMgkVba3wcEZ+8xPP/Aa2rb4VeH4M75dQmLHLbpwgJ+iBcV1SRDStZn07GLe433VqfTLfvU/BmDD2fH8NXq6oUqdtEaJ8yucovw48Lr/y43B+t9P/APF0f8K28JbQv9lNtXoPtU2B/wCP11dFXyR7DsFFFFWMKKKKADRWA1PU4j9/MUmP9kqQD+at+VbTHapOCfYd65uCT7L4qtT0S9t3gb3dDvQf98mWulrnnuc0/iKjm4mYonyjuc4A/HqT9MD3pYrCJCWfMjHru6H8Oh/HJ96tVHOsjwskTbWbjd/dHcj3xUklOfdeyOglMdnHkSMON5HUA+g7n6jr0zEjGs3slkiGLSrY4mRePPf+63qP7w7ng9xWwVjRdiri3twMIO7AZA/Dj8T7UmlwJBYqUUDzWaU+p3HOT74xQBbVQqhVAAAwAO1LRRQAUUUUAZWv6hLY2CR2pAvbqQQW+RkKxBJYjuFUM2O+3HeqVnax2NnDaw58uJAi7jknHcnuah83+09fuLzrb2e60t/Qtkea3/fQCe2xvWrtbU1ZXN6cbK4UUUVoaBRRRQAUVDdXUFlbPcXMgjiTqx/QAdyegA5NcTqfizVbpzHp1tPZxdpDAHkPvzlR9MH6isa2Ip0VebA7ys3W9E03XbA2+pwK8a/MsmdrRH+8rdVP+TXnaeIfEHmgQ6vKVk3HzTGjKAF3HaCmScd+nPeu60azh1DS7W8v1N5csuWef5gGBwSq/dXp2AqKOJhXvGIjynXfDT6Q7SWF/BqtmD1hdTMg/wBpRw31Xn/ZrHsNUu9JkluNKvZrSYfNIsZwCcfxoeCfqM19FDgADoKwvEnhLSvFFq0d7EY58fJdw4WZPYNjp7Hiplhlfmg7Md31Of8AAvizR7iw1S58TT6ZHqLzrMPNVY/MTykQbdx5OUOQDxntmtiw1T+2tSju9JiXUrPTLX7EDbTIHaQ7S7BXI+X5EAJIz82MjGfNdY8Ca34fDOHS/sV6TgCMqP8Ab5wPr93uWFYbLPp19Gzi5sL3GY3y0MhX1VhglfcEg1m6k6b99GfIm7p6ntOrauA1h5VvPHqEN7E8dtcRmJ5OdrrGWwrsUZhwSOeSOtdHNqtvqunbdPvghlBRtikzx9iNmMhgfUcHrXiX/CwPEMenyW1/Lb6tagZMd7D8wxyCrptIYdQeSD3rV0j4gwpmTVrG/W5LYN3pt0A0qfw+ap2q7AcbsZwKr28Za3JnCbeqO38DvHp2t63pEcrSWqeXLaSMSTJGEAxzydiGFSfpWp4i1SCa90jS4gzyz38Lt8pARUbfnJ75UDFcRB4y8FNbQWts2uaRNbsz2940LTNGzfePVwd2TkEEHjI4GGvq/hy4v01G78YXE+pRBfs9zcgxRwkHjEYRFGckHKtkE8jtXMn1M7M9O1fUY9MiWdreeZ+Qqwbdx6dmYcdOeg9qwLfWtR1aVFu7qLRrSdnW3eECRpwrFTiVxtUnGcbTkEYb0oPr8Ws2zWdx4w8NNbyjbI9vOI5UX+IBDIw3YyM7sDOQDgVfttc8OTajLbnU9JXTre3FvHE1xHsK5xwCeMFSD7BDTEW9P0S90O/nlhVNShlbcktw5N1Hn+EyNncg5x0IzjnrWnfWc+qaFdW06rHPKjeWB/yzYcoc5OSGAOfUVUtNY8MWS7LbWtORP7v25CP1anS+NPC0JIfxJpAYdV+2xk/lnNAEGn3QvtNtbxRgTxJKB6bgD/WrFcVp/jvw1YaaIn1HeUllCLDDJJhfMbbyqkY24qnffFfSk/dW+m38xfKqz7IlP45JH5Vt7WCWrOpPQ7XQrG31Tw8qzRlH8+SdHHDJ5rGZcH/dkXI9c1Q1TSoLHVrJ7qe5vhHBPceXM25Rs2YITpuywwTz9K4O0+KmuWenJbw6dpyTdWlkZ5Ax6D5RtxgADr2rntU8U69q9y1ze6tOh2bNtsfIVVznA2/N+ZPauX28E7mcacr3Z7DoWs6To3h43urarZwi+ka5w8w+YsBkKOpGQcDrjGec1x3in4iaVcQ/ZvD+nzzMTta4mZoY0j7+WpyQT67RjOeteY2lpJNequl273ctwx+SJCxdhyxD9M+uT+Vdxpvw2129w97Jb6dGezHzpPyU7R/30fpU81SfwIapx6sxLjxhr0JdbO5XTbJ0CtBpqeWFxnBJOWzjgspB4Hpxm2kE+rXrGyhuNRvH+80StNIf95uT+JNeny/DLSbbSblkE99frGXha5k+TeOQCi4UgkAYIPFej6FLY3GhWVzptvHb2k8KSxRRoEChgDjA6U5UZv42OUuTZHkei/CbW78rLq08WmQHrGhEs5/L5F/NvpXo+jeCfD/hhPtNpYrJcoMm7uP3kuO5BP3fooArpaCMjB6VUYRjsjGU3LcRSGUMDkEZBpapWkjxTyWUgACDdCf7ydMe+OAfqKu1ZIU1+EY+gzTqbJ/qn+hoAw/E+xtJivlHz2d3FIH/ALq+YEkP02M9PqxcWQ1HQr+xfgXAuIs/7zMM/rWZpV2b/SLK8bhp4EkYehKgkVrTfQ2pPoW6KKK1NQooooAKKKKAM/Uj5d5pE/P7u/j6f7atH/7PXV1y2sxQy6Rc+dMYFjXzhMoyYmQ7lcDuQVBx7Vf0LXJNQjjtdStWsNWEQkltZP4hxlkPRlycHByDwe2cai1MKi1NqiiiszMoTyGOwEgHVzJ+pYD9AKuRRiKFIwchFCj8Kqaon/EvZgPliw5A9B1/Sr3UZFABRRRQAVQ1q/OmaPdXaKHlRMRIf45D8qL+LED8avO6xozuwVFGWZjgAeprlpbs+IL6CeNSNKtmMkLH/l5k6BwP7ignBP3iQRwAS0ruw4q7sTafZrYafb2isX8pApc9XPdj7k5J+tWaKK6TpCiiigYUUVkeI78WekSxq+2e4BijOcFcjlv+AjJ/ADvUykoxcnsgON1jVX1zVDsZzbwuRbpDKBx08wjHU84PZSPU5oajGUheDzpmXYHYO+d3zAYPtz0qyghVf3aFYYRhQcnn2B6AdcD0qGGMMsstwyoilcsx4OWD/wCH518tVqyqz55FWshuoFYpUmwdg8/ge0e3/wBlr0rSLV7LRrO2k/1kcKiT/ex8365rndH0Fr25hvb2BoreFvMhikGGkbruYdgDyAeSeuMc9fXs5dh5U4c01Zsl7hRRRXpAFYV7psVhbyEWcV9pBbfcaZNCJFUH7zxAjgjk7eQe2CcndopNJ7ktJ7nOXPwt8Karbpc6c1zZpKodHtJ9yMDyCFfcMfQCubuPgvf26BdP1u3mRRhUuYChA92UnP8A3zXeaHP/AGVqUmjSnFvOWnsWPQZ5ki/A5Yf7JIH3K6auSVOOzRjzSi7XPB5vhb4thPFtYze8N1/8Uq1Rn+H/AItjUq+gTSKQQdk8LDH/AH3mvoais/YQK9tI+Zj4Z8R2tv8A6VoOpDywcuLdnyB3O3PamQ6Hq9wnmQ6FqkibmXctjIRlSQR93sQR+FfTUiLLE8bfdZSp+hrF8NP5SahYHra3kmPVlc+Zn6bmcf8AATS+rxH7aR4EfDeuMCD4e1Ug8YNhJ/8AE0+08I+J2jEa+H9RIU4Vmi2ZHbO4jntX0tRR7CIvbSPnK28HeJLu5nt10popIHCS+fNGoUlQw6MSeGHIH8q2YPhXrFym28vtPt1PUIrz/odlenzqE8X320Y32Vux9zvmGfyA/IVareGGp2vY1jJyVzzN/hSltZqy6reXUsbAtGqom9e4GcnOOmW5xgkZyOm8N+FfCMTRn+x47ibf5fnXJabbIBnDJJzGxHONuORgnIrpqo3mlw3U6XKM9veR42XEJw3HQMOjgZPDAjn1rR0Yr4UTOLezNPUtMfUkWxMFotgoBPmR78kdAq8bceuc+mKovoeoadGH0+7a7VfvWt0xOR/sSHLA/wC8WB9V61PZ63NDcR2erpGjyMEhuogRFKx6KQSSjHsCSD2OTitiaORxmOVkOOgxg/mDUaxZjrFnP2eowXjvEN0VzH/rbaUbZI/qPT0IyD2JqfwdaLa+FtLaNjslsoHKHsxjGSPr/n2o61pkutwtBNtfYcCVQGMbHj5X2rhuccA46kjv0WmWken6TZ2UIxFbwJEg9FVQB/KnKVxylzFqiiipIGNGjOjsuWTO0+metPoooAKRhkYPSlpGYKpY5wBk4GaAGW6GO3jU/eCjP171y+lL9mN9p7cNaXcij/cc+YmPYK4H1U1ttrVru2xBpD3+ZU/RyprB1S9TT9b/ALSkguVs7mBYriTyGZYGQsVZiARtIcgsCQNozxki4OzLg7M1KKRWV1DKQykZBByCKWtzoCiiigAooqjqd5LbxRwWirJf3TeVbRt0Ld2b/ZUZY+wx1IpN2E3YbFEda1xYASbDT3D3B7Sz8MkfuFBDn32D1Fb+o6XbapCqThleNt8U0bbZIm/vK3Y/oehyOKTSdNi0nTYrOJmfZkvI33pHJyzn3JJP41bk4Qtu245zjP6Vzyd3c5pO7uZcDa3akR3K2d5Ev/LyJDC5H+0m0rn3DAH0HStA3duq5a4iUd8uKakxnQ+W6sDwJIXDY/P/AOvSG0ZjlrqYn/dT+e2kIT+0bBhj7bbHP/TVf8aktEjjtY0ik8yNRhGznjsM9/SmfYk6ma4z6+e38s4pGaOzw0144U8KshU5PtxkmgC1Va+vrfTrVri5fagIAAGWZj0VQOST2ArIOtX91ctDY20GwEjzSzSN+KYXb/wJl9s1maOkt+76xeTvctMx+yl8bY4ugKADA38tnrgqDnFVGN2VGPMyxLDc604l1RfLtQd0enggr7GUj77f7P3R/tEA1oUUVuklsdCSWwUUUUxhRRRQA2Qssbsib3AJVc4yfTPauOufDuuardNd38lokhG2ONJmZYl64A2DnuTnkjtgAdnRWdSlGquWWwHKw+D5NqpPqCqg5xbwBWH4sWH6Vr2Ph/TdPZJIrffKn3ZZWLsv0J+7+GK06Kinh6VP4IgFFFFbgFFFFABRRRQBV1GxXULNoTI0UgIeKZPvRSDlXX3B/PoeDT7DxRHDGtvrwXT7tMK0r8W8x/vJIeBn+6xDDpg9TPQQCCCMg8EVEopkSgpG0jrIgdGDKwyGByCKWuUGh6dHIZLe3+yuTlmtJGgLH32EZ/GrFgs95f3Vj9suhZ20ceSJDuMjFiVLn5uF2Hg9xWcoNamUoNanR1jXthc2+onVdPUPNtCywE489P7uegYHlSeMlgcbshyaTJbOJI5Hm2nO1rmYN/30XbP0Iq9M3nRBUeSObb5iqpww+o6e3NQQLZ3sN9D5kJbg7XR1KsjejA8g1YrIF9qMTHzNODE8eZyufwXf/Or1rPPONzwCNfdmz+RUUAYT5k8V6lKeiQQQD8N7n/0MfkKt1AmDq2rkHJFyqn2/cRHH6/rU9dEPhOiHwhRRRVFkVxbw3dvJb3EayRSDayt0Ipuk6lNY3iaRqMzSiTP2K6frKAMmNz/fA5z/ABAZ6g1PUF5ZwX9s1vcIWjbB4JUqQchgRyCCAQRyCKmUbomUeZHRUVzFtrV3ox8jWPNubQD93qEcWSo9JlXof9sDb1zt79DbXdteW8dxbXEU0En3JI3DK30I61g01uc7TW5NRRRSEFFFVb6UJFtaTy0ILSSZxsQDLHP6e2c0ASxzCV2CKTGvG/sT6D1+v/18RPZWtzIzzIJ8HG2Q7lU+y9AffGaq2Dz38PmPH9ntOkUKjDFR/e9PoPpyOumqqihVAVRwABgCgBgt4QMCGMD0Cinqiqu1VAHoBS0UAcvf2DeH2a7so2bSyS1xbIuTb+skYH8P95fxHcG3HIksayRurxuAyspyGB6EHuK3a5m68P6jZzsdAubSG2kJd7e6jZkjbuY9pGAepHQHpjJrSM7aM0hO2jLdFFFbG5Wv76LTrRriUM2CFSNBlpHJwqqO5JwBVnRNImt5W1LUir6lMmzahylunXy09ecEt/ER2AAGboCDVPEeqXN1850ycQWqfwpujVmfHdzuIz2HAxk562sZyu7GE5XdgooorMzIpLW3mbdLBE7erICaeiJGoWNFRR0CjAp1FAFeW2mkcst9cRA/woseB+ak1H/Zdu5zceZck9RM5ZT/AMA+7+Qq5RQBj+JJTbeHp4bc+XLcBbWHZxtaQhAR9MlvwqKKJIYkiiQJGihVUdABwBSa6fM1fSIW+4plnA/2lUKPwxI36U+tqa0ubU1pcKKKK0NQooooAKKKKACiiigAooooAKKKKACiiigAooooAKKKKACl8Lpu0g3p+9fytdZ9VPEf/kNUrN12R49EutjFWZPL3Dqu4hcj3GeK6mKJIIUiiULGihVUdABwBWVR9DGq+g+qlsA13dSDdw4TnvgDp7c/nn1q3RWRkFFFFAHMWjb7/VpD/FekY/3Y0X/2WrlUbD/j61T/AK/pP5Cr1dEdkdMdkFFFFUUFFFFABWZNpJjnkutLuDY3UnMm1A0U5/6aJ3P+0CG9606KTSe4mk9yjFrmt22EuNFe4A4JtriNh+BkZD+BBPuatf8ACTSKR5ugarGv979w+PwWUn9KkoqPZoj2aE/4S3SgMuuox9vn024H/slUdU8R6VfWy20Ny4muJEiWOWJ4mdSwLhQ4G75QeBV+svX0VtOSQqC8NzBIhI+6fMUcfUEj6E0nTsiXTsjq4IzFAkZx8oAwvQew9qkoorIyCiiigAooooA//9k=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0" name="TextBox 44"/>
          <p:cNvSpPr txBox="1">
            <a:spLocks noChangeArrowheads="1"/>
          </p:cNvSpPr>
          <p:nvPr/>
        </p:nvSpPr>
        <p:spPr bwMode="auto">
          <a:xfrm>
            <a:off x="1625600" y="1408113"/>
            <a:ext cx="22844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俏</a:t>
            </a:r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丽</a:t>
            </a:r>
          </a:p>
        </p:txBody>
      </p:sp>
      <p:sp>
        <p:nvSpPr>
          <p:cNvPr id="5" name="TextBox 38"/>
          <p:cNvSpPr txBox="1">
            <a:spLocks noChangeArrowheads="1"/>
          </p:cNvSpPr>
          <p:nvPr/>
        </p:nvSpPr>
        <p:spPr bwMode="auto">
          <a:xfrm>
            <a:off x="6575425" y="2916238"/>
            <a:ext cx="20526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 峭立</a:t>
            </a:r>
          </a:p>
        </p:txBody>
      </p:sp>
      <p:sp>
        <p:nvSpPr>
          <p:cNvPr id="6" name="TextBox 40"/>
          <p:cNvSpPr txBox="1">
            <a:spLocks noChangeArrowheads="1"/>
          </p:cNvSpPr>
          <p:nvPr/>
        </p:nvSpPr>
        <p:spPr bwMode="auto">
          <a:xfrm>
            <a:off x="6316663" y="3683000"/>
            <a:ext cx="26606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悬崕峭壁</a:t>
            </a:r>
          </a:p>
        </p:txBody>
      </p:sp>
      <p:sp>
        <p:nvSpPr>
          <p:cNvPr id="7" name="矩形 19"/>
          <p:cNvSpPr>
            <a:spLocks noChangeArrowheads="1"/>
          </p:cNvSpPr>
          <p:nvPr/>
        </p:nvSpPr>
        <p:spPr bwMode="auto">
          <a:xfrm>
            <a:off x="5080000" y="2593975"/>
            <a:ext cx="11608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qiào</a:t>
            </a:r>
            <a:endParaRPr lang="en-US" altLang="zh-CN" sz="4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6394" name="TextBox 44"/>
          <p:cNvSpPr txBox="1">
            <a:spLocks noChangeArrowheads="1"/>
          </p:cNvSpPr>
          <p:nvPr/>
        </p:nvSpPr>
        <p:spPr bwMode="auto">
          <a:xfrm>
            <a:off x="5699125" y="1397000"/>
            <a:ext cx="22844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陡</a:t>
            </a:r>
            <a:r>
              <a:rPr lang="zh-CN" altLang="en-US" sz="5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峭</a:t>
            </a:r>
          </a:p>
        </p:txBody>
      </p:sp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579438" y="771525"/>
            <a:ext cx="1331912" cy="530225"/>
            <a:chOff x="579880" y="770997"/>
            <a:chExt cx="1331484" cy="531209"/>
          </a:xfrm>
        </p:grpSpPr>
        <p:sp>
          <p:nvSpPr>
            <p:cNvPr id="24" name="圆角矩形 23"/>
            <p:cNvSpPr/>
            <p:nvPr/>
          </p:nvSpPr>
          <p:spPr>
            <a:xfrm>
              <a:off x="590550" y="770997"/>
              <a:ext cx="1310700" cy="53120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我会认</a:t>
              </a:r>
            </a:p>
          </p:txBody>
        </p:sp>
        <p:sp>
          <p:nvSpPr>
            <p:cNvPr id="25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graphicFrame>
        <p:nvGraphicFramePr>
          <p:cNvPr id="26" name="Group 47"/>
          <p:cNvGraphicFramePr>
            <a:graphicFrameLocks noGrp="1"/>
          </p:cNvGraphicFramePr>
          <p:nvPr/>
        </p:nvGraphicFramePr>
        <p:xfrm>
          <a:off x="958850" y="3386138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974725" y="3381375"/>
            <a:ext cx="957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俏</a:t>
            </a: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232400" y="3386138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5248275" y="3381375"/>
            <a:ext cx="957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峭</a:t>
            </a:r>
          </a:p>
        </p:txBody>
      </p:sp>
      <p:pic>
        <p:nvPicPr>
          <p:cNvPr id="19" name="Picture 3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9813" y="704850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  <p:bldP spid="41" grpId="0" autoUpdateAnimBg="0"/>
      <p:bldP spid="20" grpId="0" autoUpdateAnimBg="0"/>
      <p:bldP spid="5" grpId="0" autoUpdateAnimBg="0"/>
      <p:bldP spid="6" grpId="0" autoUpdateAnimBg="0"/>
      <p:bldP spid="7" grpId="0" autoUpdateAnimBg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 descr="data:image/jpeg;base64,/9j/4AAQSkZJRgABAQAAAQABAAD/2wBDAAgGBgcGBQgHBwcJCQgKDBQNDAsLDBkSEw8UHRofHh0aHBwgJC4nICIsIxwcKDcpLDAxNDQ0Hyc5PTgyPC4zNDL/2wBDAQkJCQwLDBgNDRgyIRwhMjIyMjIyMjIyMjIyMjIyMjIyMjIyMjIyMjIyMjIyMjIyMjIyMjIyMjIyMjIyMjIyMjL/wAARCAEsAa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+iiiuo6wooooAKKKKACiiigAooooAKKKKACiiigAooooAKKKKACiiigAooooAKKKKACiiigAooooAKOnXpRVHWpGh0LUZUOGS1lYH0IQmgRp+GUx4ds5iMNcqbph6GUmTH4bsfhWnLMkKFnbAAJ/z+YpttGsNrDEgwiIqqPQAVjC/S88RixyfkxMFbuoH/xXlmuU5TeHIBxj2ooooAKKKruZkvoyMtBIpVhj7jDkH6EZB/4D70AWKhmuYrd4VlbaZn8tDjjdgnHt0P8ALvU1U9VsjqGl3FsjbJWXMT/3JByjfgwB/CgC5XNXI8jxdcr0W6s45FHqyMyufyaMfhXQb5FtN7qFkEeWA5AOKwNcYDWNEvF/jlnsjz2ZC/8AOAfnVQ3Kg7SLNFFFdB0hRRRQAUUUUAFFFFABRRRQAUUUUAFFFFABRRUN1d21lA093cRQQr1klcKo/E0ATUVlR6rdajxo2mT3an/l5nzbwD/gTDcw90Vh71di8PalcDfqGtyxsf8AljYRIiD23OGY/XI+gqHNIhzSLFFLH4agQ5bUNRkHo1x/gBTx4Z0k/wCutmuh6Xczzj8nJFL2iJ9qirPd21qAbi4ihB7yOF/nVUa7pTcR39vM392BxI35Lk1vW+jaXaHNtptnCT/zzgVf5CrtT7QXtTk31q1QZa31IL/e/s242/nspbbXtJu5PKg1K1aXvF5oDj6qeR+VdXVe6sbS+j8u8tYLhP7s0YcfkaPaMXtWZg56UVTv/C2iW217fwlps8PPmLbwxxyD3AwA35g+maw2k8LwXwtfLudO3f6t7a4mt2X/AHoiQf8AvpcHIxmn7TyK9r5HUUVSGm61AA1lqVnqUWMqt0vlOR1z5kYKnqP4KaZ9bi4k8O3Eh/6drmFh/wCPulUpopTiX6KxbnXrqzt557rQry3hg/1ss9zaKicA8nzvcVxOo/FieS3YaPpBEmcebdONuPVVBBP4lfxpSqwjq2NST2PUKo3mtaVp7Fb3U7O2Ydpp1Q/qa8K1DxTqmrbv7R1i52nrBv8AIT6bVxuH1z9aWy8LarqMX+geH72SNuQ62xiU+4Zto/EGsHirv3Y3Kem7PZv+Ez8Mf9B/TT9LlD/Wom8deGFP/IZtm/3Mt/IGvMovAHjUJh/D07EdG+1WwJHuPM4NTx/DvxhIOdEaP/fuof6OaX1ip/KK8e56EvxA8LN01dD2z5UmP/Qa0tP8RaNqrbLDVLS4k/55pMC//fPWvK0+Gfi+NnI0uMqx3AC6j4Pfv/nNY+qeGtY05T/auhXkSLyXaHzUHuXTco/Oj6xUW8QTT6nv9FfPdn4k1fTIlfTNauViRhlDL5qBe+FfcB68Y6V2mkfFC6hZY9bs1mj6faLQYYe5Qnn8D+FaQxMJb6Dsz1CiqematYazZi6066juITxuQ8qfQjqD7HmrldABRRRQAVmeIzjwvq3/AF5zf+gGtOsjxRNDB4Zv/Pljhjli8jzJGCqpkOwEk9BlqT2E9jsq55rMWnja1ucfu7m1mjHtJuRsfiA35Y7Cue1r4waDp6uNPhudUccBol8uMnsN7dfqoIrBs/iPqPiDxTosEthaWlut6pG12kfLAx/e+UfxntXG5xTtc51CT1sewUUUVZIUUUUAFFRzzw2sDz3EqRQxjc7uwVVHqSar295NeWBuYLUoWOYkuGMZZezHglc9cEZ6ZAPAALUi742TONwIzXO+IIjb2uks5BKakrNj1cOvH4vUqXmpailw6XdrY2UJKSXIj3lmUneUZiAAv3dzKckMcYAznQA6xd216Wm/s6zGLFZWJaZsYM755PBIXPYk9xioq7Kim2atFFFdB0hRRRQAUUhIAyTgDuaoy65pEDFZtVsY2HBD3KKR+ZpXEX6KzP8AhI9CP/Mb0z/wLj/xpf8AhItDxn+2tN/8C4/8aOZdwuaVFZttr2nXt4LaynN0/wDG0Cl0QYJBZx8ozjjnmtKhNPYAooopjCiiigChHYeINS5leHR7c/wqBPcH8f8AVofwetGx8L6VZTrdNC13eL0urxvNkH+6Twn0UAe1bNFczk3ucrk3uFMk3FQqnBJAz7d/0zT6g37r7YP+WcWT/wACPH/oJpCJ6KKKACiiqVzJerkRwZXPytE6s34q20Y+hzQBdoqvbtdnHniIqRncoKke23n+dWKAAnAyelUpU0zWrd7eUWl9CPvxnbIo+o5qcXcP2n7OWKy9gyld3fgkYP4U9oo3lSVo0MiZ2sVGVz1we1AHOT6LqGjMtx4fkEsKkltOuZDtIPJ8uQ5Kn/ZOV9NvWqetfEjSdG08tNFOuqE7U0yZfLmLe/bZ/tjI9MniusuLlLXyjJnbJIIwR2J4Gfx4/Go9Qs7C/tvs2oW0FzA5A8uZA4J+hoYHzVrviHVvEWpi81VDNIzBIYLblE5O1VTqzcnnknJ+ldH4N8BX3ie7llvnksdMh4LxbWkkfPKAnKjHc84PHBBA7vUvhzoumX0etafpP2xYc+fp8jGQPGfvGMMeHH93OGGRjoR22mXFldabbzaa0TWbIPK8oYUDpgDtjpjt0rJUle8tWaOppaOhm6L4O8P+H9rafpkKTAY+0SDzJT/wNsn8M4rdoorUzCiiigAooooAxNX8IeHtdDf2lo9pM7DBl2bZP++1w3615z4i+El3aK1x4euGu4xybO5YCQf7j8A/Rsf71ew0VMoqW5UZOOx8s/aNQ0PV1eCS603UI2CSqRscAg4DKRhhnHUEelepeEPHy6tPHpurLHBftxFKnEc59MH7re3ft6Du/EXhbSfFFl9n1K2V2X/VTrxJCfVW7fToe4NeA+IdAvfDervpl/ksP3lvcJlRMoPDqezA4yOoPtgnNOVHVao3jNS9T3ymSyxwRPLNIscaAszucBQOpJ7CuF8I+P4Lm0az165jgu4IywuZCFSdAOT7OB1HfqO4HG+KvGE/im5kiTfBpML/ACQtwZSACHf8+F7dTz06ZV4RhzFeR0ev/FI+f9k8PwJICD/ptwp28Y5ROCevU4HsRXB6hqF3qt3G2o3c99cs2Ikf5ju9EjUYB/3Rmup8H/Dm/wDE7pqV5K9jpJUbGC/vZxnqmeFU8fMRzjgd67/wT4YsbS0a8s7JLZbmUNI5bfJtjf5I85J4IyxY5JyMAYxzP2lXWTsiHUUdtTz/AEj4XeJNZeKe5SLS7Ycj7UN0hPr5anjjPDEHnpWtd/D+28PX014mrXc76TaDUZCwVF3hsxrgDOD5cmeew9a9T1DVvs8q2dlGt1qMgykO7AQf35D/AAqPzPQAmsPxBoSHwldWVxMZrjUrq2S6nPymQvNGpAHZQvAHYDuck3GnFdDJ1JPqdPcwtIA0ZZZF6EPtx+hB/EVVN1e2w/e2c1yuOGh2bh/vZYZ/AfgKXQ71tR0Kxu5P9bLAplH918fMD7hsj8Kvu6xozuQFUZJPYVZBiWt5ca3f3MLRS2draOqSRMw8yZioYZ2k7VAPTOT7AEGWbQ9It4pJ3EltDGpdyl3JEiAck4DACsTS9O1YxrqsCW8wvma78uSdoHjDnKqWCvuwu0fw/d53cY1203UNWljOsG3itI2DiytnMgkYHIMjsq5AIB2gAZHJI4oA5W/1Cw0+ZdWuNI1ZNJhTdDemH7SzNn7+JCzRKAODtGc5yOM42ufFky2H2bQIrh2f715d7EO3vsC559GI49DXr1cJ4n+F+lax5l1pe3TNQYliY1/cyn/bT1PquD65qZ81vdKjy394yvC+raN4jhhs5bm5aW2QbNNvGTagXoVCqBIBxyckexrta+eNU07WNC1g2V5b/ZL2AiSORZSM+kkbAcj3/AgdK9N8FeOv7V8rS9YZI9SxiOYDalz9PR/bv1HcC6NZP3ZaM6EkttjuqKKK6RhWB4j8Sx6KiwQqst7IMqrfdjX+++OcZHA6k+nJGtqN6mn6fNdupYRrwgOCzHhVH1JA/GvJ72Z3mM99cIJbl8tKx27t3PQ9VwQAO20Vx4zE+xjaO7AkvbqfVsNqEzzE/P8AvGyig4CsF+6MNweM896j+0yBnwfLVB/q+0eCMEeozx9DTFu7VJZOJZCMkqkZABxyMvtGDnpnsMUrzMUAit47eMbcSzvlto5xjj1PTPWvClKU3eWvqMTznt4uZWiA+Rck5ViDx78ZIPPQVLZx3t5MdqSAytshi8wb2JHQ8HjAJOegGe1Mhs1Z0YyPK7/LEWhMhY/3UBC/kq9sn1r0Pw5oH9mp9quVQXbrtCKBthU87Rjgk4GT7AdBW+GwzrS8uoGho+mJpGmx2quZJPvSynrI56sf6egAHar9FFfQpJKyEFFFFMAooooA26KKK5TkCqiYGqyHP+shUL/wFmz/AOhippnMQEnVF++B6ev4f41Buje8RlkXOSVOfvZHzL/6C3vQBcooooAKKKKACiodt0JsmWExZ+55ZDY/3t39KdPMtvH5j527lXj3IA/nQA8qrEEgEqcjI6GmrKjSvEG+dACw9Aen8jRDKs8EcqZ2uoYZ9CM1hRzz6Z4gZdSYGG7VYre6AwrsCSEfsr84B6N2weKAE8VDVYbL7Xp8BvY4ijy2a4DsEcNujPdsAjaevGMEYNDwj4nsfGNzLexSGOW3UYs5CN8YbOG4OCCMjI9wegrsK8/13QrTw7d3epW9gVgvJhN9rt3EUljcHCly5BxEw5bggEHIIbgA9Arnr6xuNFvZdX0iBpYpTuvrCMf63/prGO0g7j+Me+DVH/hKrzw/FBD4qt4w0gAjvbEl4ZD6MCAUPvyvuMgV0FrqP2518hY1TGSWlVmI9gpP5kj6UAT2N/a6nZx3dlOk8Eg+V0P5g+hHQg8irFYMES2HjeeOJVWPUbLz2VRgeZE4VmPuRKgz/sCt6gAooooAKKKKACiiigArH8S+G7DxRpTWN8pBB3QzJ9+F+zKf5joRwa2KwPGfiEeGfDN1frtNyR5VqjdGlbhfwH3j7A0ntqNeR866hp0trrN3p920UpsJ2iLR8o7j+IfT07HPpXXfDHwrZeJ9Zvbu+kjls7GVSbTvK+MAsP7gKnjuQQeAQeRsLHU9XmNlp8b3eoymV+T8zYyzOT6n9SwHetHwprp8LaxZ6pb7vsyAR3Ef9+A/eyPUfeHuMdzXJCyldrQ6ZXcbLc+mAAAABgDoKy5vDei3Fw882mWzySNucmMfOfUjofxrSR0ljWSNgyMAysDkEHoadXYcpXtLCzsIzHZWkFshOSsMYQE/QCotWsDqWnSW6ymKXKyQygZ2SIwZGx3AYDjv0q7RQByPhu9v3vNesvs0NvcW96Ha3diQokjViyH+JWfzCOnfPORWze208tjcSXsytGsMmYEXCEFSDvzndwTxwPY8GjU9MuJLyHU9Nljiv4VMbCTPlzx9dj45GDyGGSpzwQSDUuLTXNagey1COysLKUFZ/s1w08kqHqgJRAgI4J+Y4PGDzQBo6Jn+wNNyMH7LFn/vgVfpAAoAAAA4AFLQAUUUUAY3iXwxp3inTDaXyEOuWhnTiSFvVT/MdD3r5/17Qr7w9qsmmaiuJV/eRTR5Cyrnh0PUEHt1U/gT9M1zvjPwnb+LdEa1ZxDeRZe0uQMmJ8fqp6Ef1ArOpT515lwnyvyOU8CeLjrdt/Z2oSD+1Ldc7jx9oTpvHv0DD156GutubmG0gaedwka9T156AADkkngAck187qNW0bVAySCDUbCYgrIvKOvBBI4Kke3IPvXsGh6nqHiS2h1tNPtTHysEE14V8lhlWJxG2WzkZ7DgDkk7UKrkrPdG70L2qadqHiLT5IWmOnQkq8agbpGKkEFzn5Rx0HPQ5HSuMn8J6nYEk6esoP3pI/3u73LDEh7cbccV6D9q1ZBul0u3ZR1W3vN7n6B0QfqKlttTtrqbyAzRXIGTBMpR8eoB6j3GR70q2GhW1luB5omn6k5CyWl+AO8tnJJn6ZTCitjTPC+ozEM9pFZ56yznzH/BQcfmVx6Gu/orCOXUU7u7Hdmdpui2el5eJDJcMMPcS/NI349h7DA9q0ao3us6bpz+Xd3sMUmMiMtlyP8AdHP6VVXxVojMAb9I/wDalVo1/NgBXanCHuqyFdGxRTUkSWNZI3V0YZVlOQR7GnVYwooooAKKKKANuiimTSpBC8rnCIMk1ynIRSRTKxe2kUE8mNxlT9O4P5j2rD1G1vNjGKwmx1IhkQgEHIKksCcHkcAjtxlTZvNYlitmuXUWtqMDzZSFyT0AyCcnoAFbOeDWalxquowuiKdPt5PvTMWNy6+gyf3f1PPP3VNNJvYaTexa0DxRHqFzJpl4Gi1CFivzIVWXAycejDuvB7gYNdHXNf2bZfYVshboLdfuoONpznIPUHPOeueetRpHrNoNtnrAkj7Jf2/nbR6BlZG/Fix96t030LdN9DqaK5r7d4j27f8AiVbv+em2TH125/Td+NI39tzkedrKw+1naKn/AKMMlTySFySOjkljixvYLuIUZ7k9hVLWtObVdLltY7h7eU4aORT0YHIyO4z1H8jg1zU0t3pGo295e3V1q1sziPyzGvnRnGdyLGoDgYJKgA8Z5wBXW2V9a6lZx3dlcR3FvIMpJG2Qe38+KTTW5LTWjINHvxqGnrJ5XkSxs0M0Oc+XIpwy57jjg9wQe9WLyzt9Qs5bS6iEsEq7XQ9x/Q+/auV1hrzw74pTU7JHmtdSTZcWgx880akhl9HMYb2PlAHkgjotL1mw1m2E9jcLICPmTo6ezKeQeR+YpCM/TdTfTrptG1i5HnxrvtbqVgv2qEdyem9ejD6N/FgbMc8N2rqgLx4wSUO1gfQnhh9OKzPE+l6fqejudQljt1tT9pjunVSIGXnf83BHUEHqCRWdoqa/qeiWUzLZaGs0KSSJaw75SSoORuAWM+xV/rQBQH9k20mqeHr2S4FjayIbV44nb7MGUN5YdVIXacFQTkArjoDV2w1OBURdM03UtVlj+Q3AhFvEzd2JcopPqUByfyroNM0y30q0+zwF23MZJJZW3PK56sx7k/4AYAAq5QBj6Zp962pzavqbRrcyRCCK3iO5LePOSNxALMxwScAfKAOmTsUUUAFFFFABRRRQAUUUUAFeJ/FrWDfeKINKRsw6dEGcD/ntIM8/RNuP9817U7rGjO5CqoJJPYV8tX9/daxrl1eoGebVbktAp7O7YjT8tg/Csqz92y6mlJe9dnrPwe8Ppb6feeIZU/fXrmKAntEhwSP95gfwVa4T4haYdE8c6hDFbk21ztvIwpHHmZ3cHtvVz+Ne+aRpsWj6PZ6bB/qrWFIlPrtGM/j1rzX4zWAD6NqijktJaP75G9fy2P8AnSqQXs7dhwl79+50/wAMNU/tTwFYbmYyWm60fdnI2HC5z/sbT+NdhXk/wZvSJtb04n5P3Vyo9yCjfoiV6xWkHzRTIkrSaCiiiqJCiiigAooooAKKKKACiiigDx/4v6GlrqFlr0K7Vuj9lucdC4BMbfkGU/RaqfCzUjFqGoaSzfJMguoh/tDCP+hj/I13/wAS9PXUfh9qysgcwRi5AIz/AKtg5/QEfjXmPw38J6nqerHVLO/+x2VqzQu5Xe7Fk5VAeBgMpycgHHB5FZL3aqkjeEvc16HqlzqMVvOtssctxdMu4QQJvfb/AHj2Ue5IHbrUQksNZje3mh3vEQXguIirxnsdrDI74YenBrVitrPw9Aot4MRyEmaVmLSOwUkMzHluARyfTtUV/p0mqWcF7bMsWpwKfKkP3W/vI3qjEfhwRyK6vaak+01M37Be2v8Ax5X7Mg/5Y3YMo/B8hx9SW+lct4v8T6xpojsTZm085CzXcEnmDA6hchSD0ycdxjGcjsrG8W+tRMEaNwSkkT/ejcHDKfcH/HpUOr6Ra61YNaXanbncjrw0bdmB9f8AEg06kXKLUXZmjV1oeKtdCNc5kiUtuLS5VmbuxLYyeOp+nGSKkj1UKQFvI27/AOsyP8cfTnHuK6a58C61p7ubPyr2HPCo/lt+TEAY9m/LNUT4X1kuF/sq6CdeGj4PthuD7jg46cV5EqFROziczjJdCLSvEEumXBmsnwx+Z4kH7uT13KOM/wC0OfwyK9L0bxHp+tIFhlEd0Bl7Z2G8fT+8PcfoeK4m18GaxcHbLbJCvdp5VGffEZbn/vnPeug0/wCH2kWzRy3oa9nQhhu+SNSPRR29mLV14VVo6NaeZrT5kdbRSKoVQqjAAwBS16BsFFFFAGxK7RxlljaRuyrjn86xdQ1GKxmjW5H2zUWG6Cyh5C/7Rz0A/vt+HJwa8+tXuqjy9JVrW1PW+mT5mH/TKM9f95hjuAwpbOwgsUcQqxeQ7pZZGLPI3qzHkn+XQYFYRg3uYRg3uRRWk090t9qciz3a58tF/wBVbg9QgPfHBY8n2HAvUUVslbY2SS2CiiimMKKKKAKl9DM6wXFqENzayiaJXOFY4KlSe2VZhnsSDzjFY+lQDR7md7Gz1Kygkl80wmGNwucZX5XIYenXA4FdHRUSgmRKCZlX73niG/s2ENzp9lZSNMkrMqzSy7WRSqjO1QGb73JOOMdab+FyJ3mg1BvMkILma3TBPP8AzzCep656n1roaUdRQoIFCJ4Bq+u6p4h8qPUbtpoUcLFAqhIl+bAIUcE+5yfevpmvlC2ldng2phFlTczcfxDoP6/zr6vrjpNu9yKiStYKKKK1MgooooAKKKKACiiigAooooAw/GczW/gfXZUJDLYTkEdjsNeH+A4IL3xzoMWQ0QuGkGORlI3df1UflXufi22e88G63bRqWkksZlRR3Ow4H514H4P1Cz0rxlo+r3DJFbrKRLKTgKrxsm5vYFhyegrGp8UbmtP4ZH0rXnXxlAbwpYJvKs2oLtIPOfKkNegC5gNuLgTRmAjcJA42keueleH/ABJ8UweItbhtLCZZtOsN2JUOVlmPBIPcKOAfUtV1JWiyaavJFv4MO7eJNVSQYdbRMkdG+fgivaq8z+DukPDpl/rUqkC9kWGDPeOPPzfizMP+AivTKKatBBUd5MKKKKsgKKKKACiiigAooooAKKKKAK2o2q3umXdo4ys8LxEeoZSP61xvwlWK38B2KvNH9ruGeeWPcNw5wOOv3VWu0vZJobC4ltojNOkTNHGDjewBwPxPFcTY+J/Cy+FrDTo9Xs47m1EUHl3TCGWKRCAzMrYK4IJJ6cHk0vMfkX/HTyvHpdjFKkZvLtYsu20dDxntkEj64rpONO03kmTyY/oXIH8yf51zLy2/im7e7MYk0oW720DMMfaA5Uu477fkUKe+CemDXPaYniO/t7C0u9avZrm5QhCqw7IQp2yOxADbkOQMjO/b83Wqasrg42VzpXt7rU9fubnRJYoLb/VXdxNGXSWVeP3agjLKBtZs44A5K8SXKatpKma7EV/ZjmSS1hZJIh6mMs29fUg5H9010Vpaw2NnDaW6BIYUCIvoAMCsrWNTl0q9tfJje5lut0cVupwWYDI+g7k9huPPGGpNDUmhsUiTxJLE6yRuoZXU5DA9CD6U6q+n+DtNhgZtSt4b6eRmkYSpviiLHJWJGyEXJPTk9zVaNE0rU0s4pWfT7pS9oWYt5bj78W49sYZQecB+ygDSM7uxrGpd2NGiiitDQKKKKACiiigAooooAKKKKACioLq8trGAzXU8cMYONztgE+g9T7VgXPjaxibbBa3U/GQ20IDzjoxDdePu1nOrCHxOwHTUVyi+OrZTibT7kD1jZGGPXkjitzTdZ0/VkLWVysjL9+Mgq6fVTyPrShWp1PhdwL9FFFagFFFUr+8aDZb2wV72biJD0A7u3oo7+vAHJFAj59vkazN9Go+e2llQD3RmH8xX1PDKs8McqHKOoZT7EZr5i8RWElr4m1WwaSQxx3LM8rH55N4D9umd+fx4r6E8GXRvfBOhzk5ZrGEN/vBAD+oNefSVpSXmZ1dkzcooorYxCiiigAooooAKKKKACiiigArxPxX8MtT0y8mutCtze6c7Fhbxn97BnqoB++o7Y5HTBxmvbKKmUFJWZUZOLuj5bm8L6oRsj8Naj5jHGf7Nk+X3+7XV+G/hlrWrTRLf20ml6auA7S4ErqP4UXquemWxj0Ne80VCoxRTqyIbS1gsbOG0tYlit4UEccajAVQMACpqKK1MwooooAKKKKACiiigAooooAKjnnjtreW4mcJFEhd2PRVAyTUlY3if9/paaeOTqE8dqV/vITmQf9+1k/KgCv8AZ9U8RWu65mfS9PmTKwQH/SHU9N7nhOOqqCf9rtXz74gsEs9c1SC1UAW97cJGoAUFfMb5cAAAfy4r6gldo03LE8p/uoRn9SBXy3q+ofaNc1a8J/dXFzcXEZ9F3scce2D+dY1/hRrR3PZPh6f+KJsADkDfg/8AAyf5k1veD7GGGxvL9QWnury5LEnoqzyAKPQdT9WJ71S0S2g8P+ErGCTbBDZ2imUnouFyxP45NaHgiaWbw0Gnh8ib7Xcl4T1jzO7BT7gEV1T2SCeyRcu9eisfMW4tphNwIYlGWmJIAVe2SSPYZ68HC6bp8kMrajqTo+ozDYSD8kKk8Rx57Zxk9WIyewDddCiTSZWXKx38eTjpuDIP1YD8a0Lm1juo2Ry4BGOG4/LofxBrMyJiQqlmIAAySe1cfBod1r+lyXB1W4tLe7uDdW0UUUZ8td2Y3yykhiAG645xjrmPUrzUH1WPwkEaWO7TEtySRsgO7djuWKqyj0LDnoK7QAKoVQAAMADtQBzN3pGsWVpLc22pteyxKXFtLAiiUDkqCuCCegPTPUVPbXMV5aQ3MDboZkWRG9VIyDWtb3fn3dxAV2tDjP45x+gB/GudihOj6zLph/49bjfc2Z/u/NmSP8CwYezY/hrWEtbM1hLWzNGiiitTYKKKKACiikbJU7SA2OCRkD8KAFrN1jWrbR4AZD5lw4Pk26n5nI/ko7noPyFc1q+p+KrIyC8S3gtgTi5swSpH+0WDbeOuQB6GuUaSaRjOJ1JkwS65Z2xzkuxOe3JHGD9DwYnG+y91LXz2Dc07ue51O6+03Ds9yAdo5CBTwyKO3pnqSOe1Ry2zSAMxRJT2Yj5j6/j/AD9ic0PMl80uZGZzyS33c467enbrjt2AOJRPMFIaVzu4Kknn/Pp7jPXDeFNzlLmk7spWFTZMjKyzb1ztIhdgfUZA/wA5/AQr+6nSeK4e2niIKSYKMv5jB7ZB4Pf3UzMgUszAdERTy309Bx19uP8AYkstO1LW7g21mhIU4kkOVii+pHf/AGR83PYliNKUJyl7m4mdpoXjSyvY1t9RuLe3vgSow/yTY6lffg5XrwcZHNbZ1e058szS4/55QO4/MDA/E1ladp2k+FkWGFXudRkXkqoaeUewHCJwPRRxUtpBc61cTzamI/sUb+XFaIcozD7xc/x4PGOgKnrgNX0lPnUUpvUgdBrF5qzldNsjFB3vbgqU/wCAKpO/65A98jFaVnYRWYdlLyTSYMs8hy8h9z6egGAOwFWulFXYdjxj4hW/2fxvdNjH2mCKf68GP/2nXpfwnvBdeBIItwLWtxNAfb5ywH5MK4n4tWbG/wBIuVYqskcsMhHU4KsoB7dWrY+C10qw61powAkkVwq9PvKUOP8Av2Pzrha5azXcmprE9VrN1fWE0sQRJBLdXlyxS3tYsbpCBknJICqByWPTjuQDpVzuir/aHiPWtUl+ZoJv7Ptgf4I0VWcj3Z2OfZF9K1OchupfGTyWciW+mwQG7hE8UMjSyCLeN/zMFXpnOBn0rpZZY4YmlldY40G5nc4Cj1Jp9czNCniLxTc2d0ol0zS0QPAwyk1w43fOOhCJtIB4y+ewoA3rS/s79C9ndwXCjq0MgcD8qsVzWqeCtJuYWm0y0t9M1WNc217aRCN437Z243LnqpyCM1Tl1u41/wAO6LbxF7S71ac2115bYaDyw5nCnqD+7ZAeo3A0AdENd0hr82K6rYm8BwbcXCeYD6bc5q/WZL4d0WfTk0+bSrKSzjTYkLwKyqvoARxXJ3s0+n+CvGOiyzPMNMtJRbSyNlzA8JZAx7lfmXPcKDQB2j6pp0dz9mkv7VZ848pplDZ+mc1brFtvDGg/2bFbtomnGIxgMhtUweOcjFYr3MXgXU5bffI2hy2M95DCzFjbPCAXRCf4GVsgdipxwcUAdpRXC6TBp+r6ZBqGreKLiS9uEEsq2msPBFCTzsVY3UYXpk5JxkmrGjXSR+J47LRNWudV03y3N750xuUtmGNm2YkncTkFCTxzx3AOhXX9Ik1k6OmpWz6kAS1skgMi4GeQOnHrWjXHeI9UtfDXjHT9Vu5PKtZ9PuYZ8DJZkaN4wB3bmQAf7VRT6f4t8RJZXs9zbaXBHeW9ymmhNzmNZFYiWXn5toPyqMZwCT1oA7aiuU0uGbxWJdWu728i095WSxtbW4eAGNSV8x2QhmLEEgZwBjjOTVPwvqt1qH/CQeHk1Z11LS750jnmTzW8hjuQkE/NjlM/7IoA0NKe/k8ca3DLrF1NZ2scJjtHjiCIZAx6hAxwFGMnuc5q54qm1qDRt2gxGS7MqB9iI7rHn5iquyqT0GCR1NcjpWmeJm8b+JI4fEsEcyJaGSR9NDCQFHxxvGMYP1rV8VR6zp3w+1Sa81tpL2ECWK5soTalRkDaQHbPfuOtAHT6OdQbRrJtWWJdRMKm5WL7okx8wH41cDBs4IODg4rkLfTU1vVrvTLqe5uNI0cJbeVNMzG6mKB2aVs5cBWQAHgktkHAxHqeiab4X1HSNT0Oyg09pb6K0uYrVBHHPHIdvzKMAlSQwOM8EdDQB2hIAyeBXNv4+8KpcmA61bkh/LaRQzRK2cYMgGwc+prmdW0d9b+L02myvN/Zb6VDc3iea+JAJHURYzgKxCFgMZ8v3NehfYLP+zzp4tYRZmMxfZwgCbMY27emMdqALAIIyDkUVzHgWSSPRrrSpJGkOkX0tijsckxqQ0efcI6D8K6egArJ1FAPEGjSux2AzRqvbzCmQfqFVx/wI1rVma7DLJpvn26GS4tJFuYkXq5U5Kj3Zdy/8CoA574h2MEXh++1mXUdSge3gIhitrnykeQ/KgOBnliB1rwnTbOHULvR7JmwlxcwRAnrtYgMP++dwr0H4p+LINXvrHRbCcSWsUa3krr0dmUbB+Ctu/4EvpXJeGdHbUotTaIuJ4CsVo8Z+5Kzq+7g5B+7GvTJc+hIwl71RLsbQ92Lb6nsNxONbkS1tonksI51a8uuBGVRgWRc8vyAGxwBuyc8VsWk39la7c2dwMQajMZ7SYfdL7BviPo3ylh6gn+6ao6frNpb6ZZ2erwJpDpGgt5Y8rbkYG3y5CMLxxsbnt8w5N69skm02ayuywtpAGiuYRkQuDlXA6oQQCDyvHbpXRJ3ZnKTbJfFHy+HrmfvamO6H/bJ1k/9lrYrzrXdRjv/AApeadPIZPEEyGBYPMbEpJx5kQ6bCOdw+6Cc8giutttYuZNLtr6SyzDNEku+OUHCsB1BA556DP1pEjLK3in8XapfnmWCGKzUZ+6MGQn8d6/98il155NNt21iB5S9vjfAGysykgFQDwG9CMc9ayNGuPtHibxG76gbUPcKYUBQFkRBEzYYHjej8iprq/j1+C30eGRLuR7lXumjHypBHJuBfHALhVAHfcSBgUAXdLjvrCS91DWmtYWunDttm+WFQAFQZAyfU55J44wKj8TOkljpt5HuEsd/D5W5SpIdvLfg8/cZz+ANXbXw3pFlOs9tZiKRTlWSRhj9entVPxCfN1jRLb+7JLdEeoRNn85RTjuOO5NRRRXSdQUUUUAFFFBIAJJwBQAVkXvhnSb2QytaiKYnJkgJjJPqccN+INZGr+Ore0BXTrZrzHHnbtsX4Hkt+gPrXNH4g6078CAE9FSA/wBWP865qmIo/DLUzdSKOofwHaENs1K+UsQTnyv6ID2HfsPSo18AwZ+bVLog8HbHGOPQfLgDn09R0JFZFj8Rb+SSOOSwiuBI4j8wZhVCTjJOX3c9cdK7P+y5brnUrx7gd4Ih5UP4gEs30ZiPaohSw9RXjFFKSexhRaJ4ftp3jSC41i8X5XXdvA9nA2xKfZsHgda247O/miWOSSLT7ZRhYLMZbHpvIwB7KoI7NWlFFHBEsUMaRxoMKiKAFHoAKp6xqaaRpkt4yGRlwqRg43sTgD8+voM10KMILRWQ/Uhu3sfD2lzSxCGF34QyPzNKeFDMTliTjkkmr9pbLZ2kVuhLCNQu49WPcn3PWvFtavLvWbwSXswmkbcNp4RFwThR2Gdv145PWvRfAGp3Oo+HjHdMzyWkpgEjHLOu1WBPuN2P+A1lSxEaknFERmm7HVUUUV0mhxfxPtPP8KJcgc2l1HJ+DZjP/oefwrk/hVqgtvH6QD/VXdvJb7s8GQYcfXARx+Neoa7pv9r6BqGnZwbm3eJT/dYg4P4HBrwXSdQOk3enanGhT7HLHMUA5CqfnX/vncPxrixHu1IyE1dNH1LXOeHZBZ61rukzHbcfazexA/8ALSGUA7h9HDqfTA9RXQo6yIrowZGAKkdCKz9W0Ky1jyXuBLHcQEmC5t5DHLET12sOx7g8HuKs5TSrnNDcW/irxLZSnbPNcRXsQP8AHCYIo9w9cPEwPpx60knhFriNobvxJrtxbuCrRNPGgYHsWSNW/Wli8IoNF0y0l1C4F9psfl22owYSVV6YOdwYFQoIOQcZxnGADoZJEhieWR1SNAWZmOAoHUk155pxNjomg+IZ1ZLJdSu7qViMeXBcvKUkPsN8ZPoCSeldC/ha5v8AbFreu3eo2YOTaGKOGOX2k2KCw/2cgHuDXRFEaMxlVKEbSpHGPTFACNLGkJmaRFiC7i5YBQOuc+lef6uxvvBPjXXEUiC/tZBakjG+GOLar/Rm3kf7JU10g8F+H1YAWB8kNuFsZ5Ps4P8A1x3bPw21H49wPh9r44A+wSgf98mgCOLU/FphSJfDVkJNoHmtqf7rp14j3fhioZ/CV3rNtfya9fxzXt1ZS2cK28ZWG0SQYbYCcsxwMsfTAArrEG1FB6gYpaAOCi1nQLONIPGOlWmnalEoSSe5tQ0E5Axvjl27SD1wSGHQipr/AOIei2OlPJoUMuoRQbSz2lq5t4k3DcTIBsGFyevau3IBGCMikwMYwMelAHM+JdBbWvEXhiZ7fzbWxu5LiVsjCkRnYcd/n29PSunoooA4/TjrnhaxGkRaDNqlrblltLi1uIkzGSSqyLIykEA4yMg4z7VQl8Lahpuhxa3bybfFEDzXUhhQyJOZW3PbkcFk+6Aeo2gjHNd/RQBwsVzrml60niG/8P3GzUbJIby1sHFy9tLGzlCRxuBVyDjOCB161F4p1PVtf8IanbW/hjVI1nMUUAkCCST5suSm75FAXGSeSegrv6KAOWki1TRdXutT0/TZL+x1LZNcWiOiTwTBAu5dxCsCqqCN2QRkZzR5Wr+I9U0+W90x9L0yym+0+XPMjzTyAEIMISqqCd33iSQOBXU0UAcdot4lz8R9fka2vk3W1vBDLNZSxxkRmQvh2UL95x356jNdj0qC9vINPspry5fZDCpZj149h3PoO9eWan4m1HxELmwlvJ9L3bkWC1ba4BGQfM/iOCM4wBnkd6zqVYQ0ky4U5S2N/wAIeINPuPFXiO2t3meO81BZraRbeTy3xbxq537dowyMOSORXd1g+CoIbXwTo0MCBES0jBHq2PmP1JyfxrerQgKyvEmtw+HfD95qswDeQmUTOPMc8Ko+rECtWvE/in4nTVtbTRLSTda6c264Knh5yMAf8BBP4t/s1M5csblRjzOxwCWl3fX1rFbRrLf3NxtAUYDPJnP0UE59gvtX0Vo+gx6Potno9nAFS2GTdyKMmQg7pFHXcSW5OAM9xxXk3gGxlt9QXxTLj7FYTCEgr94MCsj57BAwOfQOK96qKUWo8z3ZdV62WxGsES24gCL5QUIEIyNuMYrLOgpZfvdEcWEg58lRm3f2MfQfVcH1yOK2KK1MjHspLe8uZYLmyNlqMYDyojkb1PAZXXG9cg9cEdwKr/8ACKRRLFBa6pqVtZRnctmkqtGCORgupYAdlDYHYcCti58uKSK5aNSyny9+OVViM/hkLn6e1TO6xxs7nCqCSfQUAZd/Z6VFZQ2c2n21yiA+VDMgcADqxLZwB1LH17kgGxpmnxWFuFiWONTyI4IxHGuf7qj+Z5/lVXT4Wv5nvrgHaX+RD6qeM+ynIA6btzdxjYoAK5zVjnxfp4/u2Fzn8ZIf8K6OubvSZPGDjPEFgn/j8j//ABuqh8RUPiLNFFFdB0hRRRQAVw/jnVizjSUk2xbQ9zhwN2fuocsOMDJGecr2JFdxXjeqaitzqd3MZGHmzu28tjK5wmAOWO0IMYOeBXJjKjhTst2Z1HZFOQRp+8cuuTwAzfMT6DDg/nUUpdo081yqSHb5J24AxnLkAbuq8dOe9NSM+W11KEEjDbGuAAu7I7dyN2fcCpWi3SIjbhGq7GLD15P4jgfgK8g5i74dsn1DU7CHbnbNGRgcbFO5voMZH1Ir2WuZ8IaAdLtTd3Eey5mXasZ6xR5zg/7RPJ+gHbJ6avZwtJ04a7s6acbIK5Xx4+zTLIZ4N0Sf+/UldVXH/EYKNFsmYEgXgGB3/dSf1Aq8R/Cl6Dn8LPOnG4+aPvAfIvcgkHP5qD+Pc5r03wLb+RpV26jEct2zIfXCqp/8eVh+FeZ6VBdajqTRW6mSWb9zGD0Vs/MfoASxPtXten2Uem6fBZxElIkC7j1Y92PuTkn61xYKm+Zz6GVJa3LNFFFemdAV4Z4v0r+yPFd9b7cQXDfaoeOCrklh+D7vwxXudcT8S9FN/oSanCmbjTiXbA5aE/fH4YDf8B96wxFPnhoCdnc2fhZrn9qeEksZXzdaYRbNnqYwP3bf984H1U13FfOPgbxMfDviiK/kYLps4Fvcn/YJ4k+inn/dLetfRwIIyDkVjTlzROeceVhRRRVkBRRRQAVma9odv4i0t9OuprmKB2Bf7PJsLY7E4PHt7Vp0UAVdPszYWMds13c3RTP765YNI2TnkgDOOnTtVqiigAooooAKKKKACiiigAooooAKKKx/EmsHR9JaSLabuY+VbKeRvI6keigFj9Md6UpKKcnshpOTsjkvG+uNd3y6bbENFbSAMO0k+MgH/ZQfMff3WudtbGTULqLTbY7y7mNWZQQz9XkI6YUZPpnjriq8ZJQTJIS8uUgdjkhc5eU+pP3s9/l9a9B8DaKtrY/2pIm2S5QLAp6xwdR+LfePf7oPIrwaaljMRzS2X9W/rzPWm1hqNlu/6/r5HTWFlBpthBZWybIYECIM5OB6nuferFFYvinxJa+FtEl1C5G987IIQcNNIeij8iSewBPavf2PIOf+I3jYeHLJNNsJQNXvFOw9fITnMh9+CFHqM9Aa8V0fSbrWNdXTLHPmzKrPK3zeWuW3SMe/b6kj1pmo3V9q2rre3O+61C7uPmCDlmKlVRR2A4AHYfia9p8HeF4/DWl4k2vqFxh7mUdM9kX/AGVycevJ71jCPtpf3UdMY8q8zVsNJs9O0eLSoIh9kji8rY3O4Hrn1JySfXJq/wCGLl5NJNnO5e4sJDaSMerbQCjH3ZCjH3JpKz5Gu9J1KTUrOA3UMyKl1bIcOducSJngtgkFTjIAwcjB7JxutCZxutDq6Kp6dqllq1t9osbhJkB2sBwyN3VlPKt7EA1crEwGSxpNE8Ui7kdSrD1B61mrcTN4edmbdcBWhLHvIGKZP/Aq1apW1p/oSpKpUtKZyvoxk34/OgC1DEkEEcMYwkahVHoAMCn0UUAFcxdeH5p9be5TU7m2vJw7s0RDR7F2qiFGBGMEkkYOSefTpJpVghaV87VHbqfYe9VLIPLcTzyYzhYuORkZLYP1Yr/wGgDFa08S23HlaZfqP41le3Y/8BKuP/HhUZu9Xi/1vhu+YDq0E8Dj9ZAf0rrKKvnkX7SRyJ1kxjM+lavEO5+xPJj/AL9hqjPijRYzie/S2b+5cq0Lf98uAf0rsqKftGP2jOX1bUYtK0m5vpWAWGMsMnG5uw+pOB+NeKwQFk2MihIgoBY4yQOp9MckH2Getex6r4f0/W5Imv0mlEXKIs7ooP8AewpHPvSWfhrRrEhodPhMgORJKDI4PqGbJFZ4ihKq1rZIucHJnnNjol5qcsf2S2e4hGT5h+SMk8ZLHgjgfdyc54rt9D8Jw6c6XN463F0h3IAPkjPcjPVv9o/gBzXSUUUsJCnruwjTSCiiiuo0CuM8eyS3X9laTZRma+muDMqKMlFVGUsf7v3+CeMiuzqGO0giuprlIlE8wAeTqxA6DPYDnjpkk9SaiceaLi+omrqxjeGPDFv4esxnZLeyD97MowOeSqjsufxOBnoAN+iinGKirIEraIKKKq3GpWFq+y5vbaFvSSVVP6mqGWqQgMpVgCCMEHvUNtfWl5u+y3UE+373lSB8fXBqegDwnxT4fPhzXJbEL/oUwMtoT08vun1UnH0K+tek/CvxYL6wHh6+k/0yzT/RmY8zQDgD3ZeAfbafWtLxV4di8S6M9ozCO5Q+ZbTEf6uQdPwPQj0P0rw9G1HTNb3gyWN/p0vHqko/muD9GDGuCpH2M+ZbMUo8yt1Pqaiue8HeK7fxZo4uUCxXkWEurfOTG/qPVT1B/qDXQ1qnc5dgooooAKKKKACiiigAooooAKKKKACiiigAooooACQBknAryTxHq/8AwkGrtIjYsVQpG5OAIc/O/sXIAH+yoPBrrfHOriGzTSIWPnXY/fFc5SHOD06bj8v03H+GuDcGef7LbxGRjIqtGG/1kpxtjHoOhPYDrwTXk5jXbaoQ3e/6Ho4KirOrLY0vDujnxBq22VCLRAHnBGMRfwxfV8Zb/ZGD2r1jpWZoOjpomlR2oYSTMfMnlxjzJD1P06ADsAB2qTWNZsNB02S/1K4WG3j4yeSx7Ko6knsBXbhcOqFNR69Tlr1nVnfoT319a6bYzXt7OkFtCpeSRzgKBXzt4p8VTeLddnvpVaG0tiYrSFz9xCASx9GbjPpgDtVjxV40vfGNwruGt9LQ77e0z+Tyere3QdsnmrfgbwVJrV3/AGrqMZXSQweKNhzdEAc/9c+P+BfTrTbqvkiOEOX3mdB8OvCpiRPEF/HiaRT9jiYcxoR98/7TDp6Kfc16HRRXdCChHlRYUUUVYGfeaYZLoX9jN9j1JBtW4Vch1/uSL/GvseR2INX9L8RLc3K6fqUP2LUyDtjLZjnx1aJ/4h7HDDuO9LVe8srbULY293Ak0RIO1h0I6EHsR2I5FRKCZEoJm/JKqcZy56IOpqSuRTT9RtBjT9fvo0HSK6C3KD8XHmH/AL7qKDWvEiaqunX0+kRNKcW05tpAk/H3R+8OH6/Keo5GcHGTi0YuDR2SsGGQQR7UjusaM7HCqMkmoLWK4VN141vJMerQxFB+rE028u2tsYjzyOW4VvYN0B6Y3YB6fSSSGRpZnWQpg5/0eJh1P99h2A9P64AuwQrBCkSkkKOp6k9yfc9abb3MVypMZ+ZTh0YYZD6EdRU1ABRRRQAUUUUAYlFFFdR1hRRRQAUVXd5ri+SwtColK+ZLIwyIkzgHHckggD2J7YM8mk3tvE0keqLJtBJF1Eu3H1Xbj64P0qHNJ2Ic0nYjnuYbWMPM4UE7R3LH0AHJPsOaiGoW4kCSmSBmBKi4iaLdjrjcBn+lTeH4ZLsDWbyNY3lXbbR7shIz/FyBy/B6A42jAOal8SRJe2ltpTxrIL65SN1YZHlr+8f/AMdQjPYsKl1NdCHU10KtjZXmsW8d3LcyWdpKoeKKEDzGU9C7MDtyP4QAR/e7C2/h5Il3WN5dQy/9NpnnRvqrseP90qfetmqs17FHbySqwbyzhl7jHJHscdM9ePWs3JkOT3ObllmvLqHR5Q1tdyyYnEbkERAEl0bglWwFDDBBbsRXS2un2djGI7S1hgQcYjjC/wAqrQ4udenm4ZLaBYUb0ZzucfkIjWlQ5N7icm9zM1jTFv4g8IRNQh+e3mIxgj+Ekc7T0I9D64qhaXK3lqkyqyE5DI3VGBwyn3BBB+lat9fR2VxaiQcSsyZHbjdn9KypI/suu3cI4juFW5T/AHvuuB9MIfq9XTeti6b1sT1xXjzwidYg/tTTo86lAmGjH/LxGP4f94clT9R347WitJRUlZm54DoOu3nh/VodV085dRtlhY7RNHnlG9D6HsR9QfojQ9asvEOkQalYSb4ZR0PDIw6qw7EHg15R8QPCDQyS6/pkRKN817Ag/OVR/wChD8fXPL+FvF934S1ZLi1U3Fncn/SbYNw6gffXsHHAz0PQ9iOBXpS5JbETjzK63PpCiqGj6zYa9psWoadcLNbydxwVPdWHUEdwav1uc4UUUUAFFFFABRRRQAUUUUAFFFFABRRRQB4x4qOqaf4vuncvvupXZGnZFiMaqNgXIBIxwcElW5IINdd4D0dZYYtdljKxvH/oSOPmCt96Rv8Aabt7ZOfmNdhfNZR2ckuoGBbWMb3afGxQO5zwK8q8U/Fh7oPZeFjsh5VtRdOTjgiJT/6Ew+gPWuV4elGp7Z7nQqtSUPZrY7Xxf480rwlDsmP2nUHA8qziPzHJwCx/gXPc/gDXh/iDxDqOv3jahq1wGZM+VEvEcIPZR6+55P6VRjsr3V79bWyhmvb6aQSSfNuY4Od7seg46k16x4V8AW2jvHf6kyXepLymB+6gP+wD1P8AtHn0ArRKdbbRDjBQ9TnPBXw8kure3vdfgMduqL5Vi4+aTA6yDsP9nv39K9WACgAAADgAdqWiu2EIwVkMKKKKsYUUUUAFFFFABUN3aW99bPbXUKTQv95HGQf/AK/vU1FAGbEut6UALG8W/tl6W1+x3geizAE/99qxPqK0LTxRYXEyWd/HLp13J8qwXigCQ+iOCUf6A59QKdUVxbQXdu9vcwxzQuMPHIoZWHuDwazdNPYzdNPY1G02HAMbSRuvEbofmQegz1X/AGTke1SwNcAmO4VSR0kTgN+HY/n9e1ctFa6no3Oj3XnWw/5cL12ZAPSOTlk+h3L2AFaun+J7G8uEs7kSafqDdLW7AVm/3G+7IP8AdJ98Vm4tGTi1ubdFFFSSFFFFAGJRRWZrev6b4es/tGoXATdkRxqN0kp9FXqf5Dviulu2rOs065jXPH2g6GZIpLh7u5j+9BaL5jKfQn7qn2JBrzjX/HOq+IZ5baMvYaeAP3MT/PIDn/WOPp90cc8k1k6Tpt3e3FtNZWTyWFrOj3EygLGiqwJGTgE+wyeK5pYm8uWCuJ7XPovQbGS0sPNulxe3R8645ztYjhB7KAF98Z6k1R1MX1ze2Gn34tzZXdyyuISw3osbvsbPUEqM9iAR0NdFWRrPy32hydAt/wAn6wSr/NhQcppXFtFdQmGZS0Z6gMR/KsRLMWXirT4lmleI2d00ayHOw74OAfpn9a6CsjVPk1zQ5QOWnlgJ9jC7/wDtMUAa9ZPiBltdJu9QyE+z28jyNjqgUn9Dgj6e9a1YfjFnHg/VY44zJJPbtbxxgDLNJ8igZ45LChgJ4SdLjQkvUkWQXTbw69GCgRqR9VjU/jWrcPcoMwwq4HP3+T7YPH61heAfNj8H2dtcwvBc2xeGaKT7yMGJAP1BU/jXS0IGclDfHxJr5g8h4l04OsoYHAZ+AcnuEB49X7gVo63hL/TrkEHDvbP/ALIdd3P4xqPxrzT4qPd2Hi1JLO/urdbmzQyJHKdpYM652njOMDOO1c9D458Q2+mrYLcWclujpIPNtFBBVgwOUKjqOSRzWftoxlZmsactJI9torymx+LOoM3+k6RbTxD/AJaQTNHn/dDBs/mBW/bfFLQ5cfaLbULX1LwhwP8AvhmP6V0qvTfU2O3ry3xn8P2tp31jQ4WeEBjPYoOVzglox36cr9celdxY+LvD2pMFtdYtGkPSN5PLf/vlsH9K2gQQCDkHvTnCNSNmI8F8N+Jb7w1qK6hpriSKTHn27N+7nX+jDs3bvkcV9BaBr9h4k0qPUNPk3Rt8ro3DxOOqsOxH/wBccGvL/HPgglpta0aHLnL3Vog+/wCroP73qO/Uc9eK8NeKL3wzriX2n4lhdAbqDdhZ0zwPZh8xB/DoTXF71GXLLYmcObVbn0xRVDRtZsdf0uHUdPm8y3lH0ZT3Vh2IPBFX63OcKKKKACiiigAoopGZUUsxAUckk8CgBaK5XVfiN4W0osjaml1OvBhsh5zZ9CV+VfxIritT+Md9NuTSNJit17S3r72/74Q4/wDHjUynGO7KUJPZHrxIVSxIAAySe1cD4i+K2kaZvt9JUardrwWjfECH3k5z9Fz+FeR6p4o1rxFE76xqks1sWJEAIjh2+6rgN6/NmptJ8Kax4ki22Nt5No42m7nBSMD/AGe7+2Bj3FZ+0cnywRoqVtZFfX/FWq+Iovt2s3W+NR5kdsnyQx+mF7n3Yk+9a3hfwHqutRRST77CwwC08iYll9SiHpn+83HPANegeH/h/pOivHczg398nKzTKNqH/YTov15PvXWVrDDXd6mpqtNEZ2jaHp2g2X2XTrdYkJy7dXkPqzHkmtGiiupKwBRRRTAKKKKACiiigAooooAKKKQsBjJAz0zQAtFFFABUF3Z21/btb3dvFPC3WOVAwP4Gp6KAMuPT9R03/kEatLHGOlteg3MX4EkOv4PgelWo/E19acatoswUdbjT2+0J9SuBIPoFb61aoqHBMhwTLmm61pmsKx0++guCn30RvnQ+jL1U+xAq/XL3+j6fqbI93aRySx/6ub7skf8AuuMMv4EVAtlrNqNlj4gnEPZLyFbgr9HyGP8AwIsfeodN9DN030MTxf45h0BjYWKpc6oVBKMfkgB6M+PXsvU+w5ryGS7vdV1SW4upZ76+nkEaHbud+B8qKOgzngDH86bp1teatrIt7ZWub+8VHJduWYlizsewHUn/AOsK9r8KeDLDwvbblxcahID51045OTkqo/hXPb881z2niH2ib7HK+GPhizE3niM53tvWwjbgcADzGHXp90cepPSu71e0jHhjULS2iSNPscsccaKAF+QgAAdK06a6LJGyMMqwII9RXXGnGCtERsW0wubWGdTlZEVwR6EZrN8RMIrK2nb/AFcV7bs5/ur5gBP0Gcn2zWRpGr3FnMNAuZIo5bcJFa3MsZ23C4+UHBGHABGP4tpI7ga8i2LTNa6hP9slmXynRkyiBhjaQOF3ZxzyemTWDVjlasazMEUs3QDJ4rn9Vu/Ou9JmWJhbw36fvj0JdHjGPbLgVQ0u6vNH0qBtVZr/AE2MsjXbjdLbFGKkyf3k4zv6r/FkZYbGo3en6jp8tufMuLVlBkuLZgVh5yGDZ6ggHjJGAaANaSNJUKSIroeqsMg1y/iPwvFPo8zWLzxSROlyIYmwJjGwcIR77ce2atWHiBbe8l0nWJ4or2DAFwfkiuRjO5c8BsdV7dsitWPU7WWdIo2Zt5wjhDsY4JwG6HgE8elAGRpbLZ60gjupLm11W2FzFJJtB3oFB6AfeRkx/wBczXRVxgUyeHbMwW1266ZciSJo1ZS9uGZPkI5b90TwOvbJxUl9rHhiKO1kttQtZrpp4zG6y+fNhXBYDkvyoIx3zjvQBT8U6Lba14r2XGlTX4SyjA8pYPky8vVpMFc4/hPbntWBq3wut5rSWW10KWEhSyQw6w0jlscZWVCp57b8V2VrcJeTG8E0LXt1cwlII5FdooEPRsE84LsewLkc9T1FJpPcabR4hF8Obe/t92ma5Ks6ACa3vYAXiYj7rBdhU/UVnXvw38UQL+4WxuB/0ynIf8A6gfrXturaNDqQWZG+z30Q/cXSLlk9j/eU91PX2OCMzT7qS6tiZ4xHcRSPDMinIDqSDg+hxkexFNUaU+hvCbeh4LdaBqenqy3ujXyD+N2tzIp+rrlf1rOtb2SKQppt1JZkHkwTtEw/4CpB/PH419LVWvNOsdQTZe2Vvcp/dmiVx+opfVEtYsu54tbeOPEelpu/tZp41/gu4lkB/EAMT/wKsHUL2W51CXUzp8Fv54DXEVsWxuySWVTnHUkgE88j39jvvht4ZvSGSzks3ByGtZSoU+ynK/pWNP8ACiPJ+y65Og7efbrJ/wCglKidGta17oNDjvC/im+8MX323TmWa2mwZ7Zmwkw9Qf4Wx0b8DkdPSIvjRosoyNI1YAHB+WHIP/fyuL1D4XaxpVvPd2V5BfIg3tbRwtGz+pUbm56nHf61xFwxBSa1O6Zv4B0kA659Mevb9KyftKXusThGWp7qPjD4c2FpLbU4gBk7oFP8mNOPxf8ADe3Ig1JvYW4H82rzDTvBGs+INOhvLCfSpbZ/vj7TIGBHVGHl8EHqP8a0f+Fa+Jv+oV+N1J/8arT99b4SfZw7nZ3Hxo0aMqsOk6pIz8DcsSj/ANDz+lZ1x8Zrkgi18Pxj0aa8/oE/rWBB8LNeaZpJ7vTYyeAVeR9o9ANq1pRfCedlxca+oBHIgs9pH0Yuf5Uctd9AVOBlXfxU8V6i0iw3FrYRA7QbaAFie/Mm4e3AHQ1l2uneI/GtwUU3+qYbDvcTMYYz77jsB9gM+1dxpvwz0W317TbOSW7u4wkk8qTSAIyptULhAOC0innP3SK9TgtobS3S3too4YYxtSONQqqPQAcCh0p399kuSjokeeeF/hHpumx+drbrf3LNu8lMrAntjgvxxzx7Va8Y+E/DF1ZpZQ2S2mqOhWzGnxLG7n0xjaVHU56DJyK6OLXYre3u3vXGLebyVZBlpXyflVRyWyMADmpdJsJjcy6tqEYW/uF2LHkH7PFnIjB6Z7sR1PqAKtRSVrGXM73OT0H4RaBp1pC+oRy3eoqAfOE8gWJsdI1zjA9wc/Titi4N5ofN+/2mw7XoUBov+uqjjH+2MD1CjmtXxNdSWPhbVryJgstvaSyxljgBlUlf1ArJ0y6vvFVjGY5JLPSgNrTIcS3XPRG/hTGAWHJOcYxk3F8uw1Jp3Jl1Owa7Fot9bG5IyIRMu8jr93OatVaXQNJTShpaafbpZAYEKIAB7jHIOec9c81jWbzWl02l3chlkRPMt7g/8vEOeCf9pcgN9Qf4sDWM76GsZ3di/RRRWhoFFFFABRRVS7upUuILO0jWW8uCdiM2FVR952Iydo4HuSB3yE3YTdi3RUR0fWiONWsA3vp7kf8Ao6q11pvilbeRbW50iSUjCu8ckQHvjL1PtER7SI66vxDcR2cCedeyjKRA4AXONznB2rnv36AE8VK+l62qCWG/sZmxkwvbsiH6OGJH1IP0qjHZaxp2lzwR6Is9xPh5biLUBJJI4I5YukY6DgDAHQAVrPqmqvaPJbaBcRMoGEuJYgT/ALoR2zj3K/jWbm3sZuo29DEuG1pbhk1G2urG1HSXTIhdl/xxuH08r8fSxp1l4V1C+ezTT4rq5WLzJf7RhZpwM45Ew34/St3StTF/G6SKY7qLHmxNGyFc5wcHscHkZBweeKZrOkvqUUUltcm01C2YvbXIQPsJBBBB+8pB5HHY8EA1Lbe5Lk3uZ134bnso2l8PXAgkA4s7lme3c+3eP/gPHqprMt59SkdYb+6msbo4BT+ynMYPoJA7K34Nn2FdVpceoR2ijUp45bg/e2LgA+x4yPwFXaOZj5mcp9rudPuUtNXjSNpG2w3cYIhmJ6DnJRv9knnsT20KuXMlnNYXceqLAtqpaOYTkCMr1GSeOhH4153J480TQ7qWxjv5dWtVXdby2wMrKM48tnOFYjs27kdeRltFUS+I0hO+jO4orzC/+LkkfNpoTeWeslxcAFfcqoP86zn+JviKYBoV0uNCMjEDufz8zH6VLxFNdTWzPYKK8Sn+IvimPDm8txF/GUth8vvzniobr4jeKoAhXUYmDZ62yf4VP1qmFmdv8LtBSy8PprE0f+l6gilSRykI+4B9fvfiPSu8pkUUcEKRRIqRooVVUYCgcACn1vGKirIQUUUVQytHY2Wo32oQX0SSW/2WHzUf7rDdIRu+mM/iazZDq9pZx6VpEdrfwRyRtFcSBkKBWDAsAuJPu/eUjPfB5OxpEQOu6m5O5WgtwQRwCDIf6g1vVzy3OafxMxdMttVt7KC2It4kRcOzku7t1ZjjA5JJ/Gq8vh/ULe1ntdJ1C2gtJwQ1vPbNIkRbr5eHG0f7PIB6Y6V0VNZ0TG5lXPTJxmpJMhPDtvJZXMV65uLm6kEstyFEbBwAFZMfc2gDbzkdckkk1Li38R3MEFk62ivHIN2orKwJTkFhGBw5BxjOOTz2rpKpS6igkMVuhnkHUKeB9SMn8QDQBaiijghSGJQkcahVUdABwBVe+0221CEpKrI24OssTbHRhwGDDkHkj6Eg5BIrIGp6vqLY02CBoScGdjtRfXa/O/6hSPcVYXTtdbIl11Ap/wCeVmoYfiWI/wDHaAFC+IrT92hsNRQdJJ5Gt5Me+1GUn3AX6Vz58e3R186LLpkNrK6nyrx7lngYg4IBCDOD9BnjOeK6X+xFmULf397fIP4JXVFP+8saqGHsciprzRtNv7WK1urGCWCEgxIUGIyOhX+7j2oAdZoyRCWW5847cZVsqB3PufU/kBWFZcanrS/3b7+cUbf1rag0XT4OFto2HYOgbb9CRmsTT2E15q9ynMc982w+uxEiP/j0bVdPc0p7l+iiitzcKKKKACvPfG/gT7XJLrWiwD7aRm5t1wPPH95fR/8A0L616FRUzgpqzA8A0PXb7QL83unP947Z7eTISUDsw6qw9eo9xkV7F4c8V6b4lgP2ZzFdIMy2svEie/8AtL7jj8eKzPFfgO21x3vrBltNTI+ZiP3c/s4Hf/aHP16V5LPZ3+j606Xcc1jqEJBiKthgB/GjDqCSRkccYPpXGnPD6PWIbn0VRXm/h74mBVS18QrtI4F9Enyn/fUfdPuOP92vQ7a5gvLdLi2mjngkGUkjYMrD2I4NdcJxmrxYCaGv2jXNTvP4IVjtEz/eALuR9d6D6pV/VNYi0mJ3nRj+7JiUdZX7IP8AaJwB9apeGDhtZi/556gR/wB9RRv/AOzU3xMEkvNChZQzfbmlwRnAWGX5vwJX8SKyesjmesjL8MaPBa+JJ3mhia9SzSaSYL1llklMhB+q8egJ9TXXPeW8cpjklVGH97gfn2/GsCJvs/iywc8Lc281ufdwVdR/3ysldHJFHMAJI0cejLmiaswmrM5a7tx41M1vO+3w/b3BSSOM5a9dDyGx0jDDoOWx2HXo7S5tJU8q1kiKxDb5aYGwDjGO1cz8O3Y6HdRu2WF15uckn99FHPz/AN/TWh4qtUexinSR4LhrmC3E0R2uFklSNvmHP3WPfrz2qSSzrer2llbS27T5vXjJht4gXlZscEIuT1xzjA71kwaTq+swWLXxOkpa8oImWS4Py7SCSCijHUfMScHIIroLDTrDTQ8VlaxQZwzlFwzn1Y9WPuauUActfWFxoKi9huLq8sVH+kxTNveMf89EOMkD+JfTkcjDXEdZEV0YMjAMrKcgg9CDWhe6lBYyRRy5JkBwF5PUDp36/pWIbVtDvltlH/EtuWP2f/pg55Mf+6eSvpyv90VrCXRmsJ9GXaKKK1Nive3kdjB5jhnZmCRxIMvK56Ko7k/4k4AJq1pFidOjnu74q2oTqHmKnIRRnbGnqq5P1JJ4ziqvh6CG6ll1O4YSXhnnhiDHiKNJWjwg7Z2gk9STjOAANu98pbZ5pplgWIFjK5wEHck+nrWE5X0Oecr6FgHIyOlVrq5aGe0iUAmeXZz6BWY/yrnND1vUJ475oLb7Vp9tMI4pZXEMjAqG+VSMFfmXBJX6dMu1XVL+4jVrXSb+O7tpBIgZY5FDDI2tsdiAyllz1GQRUEHVUVWsL2LULNLmIMu7ho3GGjYcFWHYg8GodV1vS9Dt/P1S/t7SM/d81wC3so6sfYUAXiMc4ycVXivoJRL83lmL/WCTjb9fyP5elea638YUG6Lw/p5lPQXV6CifURj5j+JWvMtd1jUNeczaxqUsuWGFyEjB4xhB8p6DqCeKylWitDSNKTPZfEfxO0GwtpYdOvXvr5eUFmodAw7M5+THYgEnHTmuI1j4q+JNRV004W2lRnoyL58n/fTAL/47+NYmheBfFWt7TDp4htSOLm8zAMey4LN9QAK9E0n4PabDtk1m/uL9+8UP7iL9CXP/AH0PpU3qy20KtTjvqeOz313qt+ialJdX16eY/Mdrgn/dHJH0AFdJZ+A/FeoQPNDozwoFLKbuQRF8DoF5bP1Ar3nTNF0vRYfJ0zT7a0Q9RDGFLfUjk/jV7OKfsE9ZO4vataI8S0n4ZnULKC8n1seVMgkVba3wcEZ+8xPP/Aa2rb4VeH4M75dQmLHLbpwgJ+iBcV1SRDStZn07GLe433VqfTLfvU/BmDD2fH8NXq6oUqdtEaJ8yucovw48Lr/y43B+t9P/APF0f8K28JbQv9lNtXoPtU2B/wCP11dFXyR7DsFFFFWMKKKKADRWA1PU4j9/MUmP9kqQD+at+VbTHapOCfYd65uCT7L4qtT0S9t3gb3dDvQf98mWulrnnuc0/iKjm4mYonyjuc4A/HqT9MD3pYrCJCWfMjHru6H8Oh/HJ96tVHOsjwskTbWbjd/dHcj3xUklOfdeyOglMdnHkSMON5HUA+g7n6jr0zEjGs3slkiGLSrY4mRePPf+63qP7w7ng9xWwVjRdiri3twMIO7AZA/Dj8T7UmlwJBYqUUDzWaU+p3HOT74xQBbVQqhVAAAwAO1LRRQAUUUUAZWv6hLY2CR2pAvbqQQW+RkKxBJYjuFUM2O+3HeqVnax2NnDaw58uJAi7jknHcnuah83+09fuLzrb2e60t/Qtkea3/fQCe2xvWrtbU1ZXN6cbK4UUUVoaBRRRQAUVDdXUFlbPcXMgjiTqx/QAdyegA5NcTqfizVbpzHp1tPZxdpDAHkPvzlR9MH6isa2Ip0VebA7ys3W9E03XbA2+pwK8a/MsmdrRH+8rdVP+TXnaeIfEHmgQ6vKVk3HzTGjKAF3HaCmScd+nPeu60azh1DS7W8v1N5csuWef5gGBwSq/dXp2AqKOJhXvGIjynXfDT6Q7SWF/BqtmD1hdTMg/wBpRw31Xn/ZrHsNUu9JkluNKvZrSYfNIsZwCcfxoeCfqM19FDgADoKwvEnhLSvFFq0d7EY58fJdw4WZPYNjp7Hiplhlfmg7Md31Of8AAvizR7iw1S58TT6ZHqLzrMPNVY/MTykQbdx5OUOQDxntmtiw1T+2tSju9JiXUrPTLX7EDbTIHaQ7S7BXI+X5EAJIz82MjGfNdY8Ca34fDOHS/sV6TgCMqP8Ab5wPr93uWFYbLPp19Gzi5sL3GY3y0MhX1VhglfcEg1m6k6b99GfIm7p6ntOrauA1h5VvPHqEN7E8dtcRmJ5OdrrGWwrsUZhwSOeSOtdHNqtvqunbdPvghlBRtikzx9iNmMhgfUcHrXiX/CwPEMenyW1/Lb6tagZMd7D8wxyCrptIYdQeSD3rV0j4gwpmTVrG/W5LYN3pt0A0qfw+ap2q7AcbsZwKr28Za3JnCbeqO38DvHp2t63pEcrSWqeXLaSMSTJGEAxzydiGFSfpWp4i1SCa90jS4gzyz38Lt8pARUbfnJ75UDFcRB4y8FNbQWts2uaRNbsz2940LTNGzfePVwd2TkEEHjI4GGvq/hy4v01G78YXE+pRBfs9zcgxRwkHjEYRFGckHKtkE8jtXMn1M7M9O1fUY9MiWdreeZ+Qqwbdx6dmYcdOeg9qwLfWtR1aVFu7qLRrSdnW3eECRpwrFTiVxtUnGcbTkEYb0oPr8Ws2zWdx4w8NNbyjbI9vOI5UX+IBDIw3YyM7sDOQDgVfttc8OTajLbnU9JXTre3FvHE1xHsK5xwCeMFSD7BDTEW9P0S90O/nlhVNShlbcktw5N1Hn+EyNncg5x0IzjnrWnfWc+qaFdW06rHPKjeWB/yzYcoc5OSGAOfUVUtNY8MWS7LbWtORP7v25CP1anS+NPC0JIfxJpAYdV+2xk/lnNAEGn3QvtNtbxRgTxJKB6bgD/WrFcVp/jvw1YaaIn1HeUllCLDDJJhfMbbyqkY24qnffFfSk/dW+m38xfKqz7IlP45JH5Vt7WCWrOpPQ7XQrG31Tw8qzRlH8+SdHHDJ5rGZcH/dkXI9c1Q1TSoLHVrJ7qe5vhHBPceXM25Rs2YITpuywwTz9K4O0+KmuWenJbw6dpyTdWlkZ5Ax6D5RtxgADr2rntU8U69q9y1ze6tOh2bNtsfIVVznA2/N+ZPauX28E7mcacr3Z7DoWs6To3h43urarZwi+ka5w8w+YsBkKOpGQcDrjGec1x3in4iaVcQ/ZvD+nzzMTta4mZoY0j7+WpyQT67RjOeteY2lpJNequl273ctwx+SJCxdhyxD9M+uT+Vdxpvw2129w97Jb6dGezHzpPyU7R/30fpU81SfwIapx6sxLjxhr0JdbO5XTbJ0CtBpqeWFxnBJOWzjgspB4Hpxm2kE+rXrGyhuNRvH+80StNIf95uT+JNeny/DLSbbSblkE99frGXha5k+TeOQCi4UgkAYIPFej6FLY3GhWVzptvHb2k8KSxRRoEChgDjA6U5UZv42OUuTZHkei/CbW78rLq08WmQHrGhEs5/L5F/NvpXo+jeCfD/hhPtNpYrJcoMm7uP3kuO5BP3fooArpaCMjB6VUYRjsjGU3LcRSGUMDkEZBpapWkjxTyWUgACDdCf7ydMe+OAfqKu1ZIU1+EY+gzTqbJ/qn+hoAw/E+xtJivlHz2d3FIH/ALq+YEkP02M9PqxcWQ1HQr+xfgXAuIs/7zMM/rWZpV2b/SLK8bhp4EkYehKgkVrTfQ2pPoW6KKK1NQooooAKKKKAM/Uj5d5pE/P7u/j6f7atH/7PXV1y2sxQy6Rc+dMYFjXzhMoyYmQ7lcDuQVBx7Vf0LXJNQjjtdStWsNWEQkltZP4hxlkPRlycHByDwe2cai1MKi1NqiiiszMoTyGOwEgHVzJ+pYD9AKuRRiKFIwchFCj8Kqaon/EvZgPliw5A9B1/Sr3UZFABRRRQAVQ1q/OmaPdXaKHlRMRIf45D8qL+LED8avO6xozuwVFGWZjgAeprlpbs+IL6CeNSNKtmMkLH/l5k6BwP7ignBP3iQRwAS0ruw4q7sTafZrYafb2isX8pApc9XPdj7k5J+tWaKK6TpCiiigYUUVkeI78WekSxq+2e4BijOcFcjlv+AjJ/ADvUykoxcnsgON1jVX1zVDsZzbwuRbpDKBx08wjHU84PZSPU5oajGUheDzpmXYHYO+d3zAYPtz0qyghVf3aFYYRhQcnn2B6AdcD0qGGMMsstwyoilcsx4OWD/wCH518tVqyqz55FWshuoFYpUmwdg8/ge0e3/wBlr0rSLV7LRrO2k/1kcKiT/ex8365rndH0Fr25hvb2BoreFvMhikGGkbruYdgDyAeSeuMc9fXs5dh5U4c01Zsl7hRRRXpAFYV7psVhbyEWcV9pBbfcaZNCJFUH7zxAjgjk7eQe2CcndopNJ7ktJ7nOXPwt8Karbpc6c1zZpKodHtJ9yMDyCFfcMfQCubuPgvf26BdP1u3mRRhUuYChA92UnP8A3zXeaHP/AGVqUmjSnFvOWnsWPQZ5ki/A5Yf7JIH3K6auSVOOzRjzSi7XPB5vhb4thPFtYze8N1/8Uq1Rn+H/AItjUq+gTSKQQdk8LDH/AH3mvoais/YQK9tI+Zj4Z8R2tv8A6VoOpDywcuLdnyB3O3PamQ6Hq9wnmQ6FqkibmXctjIRlSQR93sQR+FfTUiLLE8bfdZSp+hrF8NP5SahYHra3kmPVlc+Zn6bmcf8AATS+rxH7aR4EfDeuMCD4e1Ug8YNhJ/8AE0+08I+J2jEa+H9RIU4Vmi2ZHbO4jntX0tRR7CIvbSPnK28HeJLu5nt10popIHCS+fNGoUlQw6MSeGHIH8q2YPhXrFym28vtPt1PUIrz/odlenzqE8X320Y32Vux9zvmGfyA/IVareGGp2vY1jJyVzzN/hSltZqy6reXUsbAtGqom9e4GcnOOmW5xgkZyOm8N+FfCMTRn+x47ibf5fnXJabbIBnDJJzGxHONuORgnIrpqo3mlw3U6XKM9veR42XEJw3HQMOjgZPDAjn1rR0Yr4UTOLezNPUtMfUkWxMFotgoBPmR78kdAq8bceuc+mKovoeoadGH0+7a7VfvWt0xOR/sSHLA/wC8WB9V61PZ63NDcR2erpGjyMEhuogRFKx6KQSSjHsCSD2OTitiaORxmOVkOOgxg/mDUaxZjrFnP2eowXjvEN0VzH/rbaUbZI/qPT0IyD2JqfwdaLa+FtLaNjslsoHKHsxjGSPr/n2o61pkutwtBNtfYcCVQGMbHj5X2rhuccA46kjv0WmWken6TZ2UIxFbwJEg9FVQB/KnKVxylzFqiiipIGNGjOjsuWTO0+metPoooAKRhkYPSlpGYKpY5wBk4GaAGW6GO3jU/eCjP171y+lL9mN9p7cNaXcij/cc+YmPYK4H1U1ttrVru2xBpD3+ZU/RyprB1S9TT9b/ALSkguVs7mBYriTyGZYGQsVZiARtIcgsCQNozxki4OzLg7M1KKRWV1DKQykZBByCKWtzoCiiigAooqjqd5LbxRwWirJf3TeVbRt0Ld2b/ZUZY+wx1IpN2E3YbFEda1xYASbDT3D3B7Sz8MkfuFBDn32D1Fb+o6XbapCqThleNt8U0bbZIm/vK3Y/oehyOKTSdNi0nTYrOJmfZkvI33pHJyzn3JJP41bk4Qtu245zjP6Vzyd3c5pO7uZcDa3akR3K2d5Ev/LyJDC5H+0m0rn3DAH0HStA3duq5a4iUd8uKakxnQ+W6sDwJIXDY/P/AOvSG0ZjlrqYn/dT+e2kIT+0bBhj7bbHP/TVf8aktEjjtY0ik8yNRhGznjsM9/SmfYk6ma4z6+e38s4pGaOzw0144U8KshU5PtxkmgC1Va+vrfTrVri5fagIAAGWZj0VQOST2ArIOtX91ctDY20GwEjzSzSN+KYXb/wJl9s1maOkt+76xeTvctMx+yl8bY4ugKADA38tnrgqDnFVGN2VGPMyxLDc604l1RfLtQd0enggr7GUj77f7P3R/tEA1oUUVuklsdCSWwUUUUxhRRRQA2Qssbsib3AJVc4yfTPauOufDuuardNd38lokhG2ONJmZYl64A2DnuTnkjtgAdnRWdSlGquWWwHKw+D5NqpPqCqg5xbwBWH4sWH6Vr2Ph/TdPZJIrffKn3ZZWLsv0J+7+GK06Kinh6VP4IgFFFFbgFFFFABRRRQBV1GxXULNoTI0UgIeKZPvRSDlXX3B/PoeDT7DxRHDGtvrwXT7tMK0r8W8x/vJIeBn+6xDDpg9TPQQCCCMg8EVEopkSgpG0jrIgdGDKwyGByCKWuUGh6dHIZLe3+yuTlmtJGgLH32EZ/GrFgs95f3Vj9suhZ20ceSJDuMjFiVLn5uF2Hg9xWcoNamUoNanR1jXthc2+onVdPUPNtCywE489P7uegYHlSeMlgcbshyaTJbOJI5Hm2nO1rmYN/30XbP0Iq9M3nRBUeSObb5iqpww+o6e3NQQLZ3sN9D5kJbg7XR1KsjejA8g1YrIF9qMTHzNODE8eZyufwXf/Or1rPPONzwCNfdmz+RUUAYT5k8V6lKeiQQQD8N7n/0MfkKt1AmDq2rkHJFyqn2/cRHH6/rU9dEPhOiHwhRRRVFkVxbw3dvJb3EayRSDayt0Ipuk6lNY3iaRqMzSiTP2K6frKAMmNz/fA5z/ABAZ6g1PUF5ZwX9s1vcIWjbB4JUqQchgRyCCAQRyCKmUbomUeZHRUVzFtrV3ox8jWPNubQD93qEcWSo9JlXof9sDb1zt79DbXdteW8dxbXEU0En3JI3DK30I61g01uc7TW5NRRRSEFFFVb6UJFtaTy0ILSSZxsQDLHP6e2c0ASxzCV2CKTGvG/sT6D1+v/18RPZWtzIzzIJ8HG2Q7lU+y9AffGaq2Dz38PmPH9ntOkUKjDFR/e9PoPpyOumqqihVAVRwABgCgBgt4QMCGMD0Cinqiqu1VAHoBS0UAcvf2DeH2a7so2bSyS1xbIuTb+skYH8P95fxHcG3HIksayRurxuAyspyGB6EHuK3a5m68P6jZzsdAubSG2kJd7e6jZkjbuY9pGAepHQHpjJrSM7aM0hO2jLdFFFbG5Wv76LTrRriUM2CFSNBlpHJwqqO5JwBVnRNImt5W1LUir6lMmzahylunXy09ecEt/ER2AAGboCDVPEeqXN1850ycQWqfwpujVmfHdzuIz2HAxk562sZyu7GE5XdgooorMzIpLW3mbdLBE7erICaeiJGoWNFRR0CjAp1FAFeW2mkcst9cRA/woseB+ak1H/Zdu5zceZck9RM5ZT/AMA+7+Qq5RQBj+JJTbeHp4bc+XLcBbWHZxtaQhAR9MlvwqKKJIYkiiQJGihVUdABwBSa6fM1fSIW+4plnA/2lUKPwxI36U+tqa0ubU1pcKKKK0NQooooAKKKKACiiigAooooAKKKKACiiigAooooAKKKKACl8Lpu0g3p+9fytdZ9VPEf/kNUrN12R49EutjFWZPL3Dqu4hcj3GeK6mKJIIUiiULGihVUdABwBWVR9DGq+g+qlsA13dSDdw4TnvgDp7c/nn1q3RWRkFFFFAHMWjb7/VpD/FekY/3Y0X/2WrlUbD/j61T/AK/pP5Cr1dEdkdMdkFFFFUUFFFFABWZNpJjnkutLuDY3UnMm1A0U5/6aJ3P+0CG9606KTSe4mk9yjFrmt22EuNFe4A4JtriNh+BkZD+BBPuatf8ACTSKR5ugarGv979w+PwWUn9KkoqPZoj2aE/4S3SgMuuox9vn024H/slUdU8R6VfWy20Ny4muJEiWOWJ4mdSwLhQ4G75QeBV+svX0VtOSQqC8NzBIhI+6fMUcfUEj6E0nTsiXTsjq4IzFAkZx8oAwvQew9qkoorIyCiiigAooooA//9k=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17763" y="2903538"/>
            <a:ext cx="25812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 浦东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16138" y="3633788"/>
            <a:ext cx="28257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珠还合浦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092200" y="2608263"/>
            <a:ext cx="7521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pǔ</a:t>
            </a:r>
            <a:endParaRPr lang="en-US" altLang="zh-CN" sz="4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7414" name="TextBox 44"/>
          <p:cNvSpPr txBox="1">
            <a:spLocks noChangeArrowheads="1"/>
          </p:cNvSpPr>
          <p:nvPr/>
        </p:nvSpPr>
        <p:spPr bwMode="auto">
          <a:xfrm>
            <a:off x="1355724" y="1393825"/>
            <a:ext cx="2759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黄</a:t>
            </a:r>
            <a:r>
              <a:rPr lang="zh-CN" altLang="en-US" sz="5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浦</a:t>
            </a:r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江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573838" y="2900363"/>
            <a:ext cx="19399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 哺养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321425" y="3644900"/>
            <a:ext cx="28368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乌鸦反哺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411788" y="2592388"/>
            <a:ext cx="7521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bǔ</a:t>
            </a:r>
            <a:endParaRPr lang="en-US" altLang="zh-CN" sz="4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7418" name="TextBox 44"/>
          <p:cNvSpPr txBox="1">
            <a:spLocks noChangeArrowheads="1"/>
          </p:cNvSpPr>
          <p:nvPr/>
        </p:nvSpPr>
        <p:spPr bwMode="auto">
          <a:xfrm>
            <a:off x="5681663" y="1374775"/>
            <a:ext cx="22844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哺</a:t>
            </a:r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育</a:t>
            </a:r>
            <a:endParaRPr lang="zh-CN" altLang="en-US" sz="54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579438" y="771525"/>
            <a:ext cx="1331912" cy="530225"/>
            <a:chOff x="579880" y="770997"/>
            <a:chExt cx="1331484" cy="531209"/>
          </a:xfrm>
        </p:grpSpPr>
        <p:sp>
          <p:nvSpPr>
            <p:cNvPr id="25" name="圆角矩形 24"/>
            <p:cNvSpPr/>
            <p:nvPr/>
          </p:nvSpPr>
          <p:spPr>
            <a:xfrm>
              <a:off x="590550" y="770997"/>
              <a:ext cx="1310700" cy="53120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我会认</a:t>
              </a:r>
            </a:p>
          </p:txBody>
        </p:sp>
        <p:sp>
          <p:nvSpPr>
            <p:cNvPr id="26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graphicFrame>
        <p:nvGraphicFramePr>
          <p:cNvPr id="27" name="Group 47"/>
          <p:cNvGraphicFramePr>
            <a:graphicFrameLocks noGrp="1"/>
          </p:cNvGraphicFramePr>
          <p:nvPr/>
        </p:nvGraphicFramePr>
        <p:xfrm>
          <a:off x="958850" y="3386138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974725" y="3381375"/>
            <a:ext cx="957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浦</a:t>
            </a:r>
          </a:p>
        </p:txBody>
      </p:sp>
      <p:graphicFrame>
        <p:nvGraphicFramePr>
          <p:cNvPr id="29" name="Group 47"/>
          <p:cNvGraphicFramePr>
            <a:graphicFrameLocks noGrp="1"/>
          </p:cNvGraphicFramePr>
          <p:nvPr/>
        </p:nvGraphicFramePr>
        <p:xfrm>
          <a:off x="5232400" y="3386138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248275" y="3381375"/>
            <a:ext cx="957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哺</a:t>
            </a:r>
          </a:p>
        </p:txBody>
      </p:sp>
      <p:pic>
        <p:nvPicPr>
          <p:cNvPr id="21" name="Picture 3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9813" y="704850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" grpId="0" autoUpdateAnimBg="0"/>
      <p:bldP spid="39" grpId="0" autoUpdateAnimBg="0"/>
      <p:bldP spid="41" grpId="0" autoUpdateAnimBg="0"/>
      <p:bldP spid="20" grpId="0" autoUpdateAnimBg="0"/>
      <p:bldP spid="28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425700" y="2955925"/>
            <a:ext cx="14366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沦陷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173288" y="3651250"/>
            <a:ext cx="1825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 沉沦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884238" y="2568575"/>
            <a:ext cx="10198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lún</a:t>
            </a:r>
            <a:endParaRPr lang="en-US" altLang="zh-CN" sz="4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8437" name="AutoShape 3" descr="data:image/jpeg;base64,/9j/4AAQSkZJRgABAQAAAQABAAD/2wBDAAgGBgcGBQgHBwcJCQgKDBQNDAsLDBkSEw8UHRofHh0aHBwgJC4nICIsIxwcKDcpLDAxNDQ0Hyc5PTgyPC4zNDL/2wBDAQkJCQwLDBgNDRgyIRwhMjIyMjIyMjIyMjIyMjIyMjIyMjIyMjIyMjIyMjIyMjIyMjIyMjIyMjIyMjIyMjIyMjL/wAARCAEsAa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+iiiuo6wooooAKKKKACiiigAooooAKKKKACiiigAooooAKKKKACiiigAooooAKKKKACiiigAooooAKOnXpRVHWpGh0LUZUOGS1lYH0IQmgRp+GUx4ds5iMNcqbph6GUmTH4bsfhWnLMkKFnbAAJ/z+YpttGsNrDEgwiIqqPQAVjC/S88RixyfkxMFbuoH/xXlmuU5TeHIBxj2ooooAKKKruZkvoyMtBIpVhj7jDkH6EZB/4D70AWKhmuYrd4VlbaZn8tDjjdgnHt0P8ALvU1U9VsjqGl3FsjbJWXMT/3JByjfgwB/CgC5XNXI8jxdcr0W6s45FHqyMyufyaMfhXQb5FtN7qFkEeWA5AOKwNcYDWNEvF/jlnsjz2ZC/8AOAfnVQ3Kg7SLNFFFdB0hRRRQAUUUUAFFFFABRRRQAUUUUAFFFFABRRUN1d21lA093cRQQr1klcKo/E0ATUVlR6rdajxo2mT3an/l5nzbwD/gTDcw90Vh71di8PalcDfqGtyxsf8AljYRIiD23OGY/XI+gqHNIhzSLFFLH4agQ5bUNRkHo1x/gBTx4Z0k/wCutmuh6Xczzj8nJFL2iJ9qirPd21qAbi4ihB7yOF/nVUa7pTcR39vM392BxI35Lk1vW+jaXaHNtptnCT/zzgVf5CrtT7QXtTk31q1QZa31IL/e/s242/nspbbXtJu5PKg1K1aXvF5oDj6qeR+VdXVe6sbS+j8u8tYLhP7s0YcfkaPaMXtWZg56UVTv/C2iW217fwlps8PPmLbwxxyD3AwA35g+maw2k8LwXwtfLudO3f6t7a4mt2X/AHoiQf8AvpcHIxmn7TyK9r5HUUVSGm61AA1lqVnqUWMqt0vlOR1z5kYKnqP4KaZ9bi4k8O3Eh/6drmFh/wCPulUpopTiX6KxbnXrqzt557rQry3hg/1ss9zaKicA8nzvcVxOo/FieS3YaPpBEmcebdONuPVVBBP4lfxpSqwjq2NST2PUKo3mtaVp7Fb3U7O2Ydpp1Q/qa8K1DxTqmrbv7R1i52nrBv8AIT6bVxuH1z9aWy8LarqMX+geH72SNuQ62xiU+4Zto/EGsHirv3Y3Kem7PZv+Ez8Mf9B/TT9LlD/Wom8deGFP/IZtm/3Mt/IGvMovAHjUJh/D07EdG+1WwJHuPM4NTx/DvxhIOdEaP/fuof6OaX1ip/KK8e56EvxA8LN01dD2z5UmP/Qa0tP8RaNqrbLDVLS4k/55pMC//fPWvK0+Gfi+NnI0uMqx3AC6j4Pfv/nNY+qeGtY05T/auhXkSLyXaHzUHuXTco/Oj6xUW8QTT6nv9FfPdn4k1fTIlfTNauViRhlDL5qBe+FfcB68Y6V2mkfFC6hZY9bs1mj6faLQYYe5Qnn8D+FaQxMJb6Dsz1CiqematYazZi6066juITxuQ8qfQjqD7HmrldABRRRQAVmeIzjwvq3/AF5zf+gGtOsjxRNDB4Zv/Pljhjli8jzJGCqpkOwEk9BlqT2E9jsq55rMWnja1ucfu7m1mjHtJuRsfiA35Y7Cue1r4waDp6uNPhudUccBol8uMnsN7dfqoIrBs/iPqPiDxTosEthaWlut6pG12kfLAx/e+UfxntXG5xTtc51CT1sewUUUVZIUUUUAFFRzzw2sDz3EqRQxjc7uwVVHqSar295NeWBuYLUoWOYkuGMZZezHglc9cEZ6ZAPAALUi742TONwIzXO+IIjb2uks5BKakrNj1cOvH4vUqXmpailw6XdrY2UJKSXIj3lmUneUZiAAv3dzKckMcYAznQA6xd216Wm/s6zGLFZWJaZsYM755PBIXPYk9xioq7Kim2atFFFdB0hRRRQAUUhIAyTgDuaoy65pEDFZtVsY2HBD3KKR+ZpXEX6KzP8AhI9CP/Mb0z/wLj/xpf8AhItDxn+2tN/8C4/8aOZdwuaVFZttr2nXt4LaynN0/wDG0Cl0QYJBZx8ozjjnmtKhNPYAooopjCiiigChHYeINS5leHR7c/wqBPcH8f8AVofwetGx8L6VZTrdNC13eL0urxvNkH+6Twn0UAe1bNFczk3ucrk3uFMk3FQqnBJAz7d/0zT6g37r7YP+WcWT/wACPH/oJpCJ6KKKACiiqVzJerkRwZXPytE6s34q20Y+hzQBdoqvbtdnHniIqRncoKke23n+dWKAAnAyelUpU0zWrd7eUWl9CPvxnbIo+o5qcXcP2n7OWKy9gyld3fgkYP4U9oo3lSVo0MiZ2sVGVz1we1AHOT6LqGjMtx4fkEsKkltOuZDtIPJ8uQ5Kn/ZOV9NvWqetfEjSdG08tNFOuqE7U0yZfLmLe/bZ/tjI9MniusuLlLXyjJnbJIIwR2J4Gfx4/Go9Qs7C/tvs2oW0FzA5A8uZA4J+hoYHzVrviHVvEWpi81VDNIzBIYLblE5O1VTqzcnnknJ+ldH4N8BX3ie7llvnksdMh4LxbWkkfPKAnKjHc84PHBBA7vUvhzoumX0etafpP2xYc+fp8jGQPGfvGMMeHH93OGGRjoR22mXFldabbzaa0TWbIPK8oYUDpgDtjpjt0rJUle8tWaOppaOhm6L4O8P+H9rafpkKTAY+0SDzJT/wNsn8M4rdoorUzCiiigAooooAxNX8IeHtdDf2lo9pM7DBl2bZP++1w3615z4i+El3aK1x4euGu4xybO5YCQf7j8A/Rsf71ew0VMoqW5UZOOx8s/aNQ0PV1eCS603UI2CSqRscAg4DKRhhnHUEelepeEPHy6tPHpurLHBftxFKnEc59MH7re3ft6Du/EXhbSfFFl9n1K2V2X/VTrxJCfVW7fToe4NeA+IdAvfDervpl/ksP3lvcJlRMoPDqezA4yOoPtgnNOVHVao3jNS9T3ymSyxwRPLNIscaAszucBQOpJ7CuF8I+P4Lm0az165jgu4IywuZCFSdAOT7OB1HfqO4HG+KvGE/im5kiTfBpML/ACQtwZSACHf8+F7dTz06ZV4RhzFeR0ev/FI+f9k8PwJICD/ptwp28Y5ROCevU4HsRXB6hqF3qt3G2o3c99cs2Ikf5ju9EjUYB/3Rmup8H/Dm/wDE7pqV5K9jpJUbGC/vZxnqmeFU8fMRzjgd67/wT4YsbS0a8s7JLZbmUNI5bfJtjf5I85J4IyxY5JyMAYxzP2lXWTsiHUUdtTz/AEj4XeJNZeKe5SLS7Ycj7UN0hPr5anjjPDEHnpWtd/D+28PX014mrXc76TaDUZCwVF3hsxrgDOD5cmeew9a9T1DVvs8q2dlGt1qMgykO7AQf35D/AAqPzPQAmsPxBoSHwldWVxMZrjUrq2S6nPymQvNGpAHZQvAHYDuck3GnFdDJ1JPqdPcwtIA0ZZZF6EPtx+hB/EVVN1e2w/e2c1yuOGh2bh/vZYZ/AfgKXQ71tR0Kxu5P9bLAplH918fMD7hsj8Kvu6xozuQFUZJPYVZBiWt5ca3f3MLRS2draOqSRMw8yZioYZ2k7VAPTOT7AEGWbQ9It4pJ3EltDGpdyl3JEiAck4DACsTS9O1YxrqsCW8wvma78uSdoHjDnKqWCvuwu0fw/d53cY1203UNWljOsG3itI2DiytnMgkYHIMjsq5AIB2gAZHJI4oA5W/1Cw0+ZdWuNI1ZNJhTdDemH7SzNn7+JCzRKAODtGc5yOM42ufFky2H2bQIrh2f715d7EO3vsC559GI49DXr1cJ4n+F+lax5l1pe3TNQYliY1/cyn/bT1PquD65qZ81vdKjy394yvC+raN4jhhs5bm5aW2QbNNvGTagXoVCqBIBxyckexrta+eNU07WNC1g2V5b/ZL2AiSORZSM+kkbAcj3/AgdK9N8FeOv7V8rS9YZI9SxiOYDalz9PR/bv1HcC6NZP3ZaM6EkttjuqKKK6RhWB4j8Sx6KiwQqst7IMqrfdjX+++OcZHA6k+nJGtqN6mn6fNdupYRrwgOCzHhVH1JA/GvJ72Z3mM99cIJbl8tKx27t3PQ9VwQAO20Vx4zE+xjaO7AkvbqfVsNqEzzE/P8AvGyig4CsF+6MNweM896j+0yBnwfLVB/q+0eCMEeozx9DTFu7VJZOJZCMkqkZABxyMvtGDnpnsMUrzMUAit47eMbcSzvlto5xjj1PTPWvClKU3eWvqMTznt4uZWiA+Rck5ViDx78ZIPPQVLZx3t5MdqSAytshi8wb2JHQ8HjAJOegGe1Mhs1Z0YyPK7/LEWhMhY/3UBC/kq9sn1r0Pw5oH9mp9quVQXbrtCKBthU87Rjgk4GT7AdBW+GwzrS8uoGho+mJpGmx2quZJPvSynrI56sf6egAHar9FFfQpJKyEFFFFMAooooA26KKK5TkCqiYGqyHP+shUL/wFmz/AOhippnMQEnVF++B6ev4f41Buje8RlkXOSVOfvZHzL/6C3vQBcooooAKKKKACiodt0JsmWExZ+55ZDY/3t39KdPMtvH5j527lXj3IA/nQA8qrEEgEqcjI6GmrKjSvEG+dACw9Aen8jRDKs8EcqZ2uoYZ9CM1hRzz6Z4gZdSYGG7VYre6AwrsCSEfsr84B6N2weKAE8VDVYbL7Xp8BvY4ijy2a4DsEcNujPdsAjaevGMEYNDwj4nsfGNzLexSGOW3UYs5CN8YbOG4OCCMjI9wegrsK8/13QrTw7d3epW9gVgvJhN9rt3EUljcHCly5BxEw5bggEHIIbgA9Arnr6xuNFvZdX0iBpYpTuvrCMf63/prGO0g7j+Me+DVH/hKrzw/FBD4qt4w0gAjvbEl4ZD6MCAUPvyvuMgV0FrqP2518hY1TGSWlVmI9gpP5kj6UAT2N/a6nZx3dlOk8Eg+V0P5g+hHQg8irFYMES2HjeeOJVWPUbLz2VRgeZE4VmPuRKgz/sCt6gAooooAKKKKACiiigArH8S+G7DxRpTWN8pBB3QzJ9+F+zKf5joRwa2KwPGfiEeGfDN1frtNyR5VqjdGlbhfwH3j7A0ntqNeR866hp0trrN3p920UpsJ2iLR8o7j+IfT07HPpXXfDHwrZeJ9Zvbu+kjls7GVSbTvK+MAsP7gKnjuQQeAQeRsLHU9XmNlp8b3eoymV+T8zYyzOT6n9SwHetHwprp8LaxZ6pb7vsyAR3Ef9+A/eyPUfeHuMdzXJCyldrQ6ZXcbLc+mAAAABgDoKy5vDei3Fw882mWzySNucmMfOfUjofxrSR0ljWSNgyMAysDkEHoadXYcpXtLCzsIzHZWkFshOSsMYQE/QCotWsDqWnSW6ymKXKyQygZ2SIwZGx3AYDjv0q7RQByPhu9v3vNesvs0NvcW96Ha3diQokjViyH+JWfzCOnfPORWze208tjcSXsytGsMmYEXCEFSDvzndwTxwPY8GjU9MuJLyHU9Nljiv4VMbCTPlzx9dj45GDyGGSpzwQSDUuLTXNagey1COysLKUFZ/s1w08kqHqgJRAgI4J+Y4PGDzQBo6Jn+wNNyMH7LFn/vgVfpAAoAAAA4AFLQAUUUUAY3iXwxp3inTDaXyEOuWhnTiSFvVT/MdD3r5/17Qr7w9qsmmaiuJV/eRTR5Cyrnh0PUEHt1U/gT9M1zvjPwnb+LdEa1ZxDeRZe0uQMmJ8fqp6Ef1ArOpT515lwnyvyOU8CeLjrdt/Z2oSD+1Ldc7jx9oTpvHv0DD156GutubmG0gaedwka9T156AADkkngAck187qNW0bVAySCDUbCYgrIvKOvBBI4Kke3IPvXsGh6nqHiS2h1tNPtTHysEE14V8lhlWJxG2WzkZ7DgDkk7UKrkrPdG70L2qadqHiLT5IWmOnQkq8agbpGKkEFzn5Rx0HPQ5HSuMn8J6nYEk6esoP3pI/3u73LDEh7cbccV6D9q1ZBul0u3ZR1W3vN7n6B0QfqKlttTtrqbyAzRXIGTBMpR8eoB6j3GR70q2GhW1luB5omn6k5CyWl+AO8tnJJn6ZTCitjTPC+ozEM9pFZ56yznzH/BQcfmVx6Gu/orCOXUU7u7Hdmdpui2el5eJDJcMMPcS/NI349h7DA9q0ao3us6bpz+Xd3sMUmMiMtlyP8AdHP6VVXxVojMAb9I/wDalVo1/NgBXanCHuqyFdGxRTUkSWNZI3V0YZVlOQR7GnVYwooooAKKKKANuiimTSpBC8rnCIMk1ynIRSRTKxe2kUE8mNxlT9O4P5j2rD1G1vNjGKwmx1IhkQgEHIKksCcHkcAjtxlTZvNYlitmuXUWtqMDzZSFyT0AyCcnoAFbOeDWalxquowuiKdPt5PvTMWNy6+gyf3f1PPP3VNNJvYaTexa0DxRHqFzJpl4Gi1CFivzIVWXAycejDuvB7gYNdHXNf2bZfYVshboLdfuoONpznIPUHPOeueetRpHrNoNtnrAkj7Jf2/nbR6BlZG/Fix96t030LdN9DqaK5r7d4j27f8AiVbv+em2TH125/Td+NI39tzkedrKw+1naKn/AKMMlTySFySOjkljixvYLuIUZ7k9hVLWtObVdLltY7h7eU4aORT0YHIyO4z1H8jg1zU0t3pGo295e3V1q1sziPyzGvnRnGdyLGoDgYJKgA8Z5wBXW2V9a6lZx3dlcR3FvIMpJG2Qe38+KTTW5LTWjINHvxqGnrJ5XkSxs0M0Oc+XIpwy57jjg9wQe9WLyzt9Qs5bS6iEsEq7XQ9x/Q+/auV1hrzw74pTU7JHmtdSTZcWgx880akhl9HMYb2PlAHkgjotL1mw1m2E9jcLICPmTo6ezKeQeR+YpCM/TdTfTrptG1i5HnxrvtbqVgv2qEdyem9ejD6N/FgbMc8N2rqgLx4wSUO1gfQnhh9OKzPE+l6fqejudQljt1tT9pjunVSIGXnf83BHUEHqCRWdoqa/qeiWUzLZaGs0KSSJaw75SSoORuAWM+xV/rQBQH9k20mqeHr2S4FjayIbV44nb7MGUN5YdVIXacFQTkArjoDV2w1OBURdM03UtVlj+Q3AhFvEzd2JcopPqUByfyroNM0y30q0+zwF23MZJJZW3PK56sx7k/4AYAAq5QBj6Zp962pzavqbRrcyRCCK3iO5LePOSNxALMxwScAfKAOmTsUUUAFFFFABRRRQAUUUUAFeJ/FrWDfeKINKRsw6dEGcD/ntIM8/RNuP9817U7rGjO5CqoJJPYV8tX9/daxrl1eoGebVbktAp7O7YjT8tg/Csqz92y6mlJe9dnrPwe8Ppb6feeIZU/fXrmKAntEhwSP95gfwVa4T4haYdE8c6hDFbk21ztvIwpHHmZ3cHtvVz+Ne+aRpsWj6PZ6bB/qrWFIlPrtGM/j1rzX4zWAD6NqijktJaP75G9fy2P8AnSqQXs7dhwl79+50/wAMNU/tTwFYbmYyWm60fdnI2HC5z/sbT+NdhXk/wZvSJtb04n5P3Vyo9yCjfoiV6xWkHzRTIkrSaCiiiqJCiiigAooooAKKKKACiiigDx/4v6GlrqFlr0K7Vuj9lucdC4BMbfkGU/RaqfCzUjFqGoaSzfJMguoh/tDCP+hj/I13/wAS9PXUfh9qysgcwRi5AIz/AKtg5/QEfjXmPw38J6nqerHVLO/+x2VqzQu5Xe7Fk5VAeBgMpycgHHB5FZL3aqkjeEvc16HqlzqMVvOtssctxdMu4QQJvfb/AHj2Ue5IHbrUQksNZje3mh3vEQXguIirxnsdrDI74YenBrVitrPw9Aot4MRyEmaVmLSOwUkMzHluARyfTtUV/p0mqWcF7bMsWpwKfKkP3W/vI3qjEfhwRyK6vaak+01M37Be2v8Ax5X7Mg/5Y3YMo/B8hx9SW+lct4v8T6xpojsTZm085CzXcEnmDA6hchSD0ycdxjGcjsrG8W+tRMEaNwSkkT/ejcHDKfcH/HpUOr6Ra61YNaXanbncjrw0bdmB9f8AEg06kXKLUXZmjV1oeKtdCNc5kiUtuLS5VmbuxLYyeOp+nGSKkj1UKQFvI27/AOsyP8cfTnHuK6a58C61p7ubPyr2HPCo/lt+TEAY9m/LNUT4X1kuF/sq6CdeGj4PthuD7jg46cV5EqFROziczjJdCLSvEEumXBmsnwx+Z4kH7uT13KOM/wC0OfwyK9L0bxHp+tIFhlEd0Bl7Z2G8fT+8PcfoeK4m18GaxcHbLbJCvdp5VGffEZbn/vnPeug0/wCH2kWzRy3oa9nQhhu+SNSPRR29mLV14VVo6NaeZrT5kdbRSKoVQqjAAwBS16BsFFFFAGxK7RxlljaRuyrjn86xdQ1GKxmjW5H2zUWG6Cyh5C/7Rz0A/vt+HJwa8+tXuqjy9JVrW1PW+mT5mH/TKM9f95hjuAwpbOwgsUcQqxeQ7pZZGLPI3qzHkn+XQYFYRg3uYRg3uRRWk090t9qciz3a58tF/wBVbg9QgPfHBY8n2HAvUUVslbY2SS2CiiimMKKKKAKl9DM6wXFqENzayiaJXOFY4KlSe2VZhnsSDzjFY+lQDR7md7Gz1Kygkl80wmGNwucZX5XIYenXA4FdHRUSgmRKCZlX73niG/s2ENzp9lZSNMkrMqzSy7WRSqjO1QGb73JOOMdab+FyJ3mg1BvMkILma3TBPP8AzzCep656n1roaUdRQoIFCJ4Bq+u6p4h8qPUbtpoUcLFAqhIl+bAIUcE+5yfevpmvlC2ldng2phFlTczcfxDoP6/zr6vrjpNu9yKiStYKKKK1MgooooAKKKKACiiigAooooAw/GczW/gfXZUJDLYTkEdjsNeH+A4IL3xzoMWQ0QuGkGORlI3df1UflXufi22e88G63bRqWkksZlRR3Ow4H514H4P1Cz0rxlo+r3DJFbrKRLKTgKrxsm5vYFhyegrGp8UbmtP4ZH0rXnXxlAbwpYJvKs2oLtIPOfKkNegC5gNuLgTRmAjcJA42keueleH/ABJ8UweItbhtLCZZtOsN2JUOVlmPBIPcKOAfUtV1JWiyaavJFv4MO7eJNVSQYdbRMkdG+fgivaq8z+DukPDpl/rUqkC9kWGDPeOPPzfizMP+AivTKKatBBUd5MKKKKsgKKKKACiiigAooooAKKKKAK2o2q3umXdo4ys8LxEeoZSP61xvwlWK38B2KvNH9ruGeeWPcNw5wOOv3VWu0vZJobC4ltojNOkTNHGDjewBwPxPFcTY+J/Cy+FrDTo9Xs47m1EUHl3TCGWKRCAzMrYK4IJJ6cHk0vMfkX/HTyvHpdjFKkZvLtYsu20dDxntkEj64rpONO03kmTyY/oXIH8yf51zLy2/im7e7MYk0oW720DMMfaA5Uu477fkUKe+CemDXPaYniO/t7C0u9avZrm5QhCqw7IQp2yOxADbkOQMjO/b83Wqasrg42VzpXt7rU9fubnRJYoLb/VXdxNGXSWVeP3agjLKBtZs44A5K8SXKatpKma7EV/ZjmSS1hZJIh6mMs29fUg5H9010Vpaw2NnDaW6BIYUCIvoAMCsrWNTl0q9tfJje5lut0cVupwWYDI+g7k9huPPGGpNDUmhsUiTxJLE6yRuoZXU5DA9CD6U6q+n+DtNhgZtSt4b6eRmkYSpviiLHJWJGyEXJPTk9zVaNE0rU0s4pWfT7pS9oWYt5bj78W49sYZQecB+ygDSM7uxrGpd2NGiiitDQKKKKACiiigAooooAKKKKACioLq8trGAzXU8cMYONztgE+g9T7VgXPjaxibbBa3U/GQ20IDzjoxDdePu1nOrCHxOwHTUVyi+OrZTibT7kD1jZGGPXkjitzTdZ0/VkLWVysjL9+Mgq6fVTyPrShWp1PhdwL9FFFagFFFUr+8aDZb2wV72biJD0A7u3oo7+vAHJFAj59vkazN9Go+e2llQD3RmH8xX1PDKs8McqHKOoZT7EZr5i8RWElr4m1WwaSQxx3LM8rH55N4D9umd+fx4r6E8GXRvfBOhzk5ZrGEN/vBAD+oNefSVpSXmZ1dkzcooorYxCiiigAooooAKKKKACiiigArxPxX8MtT0y8mutCtze6c7Fhbxn97BnqoB++o7Y5HTBxmvbKKmUFJWZUZOLuj5bm8L6oRsj8Naj5jHGf7Nk+X3+7XV+G/hlrWrTRLf20ml6auA7S4ErqP4UXquemWxj0Ne80VCoxRTqyIbS1gsbOG0tYlit4UEccajAVQMACpqKK1MwooooAKKKKACiiigAooooAKjnnjtreW4mcJFEhd2PRVAyTUlY3if9/paaeOTqE8dqV/vITmQf9+1k/KgCv8AZ9U8RWu65mfS9PmTKwQH/SHU9N7nhOOqqCf9rtXz74gsEs9c1SC1UAW97cJGoAUFfMb5cAAAfy4r6gldo03LE8p/uoRn9SBXy3q+ofaNc1a8J/dXFzcXEZ9F3scce2D+dY1/hRrR3PZPh6f+KJsADkDfg/8AAyf5k1veD7GGGxvL9QWnury5LEnoqzyAKPQdT9WJ71S0S2g8P+ErGCTbBDZ2imUnouFyxP45NaHgiaWbw0Gnh8ib7Xcl4T1jzO7BT7gEV1T2SCeyRcu9eisfMW4tphNwIYlGWmJIAVe2SSPYZ68HC6bp8kMrajqTo+ozDYSD8kKk8Rx57Zxk9WIyewDddCiTSZWXKx38eTjpuDIP1YD8a0Lm1juo2Ry4BGOG4/LofxBrMyJiQqlmIAAySe1cfBod1r+lyXB1W4tLe7uDdW0UUUZ8td2Y3yykhiAG645xjrmPUrzUH1WPwkEaWO7TEtySRsgO7djuWKqyj0LDnoK7QAKoVQAAMADtQBzN3pGsWVpLc22pteyxKXFtLAiiUDkqCuCCegPTPUVPbXMV5aQ3MDboZkWRG9VIyDWtb3fn3dxAV2tDjP45x+gB/GudihOj6zLph/49bjfc2Z/u/NmSP8CwYezY/hrWEtbM1hLWzNGiiitTYKKKKACiikbJU7SA2OCRkD8KAFrN1jWrbR4AZD5lw4Pk26n5nI/ko7noPyFc1q+p+KrIyC8S3gtgTi5swSpH+0WDbeOuQB6GuUaSaRjOJ1JkwS65Z2xzkuxOe3JHGD9DwYnG+y91LXz2Dc07ue51O6+03Ds9yAdo5CBTwyKO3pnqSOe1Ry2zSAMxRJT2Yj5j6/j/AD9ic0PMl80uZGZzyS33c467enbrjt2AOJRPMFIaVzu4Kknn/Pp7jPXDeFNzlLmk7spWFTZMjKyzb1ztIhdgfUZA/wA5/AQr+6nSeK4e2niIKSYKMv5jB7ZB4Pf3UzMgUszAdERTy309Bx19uP8AYkstO1LW7g21mhIU4kkOVii+pHf/AGR83PYliNKUJyl7m4mdpoXjSyvY1t9RuLe3vgSow/yTY6lffg5XrwcZHNbZ1e058szS4/55QO4/MDA/E1ladp2k+FkWGFXudRkXkqoaeUewHCJwPRRxUtpBc61cTzamI/sUb+XFaIcozD7xc/x4PGOgKnrgNX0lPnUUpvUgdBrF5qzldNsjFB3vbgqU/wCAKpO/65A98jFaVnYRWYdlLyTSYMs8hy8h9z6egGAOwFWulFXYdjxj4hW/2fxvdNjH2mCKf68GP/2nXpfwnvBdeBIItwLWtxNAfb5ywH5MK4n4tWbG/wBIuVYqskcsMhHU4KsoB7dWrY+C10qw61powAkkVwq9PvKUOP8Av2Pzrha5azXcmprE9VrN1fWE0sQRJBLdXlyxS3tYsbpCBknJICqByWPTjuQDpVzuir/aHiPWtUl+ZoJv7Ptgf4I0VWcj3Z2OfZF9K1OchupfGTyWciW+mwQG7hE8UMjSyCLeN/zMFXpnOBn0rpZZY4YmlldY40G5nc4Cj1Jp9czNCniLxTc2d0ol0zS0QPAwyk1w43fOOhCJtIB4y+ewoA3rS/s79C9ndwXCjq0MgcD8qsVzWqeCtJuYWm0y0t9M1WNc217aRCN437Z243LnqpyCM1Tl1u41/wAO6LbxF7S71ac2115bYaDyw5nCnqD+7ZAeo3A0AdENd0hr82K6rYm8BwbcXCeYD6bc5q/WZL4d0WfTk0+bSrKSzjTYkLwKyqvoARxXJ3s0+n+CvGOiyzPMNMtJRbSyNlzA8JZAx7lfmXPcKDQB2j6pp0dz9mkv7VZ848pplDZ+mc1brFtvDGg/2bFbtomnGIxgMhtUweOcjFYr3MXgXU5bffI2hy2M95DCzFjbPCAXRCf4GVsgdipxwcUAdpRXC6TBp+r6ZBqGreKLiS9uEEsq2msPBFCTzsVY3UYXpk5JxkmrGjXSR+J47LRNWudV03y3N750xuUtmGNm2YkncTkFCTxzx3AOhXX9Ik1k6OmpWz6kAS1skgMi4GeQOnHrWjXHeI9UtfDXjHT9Vu5PKtZ9PuYZ8DJZkaN4wB3bmQAf7VRT6f4t8RJZXs9zbaXBHeW9ymmhNzmNZFYiWXn5toPyqMZwCT1oA7aiuU0uGbxWJdWu728i095WSxtbW4eAGNSV8x2QhmLEEgZwBjjOTVPwvqt1qH/CQeHk1Z11LS750jnmTzW8hjuQkE/NjlM/7IoA0NKe/k8ca3DLrF1NZ2scJjtHjiCIZAx6hAxwFGMnuc5q54qm1qDRt2gxGS7MqB9iI7rHn5iquyqT0GCR1NcjpWmeJm8b+JI4fEsEcyJaGSR9NDCQFHxxvGMYP1rV8VR6zp3w+1Sa81tpL2ECWK5soTalRkDaQHbPfuOtAHT6OdQbRrJtWWJdRMKm5WL7okx8wH41cDBs4IODg4rkLfTU1vVrvTLqe5uNI0cJbeVNMzG6mKB2aVs5cBWQAHgktkHAxHqeiab4X1HSNT0Oyg09pb6K0uYrVBHHPHIdvzKMAlSQwOM8EdDQB2hIAyeBXNv4+8KpcmA61bkh/LaRQzRK2cYMgGwc+prmdW0d9b+L02myvN/Zb6VDc3iea+JAJHURYzgKxCFgMZ8v3NehfYLP+zzp4tYRZmMxfZwgCbMY27emMdqALAIIyDkUVzHgWSSPRrrSpJGkOkX0tijsckxqQ0efcI6D8K6egArJ1FAPEGjSux2AzRqvbzCmQfqFVx/wI1rVma7DLJpvn26GS4tJFuYkXq5U5Kj3Zdy/8CoA574h2MEXh++1mXUdSge3gIhitrnykeQ/KgOBnliB1rwnTbOHULvR7JmwlxcwRAnrtYgMP++dwr0H4p+LINXvrHRbCcSWsUa3krr0dmUbB+Ctu/4EvpXJeGdHbUotTaIuJ4CsVo8Z+5Kzq+7g5B+7GvTJc+hIwl71RLsbQ92Lb6nsNxONbkS1tonksI51a8uuBGVRgWRc8vyAGxwBuyc8VsWk39la7c2dwMQajMZ7SYfdL7BviPo3ylh6gn+6ao6frNpb6ZZ2erwJpDpGgt5Y8rbkYG3y5CMLxxsbnt8w5N69skm02ayuywtpAGiuYRkQuDlXA6oQQCDyvHbpXRJ3ZnKTbJfFHy+HrmfvamO6H/bJ1k/9lrYrzrXdRjv/AApeadPIZPEEyGBYPMbEpJx5kQ6bCOdw+6Cc8giutttYuZNLtr6SyzDNEku+OUHCsB1BA556DP1pEjLK3in8XapfnmWCGKzUZ+6MGQn8d6/98il155NNt21iB5S9vjfAGysykgFQDwG9CMc9ayNGuPtHibxG76gbUPcKYUBQFkRBEzYYHjej8iprq/j1+C30eGRLuR7lXumjHypBHJuBfHALhVAHfcSBgUAXdLjvrCS91DWmtYWunDttm+WFQAFQZAyfU55J44wKj8TOkljpt5HuEsd/D5W5SpIdvLfg8/cZz+ANXbXw3pFlOs9tZiKRTlWSRhj9entVPxCfN1jRLb+7JLdEeoRNn85RTjuOO5NRRRXSdQUUUUAFFFBIAJJwBQAVkXvhnSb2QytaiKYnJkgJjJPqccN+INZGr+Ore0BXTrZrzHHnbtsX4Hkt+gPrXNH4g6078CAE9FSA/wBWP865qmIo/DLUzdSKOofwHaENs1K+UsQTnyv6ID2HfsPSo18AwZ+bVLog8HbHGOPQfLgDn09R0JFZFj8Rb+SSOOSwiuBI4j8wZhVCTjJOX3c9cdK7P+y5brnUrx7gd4Ih5UP4gEs30ZiPaohSw9RXjFFKSexhRaJ4ftp3jSC41i8X5XXdvA9nA2xKfZsHgda247O/miWOSSLT7ZRhYLMZbHpvIwB7KoI7NWlFFHBEsUMaRxoMKiKAFHoAKp6xqaaRpkt4yGRlwqRg43sTgD8+voM10KMILRWQ/Uhu3sfD2lzSxCGF34QyPzNKeFDMTliTjkkmr9pbLZ2kVuhLCNQu49WPcn3PWvFtavLvWbwSXswmkbcNp4RFwThR2Gdv145PWvRfAGp3Oo+HjHdMzyWkpgEjHLOu1WBPuN2P+A1lSxEaknFERmm7HVUUUV0mhxfxPtPP8KJcgc2l1HJ+DZjP/oefwrk/hVqgtvH6QD/VXdvJb7s8GQYcfXARx+Neoa7pv9r6BqGnZwbm3eJT/dYg4P4HBrwXSdQOk3enanGhT7HLHMUA5CqfnX/vncPxrixHu1IyE1dNH1LXOeHZBZ61rukzHbcfazexA/8ALSGUA7h9HDqfTA9RXQo6yIrowZGAKkdCKz9W0Ky1jyXuBLHcQEmC5t5DHLET12sOx7g8HuKs5TSrnNDcW/irxLZSnbPNcRXsQP8AHCYIo9w9cPEwPpx60knhFriNobvxJrtxbuCrRNPGgYHsWSNW/Wli8IoNF0y0l1C4F9psfl22owYSVV6YOdwYFQoIOQcZxnGADoZJEhieWR1SNAWZmOAoHUk155pxNjomg+IZ1ZLJdSu7qViMeXBcvKUkPsN8ZPoCSeldC/ha5v8AbFreu3eo2YOTaGKOGOX2k2KCw/2cgHuDXRFEaMxlVKEbSpHGPTFACNLGkJmaRFiC7i5YBQOuc+lef6uxvvBPjXXEUiC/tZBakjG+GOLar/Rm3kf7JU10g8F+H1YAWB8kNuFsZ5Ps4P8A1x3bPw21H49wPh9r44A+wSgf98mgCOLU/FphSJfDVkJNoHmtqf7rp14j3fhioZ/CV3rNtfya9fxzXt1ZS2cK28ZWG0SQYbYCcsxwMsfTAArrEG1FB6gYpaAOCi1nQLONIPGOlWmnalEoSSe5tQ0E5Axvjl27SD1wSGHQipr/AOIei2OlPJoUMuoRQbSz2lq5t4k3DcTIBsGFyevau3IBGCMikwMYwMelAHM+JdBbWvEXhiZ7fzbWxu5LiVsjCkRnYcd/n29PSunoooA4/TjrnhaxGkRaDNqlrblltLi1uIkzGSSqyLIykEA4yMg4z7VQl8Lahpuhxa3bybfFEDzXUhhQyJOZW3PbkcFk+6Aeo2gjHNd/RQBwsVzrml60niG/8P3GzUbJIby1sHFy9tLGzlCRxuBVyDjOCB161F4p1PVtf8IanbW/hjVI1nMUUAkCCST5suSm75FAXGSeSegrv6KAOWki1TRdXutT0/TZL+x1LZNcWiOiTwTBAu5dxCsCqqCN2QRkZzR5Wr+I9U0+W90x9L0yym+0+XPMjzTyAEIMISqqCd33iSQOBXU0UAcdot4lz8R9fka2vk3W1vBDLNZSxxkRmQvh2UL95x356jNdj0qC9vINPspry5fZDCpZj149h3PoO9eWan4m1HxELmwlvJ9L3bkWC1ba4BGQfM/iOCM4wBnkd6zqVYQ0ky4U5S2N/wAIeINPuPFXiO2t3meO81BZraRbeTy3xbxq537dowyMOSORXd1g+CoIbXwTo0MCBES0jBHq2PmP1JyfxrerQgKyvEmtw+HfD95qswDeQmUTOPMc8Ko+rECtWvE/in4nTVtbTRLSTda6c264Knh5yMAf8BBP4t/s1M5csblRjzOxwCWl3fX1rFbRrLf3NxtAUYDPJnP0UE59gvtX0Vo+gx6Potno9nAFS2GTdyKMmQg7pFHXcSW5OAM9xxXk3gGxlt9QXxTLj7FYTCEgr94MCsj57BAwOfQOK96qKUWo8z3ZdV62WxGsES24gCL5QUIEIyNuMYrLOgpZfvdEcWEg58lRm3f2MfQfVcH1yOK2KK1MjHspLe8uZYLmyNlqMYDyojkb1PAZXXG9cg9cEdwKr/8ACKRRLFBa6pqVtZRnctmkqtGCORgupYAdlDYHYcCti58uKSK5aNSyny9+OVViM/hkLn6e1TO6xxs7nCqCSfQUAZd/Z6VFZQ2c2n21yiA+VDMgcADqxLZwB1LH17kgGxpmnxWFuFiWONTyI4IxHGuf7qj+Z5/lVXT4Wv5nvrgHaX+RD6qeM+ynIA6btzdxjYoAK5zVjnxfp4/u2Fzn8ZIf8K6OubvSZPGDjPEFgn/j8j//ABuqh8RUPiLNFFFdB0hRRRQAVw/jnVizjSUk2xbQ9zhwN2fuocsOMDJGecr2JFdxXjeqaitzqd3MZGHmzu28tjK5wmAOWO0IMYOeBXJjKjhTst2Z1HZFOQRp+8cuuTwAzfMT6DDg/nUUpdo081yqSHb5J24AxnLkAbuq8dOe9NSM+W11KEEjDbGuAAu7I7dyN2fcCpWi3SIjbhGq7GLD15P4jgfgK8g5i74dsn1DU7CHbnbNGRgcbFO5voMZH1Ir2WuZ8IaAdLtTd3Eey5mXasZ6xR5zg/7RPJ+gHbJ6avZwtJ04a7s6acbIK5Xx4+zTLIZ4N0Sf+/UldVXH/EYKNFsmYEgXgGB3/dSf1Aq8R/Cl6Dn8LPOnG4+aPvAfIvcgkHP5qD+Pc5r03wLb+RpV26jEct2zIfXCqp/8eVh+FeZ6VBdajqTRW6mSWb9zGD0Vs/MfoASxPtXten2Uem6fBZxElIkC7j1Y92PuTkn61xYKm+Zz6GVJa3LNFFFemdAV4Z4v0r+yPFd9b7cQXDfaoeOCrklh+D7vwxXudcT8S9FN/oSanCmbjTiXbA5aE/fH4YDf8B96wxFPnhoCdnc2fhZrn9qeEksZXzdaYRbNnqYwP3bf984H1U13FfOPgbxMfDviiK/kYLps4Fvcn/YJ4k+inn/dLetfRwIIyDkVjTlzROeceVhRRRVkBRRRQAVma9odv4i0t9OuprmKB2Bf7PJsLY7E4PHt7Vp0UAVdPszYWMds13c3RTP765YNI2TnkgDOOnTtVqiigAooooAKKKKACiiigAooooAKKKx/EmsHR9JaSLabuY+VbKeRvI6keigFj9Md6UpKKcnshpOTsjkvG+uNd3y6bbENFbSAMO0k+MgH/ZQfMff3WudtbGTULqLTbY7y7mNWZQQz9XkI6YUZPpnjriq8ZJQTJIS8uUgdjkhc5eU+pP3s9/l9a9B8DaKtrY/2pIm2S5QLAp6xwdR+LfePf7oPIrwaaljMRzS2X9W/rzPWm1hqNlu/6/r5HTWFlBpthBZWybIYECIM5OB6nuferFFYvinxJa+FtEl1C5G987IIQcNNIeij8iSewBPavf2PIOf+I3jYeHLJNNsJQNXvFOw9fITnMh9+CFHqM9Aa8V0fSbrWNdXTLHPmzKrPK3zeWuW3SMe/b6kj1pmo3V9q2rre3O+61C7uPmCDlmKlVRR2A4AHYfia9p8HeF4/DWl4k2vqFxh7mUdM9kX/AGVycevJ71jCPtpf3UdMY8q8zVsNJs9O0eLSoIh9kji8rY3O4Hrn1JySfXJq/wCGLl5NJNnO5e4sJDaSMerbQCjH3ZCjH3JpKz5Gu9J1KTUrOA3UMyKl1bIcOducSJngtgkFTjIAwcjB7JxutCZxutDq6Kp6dqllq1t9osbhJkB2sBwyN3VlPKt7EA1crEwGSxpNE8Ui7kdSrD1B61mrcTN4edmbdcBWhLHvIGKZP/Aq1apW1p/oSpKpUtKZyvoxk34/OgC1DEkEEcMYwkahVHoAMCn0UUAFcxdeH5p9be5TU7m2vJw7s0RDR7F2qiFGBGMEkkYOSefTpJpVghaV87VHbqfYe9VLIPLcTzyYzhYuORkZLYP1Yr/wGgDFa08S23HlaZfqP41le3Y/8BKuP/HhUZu9Xi/1vhu+YDq0E8Dj9ZAf0rrKKvnkX7SRyJ1kxjM+lavEO5+xPJj/AL9hqjPijRYzie/S2b+5cq0Lf98uAf0rsqKftGP2jOX1bUYtK0m5vpWAWGMsMnG5uw+pOB+NeKwQFk2MihIgoBY4yQOp9MckH2Getex6r4f0/W5Imv0mlEXKIs7ooP8AewpHPvSWfhrRrEhodPhMgORJKDI4PqGbJFZ4ihKq1rZIucHJnnNjol5qcsf2S2e4hGT5h+SMk8ZLHgjgfdyc54rt9D8Jw6c6XN463F0h3IAPkjPcjPVv9o/gBzXSUUUsJCnruwjTSCiiiuo0CuM8eyS3X9laTZRma+muDMqKMlFVGUsf7v3+CeMiuzqGO0giuprlIlE8wAeTqxA6DPYDnjpkk9SaiceaLi+omrqxjeGPDFv4esxnZLeyD97MowOeSqjsufxOBnoAN+iinGKirIEraIKKKq3GpWFq+y5vbaFvSSVVP6mqGWqQgMpVgCCMEHvUNtfWl5u+y3UE+373lSB8fXBqegDwnxT4fPhzXJbEL/oUwMtoT08vun1UnH0K+tek/CvxYL6wHh6+k/0yzT/RmY8zQDgD3ZeAfbafWtLxV4di8S6M9ozCO5Q+ZbTEf6uQdPwPQj0P0rw9G1HTNb3gyWN/p0vHqko/muD9GDGuCpH2M+ZbMUo8yt1Pqaiue8HeK7fxZo4uUCxXkWEurfOTG/qPVT1B/qDXQ1qnc5dgooooAKKKKACiiigAooooAKKKKACiiigAooooACQBknAryTxHq/8AwkGrtIjYsVQpG5OAIc/O/sXIAH+yoPBrrfHOriGzTSIWPnXY/fFc5SHOD06bj8v03H+GuDcGef7LbxGRjIqtGG/1kpxtjHoOhPYDrwTXk5jXbaoQ3e/6Ho4KirOrLY0vDujnxBq22VCLRAHnBGMRfwxfV8Zb/ZGD2r1jpWZoOjpomlR2oYSTMfMnlxjzJD1P06ADsAB2qTWNZsNB02S/1K4WG3j4yeSx7Ko6knsBXbhcOqFNR69Tlr1nVnfoT319a6bYzXt7OkFtCpeSRzgKBXzt4p8VTeLddnvpVaG0tiYrSFz9xCASx9GbjPpgDtVjxV40vfGNwruGt9LQ77e0z+Tyere3QdsnmrfgbwVJrV3/AGrqMZXSQweKNhzdEAc/9c+P+BfTrTbqvkiOEOX3mdB8OvCpiRPEF/HiaRT9jiYcxoR98/7TDp6Kfc16HRRXdCChHlRYUUUVYGfeaYZLoX9jN9j1JBtW4Vch1/uSL/GvseR2INX9L8RLc3K6fqUP2LUyDtjLZjnx1aJ/4h7HDDuO9LVe8srbULY293Ak0RIO1h0I6EHsR2I5FRKCZEoJm/JKqcZy56IOpqSuRTT9RtBjT9fvo0HSK6C3KD8XHmH/AL7qKDWvEiaqunX0+kRNKcW05tpAk/H3R+8OH6/Keo5GcHGTi0YuDR2SsGGQQR7UjusaM7HCqMkmoLWK4VN141vJMerQxFB+rE028u2tsYjzyOW4VvYN0B6Y3YB6fSSSGRpZnWQpg5/0eJh1P99h2A9P64AuwQrBCkSkkKOp6k9yfc9abb3MVypMZ+ZTh0YYZD6EdRU1ABRRRQAUUUUAYlFFFdR1hRRRQAUVXd5ri+SwtColK+ZLIwyIkzgHHckggD2J7YM8mk3tvE0keqLJtBJF1Eu3H1Xbj64P0qHNJ2Ic0nYjnuYbWMPM4UE7R3LH0AHJPsOaiGoW4kCSmSBmBKi4iaLdjrjcBn+lTeH4ZLsDWbyNY3lXbbR7shIz/FyBy/B6A42jAOal8SRJe2ltpTxrIL65SN1YZHlr+8f/AMdQjPYsKl1NdCHU10KtjZXmsW8d3LcyWdpKoeKKEDzGU9C7MDtyP4QAR/e7C2/h5Il3WN5dQy/9NpnnRvqrseP90qfetmqs17FHbySqwbyzhl7jHJHscdM9ePWs3JkOT3ObllmvLqHR5Q1tdyyYnEbkERAEl0bglWwFDDBBbsRXS2un2djGI7S1hgQcYjjC/wAqrQ4udenm4ZLaBYUb0ZzucfkIjWlQ5N7icm9zM1jTFv4g8IRNQh+e3mIxgj+Ekc7T0I9D64qhaXK3lqkyqyE5DI3VGBwyn3BBB+lat9fR2VxaiQcSsyZHbjdn9KypI/suu3cI4juFW5T/AHvuuB9MIfq9XTeti6b1sT1xXjzwidYg/tTTo86lAmGjH/LxGP4f94clT9R347WitJRUlZm54DoOu3nh/VodV085dRtlhY7RNHnlG9D6HsR9QfojQ9asvEOkQalYSb4ZR0PDIw6qw7EHg15R8QPCDQyS6/pkRKN817Ag/OVR/wChD8fXPL+FvF934S1ZLi1U3Fncn/SbYNw6gffXsHHAz0PQ9iOBXpS5JbETjzK63PpCiqGj6zYa9psWoadcLNbydxwVPdWHUEdwav1uc4UUUUAFFFFABRRRQAUUUUAFFFFABRRRQB4x4qOqaf4vuncvvupXZGnZFiMaqNgXIBIxwcElW5IINdd4D0dZYYtdljKxvH/oSOPmCt96Rv8Aabt7ZOfmNdhfNZR2ckuoGBbWMb3afGxQO5zwK8q8U/Fh7oPZeFjsh5VtRdOTjgiJT/6Ew+gPWuV4elGp7Z7nQqtSUPZrY7Xxf480rwlDsmP2nUHA8qziPzHJwCx/gXPc/gDXh/iDxDqOv3jahq1wGZM+VEvEcIPZR6+55P6VRjsr3V79bWyhmvb6aQSSfNuY4Od7seg46k16x4V8AW2jvHf6kyXepLymB+6gP+wD1P8AtHn0ArRKdbbRDjBQ9TnPBXw8kure3vdfgMduqL5Vi4+aTA6yDsP9nv39K9WACgAAADgAdqWiu2EIwVkMKKKKsYUUUUAFFFFABUN3aW99bPbXUKTQv95HGQf/AK/vU1FAGbEut6UALG8W/tl6W1+x3geizAE/99qxPqK0LTxRYXEyWd/HLp13J8qwXigCQ+iOCUf6A59QKdUVxbQXdu9vcwxzQuMPHIoZWHuDwazdNPYzdNPY1G02HAMbSRuvEbofmQegz1X/AGTke1SwNcAmO4VSR0kTgN+HY/n9e1ctFa6no3Oj3XnWw/5cL12ZAPSOTlk+h3L2AFaun+J7G8uEs7kSafqDdLW7AVm/3G+7IP8AdJ98Vm4tGTi1ubdFFFSSFFFFAGJRRWZrev6b4es/tGoXATdkRxqN0kp9FXqf5Dviulu2rOs065jXPH2g6GZIpLh7u5j+9BaL5jKfQn7qn2JBrzjX/HOq+IZ5baMvYaeAP3MT/PIDn/WOPp90cc8k1k6Tpt3e3FtNZWTyWFrOj3EygLGiqwJGTgE+wyeK5pYm8uWCuJ7XPovQbGS0sPNulxe3R8645ztYjhB7KAF98Z6k1R1MX1ze2Gn34tzZXdyyuISw3osbvsbPUEqM9iAR0NdFWRrPy32hydAt/wAn6wSr/NhQcppXFtFdQmGZS0Z6gMR/KsRLMWXirT4lmleI2d00ayHOw74OAfpn9a6CsjVPk1zQ5QOWnlgJ9jC7/wDtMUAa9ZPiBltdJu9QyE+z28jyNjqgUn9Dgj6e9a1YfjFnHg/VY44zJJPbtbxxgDLNJ8igZ45LChgJ4SdLjQkvUkWQXTbw69GCgRqR9VjU/jWrcPcoMwwq4HP3+T7YPH61heAfNj8H2dtcwvBc2xeGaKT7yMGJAP1BU/jXS0IGclDfHxJr5g8h4l04OsoYHAZ+AcnuEB49X7gVo63hL/TrkEHDvbP/ALIdd3P4xqPxrzT4qPd2Hi1JLO/urdbmzQyJHKdpYM652njOMDOO1c9D458Q2+mrYLcWclujpIPNtFBBVgwOUKjqOSRzWftoxlZmsactJI9torymx+LOoM3+k6RbTxD/AJaQTNHn/dDBs/mBW/bfFLQ5cfaLbULX1LwhwP8AvhmP6V0qvTfU2O3ry3xn8P2tp31jQ4WeEBjPYoOVzglox36cr9celdxY+LvD2pMFtdYtGkPSN5PLf/vlsH9K2gQQCDkHvTnCNSNmI8F8N+Jb7w1qK6hpriSKTHn27N+7nX+jDs3bvkcV9BaBr9h4k0qPUNPk3Rt8ro3DxOOqsOxH/wBccGvL/HPgglpta0aHLnL3Vog+/wCroP73qO/Uc9eK8NeKL3wzriX2n4lhdAbqDdhZ0zwPZh8xB/DoTXF71GXLLYmcObVbn0xRVDRtZsdf0uHUdPm8y3lH0ZT3Vh2IPBFX63OcKKKKACiiigAoopGZUUsxAUckk8CgBaK5XVfiN4W0osjaml1OvBhsh5zZ9CV+VfxIritT+Md9NuTSNJit17S3r72/74Q4/wDHjUynGO7KUJPZHrxIVSxIAAySe1cD4i+K2kaZvt9JUardrwWjfECH3k5z9Fz+FeR6p4o1rxFE76xqks1sWJEAIjh2+6rgN6/NmptJ8Kax4ki22Nt5No42m7nBSMD/AGe7+2Bj3FZ+0cnywRoqVtZFfX/FWq+Iovt2s3W+NR5kdsnyQx+mF7n3Yk+9a3hfwHqutRRST77CwwC08iYll9SiHpn+83HPANegeH/h/pOivHczg398nKzTKNqH/YTov15PvXWVrDDXd6mpqtNEZ2jaHp2g2X2XTrdYkJy7dXkPqzHkmtGiiupKwBRRRTAKKKKACiiigAooooAKKKQsBjJAz0zQAtFFFABUF3Z21/btb3dvFPC3WOVAwP4Gp6KAMuPT9R03/kEatLHGOlteg3MX4EkOv4PgelWo/E19acatoswUdbjT2+0J9SuBIPoFb61aoqHBMhwTLmm61pmsKx0++guCn30RvnQ+jL1U+xAq/XL3+j6fqbI93aRySx/6ub7skf8AuuMMv4EVAtlrNqNlj4gnEPZLyFbgr9HyGP8AwIsfeodN9DN030MTxf45h0BjYWKpc6oVBKMfkgB6M+PXsvU+w5ryGS7vdV1SW4upZ76+nkEaHbud+B8qKOgzngDH86bp1teatrIt7ZWub+8VHJduWYlizsewHUn/AOsK9r8KeDLDwvbblxcahID51045OTkqo/hXPb881z2niH2ib7HK+GPhizE3niM53tvWwjbgcADzGHXp90cepPSu71e0jHhjULS2iSNPscsccaKAF+QgAAdK06a6LJGyMMqwII9RXXGnGCtERsW0wubWGdTlZEVwR6EZrN8RMIrK2nb/AFcV7bs5/ur5gBP0Gcn2zWRpGr3FnMNAuZIo5bcJFa3MsZ23C4+UHBGHABGP4tpI7ga8i2LTNa6hP9slmXynRkyiBhjaQOF3ZxzyemTWDVjlasazMEUs3QDJ4rn9Vu/Ou9JmWJhbw36fvj0JdHjGPbLgVQ0u6vNH0qBtVZr/AE2MsjXbjdLbFGKkyf3k4zv6r/FkZYbGo3en6jp8tufMuLVlBkuLZgVh5yGDZ6ggHjJGAaANaSNJUKSIroeqsMg1y/iPwvFPo8zWLzxSROlyIYmwJjGwcIR77ce2atWHiBbe8l0nWJ4or2DAFwfkiuRjO5c8BsdV7dsitWPU7WWdIo2Zt5wjhDsY4JwG6HgE8elAGRpbLZ60gjupLm11W2FzFJJtB3oFB6AfeRkx/wBczXRVxgUyeHbMwW1266ZciSJo1ZS9uGZPkI5b90TwOvbJxUl9rHhiKO1kttQtZrpp4zG6y+fNhXBYDkvyoIx3zjvQBT8U6Lba14r2XGlTX4SyjA8pYPky8vVpMFc4/hPbntWBq3wut5rSWW10KWEhSyQw6w0jlscZWVCp57b8V2VrcJeTG8E0LXt1cwlII5FdooEPRsE84LsewLkc9T1FJpPcabR4hF8Obe/t92ma5Ks6ACa3vYAXiYj7rBdhU/UVnXvw38UQL+4WxuB/0ynIf8A6gfrXturaNDqQWZG+z30Q/cXSLlk9j/eU91PX2OCMzT7qS6tiZ4xHcRSPDMinIDqSDg+hxkexFNUaU+hvCbeh4LdaBqenqy3ujXyD+N2tzIp+rrlf1rOtb2SKQppt1JZkHkwTtEw/4CpB/PH419LVWvNOsdQTZe2Vvcp/dmiVx+opfVEtYsu54tbeOPEelpu/tZp41/gu4lkB/EAMT/wKsHUL2W51CXUzp8Fv54DXEVsWxuySWVTnHUkgE88j39jvvht4ZvSGSzks3ByGtZSoU+ynK/pWNP8ACiPJ+y65Og7efbrJ/wCglKidGta17oNDjvC/im+8MX323TmWa2mwZ7Zmwkw9Qf4Wx0b8DkdPSIvjRosoyNI1YAHB+WHIP/fyuL1D4XaxpVvPd2V5BfIg3tbRwtGz+pUbm56nHf61xFwxBSa1O6Zv4B0kA659Mevb9KyftKXusThGWp7qPjD4c2FpLbU4gBk7oFP8mNOPxf8ADe3Ig1JvYW4H82rzDTvBGs+INOhvLCfSpbZ/vj7TIGBHVGHl8EHqP8a0f+Fa+Jv+oV+N1J/8arT99b4SfZw7nZ3Hxo0aMqsOk6pIz8DcsSj/ANDz+lZ1x8Zrkgi18Pxj0aa8/oE/rWBB8LNeaZpJ7vTYyeAVeR9o9ANq1pRfCedlxca+oBHIgs9pH0Yuf5Uctd9AVOBlXfxU8V6i0iw3FrYRA7QbaAFie/Mm4e3AHQ1l2uneI/GtwUU3+qYbDvcTMYYz77jsB9gM+1dxpvwz0W317TbOSW7u4wkk8qTSAIyptULhAOC0innP3SK9TgtobS3S3too4YYxtSONQqqPQAcCh0p399kuSjokeeeF/hHpumx+drbrf3LNu8lMrAntjgvxxzx7Va8Y+E/DF1ZpZQ2S2mqOhWzGnxLG7n0xjaVHU56DJyK6OLXYre3u3vXGLebyVZBlpXyflVRyWyMADmpdJsJjcy6tqEYW/uF2LHkH7PFnIjB6Z7sR1PqAKtRSVrGXM73OT0H4RaBp1pC+oRy3eoqAfOE8gWJsdI1zjA9wc/Titi4N5ofN+/2mw7XoUBov+uqjjH+2MD1CjmtXxNdSWPhbVryJgstvaSyxljgBlUlf1ArJ0y6vvFVjGY5JLPSgNrTIcS3XPRG/hTGAWHJOcYxk3F8uw1Jp3Jl1Owa7Fot9bG5IyIRMu8jr93OatVaXQNJTShpaafbpZAYEKIAB7jHIOec9c81jWbzWl02l3chlkRPMt7g/8vEOeCf9pcgN9Qf4sDWM76GsZ3di/RRRWhoFFFFABRRVS7upUuILO0jWW8uCdiM2FVR952Iydo4HuSB3yE3YTdi3RUR0fWiONWsA3vp7kf8Ao6q11pvilbeRbW50iSUjCu8ckQHvjL1PtER7SI66vxDcR2cCedeyjKRA4AXONznB2rnv36AE8VK+l62qCWG/sZmxkwvbsiH6OGJH1IP0qjHZaxp2lzwR6Is9xPh5biLUBJJI4I5YukY6DgDAHQAVrPqmqvaPJbaBcRMoGEuJYgT/ALoR2zj3K/jWbm3sZuo29DEuG1pbhk1G2urG1HSXTIhdl/xxuH08r8fSxp1l4V1C+ezTT4rq5WLzJf7RhZpwM45Ew34/St3StTF/G6SKY7qLHmxNGyFc5wcHscHkZBweeKZrOkvqUUUltcm01C2YvbXIQPsJBBBB+8pB5HHY8EA1Lbe5Lk3uZ134bnso2l8PXAgkA4s7lme3c+3eP/gPHqprMt59SkdYb+6msbo4BT+ynMYPoJA7K34Nn2FdVpceoR2ijUp45bg/e2LgA+x4yPwFXaOZj5mcp9rudPuUtNXjSNpG2w3cYIhmJ6DnJRv9knnsT20KuXMlnNYXceqLAtqpaOYTkCMr1GSeOhH4153J480TQ7qWxjv5dWtVXdby2wMrKM48tnOFYjs27kdeRltFUS+I0hO+jO4orzC/+LkkfNpoTeWeslxcAFfcqoP86zn+JviKYBoV0uNCMjEDufz8zH6VLxFNdTWzPYKK8Sn+IvimPDm8txF/GUth8vvzniobr4jeKoAhXUYmDZ62yf4VP1qmFmdv8LtBSy8PprE0f+l6gilSRykI+4B9fvfiPSu8pkUUcEKRRIqRooVVUYCgcACn1vGKirIQUUUVQytHY2Wo32oQX0SSW/2WHzUf7rDdIRu+mM/iazZDq9pZx6VpEdrfwRyRtFcSBkKBWDAsAuJPu/eUjPfB5OxpEQOu6m5O5WgtwQRwCDIf6g1vVzy3OafxMxdMttVt7KC2It4kRcOzku7t1ZjjA5JJ/Gq8vh/ULe1ntdJ1C2gtJwQ1vPbNIkRbr5eHG0f7PIB6Y6V0VNZ0TG5lXPTJxmpJMhPDtvJZXMV65uLm6kEstyFEbBwAFZMfc2gDbzkdckkk1Li38R3MEFk62ivHIN2orKwJTkFhGBw5BxjOOTz2rpKpS6igkMVuhnkHUKeB9SMn8QDQBaiijghSGJQkcahVUdABwBVe+0221CEpKrI24OssTbHRhwGDDkHkj6Eg5BIrIGp6vqLY02CBoScGdjtRfXa/O/6hSPcVYXTtdbIl11Ap/wCeVmoYfiWI/wDHaAFC+IrT92hsNRQdJJ5Gt5Me+1GUn3AX6Vz58e3R186LLpkNrK6nyrx7lngYg4IBCDOD9BnjOeK6X+xFmULf397fIP4JXVFP+8saqGHsciprzRtNv7WK1urGCWCEgxIUGIyOhX+7j2oAdZoyRCWW5847cZVsqB3PufU/kBWFZcanrS/3b7+cUbf1rag0XT4OFto2HYOgbb9CRmsTT2E15q9ynMc982w+uxEiP/j0bVdPc0p7l+iiitzcKKKKACvPfG/gT7XJLrWiwD7aRm5t1wPPH95fR/8A0L616FRUzgpqzA8A0PXb7QL83unP947Z7eTISUDsw6qw9eo9xkV7F4c8V6b4lgP2ZzFdIMy2svEie/8AtL7jj8eKzPFfgO21x3vrBltNTI+ZiP3c/s4Hf/aHP16V5LPZ3+j606Xcc1jqEJBiKthgB/GjDqCSRkccYPpXGnPD6PWIbn0VRXm/h74mBVS18QrtI4F9Enyn/fUfdPuOP92vQ7a5gvLdLi2mjngkGUkjYMrD2I4NdcJxmrxYCaGv2jXNTvP4IVjtEz/eALuR9d6D6pV/VNYi0mJ3nRj+7JiUdZX7IP8AaJwB9apeGDhtZi/556gR/wB9RRv/AOzU3xMEkvNChZQzfbmlwRnAWGX5vwJX8SKyesjmesjL8MaPBa+JJ3mhia9SzSaSYL1llklMhB+q8egJ9TXXPeW8cpjklVGH97gfn2/GsCJvs/iywc8Lc281ufdwVdR/3ysldHJFHMAJI0cejLmiaswmrM5a7tx41M1vO+3w/b3BSSOM5a9dDyGx0jDDoOWx2HXo7S5tJU8q1kiKxDb5aYGwDjGO1cz8O3Y6HdRu2WF15uckn99FHPz/AN/TWh4qtUexinSR4LhrmC3E0R2uFklSNvmHP3WPfrz2qSSzrer2llbS27T5vXjJht4gXlZscEIuT1xzjA71kwaTq+swWLXxOkpa8oImWS4Py7SCSCijHUfMScHIIroLDTrDTQ8VlaxQZwzlFwzn1Y9WPuauUActfWFxoKi9huLq8sVH+kxTNveMf89EOMkD+JfTkcjDXEdZEV0YMjAMrKcgg9CDWhe6lBYyRRy5JkBwF5PUDp36/pWIbVtDvltlH/EtuWP2f/pg55Mf+6eSvpyv90VrCXRmsJ9GXaKKK1Nive3kdjB5jhnZmCRxIMvK56Ko7k/4k4AJq1pFidOjnu74q2oTqHmKnIRRnbGnqq5P1JJ4ziqvh6CG6ll1O4YSXhnnhiDHiKNJWjwg7Z2gk9STjOAANu98pbZ5pplgWIFjK5wEHck+nrWE5X0Oecr6FgHIyOlVrq5aGe0iUAmeXZz6BWY/yrnND1vUJ475oLb7Vp9tMI4pZXEMjAqG+VSMFfmXBJX6dMu1XVL+4jVrXSb+O7tpBIgZY5FDDI2tsdiAyllz1GQRUEHVUVWsL2LULNLmIMu7ho3GGjYcFWHYg8GodV1vS9Dt/P1S/t7SM/d81wC3so6sfYUAXiMc4ycVXivoJRL83lmL/WCTjb9fyP5elea638YUG6Lw/p5lPQXV6CifURj5j+JWvMtd1jUNeczaxqUsuWGFyEjB4xhB8p6DqCeKylWitDSNKTPZfEfxO0GwtpYdOvXvr5eUFmodAw7M5+THYgEnHTmuI1j4q+JNRV004W2lRnoyL58n/fTAL/47+NYmheBfFWt7TDp4htSOLm8zAMey4LN9QAK9E0n4PabDtk1m/uL9+8UP7iL9CXP/AH0PpU3qy20KtTjvqeOz313qt+ialJdX16eY/Mdrgn/dHJH0AFdJZ+A/FeoQPNDozwoFLKbuQRF8DoF5bP1Ar3nTNF0vRYfJ0zT7a0Q9RDGFLfUjk/jV7OKfsE9ZO4vataI8S0n4ZnULKC8n1seVMgkVba3wcEZ+8xPP/Aa2rb4VeH4M75dQmLHLbpwgJ+iBcV1SRDStZn07GLe433VqfTLfvU/BmDD2fH8NXq6oUqdtEaJ8yucovw48Lr/y43B+t9P/APF0f8K28JbQv9lNtXoPtU2B/wCP11dFXyR7DsFFFFWMKKKKADRWA1PU4j9/MUmP9kqQD+at+VbTHapOCfYd65uCT7L4qtT0S9t3gb3dDvQf98mWulrnnuc0/iKjm4mYonyjuc4A/HqT9MD3pYrCJCWfMjHru6H8Oh/HJ96tVHOsjwskTbWbjd/dHcj3xUklOfdeyOglMdnHkSMON5HUA+g7n6jr0zEjGs3slkiGLSrY4mRePPf+63qP7w7ng9xWwVjRdiri3twMIO7AZA/Dj8T7UmlwJBYqUUDzWaU+p3HOT74xQBbVQqhVAAAwAO1LRRQAUUUUAZWv6hLY2CR2pAvbqQQW+RkKxBJYjuFUM2O+3HeqVnax2NnDaw58uJAi7jknHcnuah83+09fuLzrb2e60t/Qtkea3/fQCe2xvWrtbU1ZXN6cbK4UUUVoaBRRRQAUVDdXUFlbPcXMgjiTqx/QAdyegA5NcTqfizVbpzHp1tPZxdpDAHkPvzlR9MH6isa2Ip0VebA7ys3W9E03XbA2+pwK8a/MsmdrRH+8rdVP+TXnaeIfEHmgQ6vKVk3HzTGjKAF3HaCmScd+nPeu60azh1DS7W8v1N5csuWef5gGBwSq/dXp2AqKOJhXvGIjynXfDT6Q7SWF/BqtmD1hdTMg/wBpRw31Xn/ZrHsNUu9JkluNKvZrSYfNIsZwCcfxoeCfqM19FDgADoKwvEnhLSvFFq0d7EY58fJdw4WZPYNjp7Hiplhlfmg7Md31Of8AAvizR7iw1S58TT6ZHqLzrMPNVY/MTykQbdx5OUOQDxntmtiw1T+2tSju9JiXUrPTLX7EDbTIHaQ7S7BXI+X5EAJIz82MjGfNdY8Ca34fDOHS/sV6TgCMqP8Ab5wPr93uWFYbLPp19Gzi5sL3GY3y0MhX1VhglfcEg1m6k6b99GfIm7p6ntOrauA1h5VvPHqEN7E8dtcRmJ5OdrrGWwrsUZhwSOeSOtdHNqtvqunbdPvghlBRtikzx9iNmMhgfUcHrXiX/CwPEMenyW1/Lb6tagZMd7D8wxyCrptIYdQeSD3rV0j4gwpmTVrG/W5LYN3pt0A0qfw+ap2q7AcbsZwKr28Za3JnCbeqO38DvHp2t63pEcrSWqeXLaSMSTJGEAxzydiGFSfpWp4i1SCa90jS4gzyz38Lt8pARUbfnJ75UDFcRB4y8FNbQWts2uaRNbsz2940LTNGzfePVwd2TkEEHjI4GGvq/hy4v01G78YXE+pRBfs9zcgxRwkHjEYRFGckHKtkE8jtXMn1M7M9O1fUY9MiWdreeZ+Qqwbdx6dmYcdOeg9qwLfWtR1aVFu7qLRrSdnW3eECRpwrFTiVxtUnGcbTkEYb0oPr8Ws2zWdx4w8NNbyjbI9vOI5UX+IBDIw3YyM7sDOQDgVfttc8OTajLbnU9JXTre3FvHE1xHsK5xwCeMFSD7BDTEW9P0S90O/nlhVNShlbcktw5N1Hn+EyNncg5x0IzjnrWnfWc+qaFdW06rHPKjeWB/yzYcoc5OSGAOfUVUtNY8MWS7LbWtORP7v25CP1anS+NPC0JIfxJpAYdV+2xk/lnNAEGn3QvtNtbxRgTxJKB6bgD/WrFcVp/jvw1YaaIn1HeUllCLDDJJhfMbbyqkY24qnffFfSk/dW+m38xfKqz7IlP45JH5Vt7WCWrOpPQ7XQrG31Tw8qzRlH8+SdHHDJ5rGZcH/dkXI9c1Q1TSoLHVrJ7qe5vhHBPceXM25Rs2YITpuywwTz9K4O0+KmuWenJbw6dpyTdWlkZ5Ax6D5RtxgADr2rntU8U69q9y1ze6tOh2bNtsfIVVznA2/N+ZPauX28E7mcacr3Z7DoWs6To3h43urarZwi+ka5w8w+YsBkKOpGQcDrjGec1x3in4iaVcQ/ZvD+nzzMTta4mZoY0j7+WpyQT67RjOeteY2lpJNequl273ctwx+SJCxdhyxD9M+uT+Vdxpvw2129w97Jb6dGezHzpPyU7R/30fpU81SfwIapx6sxLjxhr0JdbO5XTbJ0CtBpqeWFxnBJOWzjgspB4Hpxm2kE+rXrGyhuNRvH+80StNIf95uT+JNeny/DLSbbSblkE99frGXha5k+TeOQCi4UgkAYIPFej6FLY3GhWVzptvHb2k8KSxRRoEChgDjA6U5UZv42OUuTZHkei/CbW78rLq08WmQHrGhEs5/L5F/NvpXo+jeCfD/hhPtNpYrJcoMm7uP3kuO5BP3fooArpaCMjB6VUYRjsjGU3LcRSGUMDkEZBpapWkjxTyWUgACDdCf7ydMe+OAfqKu1ZIU1+EY+gzTqbJ/qn+hoAw/E+xtJivlHz2d3FIH/ALq+YEkP02M9PqxcWQ1HQr+xfgXAuIs/7zMM/rWZpV2b/SLK8bhp4EkYehKgkVrTfQ2pPoW6KKK1NQooooAKKKKAM/Uj5d5pE/P7u/j6f7atH/7PXV1y2sxQy6Rc+dMYFjXzhMoyYmQ7lcDuQVBx7Vf0LXJNQjjtdStWsNWEQkltZP4hxlkPRlycHByDwe2cai1MKi1NqiiiszMoTyGOwEgHVzJ+pYD9AKuRRiKFIwchFCj8Kqaon/EvZgPliw5A9B1/Sr3UZFABRRRQAVQ1q/OmaPdXaKHlRMRIf45D8qL+LED8avO6xozuwVFGWZjgAeprlpbs+IL6CeNSNKtmMkLH/l5k6BwP7ignBP3iQRwAS0ruw4q7sTafZrYafb2isX8pApc9XPdj7k5J+tWaKK6TpCiiigYUUVkeI78WekSxq+2e4BijOcFcjlv+AjJ/ADvUykoxcnsgON1jVX1zVDsZzbwuRbpDKBx08wjHU84PZSPU5oajGUheDzpmXYHYO+d3zAYPtz0qyghVf3aFYYRhQcnn2B6AdcD0qGGMMsstwyoilcsx4OWD/wCH518tVqyqz55FWshuoFYpUmwdg8/ge0e3/wBlr0rSLV7LRrO2k/1kcKiT/ex8365rndH0Fr25hvb2BoreFvMhikGGkbruYdgDyAeSeuMc9fXs5dh5U4c01Zsl7hRRRXpAFYV7psVhbyEWcV9pBbfcaZNCJFUH7zxAjgjk7eQe2CcndopNJ7ktJ7nOXPwt8Karbpc6c1zZpKodHtJ9yMDyCFfcMfQCubuPgvf26BdP1u3mRRhUuYChA92UnP8A3zXeaHP/AGVqUmjSnFvOWnsWPQZ5ki/A5Yf7JIH3K6auSVOOzRjzSi7XPB5vhb4thPFtYze8N1/8Uq1Rn+H/AItjUq+gTSKQQdk8LDH/AH3mvoais/YQK9tI+Zj4Z8R2tv8A6VoOpDywcuLdnyB3O3PamQ6Hq9wnmQ6FqkibmXctjIRlSQR93sQR+FfTUiLLE8bfdZSp+hrF8NP5SahYHra3kmPVlc+Zn6bmcf8AATS+rxH7aR4EfDeuMCD4e1Ug8YNhJ/8AE0+08I+J2jEa+H9RIU4Vmi2ZHbO4jntX0tRR7CIvbSPnK28HeJLu5nt10popIHCS+fNGoUlQw6MSeGHIH8q2YPhXrFym28vtPt1PUIrz/odlenzqE8X320Y32Vux9zvmGfyA/IVareGGp2vY1jJyVzzN/hSltZqy6reXUsbAtGqom9e4GcnOOmW5xgkZyOm8N+FfCMTRn+x47ibf5fnXJabbIBnDJJzGxHONuORgnIrpqo3mlw3U6XKM9veR42XEJw3HQMOjgZPDAjn1rR0Yr4UTOLezNPUtMfUkWxMFotgoBPmR78kdAq8bceuc+mKovoeoadGH0+7a7VfvWt0xOR/sSHLA/wC8WB9V61PZ63NDcR2erpGjyMEhuogRFKx6KQSSjHsCSD2OTitiaORxmOVkOOgxg/mDUaxZjrFnP2eowXjvEN0VzH/rbaUbZI/qPT0IyD2JqfwdaLa+FtLaNjslsoHKHsxjGSPr/n2o61pkutwtBNtfYcCVQGMbHj5X2rhuccA46kjv0WmWken6TZ2UIxFbwJEg9FVQB/KnKVxylzFqiiipIGNGjOjsuWTO0+metPoooAKRhkYPSlpGYKpY5wBk4GaAGW6GO3jU/eCjP171y+lL9mN9p7cNaXcij/cc+YmPYK4H1U1ttrVru2xBpD3+ZU/RyprB1S9TT9b/ALSkguVs7mBYriTyGZYGQsVZiARtIcgsCQNozxki4OzLg7M1KKRWV1DKQykZBByCKWtzoCiiigAooqjqd5LbxRwWirJf3TeVbRt0Ld2b/ZUZY+wx1IpN2E3YbFEda1xYASbDT3D3B7Sz8MkfuFBDn32D1Fb+o6XbapCqThleNt8U0bbZIm/vK3Y/oehyOKTSdNi0nTYrOJmfZkvI33pHJyzn3JJP41bk4Qtu245zjP6Vzyd3c5pO7uZcDa3akR3K2d5Ev/LyJDC5H+0m0rn3DAH0HStA3duq5a4iUd8uKakxnQ+W6sDwJIXDY/P/AOvSG0ZjlrqYn/dT+e2kIT+0bBhj7bbHP/TVf8aktEjjtY0ik8yNRhGznjsM9/SmfYk6ma4z6+e38s4pGaOzw0144U8KshU5PtxkmgC1Va+vrfTrVri5fagIAAGWZj0VQOST2ArIOtX91ctDY20GwEjzSzSN+KYXb/wJl9s1maOkt+76xeTvctMx+yl8bY4ugKADA38tnrgqDnFVGN2VGPMyxLDc604l1RfLtQd0enggr7GUj77f7P3R/tEA1oUUVuklsdCSWwUUUUxhRRRQA2Qssbsib3AJVc4yfTPauOufDuuardNd38lokhG2ONJmZYl64A2DnuTnkjtgAdnRWdSlGquWWwHKw+D5NqpPqCqg5xbwBWH4sWH6Vr2Ph/TdPZJIrffKn3ZZWLsv0J+7+GK06Kinh6VP4IgFFFFbgFFFFABRRRQBV1GxXULNoTI0UgIeKZPvRSDlXX3B/PoeDT7DxRHDGtvrwXT7tMK0r8W8x/vJIeBn+6xDDpg9TPQQCCCMg8EVEopkSgpG0jrIgdGDKwyGByCKWuUGh6dHIZLe3+yuTlmtJGgLH32EZ/GrFgs95f3Vj9suhZ20ceSJDuMjFiVLn5uF2Hg9xWcoNamUoNanR1jXthc2+onVdPUPNtCywE489P7uegYHlSeMlgcbshyaTJbOJI5Hm2nO1rmYN/30XbP0Iq9M3nRBUeSObb5iqpww+o6e3NQQLZ3sN9D5kJbg7XR1KsjejA8g1YrIF9qMTHzNODE8eZyufwXf/Or1rPPONzwCNfdmz+RUUAYT5k8V6lKeiQQQD8N7n/0MfkKt1AmDq2rkHJFyqn2/cRHH6/rU9dEPhOiHwhRRRVFkVxbw3dvJb3EayRSDayt0Ipuk6lNY3iaRqMzSiTP2K6frKAMmNz/fA5z/ABAZ6g1PUF5ZwX9s1vcIWjbB4JUqQchgRyCCAQRyCKmUbomUeZHRUVzFtrV3ox8jWPNubQD93qEcWSo9JlXof9sDb1zt79DbXdteW8dxbXEU0En3JI3DK30I61g01uc7TW5NRRRSEFFFVb6UJFtaTy0ILSSZxsQDLHP6e2c0ASxzCV2CKTGvG/sT6D1+v/18RPZWtzIzzIJ8HG2Q7lU+y9AffGaq2Dz38PmPH9ntOkUKjDFR/e9PoPpyOumqqihVAVRwABgCgBgt4QMCGMD0Cinqiqu1VAHoBS0UAcvf2DeH2a7so2bSyS1xbIuTb+skYH8P95fxHcG3HIksayRurxuAyspyGB6EHuK3a5m68P6jZzsdAubSG2kJd7e6jZkjbuY9pGAepHQHpjJrSM7aM0hO2jLdFFFbG5Wv76LTrRriUM2CFSNBlpHJwqqO5JwBVnRNImt5W1LUir6lMmzahylunXy09ecEt/ER2AAGboCDVPEeqXN1850ycQWqfwpujVmfHdzuIz2HAxk562sZyu7GE5XdgooorMzIpLW3mbdLBE7erICaeiJGoWNFRR0CjAp1FAFeW2mkcst9cRA/woseB+ak1H/Zdu5zceZck9RM5ZT/AMA+7+Qq5RQBj+JJTbeHp4bc+XLcBbWHZxtaQhAR9MlvwqKKJIYkiiQJGihVUdABwBSa6fM1fSIW+4plnA/2lUKPwxI36U+tqa0ubU1pcKKKK0NQooooAKKKKACiiigAooooAKKKKACiiigAooooAKKKKACl8Lpu0g3p+9fytdZ9VPEf/kNUrN12R49EutjFWZPL3Dqu4hcj3GeK6mKJIIUiiULGihVUdABwBWVR9DGq+g+qlsA13dSDdw4TnvgDp7c/nn1q3RWRkFFFFAHMWjb7/VpD/FekY/3Y0X/2WrlUbD/j61T/AK/pP5Cr1dEdkdMdkFFFFUUFFFFABWZNpJjnkutLuDY3UnMm1A0U5/6aJ3P+0CG9606KTSe4mk9yjFrmt22EuNFe4A4JtriNh+BkZD+BBPuatf8ACTSKR5ugarGv979w+PwWUn9KkoqPZoj2aE/4S3SgMuuox9vn024H/slUdU8R6VfWy20Ny4muJEiWOWJ4mdSwLhQ4G75QeBV+svX0VtOSQqC8NzBIhI+6fMUcfUEj6E0nTsiXTsjq4IzFAkZx8oAwvQew9qkoorIyCiiigAooooA//9k=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8" name="TextBox 44"/>
          <p:cNvSpPr txBox="1">
            <a:spLocks noChangeArrowheads="1"/>
          </p:cNvSpPr>
          <p:nvPr/>
        </p:nvSpPr>
        <p:spPr bwMode="auto">
          <a:xfrm>
            <a:off x="1625600" y="1408113"/>
            <a:ext cx="22844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沦</a:t>
            </a:r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落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94500" y="2984500"/>
            <a:ext cx="14366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抡刀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15063" y="3651250"/>
            <a:ext cx="21415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  抡打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427663" y="2500313"/>
            <a:ext cx="8771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lūn</a:t>
            </a:r>
            <a:endParaRPr lang="en-US" altLang="zh-CN" sz="4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8442" name="TextBox 44"/>
          <p:cNvSpPr txBox="1">
            <a:spLocks noChangeArrowheads="1"/>
          </p:cNvSpPr>
          <p:nvPr/>
        </p:nvSpPr>
        <p:spPr bwMode="auto">
          <a:xfrm>
            <a:off x="5719763" y="1403350"/>
            <a:ext cx="26130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抡</a:t>
            </a:r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拳</a:t>
            </a:r>
          </a:p>
        </p:txBody>
      </p:sp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579438" y="771525"/>
            <a:ext cx="1331912" cy="530225"/>
            <a:chOff x="579880" y="770997"/>
            <a:chExt cx="1331484" cy="531209"/>
          </a:xfrm>
        </p:grpSpPr>
        <p:sp>
          <p:nvSpPr>
            <p:cNvPr id="26" name="圆角矩形 25"/>
            <p:cNvSpPr/>
            <p:nvPr/>
          </p:nvSpPr>
          <p:spPr>
            <a:xfrm>
              <a:off x="590550" y="770997"/>
              <a:ext cx="1310700" cy="53120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我会认</a:t>
              </a:r>
            </a:p>
          </p:txBody>
        </p:sp>
        <p:sp>
          <p:nvSpPr>
            <p:cNvPr id="27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958850" y="3386138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974725" y="3381375"/>
            <a:ext cx="957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沦</a:t>
            </a:r>
          </a:p>
        </p:txBody>
      </p:sp>
      <p:graphicFrame>
        <p:nvGraphicFramePr>
          <p:cNvPr id="30" name="Group 47"/>
          <p:cNvGraphicFramePr>
            <a:graphicFrameLocks noGrp="1"/>
          </p:cNvGraphicFramePr>
          <p:nvPr/>
        </p:nvGraphicFramePr>
        <p:xfrm>
          <a:off x="5232400" y="3386138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5248275" y="3381375"/>
            <a:ext cx="957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抡</a:t>
            </a:r>
          </a:p>
        </p:txBody>
      </p:sp>
      <p:pic>
        <p:nvPicPr>
          <p:cNvPr id="21" name="Picture 3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9813" y="704850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  <p:bldP spid="41" grpId="0" autoUpdateAnimBg="0"/>
      <p:bldP spid="20" grpId="0" autoUpdateAnimBg="0"/>
      <p:bldP spid="15" grpId="0" autoUpdateAnimBg="0"/>
      <p:bldP spid="16" grpId="0" autoUpdateAnimBg="0"/>
      <p:bldP spid="17" grpId="0" autoUpdateAnimBg="0"/>
      <p:bldP spid="29" grpId="0" autoUpdateAnimBg="0"/>
      <p:bldP spid="31" grpId="0" autoUpdateAnimBg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1640</Words>
  <Application>Microsoft Office PowerPoint</Application>
  <PresentationFormat>全屏显示(16:9)</PresentationFormat>
  <Paragraphs>193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等线</vt:lpstr>
      <vt:lpstr>等线 Light</vt:lpstr>
      <vt:lpstr>方正姚体</vt:lpstr>
      <vt:lpstr>仿宋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697</cp:revision>
  <dcterms:created xsi:type="dcterms:W3CDTF">2015-12-30T08:03:25Z</dcterms:created>
  <dcterms:modified xsi:type="dcterms:W3CDTF">2020-01-09T10:47:09Z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