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1" r:id="rId3"/>
    <p:sldId id="338" r:id="rId4"/>
    <p:sldId id="306" r:id="rId5"/>
    <p:sldId id="307" r:id="rId6"/>
    <p:sldId id="343" r:id="rId7"/>
    <p:sldId id="278" r:id="rId8"/>
    <p:sldId id="345" r:id="rId9"/>
    <p:sldId id="346" r:id="rId10"/>
    <p:sldId id="330" r:id="rId11"/>
    <p:sldId id="334" r:id="rId12"/>
    <p:sldId id="322" r:id="rId13"/>
    <p:sldId id="347" r:id="rId14"/>
    <p:sldId id="348" r:id="rId15"/>
    <p:sldId id="289" r:id="rId16"/>
  </p:sldIdLst>
  <p:sldSz cx="9144000" cy="5143500" type="screen16x9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FF"/>
    <a:srgbClr val="6F9824"/>
    <a:srgbClr val="8C3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3" autoAdjust="0"/>
    <p:restoredTop sz="94471" autoAdjust="0"/>
  </p:normalViewPr>
  <p:slideViewPr>
    <p:cSldViewPr showGuides="1">
      <p:cViewPr>
        <p:scale>
          <a:sx n="80" d="100"/>
          <a:sy n="80" d="100"/>
        </p:scale>
        <p:origin x="-174" y="-103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85D17-32E4-4FC2-B659-984107A165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67DC6-43D7-4CEF-BEC1-3A1C2C6BFB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194121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2674620"/>
            <a:ext cx="8139178" cy="713238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381"/>
            <a:ext cx="8139178" cy="37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1941211"/>
            <a:ext cx="8139178" cy="674375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72000"/>
            <a:ext cx="8139178" cy="3781016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2856548"/>
            <a:ext cx="8139178" cy="468634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3383756"/>
            <a:ext cx="8139178" cy="808489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972000"/>
            <a:ext cx="3962432" cy="378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72000"/>
            <a:ext cx="3962432" cy="378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972000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341782"/>
            <a:ext cx="3962400" cy="3414176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972000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41782"/>
            <a:ext cx="3962432" cy="3414176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972000"/>
            <a:ext cx="3962432" cy="378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972000"/>
            <a:ext cx="3962432" cy="378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16144" r="16395" b="26211"/>
          <a:stretch>
            <a:fillRect/>
          </a:stretch>
        </p:blipFill>
        <p:spPr bwMode="auto">
          <a:xfrm>
            <a:off x="3208655" y="929898"/>
            <a:ext cx="2002972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55277" y="2522165"/>
            <a:ext cx="5832648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家乡的风俗</a:t>
            </a:r>
            <a:endParaRPr lang="zh-CN" altLang="en-US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480118" y="1162362"/>
            <a:ext cx="5316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defRPr/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“清明时节雨纷纷，路上行人欲断魂。借问酒家何处有，牧童遥指杏花村。”这首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清明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是大家从小就开始背的一首诗，相信大家再熟悉不过了。清明节是祭祖、扫墓的节日，也是二十四节气之一。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>
              <a:lnSpc>
                <a:spcPct val="150000"/>
              </a:lnSpc>
              <a:defRPr/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清明节也叫踏青节。大多数人都会在这一天回到家乡去扫墓、祭祖。关于清明节的起源，还有一个传说呢！据说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3" b="32316"/>
          <a:stretch>
            <a:fillRect/>
          </a:stretch>
        </p:blipFill>
        <p:spPr bwMode="auto">
          <a:xfrm>
            <a:off x="3041650" y="-1"/>
            <a:ext cx="3060700" cy="59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矩形 33"/>
          <p:cNvSpPr/>
          <p:nvPr/>
        </p:nvSpPr>
        <p:spPr>
          <a:xfrm>
            <a:off x="2739115" y="741933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清明节</a:t>
            </a:r>
            <a:endParaRPr lang="zh-CN" altLang="en-US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7544" y="4188857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spc="-330" dirty="0" smtClean="0">
                <a:solidFill>
                  <a:srgbClr val="FF0000"/>
                </a:solidFill>
              </a:rPr>
              <a:t>~~~~~~~~~~~~~~~~~~~~~~~~~~~~~~~~~~~~~  </a:t>
            </a:r>
            <a:r>
              <a:rPr lang="en-US" altLang="zh-CN" sz="1600" spc="-330" dirty="0" smtClean="0">
                <a:solidFill>
                  <a:srgbClr val="FF0000"/>
                </a:solidFill>
              </a:rPr>
              <a:t>~~~~~~~~~~~~~~~~~~~~~~~~~~~~~~~</a:t>
            </a:r>
            <a:endParaRPr lang="zh-CN" altLang="en-US" sz="1600" dirty="0" smtClean="0"/>
          </a:p>
        </p:txBody>
      </p:sp>
      <p:sp>
        <p:nvSpPr>
          <p:cNvPr id="17" name="矩形 16"/>
          <p:cNvSpPr/>
          <p:nvPr/>
        </p:nvSpPr>
        <p:spPr>
          <a:xfrm>
            <a:off x="899591" y="3723878"/>
            <a:ext cx="4923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spc="-330" dirty="0" smtClean="0">
                <a:solidFill>
                  <a:srgbClr val="FF0000"/>
                </a:solidFill>
              </a:rPr>
              <a:t>~~~~~~~~~~~~~~~~~~~~~~~~~~~~~~~~~~~~~  </a:t>
            </a:r>
            <a:r>
              <a:rPr lang="en-US" altLang="zh-CN" sz="1600" spc="-330" dirty="0" smtClean="0">
                <a:solidFill>
                  <a:srgbClr val="FF0000"/>
                </a:solidFill>
              </a:rPr>
              <a:t>~~~~~~~~~~~~~~~~~~~~~~~~</a:t>
            </a:r>
            <a:endParaRPr lang="zh-CN" altLang="en-US" sz="1600" dirty="0" smtClean="0"/>
          </a:p>
        </p:txBody>
      </p:sp>
      <p:sp>
        <p:nvSpPr>
          <p:cNvPr id="13" name="矩形 12"/>
          <p:cNvSpPr/>
          <p:nvPr/>
        </p:nvSpPr>
        <p:spPr>
          <a:xfrm>
            <a:off x="395536" y="701283"/>
            <a:ext cx="181007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佳作</a:t>
            </a:r>
            <a:r>
              <a:rPr lang="zh-CN" altLang="en-US" sz="24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在线：</a:t>
            </a:r>
            <a:endParaRPr lang="zh-CN" altLang="en-US" sz="2400" b="1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5823220" y="642048"/>
            <a:ext cx="0" cy="4182224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069930" y="1733202"/>
            <a:ext cx="253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❶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第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自然段从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清明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这首古诗引出清明节是祭祖、扫墓的节日，也是二十四节气之一。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0118" y="4609460"/>
            <a:ext cx="2867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spc="-330" dirty="0" smtClean="0">
                <a:solidFill>
                  <a:srgbClr val="FF0000"/>
                </a:solidFill>
              </a:rPr>
              <a:t>~~~~~~~~~~~~~~~~~~~~~~~~~~~~~~~~~~~</a:t>
            </a:r>
            <a:endParaRPr lang="zh-CN" altLang="en-US" sz="1600" dirty="0" smtClean="0"/>
          </a:p>
        </p:txBody>
      </p:sp>
      <p:sp>
        <p:nvSpPr>
          <p:cNvPr id="3" name="矩形 2"/>
          <p:cNvSpPr/>
          <p:nvPr/>
        </p:nvSpPr>
        <p:spPr>
          <a:xfrm>
            <a:off x="6084168" y="3149555"/>
            <a:ext cx="2434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❷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引出有关清明节的传说。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61742" y="699542"/>
            <a:ext cx="141577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写法品析</a:t>
            </a:r>
            <a:endParaRPr lang="zh-CN" altLang="en-US" sz="2400" b="1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20558" y="3055188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❶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086966" y="4393168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❷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699542"/>
            <a:ext cx="56886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清明节始于古代帝王将相“墓祭”之礼，后来民间也仿效，在那一天祭祖扫墓，慢慢地就成为了中华民族一种固定的风俗。本来，寒食节与清明节是两个不同的节日，到了唐朝，因为时间关系，所以将祭拜扫墓的日子定为了清明节。一般是在新历的四月五日。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清明节大约始于周代，到现在已经有二千五百多年的历史了。清明最开始是一个很重要的节气，清明一到，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气温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就升高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正是春耕播种的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</a:t>
            </a:r>
            <a:endParaRPr 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211984" y="642048"/>
            <a:ext cx="0" cy="4182224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36228" y="1009060"/>
            <a:ext cx="5459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spc="-330" dirty="0" smtClean="0">
                <a:solidFill>
                  <a:srgbClr val="FF0000"/>
                </a:solidFill>
              </a:rPr>
              <a:t>~~~~~~~~~~~~~~~~~~~~~~~~~~~~~~~~~~~~~  </a:t>
            </a:r>
            <a:r>
              <a:rPr lang="en-US" altLang="zh-CN" sz="1600" spc="-330" dirty="0" smtClean="0">
                <a:solidFill>
                  <a:srgbClr val="FF0000"/>
                </a:solidFill>
              </a:rPr>
              <a:t>~~~~~~~~~~~~~~~~~~~~~~~~~~~~~~~</a:t>
            </a:r>
            <a:endParaRPr lang="zh-CN" altLang="en-US" sz="1600" dirty="0" smtClean="0"/>
          </a:p>
        </p:txBody>
      </p:sp>
      <p:sp>
        <p:nvSpPr>
          <p:cNvPr id="13" name="矩形 12"/>
          <p:cNvSpPr/>
          <p:nvPr/>
        </p:nvSpPr>
        <p:spPr>
          <a:xfrm>
            <a:off x="395536" y="1441108"/>
            <a:ext cx="5459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spc="-330" dirty="0" smtClean="0">
                <a:solidFill>
                  <a:srgbClr val="FF0000"/>
                </a:solidFill>
              </a:rPr>
              <a:t>~~~~~~~~~~~~~~~~~~~~~~~~~~~~~~~~~~~~~  </a:t>
            </a:r>
            <a:r>
              <a:rPr lang="en-US" altLang="zh-CN" sz="1600" spc="-330" dirty="0" smtClean="0">
                <a:solidFill>
                  <a:srgbClr val="FF0000"/>
                </a:solidFill>
              </a:rPr>
              <a:t>~~~~~~~~~~~~~~~~~~~~~~~~~~~~~~~</a:t>
            </a:r>
            <a:endParaRPr lang="zh-CN" altLang="en-US" sz="1600" dirty="0" smtClean="0"/>
          </a:p>
        </p:txBody>
      </p:sp>
      <p:sp>
        <p:nvSpPr>
          <p:cNvPr id="15" name="矩形 14"/>
          <p:cNvSpPr/>
          <p:nvPr/>
        </p:nvSpPr>
        <p:spPr>
          <a:xfrm>
            <a:off x="323528" y="1923678"/>
            <a:ext cx="5459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spc="-330" dirty="0" smtClean="0">
                <a:solidFill>
                  <a:srgbClr val="FF0000"/>
                </a:solidFill>
              </a:rPr>
              <a:t>~~~~~~~~~~~~~~~~~~~~~~~~~~~~~~~~~~~~~  </a:t>
            </a:r>
            <a:endParaRPr lang="zh-CN" altLang="en-US" sz="1600" dirty="0" smtClean="0"/>
          </a:p>
        </p:txBody>
      </p:sp>
      <p:sp>
        <p:nvSpPr>
          <p:cNvPr id="17" name="矩形 16"/>
          <p:cNvSpPr/>
          <p:nvPr/>
        </p:nvSpPr>
        <p:spPr>
          <a:xfrm>
            <a:off x="6356000" y="911498"/>
            <a:ext cx="2392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❸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“慢慢”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这个词说明清明节是民间长期仿效帝王将相“墓祭”之礼，在那一天祭祖扫墓，而形成的固定风俗。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72200" y="2787774"/>
            <a:ext cx="239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</a:rPr>
              <a:t>❹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第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自然段主要写了清明节的来历及日期。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95736" y="3003798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</a:rPr>
              <a:t>❹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131840" y="163564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❸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699542"/>
            <a:ext cx="535577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时节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以前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还有“清明前后，种瓜点豆” “植树造林，莫过清明”的谚语。</a:t>
            </a:r>
            <a:endParaRPr lang="en-US" altLang="zh-CN" sz="20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明节的习俗有很多，扫墓是对祖先的思敬。按长期形成的风俗习惯，以前，北京人大多数都在清明节扫墓，但祭扫仪式并不在清明节的当天，而是在临近清明的“单”日举行。传说，只有僧人才在清明当天祭扫坟茔。也有插柳：因为有一句古话是这样说的“有心栽花花不成，无心插柳柳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成荫。”</a:t>
            </a:r>
            <a:endParaRPr lang="zh-CN" altLang="en-US" sz="20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211984" y="642048"/>
            <a:ext cx="0" cy="4182224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024269" y="1059582"/>
            <a:ext cx="41710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❺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98578" y="915566"/>
            <a:ext cx="22498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❺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“清明前后，种瓜点豆” “植树造林，莫过清明”这两句谚语说明了清明这个节气的重要性：种瓜点豆、植树造林。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595" y="767316"/>
            <a:ext cx="5511557" cy="403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据说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，插柳的风俗，是为了纪念神农氏的。有的地方，人们把柳枝插在屋檐下，可以预报天气。除了这些习俗，清明节的习俗还有很多。</a:t>
            </a:r>
            <a:endParaRPr lang="en-US" altLang="zh-CN" sz="20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我们一家由于工作问题，所以就没有回家乡扫墓、祭祖，我就在网上祭奠了光荣牺牲的烈士们，阅读有关他们的故事，学习他们的优良品德。</a:t>
            </a:r>
            <a:endParaRPr lang="en-US" altLang="zh-CN" sz="20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清明节不仅是一个传统节日，它也是我们中华民族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悠久的“活”文化遗产。“清明时节雨纷纷，路上行人欲断魂</a:t>
            </a:r>
            <a:r>
              <a:rPr lang="en-US" altLang="zh-CN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……”</a:t>
            </a:r>
            <a:endParaRPr lang="zh-CN" altLang="en-US" sz="2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211984" y="642048"/>
            <a:ext cx="0" cy="4182224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516216" y="915566"/>
            <a:ext cx="2249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清明节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还有单日祭扫，插柳等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风俗。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0324" y="987574"/>
            <a:ext cx="5459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spc="-330" dirty="0" smtClean="0">
                <a:solidFill>
                  <a:srgbClr val="FF0000"/>
                </a:solidFill>
              </a:rPr>
              <a:t>~~~~~~~~~~~~~~~~~~~~~~~~~~~~~~~~~~~~~~~~~~~~~~~~~~~~~~~~  </a:t>
            </a:r>
            <a:endParaRPr lang="zh-CN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395536" y="1419622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spc="-330" dirty="0" smtClean="0">
                <a:solidFill>
                  <a:srgbClr val="FF0000"/>
                </a:solidFill>
              </a:rPr>
              <a:t>~~~~~~~~~~~~~~~~~~~~~~~~~~~~~~~~~~~~~~~~~~~~~~~~~~~~~~~~</a:t>
            </a:r>
            <a:r>
              <a:rPr lang="en-US" altLang="zh-CN" sz="1600" spc="-330" dirty="0">
                <a:solidFill>
                  <a:srgbClr val="FF0000"/>
                </a:solidFill>
              </a:rPr>
              <a:t>~~~~~~</a:t>
            </a:r>
            <a:r>
              <a:rPr lang="en-US" altLang="zh-CN" sz="1600" spc="-330" dirty="0" smtClean="0">
                <a:solidFill>
                  <a:srgbClr val="FF0000"/>
                </a:solidFill>
              </a:rPr>
              <a:t>~~~~~ </a:t>
            </a:r>
            <a:endParaRPr lang="zh-CN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6487081" y="3003798"/>
            <a:ext cx="2249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作文以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清明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中的诗句结尾，照应开头。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5786" y="2000246"/>
            <a:ext cx="7745514" cy="1930337"/>
          </a:xfrm>
          <a:prstGeom prst="rect">
            <a:avLst/>
          </a:prstGeom>
          <a:noFill/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indent="612140"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本文开头结尾互相呼应。作者联系文化发展的过程向我们介绍了清明节的由来及风俗，内容丰富，语句通顺，条理清楚。</a:t>
            </a:r>
            <a:endParaRPr lang="zh-CN" altLang="en-US" sz="2800" b="1" dirty="0" smtClean="0">
              <a:latin typeface="+mn-ea"/>
              <a:ea typeface="+mn-ea"/>
            </a:endParaRPr>
          </a:p>
        </p:txBody>
      </p:sp>
      <p:pic>
        <p:nvPicPr>
          <p:cNvPr id="10" name="Picture 8" descr="https://ss0.bdstatic.com/70cFvHSh_Q1YnxGkpoWK1HF6hhy/it/u=2420330119,3946864923&amp;fm=23&amp;gp=0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674891" y="1059582"/>
            <a:ext cx="1287056" cy="104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960662" y="1393496"/>
            <a:ext cx="143981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总评：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金鱼图片大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2" name="Picture 5" descr="元宵灯会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3568" y="745740"/>
            <a:ext cx="2590300" cy="192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元宵灯会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228" y="2824129"/>
            <a:ext cx="2568640" cy="192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 descr="春节庙会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6744" y="745739"/>
            <a:ext cx="1497584" cy="192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9" descr="春节庙会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896" y="745739"/>
            <a:ext cx="1866159" cy="192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0" descr="春节庙会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3320" y="2824129"/>
            <a:ext cx="2090750" cy="198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1" descr="春节庙会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786064"/>
            <a:ext cx="1949667" cy="2019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143900" y="761672"/>
            <a:ext cx="785818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些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俗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矩形 12"/>
          <p:cNvSpPr>
            <a:spLocks noChangeArrowheads="1"/>
          </p:cNvSpPr>
          <p:nvPr/>
        </p:nvSpPr>
        <p:spPr bwMode="auto">
          <a:xfrm>
            <a:off x="714348" y="3326797"/>
            <a:ext cx="7890100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000" b="1" dirty="0" smtClean="0">
                <a:latin typeface="+mj-ea"/>
                <a:ea typeface="+mj-ea"/>
              </a:rPr>
              <a:t>“离家三里远，别是一乡风。”我们的祖国幅员辽阔，民族众多，每个地方都有自己独特的风俗习惯。你的家乡有哪些特别的风俗习惯？请你介绍一种风俗，或写一写你参加一次风俗活动的经历。</a:t>
            </a:r>
            <a:endParaRPr lang="zh-CN" altLang="en-US" sz="2000" b="1" dirty="0">
              <a:latin typeface="+mj-ea"/>
              <a:ea typeface="+mj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-276185"/>
            <a:ext cx="30607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1" name="Picture 1" descr="C:\Users\Administrator\AppData\Roaming\Tencent\Users\541737432\QQ\WinTemp\RichOle\RD0S2E@~$D%3$HSUUMA1AR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124" y="650904"/>
            <a:ext cx="4877164" cy="269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1526510"/>
            <a:ext cx="8358246" cy="31085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457200" rtl="0">
              <a:lnSpc>
                <a:spcPct val="14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latin typeface="+mj-ea"/>
                <a:ea typeface="+mj-ea"/>
                <a:cs typeface="Times New Roman" panose="02020603050405020304" pitchFamily="18" charset="0"/>
              </a:rPr>
              <a:t>本次习作要求写家乡的风俗。</a:t>
            </a:r>
            <a:endParaRPr lang="zh-CN" altLang="en-US" sz="2800" b="1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723900" lvl="0" indent="-266700" rtl="0">
              <a:lnSpc>
                <a:spcPct val="14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  <a:r>
              <a:rPr lang="zh-CN" altLang="en-US" sz="2800" b="1" dirty="0" smtClean="0">
                <a:latin typeface="+mj-ea"/>
                <a:ea typeface="+mj-ea"/>
                <a:cs typeface="Times New Roman" panose="02020603050405020304" pitchFamily="18" charset="0"/>
              </a:rPr>
              <a:t>教材上给出了两个选择。可以介绍一种风俗，也可以写一写你参加一次风俗活动的经历。</a:t>
            </a:r>
            <a:endParaRPr lang="zh-CN" altLang="en-US" sz="2800" b="1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723900" lvl="0" indent="-266700" rtl="0">
              <a:lnSpc>
                <a:spcPct val="14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</a:t>
            </a:r>
            <a:r>
              <a:rPr lang="zh-CN" altLang="en-US" sz="2800" b="1" dirty="0" smtClean="0">
                <a:latin typeface="+mj-ea"/>
                <a:ea typeface="+mj-ea"/>
                <a:cs typeface="Times New Roman" panose="02020603050405020304" pitchFamily="18" charset="0"/>
              </a:rPr>
              <a:t>写作时要突出民俗特点，内容要具体，语句要通顺。</a:t>
            </a:r>
            <a:endParaRPr lang="zh-CN" altLang="en-US" sz="2800" b="1" dirty="0" smtClean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3" b="20748"/>
          <a:stretch>
            <a:fillRect/>
          </a:stretch>
        </p:blipFill>
        <p:spPr bwMode="auto">
          <a:xfrm>
            <a:off x="3041650" y="0"/>
            <a:ext cx="3060700" cy="7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94334" y="699542"/>
            <a:ext cx="7534050" cy="662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说说本次习作对我们提出了哪些要求？ 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3" descr="C:\Users\Administrator\Desktop\17e1884f61f242d2a7c5ee365a480b19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3306" y="1928808"/>
            <a:ext cx="210319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3" b="26700"/>
          <a:stretch>
            <a:fillRect/>
          </a:stretch>
        </p:blipFill>
        <p:spPr bwMode="auto">
          <a:xfrm>
            <a:off x="3041650" y="0"/>
            <a:ext cx="3060700" cy="66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4612" y="2643188"/>
            <a:ext cx="1152128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圆角矩形标注 35"/>
          <p:cNvSpPr/>
          <p:nvPr/>
        </p:nvSpPr>
        <p:spPr>
          <a:xfrm>
            <a:off x="5857884" y="714362"/>
            <a:ext cx="2857520" cy="857256"/>
          </a:xfrm>
          <a:prstGeom prst="wedgeRoundRectCallout">
            <a:avLst>
              <a:gd name="adj1" fmla="val -72697"/>
              <a:gd name="adj2" fmla="val 6009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rtl="0"/>
            <a:r>
              <a:rPr lang="zh-CN" altLang="en-US" sz="2000" b="1" dirty="0" smtClean="0">
                <a:solidFill>
                  <a:schemeClr val="tx1"/>
                </a:solidFill>
              </a:rPr>
              <a:t>可以从给出的两项习作内容中中选一项来写。</a:t>
            </a:r>
            <a:endParaRPr lang="zh-CN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38" name="圆角矩形标注 37"/>
          <p:cNvSpPr/>
          <p:nvPr/>
        </p:nvSpPr>
        <p:spPr>
          <a:xfrm>
            <a:off x="214282" y="1214428"/>
            <a:ext cx="2288367" cy="1214446"/>
          </a:xfrm>
          <a:prstGeom prst="wedgeRoundRectCallout">
            <a:avLst>
              <a:gd name="adj1" fmla="val 69900"/>
              <a:gd name="adj2" fmla="val 536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rtl="0"/>
            <a:endParaRPr lang="en-US" altLang="zh-CN" sz="2400" b="1" dirty="0" smtClean="0">
              <a:solidFill>
                <a:schemeClr val="tx1"/>
              </a:solidFill>
            </a:endParaRPr>
          </a:p>
          <a:p>
            <a:pPr defTabSz="457200" rtl="0"/>
            <a:r>
              <a:rPr lang="zh-CN" altLang="en-US" sz="2400" b="1" dirty="0" smtClean="0">
                <a:solidFill>
                  <a:schemeClr val="tx1"/>
                </a:solidFill>
              </a:rPr>
              <a:t>这次习作我们应如何去写呢？</a:t>
            </a:r>
            <a:endParaRPr lang="zh-CN" altLang="en-US" sz="2400" b="1" dirty="0" smtClean="0">
              <a:solidFill>
                <a:schemeClr val="tx1"/>
              </a:solidFill>
            </a:endParaRPr>
          </a:p>
          <a:p>
            <a:pPr defTabSz="457200" rtl="0"/>
            <a:endParaRPr lang="zh-CN" altLang="en-US" sz="2200" b="1" dirty="0">
              <a:solidFill>
                <a:schemeClr val="tx1"/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857884" y="1785932"/>
            <a:ext cx="2857520" cy="1143008"/>
          </a:xfrm>
          <a:prstGeom prst="wedgeRoundRectCallout">
            <a:avLst>
              <a:gd name="adj1" fmla="val -71321"/>
              <a:gd name="adj2" fmla="val -43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rtl="0"/>
            <a:r>
              <a:rPr lang="zh-CN" altLang="en-US" b="1" dirty="0" smtClean="0">
                <a:solidFill>
                  <a:schemeClr val="tx1"/>
                </a:solidFill>
              </a:rPr>
              <a:t>如果介绍一种风俗，在写作时要抓住风俗的主要特点，分成几个方面来写，适当地写一写自己的体验。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643570" y="3286130"/>
            <a:ext cx="3214710" cy="1357322"/>
          </a:xfrm>
          <a:prstGeom prst="wedgeRoundRectCallout">
            <a:avLst>
              <a:gd name="adj1" fmla="val -52766"/>
              <a:gd name="adj2" fmla="val -6980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rtl="0"/>
            <a:r>
              <a:rPr lang="zh-CN" altLang="en-US" b="1" dirty="0" smtClean="0">
                <a:solidFill>
                  <a:schemeClr val="tx1"/>
                </a:solidFill>
              </a:rPr>
              <a:t>    如果写自己参加风俗活动的亲身经历，要把现场活动和自身感受写具体，把风俗的特点或来历自然穿插在文中合适的地方。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3" descr="C:\Users\Administrator\Desktop\17e1884f61f242d2a7c5ee365a480b19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3108" y="2357436"/>
            <a:ext cx="210319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圆角矩形标注 35"/>
          <p:cNvSpPr/>
          <p:nvPr/>
        </p:nvSpPr>
        <p:spPr>
          <a:xfrm>
            <a:off x="4357686" y="1571618"/>
            <a:ext cx="3214710" cy="1643074"/>
          </a:xfrm>
          <a:prstGeom prst="wedgeRoundRectCallout">
            <a:avLst>
              <a:gd name="adj1" fmla="val -64062"/>
              <a:gd name="adj2" fmla="val 4528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rtl="0"/>
            <a:r>
              <a:rPr lang="zh-CN" altLang="en-US" sz="2400" b="1" dirty="0" smtClean="0">
                <a:solidFill>
                  <a:schemeClr val="tx1"/>
                </a:solidFill>
              </a:rPr>
              <a:t>在习作中可以把风俗活动现场看到的情景一一记录下来。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1" name="矩形 12"/>
          <p:cNvSpPr/>
          <p:nvPr/>
        </p:nvSpPr>
        <p:spPr>
          <a:xfrm>
            <a:off x="1000100" y="642924"/>
            <a:ext cx="7786742" cy="7439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</a:t>
            </a:r>
            <a:r>
              <a:rPr lang="en-US" sz="32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2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白描法。</a:t>
            </a:r>
            <a:endParaRPr lang="zh-CN" altLang="en-US" sz="3200" b="1" dirty="0" smtClean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9" b="25533"/>
          <a:stretch>
            <a:fillRect/>
          </a:stretch>
        </p:blipFill>
        <p:spPr bwMode="auto">
          <a:xfrm>
            <a:off x="3041650" y="80498"/>
            <a:ext cx="3060700" cy="62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2"/>
          <p:cNvSpPr/>
          <p:nvPr/>
        </p:nvSpPr>
        <p:spPr>
          <a:xfrm>
            <a:off x="1000100" y="699542"/>
            <a:ext cx="778674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穿插法。</a:t>
            </a:r>
            <a:endParaRPr lang="zh-CN" altLang="en-US" sz="3200" b="1" dirty="0" smtClean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Picture 13" descr="C:\Users\Administrator\Desktop\17e1884f61f242d2a7c5ee365a480b19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7422" y="2428874"/>
            <a:ext cx="210319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4429124" y="1428742"/>
            <a:ext cx="3214710" cy="1643074"/>
          </a:xfrm>
          <a:prstGeom prst="wedgeRoundRectCallout">
            <a:avLst>
              <a:gd name="adj1" fmla="val -64062"/>
              <a:gd name="adj2" fmla="val 4528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rtl="0"/>
            <a:r>
              <a:rPr lang="zh-CN" altLang="en-US" sz="2400" b="1" dirty="0" smtClean="0">
                <a:solidFill>
                  <a:schemeClr val="tx1"/>
                </a:solidFill>
              </a:rPr>
              <a:t>在写自己参加风俗活动的过程中穿插写入有关的传说或故事。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2"/>
          <p:cNvSpPr/>
          <p:nvPr/>
        </p:nvSpPr>
        <p:spPr>
          <a:xfrm>
            <a:off x="1000100" y="699542"/>
            <a:ext cx="7786742" cy="7439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剪切组合法。</a:t>
            </a:r>
            <a:endParaRPr lang="zh-CN" altLang="en-US" sz="3200" b="1" dirty="0" smtClean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Picture 13" descr="C:\Users\Administrator\Desktop\17e1884f61f242d2a7c5ee365a480b19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7422" y="2428874"/>
            <a:ext cx="210319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4429124" y="1428742"/>
            <a:ext cx="3214710" cy="1643074"/>
          </a:xfrm>
          <a:prstGeom prst="wedgeRoundRectCallout">
            <a:avLst>
              <a:gd name="adj1" fmla="val -64062"/>
              <a:gd name="adj2" fmla="val 4528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rtl="0"/>
            <a:r>
              <a:rPr lang="zh-CN" altLang="en-US" sz="2400" b="1" dirty="0" smtClean="0">
                <a:solidFill>
                  <a:schemeClr val="tx1"/>
                </a:solidFill>
              </a:rPr>
              <a:t>把相关的传说或故事中的重点部分剪切组合在一起。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" descr="C:\Users\Administrator\Desktop\17e1884f61f242d2a7c5ee365a480b19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928940"/>
            <a:ext cx="1738174" cy="17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3071802" y="1142990"/>
            <a:ext cx="5500726" cy="32634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536575" defTabSz="457200" rtl="0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亲眼所见。 </a:t>
            </a:r>
            <a:r>
              <a:rPr lang="zh-CN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亲自参加家乡的风俗活动，认真观察活动中的物品、人物、活动过程，有了深刻的印象，写作时就像演电影一样历历在目。</a:t>
            </a:r>
            <a:endParaRPr lang="zh-CN" altLang="en-US" sz="2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indent="536575" defTabSz="457200" rtl="0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亲耳所闻。</a:t>
            </a:r>
            <a:r>
              <a:rPr lang="zh-CN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请长辈介绍当地的风俗，让我们的耳朵像录音机一样记录下来。把听到的介绍声情并茂地写下来。 </a:t>
            </a:r>
            <a:endParaRPr lang="zh-CN" altLang="en-US" sz="24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4348" y="1000114"/>
            <a:ext cx="2286016" cy="1357322"/>
            <a:chOff x="357158" y="1285866"/>
            <a:chExt cx="1714512" cy="1357322"/>
          </a:xfrm>
        </p:grpSpPr>
        <p:sp>
          <p:nvSpPr>
            <p:cNvPr id="6" name="云形标注 5"/>
            <p:cNvSpPr/>
            <p:nvPr/>
          </p:nvSpPr>
          <p:spPr>
            <a:xfrm>
              <a:off x="357158" y="1285866"/>
              <a:ext cx="1714512" cy="1357322"/>
            </a:xfrm>
            <a:prstGeom prst="cloudCallout">
              <a:avLst>
                <a:gd name="adj1" fmla="val -33426"/>
                <a:gd name="adj2" fmla="val 73728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矩形 4"/>
            <p:cNvSpPr/>
            <p:nvPr/>
          </p:nvSpPr>
          <p:spPr>
            <a:xfrm>
              <a:off x="500032" y="1500181"/>
              <a:ext cx="15716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</a:rPr>
                <a:t>怎样写好家乡的风俗？</a:t>
              </a:r>
              <a:endParaRPr lang="zh-CN" altLang="en-US" sz="2400" b="1" dirty="0" smtClean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1978</Words>
  <Application>WPS 演示</Application>
  <PresentationFormat>全屏显示(16:9)</PresentationFormat>
  <Paragraphs>109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Arial</vt:lpstr>
      <vt:lpstr>Malgun Gothic</vt:lpstr>
      <vt:lpstr>微软雅黑</vt:lpstr>
      <vt:lpstr>楷体</vt:lpstr>
      <vt:lpstr>Times New Roman</vt:lpstr>
      <vt:lpstr>黑体</vt:lpstr>
      <vt:lpstr>仿宋</vt:lpstr>
      <vt:lpstr>Arial Unicode MS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向快乐出发</cp:lastModifiedBy>
  <cp:revision>172</cp:revision>
  <dcterms:created xsi:type="dcterms:W3CDTF">2016-06-30T08:45:00Z</dcterms:created>
  <dcterms:modified xsi:type="dcterms:W3CDTF">2019-11-20T13:16:36Z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