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73" r:id="rId21"/>
    <p:sldId id="274" r:id="rId22"/>
    <p:sldId id="275" r:id="rId23"/>
    <p:sldId id="276" r:id="rId24"/>
    <p:sldId id="277" r:id="rId25"/>
    <p:sldId id="280" r:id="rId26"/>
    <p:sldId id="278" r:id="rId27"/>
  </p:sldIdLst>
  <p:sldSz cx="9144000" cy="6858000" type="screen4x3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78"/>
      </p:cViewPr>
      <p:guideLst>
        <p:guide orient="horz" pos="2160"/>
        <p:guide pos="28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6D0A-FB08-4E1B-8714-2F5F1D7122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17AE5-E4B6-4278-9D7D-175A01C7AF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miter lim="800000"/>
          </a:ln>
        </p:spPr>
      </p:sp>
      <p:sp>
        <p:nvSpPr>
          <p:cNvPr id="5939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幻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63053BF2-E929-4F0E-850C-7372F46A19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miter lim="800000"/>
          </a:ln>
        </p:spPr>
      </p:sp>
      <p:sp>
        <p:nvSpPr>
          <p:cNvPr id="6963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9636" name="幻灯片编号占位符 3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9C014CD7-BDE3-4C92-A7CE-625A2C609D9D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miter lim="800000"/>
          </a:ln>
        </p:spPr>
      </p:sp>
      <p:sp>
        <p:nvSpPr>
          <p:cNvPr id="706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70660" name="幻灯片编号占位符 3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704D243F-B48C-4248-86C0-C7565A3281ED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27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2708" name="幻灯片编号占位符 3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45895584-A86B-4F73-9F4E-76061CE6DF2C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miter lim="800000"/>
          </a:ln>
        </p:spPr>
      </p:sp>
      <p:sp>
        <p:nvSpPr>
          <p:cNvPr id="7168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684" name="幻灯片编号占位符 3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95DA4E0E-075E-483D-BFBA-7C1647EB3A90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幻灯片编号占位符 3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2E5CB45B-0FEA-462B-9CD6-8735D4929BC9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miter lim="800000"/>
          </a:ln>
        </p:spPr>
      </p:sp>
      <p:sp>
        <p:nvSpPr>
          <p:cNvPr id="634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2" name="幻灯片编号占位符 3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34BFE197-D575-4540-BD49-1422C6CB619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miter lim="800000"/>
          </a:ln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幻灯片编号占位符 3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24E3A698-7A73-4FED-8950-6AEA09208531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miter lim="800000"/>
          </a:ln>
        </p:spPr>
      </p:sp>
      <p:sp>
        <p:nvSpPr>
          <p:cNvPr id="6553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5540" name="幻灯片编号占位符 3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B38E6318-1CBD-48B2-9D16-889BCCE131C4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miter lim="800000"/>
          </a:ln>
        </p:spPr>
      </p:sp>
      <p:sp>
        <p:nvSpPr>
          <p:cNvPr id="6553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5540" name="幻灯片编号占位符 3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B38E6318-1CBD-48B2-9D16-889BCCE131C4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miter lim="800000"/>
          </a:ln>
        </p:spPr>
      </p:sp>
      <p:sp>
        <p:nvSpPr>
          <p:cNvPr id="665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幻灯片编号占位符 3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24207F77-6783-437C-8725-185FBA61384A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miter lim="800000"/>
          </a:ln>
        </p:spPr>
      </p:sp>
      <p:sp>
        <p:nvSpPr>
          <p:cNvPr id="6758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7588" name="幻灯片编号占位符 3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CAC37979-364E-4BA4-9E56-96B69F8B9456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miter lim="800000"/>
          </a:ln>
        </p:spPr>
      </p:sp>
      <p:sp>
        <p:nvSpPr>
          <p:cNvPr id="686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2" name="幻灯片编号占位符 3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D9D1F18B-B0F8-4A73-9446-77FD12053E2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444-146A-4B47-92E9-D11FC8779B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C83-E36D-49A7-AC9D-83938350D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444-146A-4B47-92E9-D11FC8779B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C83-E36D-49A7-AC9D-83938350D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444-146A-4B47-92E9-D11FC8779B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C83-E36D-49A7-AC9D-83938350D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1861" y="236940"/>
            <a:ext cx="4201025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444-146A-4B47-92E9-D11FC8779B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C83-E36D-49A7-AC9D-83938350D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444-146A-4B47-92E9-D11FC8779B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C83-E36D-49A7-AC9D-83938350D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444-146A-4B47-92E9-D11FC8779B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C83-E36D-49A7-AC9D-83938350D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444-146A-4B47-92E9-D11FC8779B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C83-E36D-49A7-AC9D-83938350D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444-146A-4B47-92E9-D11FC8779B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C83-E36D-49A7-AC9D-83938350D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444-146A-4B47-92E9-D11FC8779B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C83-E36D-49A7-AC9D-83938350D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444-146A-4B47-92E9-D11FC8779B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C83-E36D-49A7-AC9D-83938350D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444-146A-4B47-92E9-D11FC8779B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B1C83-E36D-49A7-AC9D-83938350D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8444-146A-4B47-92E9-D11FC8779B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B1C83-E36D-49A7-AC9D-83938350D52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标题 1"/>
          <p:cNvSpPr>
            <a:spLocks noChangeArrowheads="1"/>
          </p:cNvSpPr>
          <p:nvPr/>
        </p:nvSpPr>
        <p:spPr bwMode="auto">
          <a:xfrm>
            <a:off x="1434703" y="1643069"/>
            <a:ext cx="5829300" cy="1470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defTabSz="914400" eaLnBrk="0" hangingPunct="0">
              <a:lnSpc>
                <a:spcPct val="90000"/>
              </a:lnSpc>
            </a:pPr>
            <a:r>
              <a:rPr lang="en-US" altLang="zh-CN" sz="4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 </a:t>
            </a:r>
            <a:r>
              <a:rPr lang="zh-CN" altLang="en-US" sz="4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屈 原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（节选）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0" name="副标题 2"/>
          <p:cNvSpPr>
            <a:spLocks noChangeArrowheads="1"/>
          </p:cNvSpPr>
          <p:nvPr/>
        </p:nvSpPr>
        <p:spPr bwMode="auto">
          <a:xfrm>
            <a:off x="1596628" y="3370263"/>
            <a:ext cx="5481638" cy="723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defTabSz="914400" eaLnBrk="0" hangingPunct="0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郭沫若</a:t>
            </a: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3312319" y="4645047"/>
            <a:ext cx="2106216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4400" eaLnBrk="0" hangingPunct="0"/>
            <a:r>
              <a:rPr lang="zh-CN" altLang="en-US" sz="2400" b="1" dirty="0">
                <a:solidFill>
                  <a:srgbClr val="000000"/>
                </a:solidFill>
              </a:rPr>
              <a:t>人教版</a:t>
            </a:r>
            <a:r>
              <a:rPr lang="en-US" altLang="zh-CN" sz="2400" b="1" dirty="0">
                <a:solidFill>
                  <a:srgbClr val="000000"/>
                </a:solidFill>
              </a:rPr>
              <a:t>·</a:t>
            </a:r>
            <a:r>
              <a:rPr lang="zh-CN" altLang="en-US" sz="2400" b="1" dirty="0">
                <a:solidFill>
                  <a:srgbClr val="000000"/>
                </a:solidFill>
              </a:rPr>
              <a:t>九年级下册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2339755" y="692696"/>
            <a:ext cx="398001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ea typeface="黑体" panose="02010609060101010101" pitchFamily="49" charset="-122"/>
              </a:rPr>
              <a:t>听读课文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dirty="0">
                <a:ea typeface="黑体" panose="02010609060101010101" pitchFamily="49" charset="-122"/>
              </a:rPr>
              <a:t>动手标记</a:t>
            </a:r>
            <a:endParaRPr lang="zh-CN" altLang="en-US" sz="2800" dirty="0">
              <a:ea typeface="黑体" panose="02010609060101010101" pitchFamily="49" charset="-122"/>
            </a:endParaRPr>
          </a:p>
        </p:txBody>
      </p:sp>
      <p:sp>
        <p:nvSpPr>
          <p:cNvPr id="24587" name="Oval 12"/>
          <p:cNvSpPr>
            <a:spLocks noChangeArrowheads="1"/>
          </p:cNvSpPr>
          <p:nvPr/>
        </p:nvSpPr>
        <p:spPr bwMode="auto">
          <a:xfrm>
            <a:off x="1" y="0"/>
            <a:ext cx="1290638" cy="960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2" y="0"/>
            <a:ext cx="1773783" cy="5232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</a:rPr>
              <a:t>整体感知</a:t>
            </a:r>
            <a:endParaRPr lang="zh-CN" altLang="en-US" sz="28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24591" name="Text Box 6"/>
          <p:cNvSpPr txBox="1">
            <a:spLocks noChangeArrowheads="1"/>
          </p:cNvSpPr>
          <p:nvPr/>
        </p:nvSpPr>
        <p:spPr bwMode="auto">
          <a:xfrm>
            <a:off x="620318" y="1535116"/>
            <a:ext cx="8101013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3333FF"/>
                </a:solidFill>
                <a:latin typeface="宋体" panose="02010600030101010101" pitchFamily="2" charset="-122"/>
              </a:rPr>
              <a:t>    1.</a:t>
            </a:r>
            <a:r>
              <a:rPr lang="zh-CN" altLang="en-US" sz="4000" b="1">
                <a:solidFill>
                  <a:srgbClr val="3333FF"/>
                </a:solidFill>
                <a:latin typeface="宋体" panose="02010600030101010101" pitchFamily="2" charset="-122"/>
              </a:rPr>
              <a:t>利用工具书，结合文下注释，扫清阅读障碍。</a:t>
            </a:r>
            <a:endParaRPr lang="zh-CN" altLang="en-US" sz="4000" b="1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r>
              <a:rPr lang="en-US" altLang="zh-CN" sz="4000" b="1">
                <a:solidFill>
                  <a:srgbClr val="3333FF"/>
                </a:solidFill>
                <a:latin typeface="宋体" panose="02010600030101010101" pitchFamily="2" charset="-122"/>
              </a:rPr>
              <a:t>    2.</a:t>
            </a:r>
            <a:r>
              <a:rPr lang="zh-CN" altLang="en-US" sz="4000" b="1">
                <a:solidFill>
                  <a:srgbClr val="3333FF"/>
                </a:solidFill>
                <a:latin typeface="宋体" panose="02010600030101010101" pitchFamily="2" charset="-122"/>
              </a:rPr>
              <a:t>找出舞台说明的文字，体会其作用。</a:t>
            </a:r>
            <a:endParaRPr lang="en-US" altLang="zh-CN" sz="4000" b="1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r>
              <a:rPr lang="en-US" altLang="zh-CN" sz="4000" b="1">
                <a:solidFill>
                  <a:srgbClr val="3333FF"/>
                </a:solidFill>
                <a:latin typeface="宋体" panose="02010600030101010101" pitchFamily="2" charset="-122"/>
              </a:rPr>
              <a:t>    3.</a:t>
            </a:r>
            <a:r>
              <a:rPr lang="zh-CN" altLang="en-US" sz="4000" b="1">
                <a:solidFill>
                  <a:srgbClr val="3333FF"/>
                </a:solidFill>
                <a:latin typeface="宋体" panose="02010600030101010101" pitchFamily="2" charset="-122"/>
              </a:rPr>
              <a:t>找出本文的主体部分，并试着划分层次。</a:t>
            </a:r>
            <a:endParaRPr lang="zh-CN" altLang="en-US" sz="4000" b="1">
              <a:solidFill>
                <a:srgbClr val="3333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图片 9239" descr="R}~G0@VKLRUX2I2IJ4}0FM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" y="884238"/>
            <a:ext cx="2607469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2" name="Text Box 5"/>
          <p:cNvSpPr txBox="1">
            <a:spLocks noChangeArrowheads="1"/>
          </p:cNvSpPr>
          <p:nvPr/>
        </p:nvSpPr>
        <p:spPr bwMode="auto">
          <a:xfrm>
            <a:off x="2771802" y="260652"/>
            <a:ext cx="6119813" cy="3170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latin typeface="宋体" panose="02010600030101010101" pitchFamily="2" charset="-122"/>
              </a:rPr>
              <a:t>    </a:t>
            </a:r>
            <a:r>
              <a:rPr lang="zh-CN" altLang="en-US" sz="40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文章开头的文字，文中一些人物的表情、动作、上下场等（一般用括号括起来）。</a:t>
            </a:r>
            <a:endParaRPr lang="zh-CN" altLang="en-US" sz="4000" b="1" dirty="0">
              <a:solidFill>
                <a:srgbClr val="3333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endParaRPr lang="zh-CN" altLang="en-US" sz="4000" b="1" dirty="0">
              <a:latin typeface="宋体" panose="02010600030101010101" pitchFamily="2" charset="-122"/>
            </a:endParaRPr>
          </a:p>
        </p:txBody>
      </p:sp>
      <p:pic>
        <p:nvPicPr>
          <p:cNvPr id="9243" name="图片 9242" descr="IMQXMGYJ{3SR%SL`Z9TXY}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52763"/>
            <a:ext cx="6516216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9512" y="4"/>
            <a:ext cx="1944216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舞台说明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77835" descr="D5V7Z1YQGZH(ZNV1N1RBPUL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797725" y="1916832"/>
            <a:ext cx="234627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23530" y="0"/>
            <a:ext cx="8405564" cy="1877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宋体" panose="02010600030101010101" pitchFamily="2" charset="-122"/>
              </a:rPr>
              <a:t>    </a:t>
            </a:r>
            <a:r>
              <a:rPr lang="zh-CN" altLang="en-US" sz="3600" b="1" dirty="0">
                <a:latin typeface="宋体" panose="02010600030101010101" pitchFamily="2" charset="-122"/>
              </a:rPr>
              <a:t>屈原的内心独白表达了哪几个方面的思想内容？试在文中划分其结构层次。</a:t>
            </a:r>
            <a:endParaRPr lang="zh-CN" altLang="en-US" sz="3600" b="1" dirty="0">
              <a:latin typeface="宋体" panose="02010600030101010101" pitchFamily="2" charset="-122"/>
            </a:endParaRPr>
          </a:p>
          <a:p>
            <a:endParaRPr lang="zh-CN" altLang="en-US" sz="4000" b="1" dirty="0">
              <a:latin typeface="宋体" panose="02010600030101010101" pitchFamily="2" charset="-122"/>
            </a:endParaRPr>
          </a:p>
        </p:txBody>
      </p:sp>
      <p:sp>
        <p:nvSpPr>
          <p:cNvPr id="77835" name="Text Box 5"/>
          <p:cNvSpPr txBox="1">
            <a:spLocks noChangeArrowheads="1"/>
          </p:cNvSpPr>
          <p:nvPr/>
        </p:nvSpPr>
        <p:spPr bwMode="auto">
          <a:xfrm>
            <a:off x="342902" y="1441452"/>
            <a:ext cx="6360319" cy="550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</a:t>
            </a:r>
            <a:r>
              <a:rPr lang="zh-CN" altLang="en-US" sz="3600" b="1" dirty="0" smtClean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第</a:t>
            </a:r>
            <a:r>
              <a:rPr lang="zh-CN" altLang="en-US" sz="36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一层次 </a:t>
            </a:r>
            <a:r>
              <a:rPr lang="en-US" altLang="zh-CN" sz="36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(</a:t>
            </a:r>
            <a:r>
              <a:rPr lang="zh-CN" altLang="en-US" sz="2800" b="1" dirty="0">
                <a:solidFill>
                  <a:srgbClr val="00B05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从</a:t>
            </a:r>
            <a:r>
              <a:rPr lang="en-US" altLang="zh-CN" sz="2800" b="1" dirty="0">
                <a:solidFill>
                  <a:srgbClr val="00B05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“</a:t>
            </a:r>
            <a:r>
              <a:rPr lang="zh-CN" altLang="en-US" sz="2800" b="1" dirty="0">
                <a:solidFill>
                  <a:srgbClr val="00B05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风，你咆哮吧</a:t>
            </a:r>
            <a:r>
              <a:rPr lang="en-US" altLang="zh-CN" sz="2800" b="1" dirty="0">
                <a:solidFill>
                  <a:srgbClr val="00B05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”</a:t>
            </a:r>
            <a:r>
              <a:rPr lang="zh-CN" altLang="en-US" sz="2800" b="1" dirty="0">
                <a:solidFill>
                  <a:srgbClr val="00B05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至</a:t>
            </a:r>
            <a:r>
              <a:rPr lang="en-US" altLang="zh-CN" sz="2800" b="1" dirty="0">
                <a:solidFill>
                  <a:srgbClr val="00B05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“</a:t>
            </a:r>
            <a:r>
              <a:rPr lang="zh-CN" altLang="en-US" sz="2800" b="1" dirty="0">
                <a:solidFill>
                  <a:srgbClr val="00B05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把这包含着一切罪恶的黑暗烧毁了吧</a:t>
            </a:r>
            <a:r>
              <a:rPr lang="en-US" altLang="zh-CN" sz="2800" b="1" dirty="0">
                <a:solidFill>
                  <a:srgbClr val="00B05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”</a:t>
            </a:r>
            <a:r>
              <a:rPr lang="en-US" altLang="zh-CN" sz="36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) </a:t>
            </a:r>
            <a:r>
              <a:rPr lang="zh-CN" altLang="en-US" sz="36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：诗人呼唤与歌颂风雷电这些伟大的自然力，表达对黑暗的愤激、对光明的礼赞与向往。</a:t>
            </a:r>
            <a:endParaRPr lang="zh-CN" altLang="en-US" sz="3600" b="1" dirty="0">
              <a:solidFill>
                <a:srgbClr val="3333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36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第二层次</a:t>
            </a:r>
            <a:r>
              <a:rPr lang="en-US" altLang="zh-CN" sz="36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(</a:t>
            </a:r>
            <a:r>
              <a:rPr lang="en-US" altLang="zh-CN" sz="2800" b="1" dirty="0">
                <a:solidFill>
                  <a:srgbClr val="00B05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从“</a:t>
            </a:r>
            <a:r>
              <a:rPr lang="zh-CN" altLang="en-US" sz="2800" b="1" dirty="0">
                <a:solidFill>
                  <a:srgbClr val="00B05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把你这东皇太一烧毁了吧</a:t>
            </a:r>
            <a:r>
              <a:rPr lang="en-US" altLang="zh-CN" sz="2800" b="1" dirty="0">
                <a:solidFill>
                  <a:srgbClr val="00B05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”至</a:t>
            </a:r>
            <a:r>
              <a:rPr lang="zh-CN" altLang="en-US" sz="2800" b="1" dirty="0">
                <a:solidFill>
                  <a:srgbClr val="00B05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结尾</a:t>
            </a:r>
            <a:r>
              <a:rPr lang="en-US" altLang="zh-CN" sz="36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)</a:t>
            </a:r>
            <a:r>
              <a:rPr lang="zh-CN" altLang="en-US" sz="36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：借斥神鬼偶像来抨击昏庸腐朽的当权者。</a:t>
            </a:r>
            <a:endParaRPr lang="zh-CN" altLang="en-US" sz="3600" b="1" dirty="0">
              <a:solidFill>
                <a:srgbClr val="3333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endParaRPr lang="zh-CN" altLang="en-US" sz="36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5632" descr="D5V7Z1YQGZH(ZNV1N1RBPUL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04248" y="2419350"/>
            <a:ext cx="233975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Oval 12"/>
          <p:cNvSpPr>
            <a:spLocks noChangeArrowheads="1"/>
          </p:cNvSpPr>
          <p:nvPr/>
        </p:nvSpPr>
        <p:spPr bwMode="auto">
          <a:xfrm>
            <a:off x="611561" y="188641"/>
            <a:ext cx="2677285" cy="147452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1" name="Text Box 13"/>
          <p:cNvSpPr txBox="1">
            <a:spLocks noChangeArrowheads="1"/>
          </p:cNvSpPr>
          <p:nvPr/>
        </p:nvSpPr>
        <p:spPr bwMode="auto">
          <a:xfrm>
            <a:off x="251521" y="188640"/>
            <a:ext cx="1728192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</a:rPr>
              <a:t>精读文本</a:t>
            </a:r>
            <a:endParaRPr lang="zh-CN" altLang="en-US" sz="28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29708" name="Text Box 5"/>
          <p:cNvSpPr txBox="1">
            <a:spLocks noChangeArrowheads="1"/>
          </p:cNvSpPr>
          <p:nvPr/>
        </p:nvSpPr>
        <p:spPr bwMode="auto">
          <a:xfrm>
            <a:off x="1032272" y="357191"/>
            <a:ext cx="7428159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宋体" panose="02010600030101010101" pitchFamily="2" charset="-122"/>
              </a:rPr>
              <a:t>    1.</a:t>
            </a:r>
            <a:r>
              <a:rPr lang="zh-CN" altLang="en-US" sz="4000" b="1" dirty="0">
                <a:latin typeface="宋体" panose="02010600030101010101" pitchFamily="2" charset="-122"/>
              </a:rPr>
              <a:t>屈原的独白写了哪些景象？这些景象分别象征什么？</a:t>
            </a:r>
            <a:r>
              <a:rPr lang="zh-CN" altLang="en-US" sz="3600" b="1" dirty="0">
                <a:latin typeface="宋体" panose="02010600030101010101" pitchFamily="2" charset="-122"/>
              </a:rPr>
              <a:t>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25624" name="文本框 25623"/>
          <p:cNvSpPr txBox="1"/>
          <p:nvPr/>
        </p:nvSpPr>
        <p:spPr>
          <a:xfrm>
            <a:off x="395537" y="1897063"/>
            <a:ext cx="6864895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风雷电、洞庭湖、东海、长江，</a:t>
            </a:r>
            <a:endParaRPr lang="zh-CN" altLang="en-US" sz="4000" b="1" noProof="1">
              <a:solidFill>
                <a:srgbClr val="3333FF"/>
              </a:solidFill>
              <a:effectLst>
                <a:outerShdw blurRad="38100" dist="38100" dir="2700000">
                  <a:srgbClr val="000000"/>
                </a:outerShdw>
              </a:effectLst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有形的长剑、无形的长剑，</a:t>
            </a:r>
            <a:endParaRPr lang="zh-CN" altLang="en-US" sz="4000" b="1" noProof="1">
              <a:solidFill>
                <a:srgbClr val="3333FF"/>
              </a:solidFill>
              <a:effectLst>
                <a:outerShdw blurRad="38100" dist="38100" dir="2700000">
                  <a:srgbClr val="000000"/>
                </a:outerShdw>
              </a:effectLst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没有阴谋、没有污秽、没有自私自利的没有人的小岛，</a:t>
            </a:r>
            <a:endParaRPr lang="zh-CN" altLang="en-US" sz="4000" b="1" noProof="1">
              <a:solidFill>
                <a:srgbClr val="3333FF"/>
              </a:solidFill>
              <a:effectLst>
                <a:outerShdw blurRad="38100" dist="38100" dir="2700000">
                  <a:srgbClr val="000000"/>
                </a:outerShdw>
              </a:effectLst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“土偶木梗”的群像。</a:t>
            </a:r>
            <a:endParaRPr lang="zh-CN" altLang="en-US" sz="4000" b="1" noProof="1">
              <a:solidFill>
                <a:srgbClr val="3333FF"/>
              </a:solidFill>
              <a:effectLst>
                <a:outerShdw blurRad="38100" dist="38100" dir="2700000">
                  <a:srgbClr val="000000"/>
                </a:outerShdw>
              </a:effectLst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0" name="矩形 26639"/>
          <p:cNvSpPr/>
          <p:nvPr/>
        </p:nvSpPr>
        <p:spPr>
          <a:xfrm>
            <a:off x="251520" y="3995678"/>
            <a:ext cx="2571750" cy="286232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zh-CN" altLang="en-US" sz="3600" b="1" noProof="1" smtClean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没</a:t>
            </a:r>
            <a:r>
              <a:rPr lang="zh-CN" altLang="en-US" sz="3600" b="1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有阴谋、没有污秽、没有自私自利的没有人的小岛 </a:t>
            </a:r>
            <a:endParaRPr lang="zh-CN" altLang="en-US" sz="3600" b="1" noProof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6646" name="矩形 26645"/>
          <p:cNvSpPr/>
          <p:nvPr/>
        </p:nvSpPr>
        <p:spPr>
          <a:xfrm>
            <a:off x="3114676" y="3178"/>
            <a:ext cx="5777804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zh-CN" altLang="en-US" sz="3600" b="1" noProof="1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象征人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世间追求正义、光明的变革力量；</a:t>
            </a:r>
            <a:endParaRPr lang="zh-CN" altLang="en-US" sz="36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6647" name="矩形 26646"/>
          <p:cNvSpPr/>
          <p:nvPr/>
        </p:nvSpPr>
        <p:spPr>
          <a:xfrm>
            <a:off x="4860032" y="1268760"/>
            <a:ext cx="3786614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zh-CN" altLang="en-US" sz="4000" b="1" noProof="1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象征人民群众；</a:t>
            </a:r>
            <a:endParaRPr lang="zh-CN" altLang="en-US" sz="4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6648" name="矩形 26647"/>
          <p:cNvSpPr/>
          <p:nvPr/>
        </p:nvSpPr>
        <p:spPr>
          <a:xfrm>
            <a:off x="4788024" y="2060848"/>
            <a:ext cx="3905598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指坚定的信念；</a:t>
            </a:r>
            <a:endParaRPr lang="zh-CN" altLang="en-US" sz="4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6649" name="矩形 26648"/>
          <p:cNvSpPr/>
          <p:nvPr/>
        </p:nvSpPr>
        <p:spPr>
          <a:xfrm>
            <a:off x="3635897" y="2924946"/>
            <a:ext cx="5273749" cy="1323439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象征无德无能，欺民惑众的官僚统治集团。</a:t>
            </a:r>
            <a:endParaRPr lang="zh-CN" altLang="en-US" sz="4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6650" name="矩形 26649"/>
          <p:cNvSpPr/>
          <p:nvPr/>
        </p:nvSpPr>
        <p:spPr>
          <a:xfrm>
            <a:off x="3059832" y="4581130"/>
            <a:ext cx="5868144" cy="1323439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是对社会现实极端憎恶而企求寄托灵魂的一方净土。 </a:t>
            </a:r>
            <a:endParaRPr lang="zh-CN" altLang="en-US" sz="4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79512" y="116634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prstClr val="white"/>
              </a:buClr>
              <a:defRPr/>
            </a:pPr>
            <a:r>
              <a:rPr lang="zh-CN" altLang="en-US" sz="3600" b="1" noProof="1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风雷</a:t>
            </a:r>
            <a:r>
              <a:rPr lang="zh-CN" altLang="en-US" sz="3600" b="1" noProof="1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电</a:t>
            </a:r>
            <a:endParaRPr lang="zh-CN" altLang="en-US" sz="3600" b="1" noProof="1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" y="134077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prstClr val="white"/>
              </a:buClr>
              <a:defRPr/>
            </a:pPr>
            <a:r>
              <a:rPr lang="zh-CN" altLang="en-US" sz="3600" b="1" noProof="1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洞庭湖、东海、长江</a:t>
            </a:r>
            <a:endParaRPr lang="zh-CN" altLang="en-US" sz="3600" b="1" noProof="1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204866"/>
            <a:ext cx="3566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prstClr val="white"/>
              </a:buClr>
              <a:defRPr/>
            </a:pPr>
            <a:r>
              <a:rPr lang="zh-CN" altLang="en-US" sz="3600" b="1" noProof="1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无形的长剑</a:t>
            </a:r>
            <a:endParaRPr lang="zh-CN" altLang="en-US" sz="3600" b="1" noProof="1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" y="2996954"/>
            <a:ext cx="341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prstClr val="white"/>
              </a:buClr>
              <a:defRPr/>
            </a:pPr>
            <a:r>
              <a:rPr lang="zh-CN" altLang="en-US" sz="3600" b="1" noProof="1" smtClean="0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土</a:t>
            </a:r>
            <a:r>
              <a:rPr lang="zh-CN" altLang="en-US" sz="3600" b="1" noProof="1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偶木梗形象</a:t>
            </a:r>
            <a:endParaRPr lang="zh-CN" altLang="en-US" sz="3600" b="1" noProof="1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66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66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6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6" grpId="0" animBg="1" build="p"/>
      <p:bldP spid="26647" grpId="0" animBg="1" build="p"/>
      <p:bldP spid="26648" grpId="0" animBg="1" build="p"/>
      <p:bldP spid="26649" grpId="0" animBg="1"/>
      <p:bldP spid="26650" grpId="0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27676" descr="D5V7Z1YQGZH(ZNV1N1RBPUL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732241" y="1668466"/>
            <a:ext cx="2411761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Text Box 5"/>
          <p:cNvSpPr txBox="1">
            <a:spLocks noChangeArrowheads="1"/>
          </p:cNvSpPr>
          <p:nvPr/>
        </p:nvSpPr>
        <p:spPr bwMode="auto">
          <a:xfrm>
            <a:off x="251520" y="1"/>
            <a:ext cx="6788944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宋体" panose="02010600030101010101" pitchFamily="2" charset="-122"/>
              </a:rPr>
              <a:t>    2.</a:t>
            </a:r>
            <a:r>
              <a:rPr lang="zh-CN" altLang="en-US" sz="3600" b="1" dirty="0">
                <a:latin typeface="宋体" panose="02010600030101010101" pitchFamily="2" charset="-122"/>
              </a:rPr>
              <a:t>抒情主人公通过呼唤风、雷、电表达了一种怎样的思想感情？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27678" name="矩形 27677"/>
          <p:cNvSpPr/>
          <p:nvPr/>
        </p:nvSpPr>
        <p:spPr>
          <a:xfrm>
            <a:off x="539552" y="2348881"/>
            <a:ext cx="5829300" cy="292387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   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对风雷电的呼唤与歌颂，    表现了诗人对黑暗世界的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强</a:t>
            </a:r>
            <a:r>
              <a:rPr lang="zh-CN" altLang="en-US" sz="3600" b="1" noProof="1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烈愤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懑和摧毁黑暗的热望，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也</a:t>
            </a:r>
            <a:r>
              <a:rPr lang="zh-CN" altLang="en-US" sz="3600" b="1" noProof="1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表明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了诗人对光明未来的热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烈</a:t>
            </a:r>
            <a:r>
              <a:rPr lang="zh-CN" altLang="en-US" sz="3600" b="1" noProof="1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追求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。 </a:t>
            </a:r>
            <a:endParaRPr lang="zh-CN" altLang="en-US" sz="36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8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65554" descr="D5V7Z1YQGZH(ZNV1N1RBPUL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88224" y="2419350"/>
            <a:ext cx="255577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7" name="文本框 65546"/>
          <p:cNvSpPr txBox="1"/>
          <p:nvPr/>
        </p:nvSpPr>
        <p:spPr>
          <a:xfrm>
            <a:off x="611560" y="3429000"/>
            <a:ext cx="5237112" cy="1754326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600" b="1" noProof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   </a:t>
            </a:r>
            <a:r>
              <a:rPr lang="zh-CN" altLang="en-US" sz="3600" b="1" noProof="1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爱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国爱民，忠贞不屈，有着浩然正气和英勇无畏的斗争精神的人。</a:t>
            </a:r>
            <a:endParaRPr lang="en-US" altLang="zh-CN" sz="36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32780" name="Text Box 5"/>
          <p:cNvSpPr txBox="1">
            <a:spLocks noChangeArrowheads="1"/>
          </p:cNvSpPr>
          <p:nvPr/>
        </p:nvSpPr>
        <p:spPr bwMode="auto">
          <a:xfrm>
            <a:off x="251520" y="1196754"/>
            <a:ext cx="7829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宋体" panose="02010600030101010101" pitchFamily="2" charset="-122"/>
              </a:rPr>
              <a:t>    3.</a:t>
            </a:r>
            <a:r>
              <a:rPr lang="zh-CN" altLang="en-US" sz="3600" b="1" dirty="0">
                <a:latin typeface="宋体" panose="02010600030101010101" pitchFamily="2" charset="-122"/>
              </a:rPr>
              <a:t>你认为屈原是一个怎样的人？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65554" descr="D5V7Z1YQGZH(ZNV1N1RBPUL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36507" y="2419350"/>
            <a:ext cx="2807494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Text Box 5"/>
          <p:cNvSpPr txBox="1">
            <a:spLocks noChangeArrowheads="1"/>
          </p:cNvSpPr>
          <p:nvPr/>
        </p:nvSpPr>
        <p:spPr bwMode="auto">
          <a:xfrm>
            <a:off x="539553" y="108754"/>
            <a:ext cx="7043738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latin typeface="宋体" panose="02010600030101010101" pitchFamily="2" charset="-122"/>
              </a:rPr>
              <a:t>    </a:t>
            </a:r>
            <a:r>
              <a:rPr lang="en-US" altLang="zh-CN" sz="3600" b="1" dirty="0">
                <a:latin typeface="宋体" panose="02010600030101010101" pitchFamily="2" charset="-122"/>
              </a:rPr>
              <a:t>4.</a:t>
            </a:r>
            <a:r>
              <a:rPr lang="zh-CN" altLang="en-US" sz="3600" b="1" dirty="0">
                <a:latin typeface="宋体" panose="02010600030101010101" pitchFamily="2" charset="-122"/>
              </a:rPr>
              <a:t>找出最感兴趣的句子和段落，朗读给大家听，并说说写出了屈原怎样的内心情感。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65556" name="矩形 65555"/>
          <p:cNvSpPr>
            <a:spLocks noChangeArrowheads="1"/>
          </p:cNvSpPr>
          <p:nvPr/>
        </p:nvSpPr>
        <p:spPr bwMode="auto">
          <a:xfrm>
            <a:off x="539553" y="2046874"/>
            <a:ext cx="6237685" cy="40309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ea typeface="仿宋" panose="02010609060101010101" pitchFamily="49" charset="-122"/>
              </a:rPr>
              <a:t>例：</a:t>
            </a:r>
            <a:r>
              <a:rPr lang="en-US" altLang="en-US" sz="3200" b="1" dirty="0">
                <a:solidFill>
                  <a:srgbClr val="FF0000"/>
                </a:solidFill>
                <a:ea typeface="仿宋" panose="02010609060101010101" pitchFamily="49" charset="-122"/>
              </a:rPr>
              <a:t>①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ea typeface="仿宋" panose="02010609060101010101" pitchFamily="49" charset="-122"/>
              </a:rPr>
              <a:t>风！你咆哮吧！咆哮吧！尽力地咆哮吧！”</a:t>
            </a:r>
            <a:endParaRPr lang="zh-CN" altLang="en-US" sz="3200" b="1" dirty="0">
              <a:solidFill>
                <a:srgbClr val="FF0000"/>
              </a:solidFill>
              <a:ea typeface="仿宋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这几句是对风的呼喊，风是改变黑暗的变革力量，流露了屈原对风的急切的渴盼，对正义、光明的急切盼望。</a:t>
            </a:r>
            <a:endParaRPr lang="zh-CN" altLang="en-US" sz="3200" b="1" dirty="0">
              <a:solidFill>
                <a:srgbClr val="3333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32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反复和呼告</a:t>
            </a:r>
            <a:r>
              <a:rPr lang="zh-CN" altLang="en-US" sz="32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的运用，增强了语句的气势和表达效果。</a:t>
            </a:r>
            <a:endParaRPr lang="zh-CN" altLang="en-US" sz="3200" b="1" dirty="0">
              <a:solidFill>
                <a:srgbClr val="3333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78863" descr="D5V7Z1YQGZH(ZNV1N1RBPUL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36507" y="2419350"/>
            <a:ext cx="2807494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5"/>
          <p:cNvSpPr txBox="1">
            <a:spLocks noChangeArrowheads="1"/>
          </p:cNvSpPr>
          <p:nvPr/>
        </p:nvSpPr>
        <p:spPr bwMode="auto">
          <a:xfrm>
            <a:off x="467544" y="260648"/>
            <a:ext cx="7541368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宋体" panose="02010600030101010101" pitchFamily="2" charset="-122"/>
              </a:rPr>
              <a:t>    </a:t>
            </a:r>
            <a:r>
              <a:rPr lang="en-US" altLang="en-US" sz="3600" b="1" dirty="0">
                <a:solidFill>
                  <a:srgbClr val="FF0000"/>
                </a:solidFill>
                <a:ea typeface="仿宋" panose="02010609060101010101" pitchFamily="49" charset="-122"/>
              </a:rPr>
              <a:t>②</a:t>
            </a:r>
            <a:r>
              <a:rPr lang="zh-CN" altLang="en-US" sz="3600" b="1" dirty="0">
                <a:solidFill>
                  <a:srgbClr val="FF0000"/>
                </a:solidFill>
                <a:ea typeface="仿宋" panose="02010609060101010101" pitchFamily="49" charset="-122"/>
              </a:rPr>
              <a:t>火！你在天边，你在眼前，你在我的四面，我知道你就是宇宙的生命，你就是我的生命，你就是我呀！我这熊熊地燃烧着的生命，我这快要使我全身炸裂的怒火，难道就不能迸射出光明了吗？</a:t>
            </a:r>
            <a:r>
              <a:rPr lang="zh-CN" altLang="en-US" sz="3600" b="1" dirty="0">
                <a:latin typeface="宋体" panose="02010600030101010101" pitchFamily="2" charset="-122"/>
              </a:rPr>
              <a:t>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78866" name="矩形 78865"/>
          <p:cNvSpPr>
            <a:spLocks noChangeArrowheads="1"/>
          </p:cNvSpPr>
          <p:nvPr/>
        </p:nvSpPr>
        <p:spPr bwMode="auto">
          <a:xfrm>
            <a:off x="539552" y="3717032"/>
            <a:ext cx="5705475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这几句是屈原对光明的狂热的呼喊，通过</a:t>
            </a:r>
            <a:r>
              <a:rPr lang="zh-CN" altLang="en-US" sz="36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呼告、反复、反问</a:t>
            </a:r>
            <a:r>
              <a:rPr lang="zh-CN" altLang="en-US" sz="36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等修辞手法，表达了诗人对光明未来的热烈向往与追求。</a:t>
            </a:r>
            <a:endParaRPr lang="zh-CN" altLang="en-US" sz="3600" b="1" dirty="0">
              <a:solidFill>
                <a:srgbClr val="3333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85002" descr="D5V7Z1YQGZH(ZNV1N1RBPUL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36296" y="2852936"/>
            <a:ext cx="1907705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Text Box 5"/>
          <p:cNvSpPr txBox="1">
            <a:spLocks noChangeArrowheads="1"/>
          </p:cNvSpPr>
          <p:nvPr/>
        </p:nvSpPr>
        <p:spPr bwMode="auto">
          <a:xfrm>
            <a:off x="251521" y="441325"/>
            <a:ext cx="7593509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宋体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ea typeface="仿宋" panose="02010609060101010101" pitchFamily="49" charset="-122"/>
              </a:rPr>
              <a:t>③把你这东皇太一烧毁了吧！把你这云中君烧毁了吧！你们这些土偶木梗，你们高坐在神位上有什么德能？你们只是产生黑暗的父亲和母亲！</a:t>
            </a:r>
            <a:endParaRPr lang="zh-CN" altLang="en-US" sz="3600" b="1" dirty="0">
              <a:solidFill>
                <a:srgbClr val="FF0000"/>
              </a:solidFill>
              <a:ea typeface="仿宋" panose="02010609060101010101" pitchFamily="49" charset="-122"/>
            </a:endParaRPr>
          </a:p>
        </p:txBody>
      </p:sp>
      <p:sp>
        <p:nvSpPr>
          <p:cNvPr id="85004" name="矩形 85003"/>
          <p:cNvSpPr>
            <a:spLocks noChangeArrowheads="1"/>
          </p:cNvSpPr>
          <p:nvPr/>
        </p:nvSpPr>
        <p:spPr bwMode="auto">
          <a:xfrm>
            <a:off x="631032" y="2730502"/>
            <a:ext cx="6533257" cy="36009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 </a:t>
            </a:r>
            <a:r>
              <a:rPr lang="zh-CN" altLang="en-US" sz="32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通过</a:t>
            </a:r>
            <a:r>
              <a:rPr lang="zh-CN" altLang="en-US" sz="32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反问、反复、比喻</a:t>
            </a:r>
            <a:r>
              <a:rPr lang="zh-CN" altLang="en-US" sz="32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等手法的使用，深刻指出产生社会黑暗的根源，昏庸无能的统治集团，欺民惑众，压迫人民。</a:t>
            </a:r>
            <a:r>
              <a:rPr lang="zh-CN" altLang="en-US" sz="32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表现作者鞭挞一切污秽、横扫一切邪恶的顽强战斗精神，与黑暗势力决斗到底的浩然正气。</a:t>
            </a:r>
            <a:endParaRPr lang="zh-CN" altLang="en-US" sz="3200" b="1" dirty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图片 69645" descr="T7LVU7S49U42{4XS%F_OE$Y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03079" y="950913"/>
            <a:ext cx="3596879" cy="57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7" name="图片 69646" descr="%%{RP8XVFUKD7@`[@Z0[I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" y="1133475"/>
            <a:ext cx="545663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1769" descr="8(AMVN]%P7ASF0H)EW~M][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28184" y="4869162"/>
            <a:ext cx="2915816" cy="182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Oval 11"/>
          <p:cNvSpPr>
            <a:spLocks noChangeArrowheads="1"/>
          </p:cNvSpPr>
          <p:nvPr/>
        </p:nvSpPr>
        <p:spPr bwMode="auto">
          <a:xfrm>
            <a:off x="0" y="0"/>
            <a:ext cx="1043608" cy="292494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55" name="Text Box 12"/>
          <p:cNvSpPr txBox="1">
            <a:spLocks noChangeArrowheads="1"/>
          </p:cNvSpPr>
          <p:nvPr/>
        </p:nvSpPr>
        <p:spPr bwMode="auto">
          <a:xfrm>
            <a:off x="0" y="211138"/>
            <a:ext cx="1763688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</a:rPr>
              <a:t>合作探究</a:t>
            </a:r>
            <a:endParaRPr lang="zh-CN" altLang="en-US" sz="28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35852" name="Text Box 5"/>
          <p:cNvSpPr txBox="1">
            <a:spLocks noChangeArrowheads="1"/>
          </p:cNvSpPr>
          <p:nvPr/>
        </p:nvSpPr>
        <p:spPr bwMode="auto">
          <a:xfrm>
            <a:off x="107504" y="323851"/>
            <a:ext cx="8568951" cy="21852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宋体" panose="02010600030101010101" pitchFamily="2" charset="-122"/>
              </a:rPr>
              <a:t>剧本主要由人物对话组成，有时也会安排大段独白表达人物的心理和情感。课文节选的这一场，靳尚和郑詹尹对话的主要内容是什么？二人的对话与屈原的独白有什么联系？</a:t>
            </a:r>
            <a:r>
              <a:rPr lang="zh-CN" altLang="en-US" sz="3200" dirty="0"/>
              <a:t> 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31769" name="文本框 31768"/>
          <p:cNvSpPr txBox="1">
            <a:spLocks noChangeArrowheads="1"/>
          </p:cNvSpPr>
          <p:nvPr/>
        </p:nvSpPr>
        <p:spPr bwMode="auto">
          <a:xfrm>
            <a:off x="755576" y="2636912"/>
            <a:ext cx="5400600" cy="33855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主要内容是写靳尚                                                       和郑詹尹禀承南后的旨                                                      意，欲密谋毒死屈原。</a:t>
            </a:r>
            <a:endParaRPr lang="zh-CN" altLang="en-US" sz="3200" b="1" dirty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他们的阴谋把他们                                                      和屈原的矛盾推到了顶                                                       点。</a:t>
            </a:r>
            <a:endParaRPr lang="zh-CN" altLang="en-US" sz="3200" b="1" dirty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21432" y="98425"/>
            <a:ext cx="1290638" cy="960438"/>
          </a:xfrm>
          <a:prstGeom prst="ellipse">
            <a:avLst/>
          </a:prstGeom>
          <a:solidFill>
            <a:schemeClr val="bg1"/>
          </a:solidFill>
          <a:ln w="9525">
            <a:solidFill>
              <a:srgbClr val="C00000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</a:rPr>
              <a:t>写作特色</a:t>
            </a:r>
            <a:endParaRPr lang="zh-CN" altLang="en-US" sz="28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32780" name="Rectangle 3"/>
          <p:cNvSpPr>
            <a:spLocks noChangeArrowheads="1"/>
          </p:cNvSpPr>
          <p:nvPr/>
        </p:nvSpPr>
        <p:spPr bwMode="auto">
          <a:xfrm>
            <a:off x="772716" y="515938"/>
            <a:ext cx="7914084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defTabSz="914400">
              <a:lnSpc>
                <a:spcPct val="150000"/>
              </a:lnSpc>
            </a:pPr>
            <a:endParaRPr lang="zh-CN" altLang="en-US" sz="3200" b="1">
              <a:solidFill>
                <a:srgbClr val="3333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36876" name="矩形 32780"/>
          <p:cNvSpPr>
            <a:spLocks noChangeArrowheads="1"/>
          </p:cNvSpPr>
          <p:nvPr/>
        </p:nvSpPr>
        <p:spPr bwMode="auto">
          <a:xfrm>
            <a:off x="179513" y="980730"/>
            <a:ext cx="8568952" cy="5078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3600" b="1" dirty="0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1.</a:t>
            </a:r>
            <a:r>
              <a:rPr lang="zh-CN" altLang="en-US" sz="3600" b="1" dirty="0">
                <a:solidFill>
                  <a:srgbClr val="FF0000"/>
                </a:solidFill>
                <a:ea typeface="仿宋" panose="02010609060101010101" pitchFamily="49" charset="-122"/>
              </a:rPr>
              <a:t>内心独白</a:t>
            </a:r>
            <a:r>
              <a:rPr lang="zh-CN" altLang="en-US" sz="3600" b="1" dirty="0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想象奇特，联想丰富，气势宏伟，体现了作者浪漫主义的激情。 </a:t>
            </a:r>
            <a:endParaRPr lang="zh-CN" altLang="en-US" sz="3600" b="1" dirty="0">
              <a:solidFill>
                <a:srgbClr val="3333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3600" b="1" dirty="0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2.</a:t>
            </a:r>
            <a:r>
              <a:rPr lang="zh-CN" altLang="en-US" sz="3600" b="1" dirty="0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运用</a:t>
            </a:r>
            <a:r>
              <a:rPr lang="zh-CN" altLang="en-US" sz="3600" b="1" dirty="0">
                <a:solidFill>
                  <a:srgbClr val="FF0000"/>
                </a:solidFill>
                <a:ea typeface="仿宋" panose="02010609060101010101" pitchFamily="49" charset="-122"/>
              </a:rPr>
              <a:t>象征</a:t>
            </a:r>
            <a:r>
              <a:rPr lang="zh-CN" altLang="en-US" sz="3600" b="1" dirty="0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的手法，将作者难以言表的情感表达得更加含蓄、深沉、凝练。</a:t>
            </a:r>
            <a:endParaRPr lang="zh-CN" altLang="en-US" sz="3600" b="1" dirty="0">
              <a:solidFill>
                <a:srgbClr val="3333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3600" b="1" dirty="0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3.</a:t>
            </a:r>
            <a:r>
              <a:rPr lang="zh-CN" altLang="en-US" sz="3600" b="1" dirty="0">
                <a:solidFill>
                  <a:srgbClr val="FF0000"/>
                </a:solidFill>
                <a:ea typeface="仿宋" panose="02010609060101010101" pitchFamily="49" charset="-122"/>
              </a:rPr>
              <a:t>比喻、拟人、排比、夸张、反复、反问等多种修辞</a:t>
            </a:r>
            <a:r>
              <a:rPr lang="zh-CN" altLang="en-US" sz="3600" b="1" dirty="0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方法的运用，增强了语句的气势和感情色彩。</a:t>
            </a:r>
            <a:endParaRPr lang="zh-CN" altLang="en-US" sz="3600" b="1" dirty="0">
              <a:solidFill>
                <a:srgbClr val="3333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3600" b="1" dirty="0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4.</a:t>
            </a:r>
            <a:r>
              <a:rPr lang="zh-CN" altLang="en-US" sz="3600" b="1" dirty="0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多用</a:t>
            </a:r>
            <a:r>
              <a:rPr lang="zh-CN" altLang="en-US" sz="3600" b="1" dirty="0">
                <a:solidFill>
                  <a:srgbClr val="FF0000"/>
                </a:solidFill>
                <a:ea typeface="仿宋" panose="02010609060101010101" pitchFamily="49" charset="-122"/>
              </a:rPr>
              <a:t>短句</a:t>
            </a:r>
            <a:r>
              <a:rPr lang="zh-CN" altLang="en-US" sz="3600" b="1" dirty="0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，语气急促，情感激烈，体现屈原忧国忧民、英勇无畏的伟大精神。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1" name="Oval 11"/>
          <p:cNvSpPr>
            <a:spLocks noChangeArrowheads="1"/>
          </p:cNvSpPr>
          <p:nvPr/>
        </p:nvSpPr>
        <p:spPr bwMode="auto">
          <a:xfrm>
            <a:off x="1691680" y="188640"/>
            <a:ext cx="1290638" cy="960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2" name="Text Box 12"/>
          <p:cNvSpPr txBox="1">
            <a:spLocks noChangeArrowheads="1"/>
          </p:cNvSpPr>
          <p:nvPr/>
        </p:nvSpPr>
        <p:spPr bwMode="auto">
          <a:xfrm>
            <a:off x="323529" y="188642"/>
            <a:ext cx="1608535" cy="51911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</a:rPr>
              <a:t>课堂小结</a:t>
            </a:r>
            <a:endParaRPr lang="zh-CN" altLang="en-US" sz="28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37900" name="Text Box 5"/>
          <p:cNvSpPr txBox="1">
            <a:spLocks noChangeArrowheads="1"/>
          </p:cNvSpPr>
          <p:nvPr/>
        </p:nvSpPr>
        <p:spPr bwMode="auto">
          <a:xfrm>
            <a:off x="827584" y="1484785"/>
            <a:ext cx="7384256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latin typeface="宋体" panose="02010600030101010101" pitchFamily="2" charset="-122"/>
              </a:rPr>
              <a:t>    </a:t>
            </a:r>
            <a:r>
              <a:rPr lang="zh-CN" altLang="en-US" sz="4000" b="1" dirty="0">
                <a:latin typeface="宋体" panose="02010600030101010101" pitchFamily="2" charset="-122"/>
              </a:rPr>
              <a:t>这是一篇悲壮、慷慨、激昂的抒情独白。屈原召唤风雷电等雄伟的自然力量，他与风雷电已完全融为一体！充分表现了诗人痛恨黑暗、向往光明、忠于祖国、热爱人民的高尚情操和崇高理想。</a:t>
            </a:r>
            <a:endParaRPr lang="zh-CN" altLang="en-US" sz="4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Oval 11"/>
          <p:cNvSpPr>
            <a:spLocks noChangeArrowheads="1"/>
          </p:cNvSpPr>
          <p:nvPr/>
        </p:nvSpPr>
        <p:spPr bwMode="auto">
          <a:xfrm>
            <a:off x="0" y="0"/>
            <a:ext cx="1290638" cy="960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51" name="Text Box 12"/>
          <p:cNvSpPr txBox="1">
            <a:spLocks noChangeArrowheads="1"/>
          </p:cNvSpPr>
          <p:nvPr/>
        </p:nvSpPr>
        <p:spPr bwMode="auto">
          <a:xfrm>
            <a:off x="251520" y="404664"/>
            <a:ext cx="1608535" cy="51911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</a:rPr>
              <a:t>拓展延伸</a:t>
            </a:r>
            <a:endParaRPr lang="zh-CN" altLang="en-US" sz="28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34834" name="Text Box 5"/>
          <p:cNvSpPr txBox="1"/>
          <p:nvPr/>
        </p:nvSpPr>
        <p:spPr>
          <a:xfrm>
            <a:off x="1331640" y="1988840"/>
            <a:ext cx="5983138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b="1" noProof="1">
                <a:latin typeface="宋体" panose="02010600030101010101" pitchFamily="2" charset="-122"/>
              </a:rPr>
              <a:t>    </a:t>
            </a:r>
            <a:r>
              <a:rPr lang="zh-CN" altLang="en-US" sz="4000" b="1" noProof="1">
                <a:effectLst>
                  <a:outerShdw blurRad="38100" dist="38100" dir="2700000">
                    <a:srgbClr val="000000"/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分角色朗读课文，注意读出人物的心理和情感，体会人物形象。班内分小组表演本剧。</a:t>
            </a:r>
            <a:endParaRPr lang="zh-CN" altLang="en-US" sz="4000" b="1" noProof="1">
              <a:effectLst>
                <a:outerShdw blurRad="38100" dist="38100" dir="2700000">
                  <a:srgbClr val="000000"/>
                </a:outerShdw>
              </a:effectLst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8" name="Oval 11"/>
          <p:cNvSpPr>
            <a:spLocks noChangeArrowheads="1"/>
          </p:cNvSpPr>
          <p:nvPr/>
        </p:nvSpPr>
        <p:spPr bwMode="auto">
          <a:xfrm>
            <a:off x="21432" y="98425"/>
            <a:ext cx="1290638" cy="960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9" name="Text Box 12"/>
          <p:cNvSpPr txBox="1">
            <a:spLocks noChangeArrowheads="1"/>
          </p:cNvSpPr>
          <p:nvPr/>
        </p:nvSpPr>
        <p:spPr bwMode="auto">
          <a:xfrm>
            <a:off x="21432" y="309565"/>
            <a:ext cx="1608535" cy="51911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</a:rPr>
              <a:t>文章结构</a:t>
            </a:r>
            <a:endParaRPr lang="zh-CN" altLang="en-US" sz="28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38923" name="文本框 1"/>
          <p:cNvSpPr txBox="1">
            <a:spLocks noChangeArrowheads="1"/>
          </p:cNvSpPr>
          <p:nvPr/>
        </p:nvSpPr>
        <p:spPr bwMode="auto">
          <a:xfrm>
            <a:off x="664370" y="2519366"/>
            <a:ext cx="115491" cy="1322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1A1A9E"/>
                </a:solidFill>
              </a:rPr>
              <a:t>屈原</a:t>
            </a:r>
            <a:endParaRPr lang="zh-CN" altLang="en-US" sz="4000" b="1">
              <a:solidFill>
                <a:srgbClr val="1A1A9E"/>
              </a:solidFill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226344" y="1509716"/>
            <a:ext cx="403622" cy="3303587"/>
          </a:xfrm>
          <a:prstGeom prst="leftBrac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8925" name="文本框 4"/>
          <p:cNvSpPr txBox="1">
            <a:spLocks noChangeArrowheads="1"/>
          </p:cNvSpPr>
          <p:nvPr/>
        </p:nvSpPr>
        <p:spPr bwMode="auto">
          <a:xfrm>
            <a:off x="1582342" y="3841751"/>
            <a:ext cx="1129903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1A1A9E"/>
                </a:solidFill>
              </a:rPr>
              <a:t>雷电颂</a:t>
            </a:r>
            <a:endParaRPr lang="zh-CN" altLang="en-US" sz="2800" b="1">
              <a:solidFill>
                <a:srgbClr val="1A1A9E"/>
              </a:solidFill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2430067" y="3360741"/>
            <a:ext cx="126206" cy="1804987"/>
          </a:xfrm>
          <a:prstGeom prst="leftBrac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8927" name="文本框 6"/>
          <p:cNvSpPr txBox="1">
            <a:spLocks noChangeArrowheads="1"/>
          </p:cNvSpPr>
          <p:nvPr/>
        </p:nvSpPr>
        <p:spPr bwMode="auto">
          <a:xfrm>
            <a:off x="1800227" y="1509715"/>
            <a:ext cx="2650331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1A1A9E"/>
                </a:solidFill>
              </a:rPr>
              <a:t>靳尚、郑詹尹密谋，欲毒死屈原</a:t>
            </a:r>
            <a:endParaRPr lang="zh-CN" altLang="en-US" sz="2800" b="1">
              <a:solidFill>
                <a:srgbClr val="1A1A9E"/>
              </a:solidFill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4126706" y="3101975"/>
            <a:ext cx="57150" cy="9556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1" name="左大括号 10"/>
          <p:cNvSpPr/>
          <p:nvPr/>
        </p:nvSpPr>
        <p:spPr>
          <a:xfrm>
            <a:off x="3962400" y="4362453"/>
            <a:ext cx="57150" cy="955675"/>
          </a:xfrm>
          <a:prstGeom prst="leftBrac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8930" name="文本框 15"/>
          <p:cNvSpPr txBox="1">
            <a:spLocks noChangeArrowheads="1"/>
          </p:cNvSpPr>
          <p:nvPr/>
        </p:nvSpPr>
        <p:spPr bwMode="auto">
          <a:xfrm>
            <a:off x="2556274" y="4643440"/>
            <a:ext cx="1307306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1A1A9E"/>
                </a:solidFill>
              </a:rPr>
              <a:t>痛斥黑暗</a:t>
            </a:r>
            <a:endParaRPr lang="zh-CN" altLang="en-US" sz="2800" b="1">
              <a:solidFill>
                <a:srgbClr val="1A1A9E"/>
              </a:solidFill>
            </a:endParaRPr>
          </a:p>
        </p:txBody>
      </p:sp>
      <p:sp>
        <p:nvSpPr>
          <p:cNvPr id="38931" name="文本框 16"/>
          <p:cNvSpPr txBox="1">
            <a:spLocks noChangeArrowheads="1"/>
          </p:cNvSpPr>
          <p:nvPr/>
        </p:nvSpPr>
        <p:spPr bwMode="auto">
          <a:xfrm>
            <a:off x="6425805" y="2887666"/>
            <a:ext cx="169187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1A1A9E"/>
                </a:solidFill>
              </a:rPr>
              <a:t>与光明同行，与黑暗决裂</a:t>
            </a:r>
            <a:endParaRPr lang="zh-CN" altLang="en-US" sz="2800" b="1">
              <a:solidFill>
                <a:srgbClr val="1A1A9E"/>
              </a:solidFill>
            </a:endParaRPr>
          </a:p>
        </p:txBody>
      </p:sp>
      <p:sp>
        <p:nvSpPr>
          <p:cNvPr id="38932" name="文本框 17"/>
          <p:cNvSpPr txBox="1">
            <a:spLocks noChangeArrowheads="1"/>
          </p:cNvSpPr>
          <p:nvPr/>
        </p:nvSpPr>
        <p:spPr bwMode="auto">
          <a:xfrm>
            <a:off x="4207670" y="3582990"/>
            <a:ext cx="1531144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1A1A9E"/>
                </a:solidFill>
              </a:rPr>
              <a:t>呼唤光明</a:t>
            </a:r>
            <a:endParaRPr lang="zh-CN" altLang="en-US" sz="2800" b="1">
              <a:solidFill>
                <a:srgbClr val="1A1A9E"/>
              </a:solidFill>
            </a:endParaRPr>
          </a:p>
        </p:txBody>
      </p:sp>
      <p:sp>
        <p:nvSpPr>
          <p:cNvPr id="38933" name="文本框 18"/>
          <p:cNvSpPr txBox="1">
            <a:spLocks noChangeArrowheads="1"/>
          </p:cNvSpPr>
          <p:nvPr/>
        </p:nvSpPr>
        <p:spPr bwMode="auto">
          <a:xfrm>
            <a:off x="4288633" y="2838451"/>
            <a:ext cx="2040731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1A1A9E"/>
                </a:solidFill>
              </a:rPr>
              <a:t>呼唤风、雷、电</a:t>
            </a:r>
            <a:endParaRPr lang="zh-CN" altLang="en-US" sz="2800" b="1">
              <a:solidFill>
                <a:srgbClr val="1A1A9E"/>
              </a:solidFill>
            </a:endParaRPr>
          </a:p>
        </p:txBody>
      </p:sp>
      <p:sp>
        <p:nvSpPr>
          <p:cNvPr id="38934" name="文本框 19"/>
          <p:cNvSpPr txBox="1">
            <a:spLocks noChangeArrowheads="1"/>
          </p:cNvSpPr>
          <p:nvPr/>
        </p:nvSpPr>
        <p:spPr bwMode="auto">
          <a:xfrm>
            <a:off x="2595563" y="3168651"/>
            <a:ext cx="1291829" cy="954107"/>
          </a:xfrm>
          <a:prstGeom prst="rect">
            <a:avLst/>
          </a:prstGeom>
          <a:noFill/>
          <a:ln w="12700">
            <a:solidFill>
              <a:srgbClr val="B8747C"/>
            </a:solidFill>
            <a:rou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1A1A9E"/>
                </a:solidFill>
              </a:rPr>
              <a:t>歌颂光明</a:t>
            </a:r>
            <a:endParaRPr lang="zh-CN" altLang="en-US" sz="2800" b="1">
              <a:solidFill>
                <a:srgbClr val="1A1A9E"/>
              </a:solidFill>
            </a:endParaRPr>
          </a:p>
        </p:txBody>
      </p:sp>
      <p:sp>
        <p:nvSpPr>
          <p:cNvPr id="38935" name="文本框 20"/>
          <p:cNvSpPr txBox="1">
            <a:spLocks noChangeArrowheads="1"/>
          </p:cNvSpPr>
          <p:nvPr/>
        </p:nvSpPr>
        <p:spPr bwMode="auto">
          <a:xfrm>
            <a:off x="4088607" y="4968876"/>
            <a:ext cx="1531144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1A1A9E"/>
                </a:solidFill>
              </a:rPr>
              <a:t>抨击当权者</a:t>
            </a:r>
            <a:endParaRPr lang="zh-CN" altLang="en-US" sz="2800" b="1">
              <a:solidFill>
                <a:srgbClr val="1A1A9E"/>
              </a:solidFill>
            </a:endParaRPr>
          </a:p>
        </p:txBody>
      </p:sp>
      <p:sp>
        <p:nvSpPr>
          <p:cNvPr id="38936" name="文本框 21"/>
          <p:cNvSpPr txBox="1">
            <a:spLocks noChangeArrowheads="1"/>
          </p:cNvSpPr>
          <p:nvPr/>
        </p:nvSpPr>
        <p:spPr bwMode="auto">
          <a:xfrm>
            <a:off x="4126708" y="4362451"/>
            <a:ext cx="2202656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1A1A9E"/>
                </a:solidFill>
              </a:rPr>
              <a:t>痛斥神鬼偶像</a:t>
            </a:r>
            <a:endParaRPr lang="zh-CN" altLang="en-US" sz="2800" b="1">
              <a:solidFill>
                <a:srgbClr val="1A1A9E"/>
              </a:solidFill>
            </a:endParaRPr>
          </a:p>
        </p:txBody>
      </p:sp>
      <p:sp>
        <p:nvSpPr>
          <p:cNvPr id="23" name="右大括号 22"/>
          <p:cNvSpPr/>
          <p:nvPr/>
        </p:nvSpPr>
        <p:spPr>
          <a:xfrm>
            <a:off x="6329363" y="1800225"/>
            <a:ext cx="171450" cy="3535363"/>
          </a:xfrm>
          <a:prstGeom prst="rightBrac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22" name="图片 68621" descr="MHJRH81TJ6H}SP9AOZVZHS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50557" y="3148017"/>
            <a:ext cx="4693444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25flower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6344" y="6354782"/>
            <a:ext cx="806054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3" name="图片 68622" descr="TXK2]X_Z}H5M8D7)EN4`HI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450556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6" name="图片 68625" descr="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3114" y="3748094"/>
            <a:ext cx="2407444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7" name="图片 68626" descr="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0241" y="5"/>
            <a:ext cx="2237185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8" name="图片 68627" descr="g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" y="3748088"/>
            <a:ext cx="210859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9" name="图片 67598" descr="DKL03J(Q`0G`IJ$@5~E(4{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5309" y="209550"/>
            <a:ext cx="774739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 Box 2"/>
          <p:cNvSpPr txBox="1">
            <a:spLocks noChangeArrowheads="1"/>
          </p:cNvSpPr>
          <p:nvPr/>
        </p:nvSpPr>
        <p:spPr bwMode="auto">
          <a:xfrm>
            <a:off x="278217" y="3186116"/>
            <a:ext cx="7889081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</a:rPr>
              <a:t>屈原，名平，字原，号灵均，我国第一位伟大的爱国主义诗人，战国时楚国人。他用楚辞的形式写了我国第一首政治抒情诗</a:t>
            </a:r>
            <a:r>
              <a:rPr lang="en-US" altLang="zh-CN" sz="3200" b="1">
                <a:solidFill>
                  <a:srgbClr val="FF0000"/>
                </a:solidFill>
              </a:rPr>
              <a:t>《</a:t>
            </a:r>
            <a:r>
              <a:rPr lang="zh-CN" altLang="en-US" sz="3200" b="1">
                <a:solidFill>
                  <a:srgbClr val="FF0000"/>
                </a:solidFill>
              </a:rPr>
              <a:t>离骚</a:t>
            </a:r>
            <a:r>
              <a:rPr lang="en-US" altLang="zh-CN" sz="3200" b="1">
                <a:solidFill>
                  <a:srgbClr val="FF0000"/>
                </a:solidFill>
              </a:rPr>
              <a:t>》</a:t>
            </a:r>
            <a:r>
              <a:rPr lang="zh-CN" altLang="en-US" sz="3200" b="1">
                <a:solidFill>
                  <a:srgbClr val="FF0000"/>
                </a:solidFill>
              </a:rPr>
              <a:t>。因看透了秦国吞并六国的野心，力劝楚怀王联齐抗秦，后来遭奸人陷害，罢官放逐，但心仍系国。楚国被攻后，自投汩罗江而死。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Text Box 13"/>
          <p:cNvSpPr txBox="1">
            <a:spLocks noChangeArrowheads="1"/>
          </p:cNvSpPr>
          <p:nvPr/>
        </p:nvSpPr>
        <p:spPr bwMode="auto">
          <a:xfrm>
            <a:off x="611567" y="1412777"/>
            <a:ext cx="1229915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ea typeface="黑体" panose="02010609060101010101" pitchFamily="49" charset="-122"/>
              </a:rPr>
              <a:t>作者简介</a:t>
            </a:r>
            <a:endParaRPr lang="zh-CN" altLang="en-US" sz="2800" dirty="0">
              <a:ea typeface="黑体" panose="02010609060101010101" pitchFamily="49" charset="-122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411760" y="260651"/>
            <a:ext cx="6522244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</a:rPr>
              <a:t>       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郭沫若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（1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892-1978)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原名郭开贞，作家、诗人、历史学家、剧作家、考古家、古文字学家、社会活动家。</a:t>
            </a:r>
            <a:endParaRPr lang="zh-CN" altLang="en-US" sz="32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    代表作：诗作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女神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，历史剧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屈原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》《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棠棣之花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》《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虎符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》《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高渐离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》《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南冠草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8444" name="图片 4113" descr="9TV5C`~Q6[E8`(`FQ_[]YIW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1147763"/>
            <a:ext cx="2240756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4112" y="3938594"/>
            <a:ext cx="6326981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       </a:t>
            </a:r>
            <a:r>
              <a:rPr lang="en-US" altLang="zh-CN" sz="32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32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屈原</a:t>
            </a:r>
            <a:r>
              <a:rPr lang="en-US" altLang="zh-CN" sz="32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32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创作于</a:t>
            </a:r>
            <a:r>
              <a:rPr lang="en-US" altLang="zh-CN" sz="32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1942</a:t>
            </a:r>
            <a:r>
              <a:rPr lang="zh-CN" altLang="en-US" sz="32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年，全剧分为五幕：“橘颂”“受诬”“招魂”“被囚”“雷电颂”。课文节选的是第五幕的第二场，是全剧的高潮 。</a:t>
            </a:r>
            <a:endParaRPr lang="zh-CN" altLang="en-US" sz="3200" b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59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charRg st="59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charRg st="59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Text Box 14"/>
          <p:cNvSpPr txBox="1">
            <a:spLocks noChangeArrowheads="1"/>
          </p:cNvSpPr>
          <p:nvPr/>
        </p:nvSpPr>
        <p:spPr bwMode="auto">
          <a:xfrm>
            <a:off x="0" y="260648"/>
            <a:ext cx="1763688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ea typeface="黑体" panose="02010609060101010101" pitchFamily="49" charset="-122"/>
              </a:rPr>
              <a:t>文体常识</a:t>
            </a:r>
            <a:endParaRPr lang="zh-CN" altLang="en-US" sz="2800" dirty="0">
              <a:ea typeface="黑体" panose="02010609060101010101" pitchFamily="49" charset="-122"/>
            </a:endParaRPr>
          </a:p>
        </p:txBody>
      </p:sp>
      <p:pic>
        <p:nvPicPr>
          <p:cNvPr id="18450" name="图片 18449" descr="M%MEB3_8U$KBY)]6U5~V)[N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5578" y="764710"/>
            <a:ext cx="7848872" cy="55900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2" name="图片 71691" descr="Y6ZV723W{2%JDCO}XE_3M)H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30" y="188640"/>
            <a:ext cx="8496944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8" name="图片 70667" descr="(2E6KK02ZVTB521G(@U965K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4" y="404664"/>
            <a:ext cx="8280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横卷形 5136"/>
          <p:cNvSpPr>
            <a:spLocks noChangeArrowheads="1"/>
          </p:cNvSpPr>
          <p:nvPr/>
        </p:nvSpPr>
        <p:spPr bwMode="auto">
          <a:xfrm>
            <a:off x="179512" y="620693"/>
            <a:ext cx="8964488" cy="5467921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9" name="Oval 13"/>
          <p:cNvSpPr>
            <a:spLocks noChangeArrowheads="1"/>
          </p:cNvSpPr>
          <p:nvPr/>
        </p:nvSpPr>
        <p:spPr bwMode="auto">
          <a:xfrm>
            <a:off x="0" y="-1588"/>
            <a:ext cx="2483768" cy="960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251520" y="260648"/>
            <a:ext cx="1979712" cy="5232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</a:rPr>
              <a:t>创作背景</a:t>
            </a:r>
            <a:endParaRPr lang="zh-CN" altLang="en-US" sz="28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5138" name="Text Box 2"/>
          <p:cNvSpPr txBox="1">
            <a:spLocks noChangeArrowheads="1"/>
          </p:cNvSpPr>
          <p:nvPr/>
        </p:nvSpPr>
        <p:spPr bwMode="auto">
          <a:xfrm>
            <a:off x="723900" y="908722"/>
            <a:ext cx="8420100" cy="5016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       </a:t>
            </a:r>
            <a:r>
              <a:rPr lang="en-US" altLang="zh-CN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屈原</a:t>
            </a:r>
            <a:r>
              <a:rPr lang="en-US" altLang="zh-CN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》1942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写于重庆。当时正值抗日战争的相持阶段，也是国民党反动统治极为黑暗的时期。半壁河山沦于敌手，蒋介石集团消极抗日，并悍然发动“皖南事变”，大肆屠杀爱国抗战的军民，掀起反共高潮。郭沫若面对这样的政治现实义愤填膺，创作了</a:t>
            </a:r>
            <a:r>
              <a:rPr lang="en-US" altLang="zh-CN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屈原</a:t>
            </a:r>
            <a:r>
              <a:rPr lang="en-US" altLang="zh-CN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，以鞭挞国民党反动派的黑暗统治。借历史上的屈原的悲剧，展示了现实世界的光明与黑暗、正义与邪恶、爱国与卖国的尖锐、激烈的斗争，起到了“借古讽今”的作用。</a:t>
            </a:r>
            <a:endParaRPr lang="zh-CN" altLang="en-US" sz="32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/>
    </p:bldLst>
  </p:timing>
</p:sld>
</file>

<file path=ppt/tags/tag1.xml><?xml version="1.0" encoding="utf-8"?>
<p:tagLst xmlns:p="http://schemas.openxmlformats.org/presentationml/2006/main">
  <p:tag name="KSO_WM_DOC_GUID" val="{aea36497-3ed3-4a0c-9393-38ca21e267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2368</Words>
  <Application>WPS 演示</Application>
  <PresentationFormat>全屏显示(4:3)</PresentationFormat>
  <Paragraphs>136</Paragraphs>
  <Slides>24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黑体</vt:lpstr>
      <vt:lpstr>仿宋</vt:lpstr>
      <vt:lpstr>Calibri</vt:lpstr>
      <vt:lpstr>Arial Unicode MS</vt:lpstr>
      <vt:lpstr>华文仿宋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cz74</cp:lastModifiedBy>
  <cp:revision>8</cp:revision>
  <dcterms:created xsi:type="dcterms:W3CDTF">2019-03-20T13:54:00Z</dcterms:created>
  <dcterms:modified xsi:type="dcterms:W3CDTF">2019-03-21T12:32:38Z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