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64" r:id="rId4"/>
    <p:sldId id="267" r:id="rId5"/>
    <p:sldId id="287" r:id="rId6"/>
    <p:sldId id="288" r:id="rId7"/>
    <p:sldId id="268" r:id="rId8"/>
    <p:sldId id="271" r:id="rId9"/>
    <p:sldId id="292" r:id="rId10"/>
    <p:sldId id="256" r:id="rId11"/>
    <p:sldId id="266" r:id="rId12"/>
    <p:sldId id="269" r:id="rId13"/>
    <p:sldId id="270" r:id="rId14"/>
    <p:sldId id="274" r:id="rId15"/>
    <p:sldId id="275" r:id="rId16"/>
    <p:sldId id="277" r:id="rId17"/>
    <p:sldId id="276" r:id="rId18"/>
    <p:sldId id="278" r:id="rId19"/>
    <p:sldId id="297" r:id="rId20"/>
    <p:sldId id="293" r:id="rId21"/>
    <p:sldId id="279" r:id="rId22"/>
    <p:sldId id="263" r:id="rId23"/>
    <p:sldId id="281" r:id="rId24"/>
    <p:sldId id="282" r:id="rId25"/>
    <p:sldId id="294" r:id="rId26"/>
    <p:sldId id="295" r:id="rId27"/>
    <p:sldId id="296" r:id="rId28"/>
    <p:sldId id="29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873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6438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012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05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721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28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800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678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057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69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062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060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6BE0-29FD-4123-B687-9098FF44C39C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604D-179F-4BB9-9D0C-BC8587EFB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6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6368;&#21518;&#19968;&#27425;&#35762;&#28436;\70&#24180;&#21069;&#65292;&#38395;&#19968;&#22810;&#30340;&#26368;&#21518;&#19968;&#27425;&#28436;&#35762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ty\My%20Documents\&#25105;&#30340;&#24037;&#20316;&#23478;\ziliao\&#26368;&#21518;&#19968;&#27425;&#35762;&#28436;1.M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2834" y="173256"/>
            <a:ext cx="12192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演讲词又叫</a:t>
            </a:r>
            <a:r>
              <a:rPr lang="zh-CN" altLang="en-US" sz="4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演说词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4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讲话稿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，是一种供口头向群众宣传的带有鼓动性的文章。</a:t>
            </a: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演讲词的结构灵活多样，不管采取什么形式，但大体都有三部分内容：</a:t>
            </a:r>
            <a:r>
              <a:rPr lang="zh-CN" altLang="en-US" sz="4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开头提出问题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，或亮出讲话要点，以引起听众的兴趣和关注；重点是</a:t>
            </a:r>
            <a:r>
              <a:rPr lang="zh-CN" altLang="en-US" sz="4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中间部分对演讲主旨的阐述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；结尾回应开头，</a:t>
            </a:r>
            <a:r>
              <a:rPr lang="zh-CN" altLang="en-US" sz="4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结束全文</a:t>
            </a:r>
            <a:r>
              <a:rPr lang="en-US" altLang="zh-CN" sz="4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4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或提出希望和祝愿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使听众收到激励和鼓舞。</a:t>
            </a: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演讲词有以下特点：第一，有的放矢，考虑听众对象。第二，观点集中、鲜明。第三，理论联系实际。第四，语言通俗生动，感情深厚充沛。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8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0"/>
            <a:ext cx="57404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1600" cy="7457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864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70年前，闻一多的最后一次演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8992" y="0"/>
            <a:ext cx="12250992" cy="7108723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311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700" y="241300"/>
            <a:ext cx="1109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4800" b="1" kern="100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全文中作者情感辐射至哪些对象？各是什么情感？（</a:t>
            </a:r>
            <a:r>
              <a:rPr lang="zh-CN" altLang="en-US" sz="4800" b="1" kern="1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再读课文，找出</a:t>
            </a:r>
            <a:r>
              <a:rPr lang="zh-CN" altLang="zh-CN" sz="48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富有感情色彩的词语</a:t>
            </a:r>
            <a:r>
              <a:rPr lang="zh-CN" altLang="en-US" sz="4800" b="1" kern="100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4800" b="1" kern="100" dirty="0">
              <a:solidFill>
                <a:schemeClr val="accent5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837" y="3215147"/>
            <a:ext cx="6513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反动派（特务）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en-US" sz="3600" b="1" dirty="0" smtClean="0"/>
              <a:t>牺牲者（昆明青年、李先生等）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en-US" sz="3600" b="1" dirty="0" smtClean="0"/>
              <a:t>听众（青年学生、市民）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460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285" y="1401098"/>
            <a:ext cx="10249855" cy="30641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5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</a:t>
            </a:r>
            <a:r>
              <a:rPr lang="zh-CN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者在痛斥敌人和赞颂烈士时，用了哪些富有感情色彩的词语，来表达他</a:t>
            </a:r>
            <a:r>
              <a:rPr lang="zh-CN" altLang="zh-CN" sz="5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那爱憎分</a:t>
            </a:r>
            <a:r>
              <a:rPr lang="zh-CN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明的感情</a:t>
            </a:r>
            <a:r>
              <a:rPr lang="en-US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  <a:endParaRPr lang="zh-CN" altLang="en-US" sz="5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91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"/>
          <p:cNvSpPr txBox="1"/>
          <p:nvPr/>
        </p:nvSpPr>
        <p:spPr>
          <a:xfrm>
            <a:off x="929147" y="1135626"/>
            <a:ext cx="10309124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6600" b="1" dirty="0" smtClean="0">
                <a:latin typeface="宋体" panose="02010600030101010101" pitchFamily="2" charset="-122"/>
              </a:rPr>
              <a:t>    作者</a:t>
            </a:r>
            <a:r>
              <a:rPr lang="zh-CN" altLang="en-US" sz="6600" b="1" dirty="0">
                <a:latin typeface="宋体" panose="02010600030101010101" pitchFamily="2" charset="-122"/>
              </a:rPr>
              <a:t>是怎样揭露反动派的虚弱本质的？</a:t>
            </a:r>
          </a:p>
        </p:txBody>
      </p:sp>
    </p:spTree>
    <p:extLst>
      <p:ext uri="{BB962C8B-B14F-4D97-AF65-F5344CB8AC3E}">
        <p14:creationId xmlns="" xmlns:p14="http://schemas.microsoft.com/office/powerpoint/2010/main" val="35779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/>
          <p:nvPr/>
        </p:nvSpPr>
        <p:spPr>
          <a:xfrm>
            <a:off x="1218777" y="1961535"/>
            <a:ext cx="9997016" cy="29731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800" b="1" dirty="0" smtClean="0">
                <a:latin typeface="宋体" panose="02010600030101010101" pitchFamily="2" charset="-122"/>
              </a:rPr>
              <a:t>    闻一多</a:t>
            </a:r>
            <a:r>
              <a:rPr lang="zh-CN" altLang="en-US" sz="4800" b="1" dirty="0">
                <a:latin typeface="宋体" panose="02010600030101010101" pitchFamily="2" charset="-122"/>
              </a:rPr>
              <a:t>先生预言敌人“快完了”，人民一定胜利，有什么根据？请从文章中找答案。</a:t>
            </a:r>
          </a:p>
        </p:txBody>
      </p:sp>
    </p:spTree>
    <p:extLst>
      <p:ext uri="{BB962C8B-B14F-4D97-AF65-F5344CB8AC3E}">
        <p14:creationId xmlns="" xmlns:p14="http://schemas.microsoft.com/office/powerpoint/2010/main" val="10406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/>
          <p:nvPr/>
        </p:nvSpPr>
        <p:spPr>
          <a:xfrm>
            <a:off x="776817" y="715433"/>
            <a:ext cx="10610849" cy="2334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735" b="1" dirty="0" smtClean="0">
                <a:latin typeface="宋体" panose="02010600030101010101" pitchFamily="2" charset="-122"/>
              </a:rPr>
              <a:t>作者</a:t>
            </a:r>
            <a:r>
              <a:rPr lang="zh-CN" altLang="en-US" sz="3735" b="1" dirty="0">
                <a:latin typeface="宋体" panose="02010600030101010101" pitchFamily="2" charset="-122"/>
              </a:rPr>
              <a:t>说：“我们有力量打破这个黑暗，争到光明！我们的光明，就是反动派的末日！”思考：“我们有力量”在哪里</a:t>
            </a:r>
            <a:r>
              <a:rPr lang="en-US" altLang="zh-CN" sz="3735" b="1" dirty="0">
                <a:latin typeface="宋体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1119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1383208" y="2499761"/>
            <a:ext cx="10610849" cy="8388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735" b="1" dirty="0" smtClean="0">
                <a:latin typeface="宋体" panose="02010600030101010101" pitchFamily="2" charset="-122"/>
              </a:rPr>
              <a:t>闻一多</a:t>
            </a:r>
            <a:r>
              <a:rPr lang="zh-CN" altLang="en-US" sz="3735" b="1" dirty="0">
                <a:latin typeface="宋体" panose="02010600030101010101" pitchFamily="2" charset="-122"/>
              </a:rPr>
              <a:t>先生对进步青年提出了什么样的号召？</a:t>
            </a:r>
          </a:p>
        </p:txBody>
      </p:sp>
    </p:spTree>
    <p:extLst>
      <p:ext uri="{BB962C8B-B14F-4D97-AF65-F5344CB8AC3E}">
        <p14:creationId xmlns="" xmlns:p14="http://schemas.microsoft.com/office/powerpoint/2010/main" val="35084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3"/>
          <p:cNvSpPr txBox="1"/>
          <p:nvPr/>
        </p:nvSpPr>
        <p:spPr>
          <a:xfrm>
            <a:off x="1438198" y="2850617"/>
            <a:ext cx="10610849" cy="839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735" b="1" dirty="0" smtClean="0">
                <a:latin typeface="宋体" panose="02010600030101010101" pitchFamily="2" charset="-122"/>
              </a:rPr>
              <a:t>文</a:t>
            </a:r>
            <a:r>
              <a:rPr lang="zh-CN" altLang="en-US" sz="3735" b="1" dirty="0">
                <a:latin typeface="宋体" panose="02010600030101010101" pitchFamily="2" charset="-122"/>
              </a:rPr>
              <a:t>末表达了闻一多先生怎样的</a:t>
            </a:r>
            <a:r>
              <a:rPr lang="zh-CN" altLang="en-US" sz="3735" b="1" dirty="0" smtClean="0">
                <a:latin typeface="宋体" panose="02010600030101010101" pitchFamily="2" charset="-122"/>
              </a:rPr>
              <a:t>决心和精神？</a:t>
            </a:r>
            <a:endParaRPr lang="zh-CN" altLang="en-US" sz="3735" b="1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66700">
              <a:lnSpc>
                <a:spcPts val="5800"/>
              </a:lnSpc>
              <a:tabLst>
                <a:tab pos="228600" algn="l"/>
              </a:tabLst>
            </a:pPr>
            <a:r>
              <a:rPr lang="en-US" altLang="zh-CN" b="1" dirty="0" smtClean="0">
                <a:solidFill>
                  <a:srgbClr val="002060"/>
                </a:solidFill>
                <a:latin typeface="宋体" charset="-122"/>
              </a:rPr>
              <a:t>   </a:t>
            </a:r>
            <a:r>
              <a:rPr lang="zh-CN" altLang="en-US" b="1" dirty="0" smtClean="0">
                <a:latin typeface="宋体" charset="-122"/>
              </a:rPr>
              <a:t>从闻一多先生激烈的言辞中，你感受到了讲演者怎样的形象？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具有坚持正义、追求真理、追求光明的高贵品质；不畏强暴、不怕流血、视死如归的斗争精神；以及对前途充满信心、对胜利坚</a:t>
            </a:r>
            <a:r>
              <a:rPr lang="zh-CN" altLang="en-US" sz="4000" b="1" smtClean="0">
                <a:solidFill>
                  <a:schemeClr val="accent5">
                    <a:lumMod val="50000"/>
                  </a:schemeClr>
                </a:solidFill>
              </a:rPr>
              <a:t>信不移的</a:t>
            </a:r>
            <a:r>
              <a:rPr lang="zh-CN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革命乐观主义精神。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2196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30302" y="255181"/>
            <a:ext cx="2031325" cy="66028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5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最后一次讲演</a:t>
            </a:r>
            <a:r>
              <a:rPr lang="zh-CN" altLang="en-US" sz="5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endParaRPr lang="en-US" altLang="zh-CN" sz="54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5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  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6562" y="3760839"/>
            <a:ext cx="861774" cy="21468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闻一多</a:t>
            </a:r>
            <a:endParaRPr lang="zh-CN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1808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本文表达了作者怎样 的感情？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775884" y="2852738"/>
            <a:ext cx="2495549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对人民</a:t>
            </a:r>
          </a:p>
          <a:p>
            <a:pPr>
              <a:spcBef>
                <a:spcPct val="50000"/>
              </a:spcBef>
            </a:pPr>
            <a:endParaRPr lang="zh-CN" altLang="en-US" sz="2800" dirty="0"/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对敌人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559301" y="2852738"/>
            <a:ext cx="576156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赞扬 </a:t>
            </a:r>
            <a:r>
              <a:rPr lang="zh-CN" altLang="en-US" sz="2800" b="1" dirty="0" smtClean="0"/>
              <a:t>      激</a:t>
            </a:r>
            <a:r>
              <a:rPr lang="zh-CN" altLang="en-US" sz="2800" b="1" dirty="0"/>
              <a:t>励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559300" y="4149726"/>
            <a:ext cx="23050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鞭挞 </a:t>
            </a:r>
            <a:r>
              <a:rPr lang="zh-CN" altLang="en-US" sz="2800" b="1" dirty="0" smtClean="0"/>
              <a:t>      揭</a:t>
            </a:r>
            <a:r>
              <a:rPr lang="zh-CN" altLang="en-US" sz="2800" b="1" dirty="0"/>
              <a:t>露</a:t>
            </a:r>
            <a:r>
              <a:rPr lang="zh-CN" altLang="en-US" b="1" dirty="0"/>
              <a:t>     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600452" y="3068638"/>
            <a:ext cx="958849" cy="144462"/>
          </a:xfrm>
          <a:prstGeom prst="rightArrow">
            <a:avLst>
              <a:gd name="adj1" fmla="val 50000"/>
              <a:gd name="adj2" fmla="val 124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3600452" y="4365626"/>
            <a:ext cx="958849" cy="144463"/>
          </a:xfrm>
          <a:prstGeom prst="rightArrow">
            <a:avLst>
              <a:gd name="adj1" fmla="val 50000"/>
              <a:gd name="adj2" fmla="val 124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8" name="AutoShape 10"/>
          <p:cNvSpPr>
            <a:spLocks/>
          </p:cNvSpPr>
          <p:nvPr/>
        </p:nvSpPr>
        <p:spPr bwMode="auto">
          <a:xfrm>
            <a:off x="1390652" y="2997200"/>
            <a:ext cx="385233" cy="1584325"/>
          </a:xfrm>
          <a:prstGeom prst="lef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3" grpId="0"/>
      <p:bldP spid="43014" grpId="0"/>
      <p:bldP spid="43015" grpId="0"/>
      <p:bldP spid="43016" grpId="0" animBg="1"/>
      <p:bldP spid="43017" grpId="0" animBg="1"/>
      <p:bldP spid="430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53246" y="82742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表达鲜明观点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7123" y="301507"/>
            <a:ext cx="516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敌人：卑劣  无耻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78129" y="1212147"/>
            <a:ext cx="522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人民：光荣  骄傲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3246" y="330471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揭示本质规律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7626" y="2759903"/>
            <a:ext cx="5199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敌人：虚弱  必败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63381" y="3650938"/>
            <a:ext cx="524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人民：强大  必胜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53246" y="546923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鼓舞人民斗志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6619" y="4820293"/>
            <a:ext cx="464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敌人：终将毁灭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40361" y="5883772"/>
            <a:ext cx="456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人民：发扬传统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5191431" y="707923"/>
            <a:ext cx="356907" cy="1086552"/>
          </a:xfrm>
          <a:prstGeom prst="leftBrace">
            <a:avLst>
              <a:gd name="adj1" fmla="val 8333"/>
              <a:gd name="adj2" fmla="val 51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5161935" y="3170903"/>
            <a:ext cx="424908" cy="1157377"/>
          </a:xfrm>
          <a:prstGeom prst="leftBrace">
            <a:avLst>
              <a:gd name="adj1" fmla="val 8333"/>
              <a:gd name="adj2" fmla="val 51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>
            <a:off x="5191432" y="5206181"/>
            <a:ext cx="410160" cy="1255081"/>
          </a:xfrm>
          <a:prstGeom prst="leftBrace">
            <a:avLst>
              <a:gd name="adj1" fmla="val 8333"/>
              <a:gd name="adj2" fmla="val 51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 flipH="1">
            <a:off x="721192" y="825910"/>
            <a:ext cx="62090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爱憎强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烈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endParaRPr lang="en-US" altLang="zh-CN" sz="3600" b="1" dirty="0" smtClean="0">
              <a:solidFill>
                <a:srgbClr val="002060"/>
              </a:solidFill>
            </a:endParaRPr>
          </a:p>
          <a:p>
            <a:endParaRPr lang="zh-CN" altLang="en-US" sz="3600" b="1" dirty="0">
              <a:solidFill>
                <a:srgbClr val="002060"/>
              </a:solidFill>
            </a:endParaRPr>
          </a:p>
          <a:p>
            <a:r>
              <a:rPr lang="zh-CN" altLang="en-US" sz="3600" b="1" dirty="0">
                <a:solidFill>
                  <a:srgbClr val="002060"/>
                </a:solidFill>
              </a:rPr>
              <a:t>观点鲜明</a:t>
            </a:r>
          </a:p>
        </p:txBody>
      </p:sp>
      <p:sp>
        <p:nvSpPr>
          <p:cNvPr id="23" name="AutoShape 14"/>
          <p:cNvSpPr>
            <a:spLocks/>
          </p:cNvSpPr>
          <p:nvPr/>
        </p:nvSpPr>
        <p:spPr bwMode="auto">
          <a:xfrm>
            <a:off x="1666568" y="1386349"/>
            <a:ext cx="309716" cy="4409767"/>
          </a:xfrm>
          <a:prstGeom prst="leftBrace">
            <a:avLst>
              <a:gd name="adj1" fmla="val 79167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5" name="AutoShape 24"/>
          <p:cNvSpPr>
            <a:spLocks/>
          </p:cNvSpPr>
          <p:nvPr/>
        </p:nvSpPr>
        <p:spPr bwMode="auto">
          <a:xfrm>
            <a:off x="10382863" y="678427"/>
            <a:ext cx="398207" cy="5742040"/>
          </a:xfrm>
          <a:prstGeom prst="rightBrace">
            <a:avLst>
              <a:gd name="adj1" fmla="val 12777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0987547" y="634181"/>
            <a:ext cx="67842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不畏强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暴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endParaRPr lang="en-US" altLang="zh-CN" sz="3600" b="1" dirty="0" smtClean="0">
              <a:solidFill>
                <a:srgbClr val="002060"/>
              </a:solidFill>
            </a:endParaRPr>
          </a:p>
          <a:p>
            <a:endParaRPr lang="zh-CN" altLang="en-US" sz="3600" b="1" dirty="0">
              <a:solidFill>
                <a:srgbClr val="002060"/>
              </a:solidFill>
            </a:endParaRPr>
          </a:p>
          <a:p>
            <a:r>
              <a:rPr lang="zh-CN" altLang="en-US" sz="3600" b="1" dirty="0">
                <a:solidFill>
                  <a:srgbClr val="002060"/>
                </a:solidFill>
              </a:rPr>
              <a:t>坚持正义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23" y="0"/>
            <a:ext cx="216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小结：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7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21" grpId="0"/>
      <p:bldP spid="23" grpId="0" animBg="1"/>
      <p:bldP spid="25" grpId="0" animBg="1"/>
      <p:bldP spid="2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6817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66344" y="1"/>
            <a:ext cx="502565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　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今天在此追悼李公朴、闻一多两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先生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时局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极端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险恶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人心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异常悲愤。但此时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此地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有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何话可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说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我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谨以最虔诚的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信念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向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殉道者默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誓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心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不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死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志不绝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和平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可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期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民主有望</a:t>
            </a:r>
            <a:r>
              <a:rPr lang="en-US" altLang="zh-CN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杀人者</a:t>
            </a:r>
            <a:r>
              <a:rPr lang="zh-CN" altLang="en-US" sz="3200" b="1" u="sng" dirty="0">
                <a:latin typeface="华文行楷" panose="02010800040101010101" pitchFamily="2" charset="-122"/>
                <a:ea typeface="华文行楷" panose="02010800040101010101" pitchFamily="2" charset="-122"/>
              </a:rPr>
              <a:t>终必覆灭。</a:t>
            </a:r>
            <a: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sz="3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＊</a:t>
            </a:r>
            <a:r>
              <a:rPr lang="zh-CN" altLang="en-US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此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悼词</a:t>
            </a:r>
            <a:r>
              <a:rPr lang="zh-CN" altLang="en-US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是为上海各界追悼李公朴、闻一多先生写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由</a:t>
            </a:r>
            <a:r>
              <a:rPr lang="zh-CN" altLang="en-US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邓颖超同志代表周恩来同志在会上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宣读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刊载于一九四六年十月四日</a:t>
            </a:r>
            <a:r>
              <a:rPr lang="zh-CN" altLang="en-US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重庆</a:t>
            </a:r>
            <a:r>
              <a:rPr lang="en-US" altLang="zh-CN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新华日报</a:t>
            </a:r>
            <a:r>
              <a:rPr lang="en-US" altLang="zh-CN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29760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"/>
          <p:cNvSpPr/>
          <p:nvPr/>
        </p:nvSpPr>
        <p:spPr>
          <a:xfrm>
            <a:off x="789305" y="282853"/>
            <a:ext cx="10612967" cy="30816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拓展延伸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“最后一次演讲”是闻一多先生在世的最后一次慷慨激昂的演讲，但在我们心里却是永远的存在，你是怎样理解的，说说你的看法。</a:t>
            </a:r>
          </a:p>
        </p:txBody>
      </p:sp>
    </p:spTree>
    <p:extLst>
      <p:ext uri="{BB962C8B-B14F-4D97-AF65-F5344CB8AC3E}">
        <p14:creationId xmlns="" xmlns:p14="http://schemas.microsoft.com/office/powerpoint/2010/main" val="225788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" y="2261469"/>
            <a:ext cx="10706100" cy="267546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="" xmlns:p14="http://schemas.microsoft.com/office/powerpoint/2010/main" val="344700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31800" y="3860800"/>
            <a:ext cx="2592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人称多变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927351" y="2349500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我们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832101" y="3500438"/>
            <a:ext cx="2112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你、你们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927351" y="4581525"/>
            <a:ext cx="1729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他们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2446867" y="2492376"/>
            <a:ext cx="480484" cy="3313113"/>
          </a:xfrm>
          <a:prstGeom prst="leftBrace">
            <a:avLst>
              <a:gd name="adj1" fmla="val 7661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751918" y="2276476"/>
            <a:ext cx="6913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表现了演讲者与人民群众亲密战斗的感情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615517" y="3429001"/>
            <a:ext cx="6576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面对面毫无畏惧向敌人挑战，狠狠打击了敌人的嚣张气焰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847167" y="4581525"/>
            <a:ext cx="681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流露出对敌人极端愤怒和轻蔑的情绪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3983567" y="2565401"/>
            <a:ext cx="960967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4656667" y="3716339"/>
            <a:ext cx="960967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3983567" y="4797426"/>
            <a:ext cx="960967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024717" y="5516564"/>
            <a:ext cx="2207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你们、我们相间</a:t>
            </a: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>
            <a:off x="4847167" y="5876926"/>
            <a:ext cx="960967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6000752" y="5589589"/>
            <a:ext cx="6191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表达了作者坚定的立场，鲜明的态度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2" grpId="0"/>
      <p:bldP spid="50183" grpId="0"/>
      <p:bldP spid="50184" grpId="0" animBg="1"/>
      <p:bldP spid="50185" grpId="0"/>
      <p:bldP spid="50186" grpId="0"/>
      <p:bldP spid="50187" grpId="0"/>
      <p:bldP spid="50188" grpId="0" animBg="1"/>
      <p:bldP spid="50189" grpId="0" animBg="1"/>
      <p:bldP spid="50190" grpId="0" animBg="1"/>
      <p:bldP spid="50193" grpId="0"/>
      <p:bldP spid="50194" grpId="0" animBg="1"/>
      <p:bldP spid="50194" grpId="1" animBg="1"/>
      <p:bldP spid="501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8001" y="304800"/>
            <a:ext cx="342754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CC0000"/>
                </a:solidFill>
              </a:rPr>
              <a:t>本文写作小结：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9144000" cy="1493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zh-CN" sz="2800"/>
              <a:t>        </a:t>
            </a:r>
            <a:r>
              <a:rPr lang="zh-CN" altLang="en-US" sz="3200" b="1">
                <a:solidFill>
                  <a:srgbClr val="000000"/>
                </a:solidFill>
              </a:rPr>
              <a:t>褒贬色彩的词语形成强烈对比，表达讲演者的强烈的爱憎。</a:t>
            </a:r>
          </a:p>
          <a:p>
            <a:endParaRPr lang="en-US" altLang="zh-CN" sz="2800" b="1">
              <a:solidFill>
                <a:srgbClr val="00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20801" y="4572000"/>
            <a:ext cx="9080500" cy="15081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/>
              <a:t>       </a:t>
            </a:r>
            <a:r>
              <a:rPr lang="zh-CN" altLang="en-US" sz="3200" b="1" dirty="0">
                <a:solidFill>
                  <a:srgbClr val="000000"/>
                </a:solidFill>
              </a:rPr>
              <a:t>人称代词不断变换，有利于配合讲演者表达思想感情。</a:t>
            </a:r>
          </a:p>
          <a:p>
            <a:endParaRPr lang="en-US" altLang="zh-CN" sz="2800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17600" y="2590801"/>
            <a:ext cx="817243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/>
              <a:t>       </a:t>
            </a:r>
            <a:r>
              <a:rPr lang="zh-CN" altLang="en-US" sz="3200" b="1">
                <a:solidFill>
                  <a:srgbClr val="000000"/>
                </a:solidFill>
              </a:rPr>
              <a:t>句式的灵活运用，格外具有感人的力量。</a:t>
            </a:r>
          </a:p>
          <a:p>
            <a:endParaRPr lang="en-US" altLang="zh-CN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19200" y="3505200"/>
            <a:ext cx="96520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zh-CN"/>
              <a:t>       </a:t>
            </a:r>
            <a:r>
              <a:rPr lang="zh-CN" altLang="en-US" sz="3200" b="1">
                <a:solidFill>
                  <a:srgbClr val="000000"/>
                </a:solidFill>
              </a:rPr>
              <a:t>反复、排比、对比的运用，更增加了表达的效果。</a:t>
            </a:r>
          </a:p>
          <a:p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671" y="0"/>
            <a:ext cx="11062929" cy="6430297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  <a:buFont typeface="Wingdings" pitchFamily="2" charset="2"/>
              <a:buNone/>
            </a:pPr>
            <a:r>
              <a:rPr lang="zh-CN" altLang="en-US" sz="4000" b="1" dirty="0"/>
              <a:t>讲演要求：</a:t>
            </a:r>
          </a:p>
          <a:p>
            <a:pPr>
              <a:lnSpc>
                <a:spcPct val="210000"/>
              </a:lnSpc>
            </a:pPr>
            <a:r>
              <a:rPr lang="zh-CN" altLang="en-US" sz="4000" b="1" dirty="0"/>
              <a:t>发音正确，声音响亮</a:t>
            </a:r>
            <a:r>
              <a:rPr lang="zh-CN" altLang="en-US" sz="4000" b="1" dirty="0" smtClean="0"/>
              <a:t>，句</a:t>
            </a:r>
            <a:r>
              <a:rPr lang="zh-CN" altLang="en-US" sz="4000" b="1" dirty="0"/>
              <a:t>读分明</a:t>
            </a:r>
            <a:r>
              <a:rPr lang="zh-CN" altLang="en-US" sz="4000" b="1" dirty="0" smtClean="0"/>
              <a:t>，不</a:t>
            </a:r>
            <a:r>
              <a:rPr lang="zh-CN" altLang="en-US" sz="4000" b="1" dirty="0"/>
              <a:t>读破句；</a:t>
            </a:r>
          </a:p>
          <a:p>
            <a:pPr>
              <a:lnSpc>
                <a:spcPct val="210000"/>
              </a:lnSpc>
            </a:pPr>
            <a:r>
              <a:rPr lang="zh-CN" altLang="en-US" sz="4000" b="1" dirty="0"/>
              <a:t>突出重音，掌握节奏</a:t>
            </a:r>
            <a:r>
              <a:rPr lang="zh-CN" altLang="en-US" sz="4000" b="1" dirty="0" smtClean="0"/>
              <a:t>，演讲流</a:t>
            </a:r>
            <a:r>
              <a:rPr lang="zh-CN" altLang="en-US" sz="4000" b="1" dirty="0"/>
              <a:t>畅；</a:t>
            </a:r>
          </a:p>
          <a:p>
            <a:pPr>
              <a:lnSpc>
                <a:spcPct val="210000"/>
              </a:lnSpc>
            </a:pPr>
            <a:r>
              <a:rPr lang="zh-CN" altLang="en-US" sz="4000" b="1" dirty="0"/>
              <a:t>感情充沛，慷慨激昂，爱憎分明。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383458"/>
            <a:ext cx="10363200" cy="405360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 dirty="0"/>
              <a:t>讲演要求：</a:t>
            </a:r>
          </a:p>
          <a:p>
            <a:r>
              <a:rPr lang="zh-CN" altLang="en-US" b="1" dirty="0"/>
              <a:t>发音正确，声音响亮</a:t>
            </a:r>
            <a:r>
              <a:rPr lang="zh-CN" altLang="en-US" b="1" dirty="0" smtClean="0"/>
              <a:t>，句</a:t>
            </a:r>
            <a:r>
              <a:rPr lang="zh-CN" altLang="en-US" b="1" dirty="0"/>
              <a:t>读分明</a:t>
            </a:r>
            <a:r>
              <a:rPr lang="zh-CN" altLang="en-US" b="1" dirty="0" smtClean="0"/>
              <a:t>，不</a:t>
            </a:r>
            <a:r>
              <a:rPr lang="zh-CN" altLang="en-US" b="1" dirty="0"/>
              <a:t>读破句；</a:t>
            </a:r>
          </a:p>
          <a:p>
            <a:r>
              <a:rPr lang="zh-CN" altLang="en-US" b="1" dirty="0"/>
              <a:t>突出重音，掌握节奏</a:t>
            </a:r>
            <a:r>
              <a:rPr lang="zh-CN" altLang="en-US" b="1" dirty="0" smtClean="0"/>
              <a:t>，演讲流</a:t>
            </a:r>
            <a:r>
              <a:rPr lang="zh-CN" altLang="en-US" b="1" dirty="0"/>
              <a:t>畅；</a:t>
            </a:r>
          </a:p>
          <a:p>
            <a:r>
              <a:rPr lang="zh-CN" altLang="en-US" b="1" dirty="0"/>
              <a:t>感情充沛，慷慨激昂，爱憎分明。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78518" y="4173795"/>
            <a:ext cx="7200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、我的</a:t>
            </a:r>
            <a:r>
              <a:rPr lang="zh-CN" altLang="en-US" sz="3200" b="1" dirty="0" smtClean="0"/>
              <a:t>“梦想</a:t>
            </a:r>
            <a:r>
              <a:rPr lang="en-US" altLang="zh-CN" sz="3200" b="1" dirty="0" smtClean="0"/>
              <a:t>”</a:t>
            </a:r>
            <a:endParaRPr lang="en-US" altLang="zh-CN" sz="3200" b="1" dirty="0"/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、召唤雷锋精神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、趣味运动会动员演讲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295400" y="3347884"/>
            <a:ext cx="3361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推荐话题：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400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身后是蔓延的战火，前方是未知的西南边陲，从异乡奔向异乡，一路上景象凄凉，目睹了人们的疾苦，闻一多蓄起了胡须，发誓抗战不胜利绝不剃须。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189"/>
            <a:ext cx="12331700" cy="5459411"/>
          </a:xfrm>
        </p:spPr>
      </p:pic>
    </p:spTree>
    <p:extLst>
      <p:ext uri="{BB962C8B-B14F-4D97-AF65-F5344CB8AC3E}">
        <p14:creationId xmlns="" xmlns:p14="http://schemas.microsoft.com/office/powerpoint/2010/main" val="19897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2"/>
          <p:cNvSpPr txBox="1">
            <a:spLocks noChangeArrowheads="1"/>
          </p:cNvSpPr>
          <p:nvPr/>
        </p:nvSpPr>
        <p:spPr bwMode="auto">
          <a:xfrm>
            <a:off x="5966884" y="39010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34"/>
          <p:cNvSpPr txBox="1">
            <a:spLocks noChangeArrowheads="1"/>
          </p:cNvSpPr>
          <p:nvPr/>
        </p:nvSpPr>
        <p:spPr bwMode="auto">
          <a:xfrm rot="21319903">
            <a:off x="10754784" y="21695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19" name="文本框 36"/>
          <p:cNvSpPr txBox="1">
            <a:spLocks noChangeArrowheads="1"/>
          </p:cNvSpPr>
          <p:nvPr/>
        </p:nvSpPr>
        <p:spPr bwMode="auto">
          <a:xfrm rot="16249134">
            <a:off x="7815792" y="1755775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0" name="文本框 37"/>
          <p:cNvSpPr txBox="1">
            <a:spLocks noChangeArrowheads="1"/>
          </p:cNvSpPr>
          <p:nvPr/>
        </p:nvSpPr>
        <p:spPr bwMode="auto">
          <a:xfrm rot="17449134">
            <a:off x="7108825" y="2299759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 rot="16249134">
            <a:off x="8562975" y="17854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2" name="文本框 46"/>
          <p:cNvSpPr txBox="1">
            <a:spLocks noChangeArrowheads="1"/>
          </p:cNvSpPr>
          <p:nvPr/>
        </p:nvSpPr>
        <p:spPr bwMode="auto">
          <a:xfrm rot="21175089">
            <a:off x="9423400" y="20933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3" name="文本框 47"/>
          <p:cNvSpPr txBox="1">
            <a:spLocks noChangeArrowheads="1"/>
          </p:cNvSpPr>
          <p:nvPr/>
        </p:nvSpPr>
        <p:spPr bwMode="auto">
          <a:xfrm rot="17449134">
            <a:off x="10207625" y="3332692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4" name="文本框 49"/>
          <p:cNvSpPr txBox="1">
            <a:spLocks noChangeArrowheads="1"/>
          </p:cNvSpPr>
          <p:nvPr/>
        </p:nvSpPr>
        <p:spPr bwMode="auto">
          <a:xfrm rot="657351">
            <a:off x="10890251" y="15769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5" name="文本框 50"/>
          <p:cNvSpPr txBox="1">
            <a:spLocks noChangeArrowheads="1"/>
          </p:cNvSpPr>
          <p:nvPr/>
        </p:nvSpPr>
        <p:spPr bwMode="auto">
          <a:xfrm rot="1480325">
            <a:off x="9855200" y="16594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6" name="文本框 51"/>
          <p:cNvSpPr txBox="1">
            <a:spLocks noChangeArrowheads="1"/>
          </p:cNvSpPr>
          <p:nvPr/>
        </p:nvSpPr>
        <p:spPr bwMode="auto">
          <a:xfrm rot="16249134">
            <a:off x="11155892" y="3620559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7" name="文本框 32"/>
          <p:cNvSpPr txBox="1">
            <a:spLocks noChangeArrowheads="1"/>
          </p:cNvSpPr>
          <p:nvPr/>
        </p:nvSpPr>
        <p:spPr bwMode="auto">
          <a:xfrm>
            <a:off x="4349751" y="47476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8" name="文本框 34"/>
          <p:cNvSpPr txBox="1">
            <a:spLocks noChangeArrowheads="1"/>
          </p:cNvSpPr>
          <p:nvPr/>
        </p:nvSpPr>
        <p:spPr bwMode="auto">
          <a:xfrm rot="4149897">
            <a:off x="5952067" y="46651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9" name="文本框 36"/>
          <p:cNvSpPr txBox="1">
            <a:spLocks noChangeArrowheads="1"/>
          </p:cNvSpPr>
          <p:nvPr/>
        </p:nvSpPr>
        <p:spPr bwMode="auto">
          <a:xfrm rot="20220000">
            <a:off x="5200651" y="17356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0" name="文本框 37"/>
          <p:cNvSpPr txBox="1">
            <a:spLocks noChangeArrowheads="1"/>
          </p:cNvSpPr>
          <p:nvPr/>
        </p:nvSpPr>
        <p:spPr bwMode="auto">
          <a:xfrm rot="21420000">
            <a:off x="5507567" y="27389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1" name="文本框 45"/>
          <p:cNvSpPr txBox="1">
            <a:spLocks noChangeArrowheads="1"/>
          </p:cNvSpPr>
          <p:nvPr/>
        </p:nvSpPr>
        <p:spPr bwMode="auto">
          <a:xfrm rot="20220000">
            <a:off x="5947833" y="17653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2" name="文本框 46"/>
          <p:cNvSpPr txBox="1">
            <a:spLocks noChangeArrowheads="1"/>
          </p:cNvSpPr>
          <p:nvPr/>
        </p:nvSpPr>
        <p:spPr bwMode="auto">
          <a:xfrm rot="20220000">
            <a:off x="6441017" y="20510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3" name="文本框 47"/>
          <p:cNvSpPr txBox="1">
            <a:spLocks noChangeArrowheads="1"/>
          </p:cNvSpPr>
          <p:nvPr/>
        </p:nvSpPr>
        <p:spPr bwMode="auto">
          <a:xfrm rot="21420000">
            <a:off x="6752167" y="29802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4" name="文本框 49"/>
          <p:cNvSpPr txBox="1">
            <a:spLocks noChangeArrowheads="1"/>
          </p:cNvSpPr>
          <p:nvPr/>
        </p:nvSpPr>
        <p:spPr bwMode="auto">
          <a:xfrm rot="16249134">
            <a:off x="8414808" y="28141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5" name="文本框 50"/>
          <p:cNvSpPr txBox="1">
            <a:spLocks noChangeArrowheads="1"/>
          </p:cNvSpPr>
          <p:nvPr/>
        </p:nvSpPr>
        <p:spPr bwMode="auto">
          <a:xfrm rot="21429897">
            <a:off x="7452784" y="34544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6" name="文本框 51"/>
          <p:cNvSpPr txBox="1">
            <a:spLocks noChangeArrowheads="1"/>
          </p:cNvSpPr>
          <p:nvPr/>
        </p:nvSpPr>
        <p:spPr bwMode="auto">
          <a:xfrm rot="16249134">
            <a:off x="7794625" y="45794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7" name="文本框 32"/>
          <p:cNvSpPr txBox="1">
            <a:spLocks noChangeArrowheads="1"/>
          </p:cNvSpPr>
          <p:nvPr/>
        </p:nvSpPr>
        <p:spPr bwMode="auto">
          <a:xfrm rot="1209897">
            <a:off x="1515533" y="5166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8" name="文本框 34"/>
          <p:cNvSpPr txBox="1">
            <a:spLocks noChangeArrowheads="1"/>
          </p:cNvSpPr>
          <p:nvPr/>
        </p:nvSpPr>
        <p:spPr bwMode="auto">
          <a:xfrm rot="4149897">
            <a:off x="2857500" y="46079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9" name="文本框 36"/>
          <p:cNvSpPr txBox="1">
            <a:spLocks noChangeArrowheads="1"/>
          </p:cNvSpPr>
          <p:nvPr/>
        </p:nvSpPr>
        <p:spPr bwMode="auto">
          <a:xfrm rot="20220000">
            <a:off x="2139951" y="43053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0" name="文本框 37"/>
          <p:cNvSpPr txBox="1">
            <a:spLocks noChangeArrowheads="1"/>
          </p:cNvSpPr>
          <p:nvPr/>
        </p:nvSpPr>
        <p:spPr bwMode="auto">
          <a:xfrm rot="1029897">
            <a:off x="3314700" y="36724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1" name="文本框 45"/>
          <p:cNvSpPr txBox="1">
            <a:spLocks noChangeArrowheads="1"/>
          </p:cNvSpPr>
          <p:nvPr/>
        </p:nvSpPr>
        <p:spPr bwMode="auto">
          <a:xfrm rot="20220000">
            <a:off x="4216400" y="41952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2" name="文本框 46"/>
          <p:cNvSpPr txBox="1">
            <a:spLocks noChangeArrowheads="1"/>
          </p:cNvSpPr>
          <p:nvPr/>
        </p:nvSpPr>
        <p:spPr bwMode="auto">
          <a:xfrm rot="21429897">
            <a:off x="1049867" y="20404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 rot="1029897">
            <a:off x="1104900" y="45339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4" name="文本框 49"/>
          <p:cNvSpPr txBox="1">
            <a:spLocks noChangeArrowheads="1"/>
          </p:cNvSpPr>
          <p:nvPr/>
        </p:nvSpPr>
        <p:spPr bwMode="auto">
          <a:xfrm rot="21429897">
            <a:off x="4013200" y="51159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 rot="21429897">
            <a:off x="5543551" y="42269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6" name="文本框 51"/>
          <p:cNvSpPr txBox="1">
            <a:spLocks noChangeArrowheads="1"/>
          </p:cNvSpPr>
          <p:nvPr/>
        </p:nvSpPr>
        <p:spPr bwMode="auto">
          <a:xfrm rot="21429897">
            <a:off x="5765800" y="52387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7" name="文本框 32"/>
          <p:cNvSpPr txBox="1">
            <a:spLocks noChangeArrowheads="1"/>
          </p:cNvSpPr>
          <p:nvPr/>
        </p:nvSpPr>
        <p:spPr bwMode="auto">
          <a:xfrm rot="16529158">
            <a:off x="430741" y="2723092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8" name="文本框 34"/>
          <p:cNvSpPr txBox="1">
            <a:spLocks noChangeArrowheads="1"/>
          </p:cNvSpPr>
          <p:nvPr/>
        </p:nvSpPr>
        <p:spPr bwMode="auto">
          <a:xfrm rot="4149897">
            <a:off x="1786467" y="28786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9" name="文本框 36"/>
          <p:cNvSpPr txBox="1">
            <a:spLocks noChangeArrowheads="1"/>
          </p:cNvSpPr>
          <p:nvPr/>
        </p:nvSpPr>
        <p:spPr bwMode="auto">
          <a:xfrm rot="21429897">
            <a:off x="429684" y="17822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0" name="文本框 37"/>
          <p:cNvSpPr txBox="1">
            <a:spLocks noChangeArrowheads="1"/>
          </p:cNvSpPr>
          <p:nvPr/>
        </p:nvSpPr>
        <p:spPr bwMode="auto">
          <a:xfrm rot="1029897">
            <a:off x="1784351" y="2245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1" name="文本框 45"/>
          <p:cNvSpPr txBox="1">
            <a:spLocks noChangeArrowheads="1"/>
          </p:cNvSpPr>
          <p:nvPr/>
        </p:nvSpPr>
        <p:spPr bwMode="auto">
          <a:xfrm rot="20220000">
            <a:off x="2823633" y="15282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2" name="文本框 46"/>
          <p:cNvSpPr txBox="1">
            <a:spLocks noChangeArrowheads="1"/>
          </p:cNvSpPr>
          <p:nvPr/>
        </p:nvSpPr>
        <p:spPr bwMode="auto">
          <a:xfrm rot="20220000">
            <a:off x="3583517" y="17547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3" name="文本框 47"/>
          <p:cNvSpPr txBox="1">
            <a:spLocks noChangeArrowheads="1"/>
          </p:cNvSpPr>
          <p:nvPr/>
        </p:nvSpPr>
        <p:spPr bwMode="auto">
          <a:xfrm rot="21420000">
            <a:off x="3221567" y="25061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4" name="文本框 49"/>
          <p:cNvSpPr txBox="1">
            <a:spLocks noChangeArrowheads="1"/>
          </p:cNvSpPr>
          <p:nvPr/>
        </p:nvSpPr>
        <p:spPr bwMode="auto">
          <a:xfrm rot="20220000">
            <a:off x="4368800" y="20510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5" name="文本框 50"/>
          <p:cNvSpPr txBox="1">
            <a:spLocks noChangeArrowheads="1"/>
          </p:cNvSpPr>
          <p:nvPr/>
        </p:nvSpPr>
        <p:spPr bwMode="auto">
          <a:xfrm rot="20220000">
            <a:off x="3799417" y="28257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6" name="文本框 51"/>
          <p:cNvSpPr txBox="1">
            <a:spLocks noChangeArrowheads="1"/>
          </p:cNvSpPr>
          <p:nvPr/>
        </p:nvSpPr>
        <p:spPr bwMode="auto">
          <a:xfrm rot="20220000">
            <a:off x="4646084" y="3007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7" name="文本框 32"/>
          <p:cNvSpPr txBox="1">
            <a:spLocks noChangeArrowheads="1"/>
          </p:cNvSpPr>
          <p:nvPr/>
        </p:nvSpPr>
        <p:spPr bwMode="auto">
          <a:xfrm rot="1209897">
            <a:off x="6819900" y="47180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8" name="文本框 34"/>
          <p:cNvSpPr txBox="1">
            <a:spLocks noChangeArrowheads="1"/>
          </p:cNvSpPr>
          <p:nvPr/>
        </p:nvSpPr>
        <p:spPr bwMode="auto">
          <a:xfrm rot="20569134">
            <a:off x="8417984" y="51921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9" name="文本框 36"/>
          <p:cNvSpPr txBox="1">
            <a:spLocks noChangeArrowheads="1"/>
          </p:cNvSpPr>
          <p:nvPr/>
        </p:nvSpPr>
        <p:spPr bwMode="auto">
          <a:xfrm rot="368503">
            <a:off x="7698317" y="38121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0" name="文本框 37"/>
          <p:cNvSpPr txBox="1">
            <a:spLocks noChangeArrowheads="1"/>
          </p:cNvSpPr>
          <p:nvPr/>
        </p:nvSpPr>
        <p:spPr bwMode="auto">
          <a:xfrm rot="829244">
            <a:off x="7046384" y="52980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1" name="文本框 45"/>
          <p:cNvSpPr txBox="1">
            <a:spLocks noChangeArrowheads="1"/>
          </p:cNvSpPr>
          <p:nvPr/>
        </p:nvSpPr>
        <p:spPr bwMode="auto">
          <a:xfrm rot="17097278">
            <a:off x="9039225" y="33348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2" name="文本框 46"/>
          <p:cNvSpPr txBox="1">
            <a:spLocks noChangeArrowheads="1"/>
          </p:cNvSpPr>
          <p:nvPr/>
        </p:nvSpPr>
        <p:spPr bwMode="auto">
          <a:xfrm rot="2702238">
            <a:off x="10091208" y="40841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3" name="文本框 47"/>
          <p:cNvSpPr txBox="1">
            <a:spLocks noChangeArrowheads="1"/>
          </p:cNvSpPr>
          <p:nvPr/>
        </p:nvSpPr>
        <p:spPr bwMode="auto">
          <a:xfrm rot="18143362">
            <a:off x="8992659" y="4539192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4" name="文本框 49"/>
          <p:cNvSpPr txBox="1">
            <a:spLocks noChangeArrowheads="1"/>
          </p:cNvSpPr>
          <p:nvPr/>
        </p:nvSpPr>
        <p:spPr bwMode="auto">
          <a:xfrm rot="18419577">
            <a:off x="10810875" y="435504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5" name="文本框 50"/>
          <p:cNvSpPr txBox="1">
            <a:spLocks noChangeArrowheads="1"/>
          </p:cNvSpPr>
          <p:nvPr/>
        </p:nvSpPr>
        <p:spPr bwMode="auto">
          <a:xfrm rot="17959444">
            <a:off x="9653059" y="4788959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6" name="文本框 51"/>
          <p:cNvSpPr txBox="1">
            <a:spLocks noChangeArrowheads="1"/>
          </p:cNvSpPr>
          <p:nvPr/>
        </p:nvSpPr>
        <p:spPr bwMode="auto">
          <a:xfrm rot="1549510">
            <a:off x="10706100" y="32025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220" name="文本框 32"/>
          <p:cNvSpPr txBox="1"/>
          <p:nvPr/>
        </p:nvSpPr>
        <p:spPr>
          <a:xfrm rot="4190103">
            <a:off x="5717117" y="33422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1" name="文本框 34"/>
          <p:cNvSpPr txBox="1"/>
          <p:nvPr/>
        </p:nvSpPr>
        <p:spPr>
          <a:xfrm rot="8340000">
            <a:off x="6563784" y="41846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2" name="文本框 36"/>
          <p:cNvSpPr txBox="1"/>
          <p:nvPr/>
        </p:nvSpPr>
        <p:spPr>
          <a:xfrm rot="-1160763">
            <a:off x="7698317" y="23346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3" name="文本框 37"/>
          <p:cNvSpPr txBox="1"/>
          <p:nvPr/>
        </p:nvSpPr>
        <p:spPr>
          <a:xfrm rot="39237">
            <a:off x="7533217" y="3031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4" name="文本框 45"/>
          <p:cNvSpPr txBox="1"/>
          <p:nvPr/>
        </p:nvSpPr>
        <p:spPr>
          <a:xfrm rot="-1160763">
            <a:off x="8445500" y="2364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5" name="文本框 46"/>
          <p:cNvSpPr txBox="1"/>
          <p:nvPr/>
        </p:nvSpPr>
        <p:spPr>
          <a:xfrm rot="-1160763">
            <a:off x="8938684" y="2650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6" name="文本框 47"/>
          <p:cNvSpPr txBox="1"/>
          <p:nvPr/>
        </p:nvSpPr>
        <p:spPr>
          <a:xfrm rot="39237">
            <a:off x="9580033" y="32766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7" name="文本框 49"/>
          <p:cNvSpPr txBox="1"/>
          <p:nvPr/>
        </p:nvSpPr>
        <p:spPr>
          <a:xfrm rot="-1160763">
            <a:off x="10695517" y="2755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8" name="文本框 50"/>
          <p:cNvSpPr txBox="1"/>
          <p:nvPr/>
        </p:nvSpPr>
        <p:spPr>
          <a:xfrm rot="-1160763">
            <a:off x="9984317" y="25781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29" name="文本框 51"/>
          <p:cNvSpPr txBox="1"/>
          <p:nvPr/>
        </p:nvSpPr>
        <p:spPr>
          <a:xfrm rot="-1160763">
            <a:off x="10619317" y="37253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0" name="文本框 32"/>
          <p:cNvSpPr txBox="1"/>
          <p:nvPr/>
        </p:nvSpPr>
        <p:spPr>
          <a:xfrm rot="4190103">
            <a:off x="3687233" y="4453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1" name="文本框 34"/>
          <p:cNvSpPr txBox="1"/>
          <p:nvPr/>
        </p:nvSpPr>
        <p:spPr>
          <a:xfrm rot="8340000">
            <a:off x="5232400" y="37549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2" name="文本框 36"/>
          <p:cNvSpPr txBox="1"/>
          <p:nvPr/>
        </p:nvSpPr>
        <p:spPr>
          <a:xfrm rot="2810103">
            <a:off x="5084233" y="23135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3" name="文本框 37"/>
          <p:cNvSpPr txBox="1"/>
          <p:nvPr/>
        </p:nvSpPr>
        <p:spPr>
          <a:xfrm rot="4010103">
            <a:off x="5084233" y="30374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4" name="文本框 45"/>
          <p:cNvSpPr txBox="1"/>
          <p:nvPr/>
        </p:nvSpPr>
        <p:spPr>
          <a:xfrm rot="2810103">
            <a:off x="5831417" y="23431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5" name="文本框 46"/>
          <p:cNvSpPr txBox="1"/>
          <p:nvPr/>
        </p:nvSpPr>
        <p:spPr>
          <a:xfrm rot="2810103">
            <a:off x="6324600" y="2628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6" name="文本框 47"/>
          <p:cNvSpPr txBox="1"/>
          <p:nvPr/>
        </p:nvSpPr>
        <p:spPr>
          <a:xfrm rot="4010103">
            <a:off x="6324600" y="33528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7" name="文本框 49"/>
          <p:cNvSpPr txBox="1"/>
          <p:nvPr/>
        </p:nvSpPr>
        <p:spPr>
          <a:xfrm rot="-1160763">
            <a:off x="8299451" y="3393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8" name="文本框 50"/>
          <p:cNvSpPr txBox="1"/>
          <p:nvPr/>
        </p:nvSpPr>
        <p:spPr>
          <a:xfrm rot="4020000">
            <a:off x="6957484" y="3507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39" name="文本框 51"/>
          <p:cNvSpPr txBox="1"/>
          <p:nvPr/>
        </p:nvSpPr>
        <p:spPr>
          <a:xfrm rot="-1160763">
            <a:off x="7465484" y="42926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0" name="文本框 32"/>
          <p:cNvSpPr txBox="1"/>
          <p:nvPr/>
        </p:nvSpPr>
        <p:spPr>
          <a:xfrm rot="5400000">
            <a:off x="1521884" y="4305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1" name="文本框 34"/>
          <p:cNvSpPr txBox="1"/>
          <p:nvPr/>
        </p:nvSpPr>
        <p:spPr>
          <a:xfrm rot="8340000">
            <a:off x="2508251" y="47371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2" name="文本框 36"/>
          <p:cNvSpPr txBox="1"/>
          <p:nvPr/>
        </p:nvSpPr>
        <p:spPr>
          <a:xfrm rot="2810103">
            <a:off x="2482851" y="36427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3" name="文本框 37"/>
          <p:cNvSpPr txBox="1"/>
          <p:nvPr/>
        </p:nvSpPr>
        <p:spPr>
          <a:xfrm rot="5220000">
            <a:off x="3062817" y="40195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4" name="文本框 45"/>
          <p:cNvSpPr txBox="1"/>
          <p:nvPr/>
        </p:nvSpPr>
        <p:spPr>
          <a:xfrm rot="2810103">
            <a:off x="3746500" y="36618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5" name="文本框 46"/>
          <p:cNvSpPr txBox="1"/>
          <p:nvPr/>
        </p:nvSpPr>
        <p:spPr>
          <a:xfrm rot="4020000">
            <a:off x="933451" y="2618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6" name="文本框 47"/>
          <p:cNvSpPr txBox="1"/>
          <p:nvPr/>
        </p:nvSpPr>
        <p:spPr>
          <a:xfrm rot="5220000">
            <a:off x="935567" y="38629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7" name="文本框 49"/>
          <p:cNvSpPr txBox="1"/>
          <p:nvPr/>
        </p:nvSpPr>
        <p:spPr>
          <a:xfrm rot="4020000">
            <a:off x="3285067" y="49868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8" name="文本框 50"/>
          <p:cNvSpPr txBox="1"/>
          <p:nvPr/>
        </p:nvSpPr>
        <p:spPr>
          <a:xfrm rot="4020000">
            <a:off x="4936067" y="44894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49" name="文本框 51"/>
          <p:cNvSpPr txBox="1"/>
          <p:nvPr/>
        </p:nvSpPr>
        <p:spPr>
          <a:xfrm rot="4020000">
            <a:off x="5429251" y="47752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0" name="文本框 32"/>
          <p:cNvSpPr txBox="1"/>
          <p:nvPr/>
        </p:nvSpPr>
        <p:spPr>
          <a:xfrm rot="-880739">
            <a:off x="685800" y="33528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1" name="文本框 34"/>
          <p:cNvSpPr txBox="1"/>
          <p:nvPr/>
        </p:nvSpPr>
        <p:spPr>
          <a:xfrm rot="8340000">
            <a:off x="1672167" y="34565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2" name="文本框 36"/>
          <p:cNvSpPr txBox="1"/>
          <p:nvPr/>
        </p:nvSpPr>
        <p:spPr>
          <a:xfrm rot="4020000">
            <a:off x="2226733" y="2015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3" name="文本框 37"/>
          <p:cNvSpPr txBox="1"/>
          <p:nvPr/>
        </p:nvSpPr>
        <p:spPr>
          <a:xfrm rot="5220000">
            <a:off x="2226733" y="27389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4" name="文本框 45"/>
          <p:cNvSpPr txBox="1"/>
          <p:nvPr/>
        </p:nvSpPr>
        <p:spPr>
          <a:xfrm rot="2810103">
            <a:off x="2973917" y="2044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5" name="文本框 46"/>
          <p:cNvSpPr txBox="1"/>
          <p:nvPr/>
        </p:nvSpPr>
        <p:spPr>
          <a:xfrm rot="2810103">
            <a:off x="3467100" y="23304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6" name="文本框 47"/>
          <p:cNvSpPr txBox="1"/>
          <p:nvPr/>
        </p:nvSpPr>
        <p:spPr>
          <a:xfrm rot="4010103">
            <a:off x="3105151" y="30839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7" name="文本框 49"/>
          <p:cNvSpPr txBox="1"/>
          <p:nvPr/>
        </p:nvSpPr>
        <p:spPr>
          <a:xfrm rot="2810103">
            <a:off x="4250267" y="2628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8" name="文本框 50"/>
          <p:cNvSpPr txBox="1"/>
          <p:nvPr/>
        </p:nvSpPr>
        <p:spPr>
          <a:xfrm rot="2810103">
            <a:off x="4099984" y="32088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59" name="文本框 51"/>
          <p:cNvSpPr txBox="1"/>
          <p:nvPr/>
        </p:nvSpPr>
        <p:spPr>
          <a:xfrm rot="2810103">
            <a:off x="4593167" y="34946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0" name="文本框 32"/>
          <p:cNvSpPr txBox="1"/>
          <p:nvPr/>
        </p:nvSpPr>
        <p:spPr>
          <a:xfrm rot="5400000">
            <a:off x="6335184" y="4910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1" name="文本框 34"/>
          <p:cNvSpPr txBox="1"/>
          <p:nvPr/>
        </p:nvSpPr>
        <p:spPr>
          <a:xfrm rot="3159237">
            <a:off x="7759700" y="5342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2" name="文本框 36"/>
          <p:cNvSpPr txBox="1"/>
          <p:nvPr/>
        </p:nvSpPr>
        <p:spPr>
          <a:xfrm rot="-1160763">
            <a:off x="8316384" y="3901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3" name="文本框 37"/>
          <p:cNvSpPr txBox="1"/>
          <p:nvPr/>
        </p:nvSpPr>
        <p:spPr>
          <a:xfrm rot="39237">
            <a:off x="8316384" y="46249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4" name="文本框 45"/>
          <p:cNvSpPr txBox="1"/>
          <p:nvPr/>
        </p:nvSpPr>
        <p:spPr>
          <a:xfrm rot="-1160763">
            <a:off x="9063567" y="39306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5" name="文本框 46"/>
          <p:cNvSpPr txBox="1"/>
          <p:nvPr/>
        </p:nvSpPr>
        <p:spPr>
          <a:xfrm rot="-1160763">
            <a:off x="9556751" y="42164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6" name="文本框 47"/>
          <p:cNvSpPr txBox="1"/>
          <p:nvPr/>
        </p:nvSpPr>
        <p:spPr>
          <a:xfrm rot="39237">
            <a:off x="9139767" y="49741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7" name="文本框 49"/>
          <p:cNvSpPr txBox="1"/>
          <p:nvPr/>
        </p:nvSpPr>
        <p:spPr>
          <a:xfrm rot="-1160763">
            <a:off x="10251017" y="46037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8" name="文本框 50"/>
          <p:cNvSpPr txBox="1"/>
          <p:nvPr/>
        </p:nvSpPr>
        <p:spPr>
          <a:xfrm rot="-1160763">
            <a:off x="10189633" y="50948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7269" name="文本框 51"/>
          <p:cNvSpPr txBox="1"/>
          <p:nvPr/>
        </p:nvSpPr>
        <p:spPr>
          <a:xfrm rot="-1160763">
            <a:off x="9040284" y="15282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2" name="TextBox 4"/>
          <p:cNvSpPr txBox="1"/>
          <p:nvPr/>
        </p:nvSpPr>
        <p:spPr>
          <a:xfrm>
            <a:off x="717551" y="1940984"/>
            <a:ext cx="11019367" cy="30816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了解作者，识记并掌握文中的生字词。</a:t>
            </a:r>
            <a:r>
              <a:rPr lang="en-US" altLang="zh-CN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en-US" altLang="zh-CN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了解演讲的方式，把握演讲的主要特点。</a:t>
            </a:r>
            <a:r>
              <a:rPr lang="en-US" altLang="zh-CN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en-US" altLang="zh-CN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通读全文，理解文章的内容，感知文中所表达的情感。</a:t>
            </a:r>
            <a:r>
              <a:rPr lang="en-US" altLang="zh-CN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en-US" altLang="zh-CN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grpSp>
        <p:nvGrpSpPr>
          <p:cNvPr id="7271" name="组合 1"/>
          <p:cNvGrpSpPr/>
          <p:nvPr/>
        </p:nvGrpSpPr>
        <p:grpSpPr>
          <a:xfrm>
            <a:off x="4833145" y="364029"/>
            <a:ext cx="2931502" cy="1323439"/>
            <a:chOff x="297389" y="267494"/>
            <a:chExt cx="2203172" cy="992580"/>
          </a:xfrm>
        </p:grpSpPr>
        <p:sp>
          <p:nvSpPr>
            <p:cNvPr id="7272" name="文本框 13"/>
            <p:cNvSpPr txBox="1"/>
            <p:nvPr/>
          </p:nvSpPr>
          <p:spPr>
            <a:xfrm>
              <a:off x="395536" y="267494"/>
              <a:ext cx="1727200" cy="992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000" b="1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第一课时学习</a:t>
              </a:r>
              <a:r>
                <a:rPr lang="zh-CN" altLang="en-US" sz="4000" b="1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目标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97389" y="1227149"/>
              <a:ext cx="20161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7274" name="Group 4"/>
            <p:cNvGrpSpPr>
              <a:grpSpLocks noChangeAspect="1"/>
            </p:cNvGrpSpPr>
            <p:nvPr/>
          </p:nvGrpSpPr>
          <p:grpSpPr>
            <a:xfrm>
              <a:off x="2051298" y="483394"/>
              <a:ext cx="449263" cy="292100"/>
              <a:chOff x="2432" y="1329"/>
              <a:chExt cx="657" cy="426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29"/>
                <a:ext cx="652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5"/>
              <p:cNvSpPr/>
              <p:nvPr/>
            </p:nvSpPr>
            <p:spPr bwMode="auto">
              <a:xfrm>
                <a:off x="2478" y="1329"/>
                <a:ext cx="611" cy="424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2432" y="1605"/>
                <a:ext cx="100" cy="127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2511" y="1361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950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126xiu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429000"/>
            <a:ext cx="4470400" cy="3074988"/>
          </a:xfrm>
          <a:prstGeom prst="rect">
            <a:avLst/>
          </a:prstGeom>
          <a:noFill/>
        </p:spPr>
      </p:pic>
      <p:pic>
        <p:nvPicPr>
          <p:cNvPr id="10243" name="Picture 3" descr="3146x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0" y="1676400"/>
            <a:ext cx="4470400" cy="3017838"/>
          </a:xfrm>
          <a:prstGeom prst="rect">
            <a:avLst/>
          </a:prstGeom>
          <a:noFill/>
        </p:spPr>
      </p:pic>
      <p:pic>
        <p:nvPicPr>
          <p:cNvPr id="10244" name="Picture 4" descr="课文 游行x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800" y="381000"/>
            <a:ext cx="4267200" cy="28194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304800"/>
            <a:ext cx="11379200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 i="1" dirty="0">
                <a:solidFill>
                  <a:srgbClr val="000000"/>
                </a:solidFill>
              </a:rPr>
              <a:t>背景：</a:t>
            </a:r>
            <a:r>
              <a:rPr lang="zh-CN" altLang="en-US" sz="2800" b="1" dirty="0">
                <a:solidFill>
                  <a:srgbClr val="000000"/>
                </a:solidFill>
              </a:rPr>
              <a:t>抗日战争胜利后，美帝国主义和蒋介石反动政府内外勾结，疯狂策划</a:t>
            </a:r>
            <a:r>
              <a:rPr lang="zh-CN" altLang="en-US" sz="2800" b="1" i="1" dirty="0">
                <a:solidFill>
                  <a:srgbClr val="000000"/>
                </a:solidFill>
              </a:rPr>
              <a:t>反共反人民的内战</a:t>
            </a:r>
            <a:r>
              <a:rPr lang="zh-CN" altLang="en-US" sz="2800" b="1" dirty="0">
                <a:solidFill>
                  <a:srgbClr val="000000"/>
                </a:solidFill>
              </a:rPr>
              <a:t>。这种倒行逆施，遭到全国人民的反对，一个</a:t>
            </a:r>
            <a:r>
              <a:rPr lang="zh-CN" altLang="en-US" sz="2800" b="1" i="1" dirty="0">
                <a:solidFill>
                  <a:srgbClr val="000000"/>
                </a:solidFill>
              </a:rPr>
              <a:t>“反内战、反独裁”</a:t>
            </a:r>
            <a:r>
              <a:rPr lang="zh-CN" altLang="en-US" sz="2800" b="1" dirty="0">
                <a:solidFill>
                  <a:srgbClr val="000000"/>
                </a:solidFill>
              </a:rPr>
              <a:t>的爱国民主运动在全国范围内蓬勃兴起。国民党反动派冒天下之大不韪，一方面撕毁政协会议，派兵向解放区大举进攻，另一方面，在他们暂时统治的区域里制造白色恐怖，甚至采取暗杀手段疯狂镇压人民。</a:t>
            </a:r>
            <a:r>
              <a:rPr lang="en-US" altLang="zh-CN" sz="2800" b="1" dirty="0">
                <a:solidFill>
                  <a:srgbClr val="000000"/>
                </a:solidFill>
              </a:rPr>
              <a:t>1946</a:t>
            </a:r>
            <a:r>
              <a:rPr lang="zh-CN" altLang="en-US" sz="2800" b="1" dirty="0">
                <a:solidFill>
                  <a:srgbClr val="000000"/>
                </a:solidFill>
              </a:rPr>
              <a:t>年</a:t>
            </a:r>
            <a:r>
              <a:rPr lang="en-US" altLang="zh-CN" sz="2800" b="1" dirty="0">
                <a:solidFill>
                  <a:srgbClr val="000000"/>
                </a:solidFill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</a:rPr>
              <a:t>月</a:t>
            </a:r>
            <a:r>
              <a:rPr lang="en-US" altLang="zh-CN" sz="2800" b="1" dirty="0">
                <a:solidFill>
                  <a:srgbClr val="000000"/>
                </a:solidFill>
              </a:rPr>
              <a:t>11</a:t>
            </a:r>
            <a:r>
              <a:rPr lang="zh-CN" altLang="en-US" sz="2800" b="1" dirty="0">
                <a:solidFill>
                  <a:srgbClr val="000000"/>
                </a:solidFill>
              </a:rPr>
              <a:t>日，著名的爱国民主战士</a:t>
            </a:r>
            <a:r>
              <a:rPr lang="zh-CN" altLang="en-US" sz="2800" b="1" i="1" dirty="0">
                <a:solidFill>
                  <a:srgbClr val="000000"/>
                </a:solidFill>
              </a:rPr>
              <a:t>李公朴先生在昆明遇害</a:t>
            </a:r>
            <a:r>
              <a:rPr lang="zh-CN" altLang="en-US" sz="2800" b="1" dirty="0">
                <a:solidFill>
                  <a:srgbClr val="000000"/>
                </a:solidFill>
              </a:rPr>
              <a:t>。</a:t>
            </a:r>
            <a:r>
              <a:rPr lang="en-US" altLang="zh-CN" sz="2800" b="1" dirty="0">
                <a:solidFill>
                  <a:srgbClr val="000000"/>
                </a:solidFill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</a:rPr>
              <a:t>月</a:t>
            </a:r>
            <a:r>
              <a:rPr lang="en-US" altLang="zh-CN" sz="2800" b="1" dirty="0">
                <a:solidFill>
                  <a:srgbClr val="000000"/>
                </a:solidFill>
              </a:rPr>
              <a:t>15</a:t>
            </a:r>
            <a:r>
              <a:rPr lang="zh-CN" altLang="en-US" sz="2800" b="1" dirty="0">
                <a:solidFill>
                  <a:srgbClr val="000000"/>
                </a:solidFill>
              </a:rPr>
              <a:t>日，云南大学召开李公朴先生的</a:t>
            </a:r>
            <a:r>
              <a:rPr lang="zh-CN" altLang="en-US" sz="2800" b="1" i="1" dirty="0">
                <a:solidFill>
                  <a:srgbClr val="000000"/>
                </a:solidFill>
              </a:rPr>
              <a:t>追悼大会</a:t>
            </a:r>
            <a:r>
              <a:rPr lang="zh-CN" altLang="en-US" sz="2800" b="1" dirty="0">
                <a:solidFill>
                  <a:srgbClr val="000000"/>
                </a:solidFill>
              </a:rPr>
              <a:t>，闻一多先生主持了这次会议。会上，他拍案而起，满腔悲愤地发表了这篇讲演。会后闻一多先生又到</a:t>
            </a:r>
            <a:r>
              <a:rPr lang="en-US" altLang="zh-CN" sz="2800" b="1" dirty="0">
                <a:solidFill>
                  <a:srgbClr val="000000"/>
                </a:solidFill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</a:rPr>
              <a:t>民主周刊</a:t>
            </a:r>
            <a:r>
              <a:rPr lang="en-US" altLang="zh-CN" sz="2800" b="1" dirty="0">
                <a:solidFill>
                  <a:srgbClr val="000000"/>
                </a:solidFill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</a:rPr>
              <a:t>社参加了记者招待会，在他离社返家途中，被特务分子暗杀了。这篇讲演就成了他的</a:t>
            </a:r>
            <a:r>
              <a:rPr lang="zh-CN" altLang="en-US" sz="2800" b="1" i="1" dirty="0">
                <a:solidFill>
                  <a:srgbClr val="000000"/>
                </a:solidFill>
              </a:rPr>
              <a:t>“最后一次讲演”</a:t>
            </a:r>
            <a:r>
              <a:rPr lang="zh-CN" altLang="en-US" sz="2800" b="1" dirty="0">
                <a:solidFill>
                  <a:srgbClr val="000000"/>
                </a:solidFill>
              </a:rPr>
              <a:t>。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28600"/>
            <a:ext cx="7535333" cy="5693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zh-CN" altLang="en-US" sz="40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作者简介：</a:t>
            </a:r>
          </a:p>
          <a:p>
            <a:pPr algn="just"/>
            <a:endParaRPr lang="zh-CN" altLang="en-US" sz="4000" b="1" dirty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  <a:p>
            <a:pPr algn="just"/>
            <a:r>
              <a:rPr lang="zh-CN" altLang="en-US" sz="3200" b="1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   本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名家骅，湖北省浠水县人。著名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诗人，学者，爱国民主战士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。</a:t>
            </a:r>
          </a:p>
          <a:p>
            <a:pPr algn="just"/>
            <a:r>
              <a:rPr lang="en-US" altLang="zh-CN" sz="3200" b="1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    1923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年出版第一本诗集</a:t>
            </a:r>
            <a:r>
              <a:rPr lang="en-US" altLang="zh-CN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红烛</a:t>
            </a:r>
            <a:r>
              <a:rPr lang="en-US" altLang="zh-CN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，闪耀的反帝爱国的火花。</a:t>
            </a:r>
            <a:r>
              <a:rPr lang="en-US" altLang="zh-CN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1928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年出版第二部诗集</a:t>
            </a:r>
            <a:r>
              <a:rPr lang="en-US" altLang="zh-CN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死水</a:t>
            </a:r>
            <a:r>
              <a:rPr lang="en-US" altLang="zh-CN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，表现出深沉的爱国主义激情。</a:t>
            </a:r>
            <a:r>
              <a:rPr lang="en-US" altLang="zh-CN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1946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年遭暗杀，遗著由朱自清先生编成</a:t>
            </a:r>
            <a:r>
              <a:rPr lang="en-US" altLang="zh-CN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闻一多全集</a:t>
            </a:r>
            <a:r>
              <a:rPr lang="en-US" altLang="zh-CN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四卷。</a:t>
            </a:r>
          </a:p>
          <a:p>
            <a:pPr algn="just"/>
            <a:endParaRPr lang="zh-CN" altLang="en-US" sz="3200" dirty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  <a:p>
            <a:pPr eaLnBrk="0" hangingPunct="0"/>
            <a:endParaRPr lang="en-US" altLang="zh-CN" sz="28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4340" name="最后一次讲演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600" y="620714"/>
            <a:ext cx="4470400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  <p:bldLst>
      <p:bldP spid="14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32"/>
          <p:cNvSpPr txBox="1">
            <a:spLocks noChangeArrowheads="1"/>
          </p:cNvSpPr>
          <p:nvPr/>
        </p:nvSpPr>
        <p:spPr bwMode="auto">
          <a:xfrm>
            <a:off x="5966884" y="39010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34"/>
          <p:cNvSpPr txBox="1">
            <a:spLocks noChangeArrowheads="1"/>
          </p:cNvSpPr>
          <p:nvPr/>
        </p:nvSpPr>
        <p:spPr bwMode="auto">
          <a:xfrm rot="21319903">
            <a:off x="10754784" y="21695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 rot="16249134">
            <a:off x="7815792" y="1755775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7" name="文本框 37"/>
          <p:cNvSpPr txBox="1">
            <a:spLocks noChangeArrowheads="1"/>
          </p:cNvSpPr>
          <p:nvPr/>
        </p:nvSpPr>
        <p:spPr bwMode="auto">
          <a:xfrm rot="17449134">
            <a:off x="7108825" y="2299759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8" name="文本框 45"/>
          <p:cNvSpPr txBox="1">
            <a:spLocks noChangeArrowheads="1"/>
          </p:cNvSpPr>
          <p:nvPr/>
        </p:nvSpPr>
        <p:spPr bwMode="auto">
          <a:xfrm rot="16249134">
            <a:off x="8562975" y="17854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29" name="文本框 46"/>
          <p:cNvSpPr txBox="1">
            <a:spLocks noChangeArrowheads="1"/>
          </p:cNvSpPr>
          <p:nvPr/>
        </p:nvSpPr>
        <p:spPr bwMode="auto">
          <a:xfrm rot="21175089">
            <a:off x="9423400" y="20933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0" name="文本框 47"/>
          <p:cNvSpPr txBox="1">
            <a:spLocks noChangeArrowheads="1"/>
          </p:cNvSpPr>
          <p:nvPr/>
        </p:nvSpPr>
        <p:spPr bwMode="auto">
          <a:xfrm rot="17449134">
            <a:off x="10207625" y="3332692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1" name="文本框 49"/>
          <p:cNvSpPr txBox="1">
            <a:spLocks noChangeArrowheads="1"/>
          </p:cNvSpPr>
          <p:nvPr/>
        </p:nvSpPr>
        <p:spPr bwMode="auto">
          <a:xfrm rot="657351">
            <a:off x="10890251" y="15769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2" name="文本框 50"/>
          <p:cNvSpPr txBox="1">
            <a:spLocks noChangeArrowheads="1"/>
          </p:cNvSpPr>
          <p:nvPr/>
        </p:nvSpPr>
        <p:spPr bwMode="auto">
          <a:xfrm rot="1480325">
            <a:off x="9855200" y="16594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6" name="文本框 51"/>
          <p:cNvSpPr txBox="1">
            <a:spLocks noChangeArrowheads="1"/>
          </p:cNvSpPr>
          <p:nvPr/>
        </p:nvSpPr>
        <p:spPr bwMode="auto">
          <a:xfrm rot="16249134">
            <a:off x="11155892" y="3620559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7" name="文本框 32"/>
          <p:cNvSpPr txBox="1">
            <a:spLocks noChangeArrowheads="1"/>
          </p:cNvSpPr>
          <p:nvPr/>
        </p:nvSpPr>
        <p:spPr bwMode="auto">
          <a:xfrm>
            <a:off x="4349751" y="47476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8" name="文本框 34"/>
          <p:cNvSpPr txBox="1">
            <a:spLocks noChangeArrowheads="1"/>
          </p:cNvSpPr>
          <p:nvPr/>
        </p:nvSpPr>
        <p:spPr bwMode="auto">
          <a:xfrm rot="4149897">
            <a:off x="5952067" y="46651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49" name="文本框 36"/>
          <p:cNvSpPr txBox="1">
            <a:spLocks noChangeArrowheads="1"/>
          </p:cNvSpPr>
          <p:nvPr/>
        </p:nvSpPr>
        <p:spPr bwMode="auto">
          <a:xfrm rot="20220000">
            <a:off x="5200651" y="17356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0" name="文本框 37"/>
          <p:cNvSpPr txBox="1">
            <a:spLocks noChangeArrowheads="1"/>
          </p:cNvSpPr>
          <p:nvPr/>
        </p:nvSpPr>
        <p:spPr bwMode="auto">
          <a:xfrm rot="21420000">
            <a:off x="5507567" y="27389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1" name="文本框 45"/>
          <p:cNvSpPr txBox="1">
            <a:spLocks noChangeArrowheads="1"/>
          </p:cNvSpPr>
          <p:nvPr/>
        </p:nvSpPr>
        <p:spPr bwMode="auto">
          <a:xfrm rot="20220000">
            <a:off x="5947833" y="17653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2" name="文本框 46"/>
          <p:cNvSpPr txBox="1">
            <a:spLocks noChangeArrowheads="1"/>
          </p:cNvSpPr>
          <p:nvPr/>
        </p:nvSpPr>
        <p:spPr bwMode="auto">
          <a:xfrm rot="20220000">
            <a:off x="6441017" y="20510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3" name="文本框 47"/>
          <p:cNvSpPr txBox="1">
            <a:spLocks noChangeArrowheads="1"/>
          </p:cNvSpPr>
          <p:nvPr/>
        </p:nvSpPr>
        <p:spPr bwMode="auto">
          <a:xfrm rot="21420000">
            <a:off x="6752167" y="29802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4" name="文本框 49"/>
          <p:cNvSpPr txBox="1">
            <a:spLocks noChangeArrowheads="1"/>
          </p:cNvSpPr>
          <p:nvPr/>
        </p:nvSpPr>
        <p:spPr bwMode="auto">
          <a:xfrm rot="16249134">
            <a:off x="8414808" y="28141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5" name="文本框 50"/>
          <p:cNvSpPr txBox="1">
            <a:spLocks noChangeArrowheads="1"/>
          </p:cNvSpPr>
          <p:nvPr/>
        </p:nvSpPr>
        <p:spPr bwMode="auto">
          <a:xfrm rot="21429897">
            <a:off x="7452784" y="34544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6" name="文本框 51"/>
          <p:cNvSpPr txBox="1">
            <a:spLocks noChangeArrowheads="1"/>
          </p:cNvSpPr>
          <p:nvPr/>
        </p:nvSpPr>
        <p:spPr bwMode="auto">
          <a:xfrm rot="16249134">
            <a:off x="7794625" y="45794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7" name="文本框 32"/>
          <p:cNvSpPr txBox="1">
            <a:spLocks noChangeArrowheads="1"/>
          </p:cNvSpPr>
          <p:nvPr/>
        </p:nvSpPr>
        <p:spPr bwMode="auto">
          <a:xfrm rot="1209897">
            <a:off x="1515533" y="5166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8" name="文本框 34"/>
          <p:cNvSpPr txBox="1">
            <a:spLocks noChangeArrowheads="1"/>
          </p:cNvSpPr>
          <p:nvPr/>
        </p:nvSpPr>
        <p:spPr bwMode="auto">
          <a:xfrm rot="4149897">
            <a:off x="2857500" y="46079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9" name="文本框 36"/>
          <p:cNvSpPr txBox="1">
            <a:spLocks noChangeArrowheads="1"/>
          </p:cNvSpPr>
          <p:nvPr/>
        </p:nvSpPr>
        <p:spPr bwMode="auto">
          <a:xfrm rot="20220000">
            <a:off x="2139951" y="43053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0" name="文本框 37"/>
          <p:cNvSpPr txBox="1">
            <a:spLocks noChangeArrowheads="1"/>
          </p:cNvSpPr>
          <p:nvPr/>
        </p:nvSpPr>
        <p:spPr bwMode="auto">
          <a:xfrm rot="1029897">
            <a:off x="3314700" y="36724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1" name="文本框 45"/>
          <p:cNvSpPr txBox="1">
            <a:spLocks noChangeArrowheads="1"/>
          </p:cNvSpPr>
          <p:nvPr/>
        </p:nvSpPr>
        <p:spPr bwMode="auto">
          <a:xfrm rot="20220000">
            <a:off x="4216400" y="41952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2" name="文本框 46"/>
          <p:cNvSpPr txBox="1">
            <a:spLocks noChangeArrowheads="1"/>
          </p:cNvSpPr>
          <p:nvPr/>
        </p:nvSpPr>
        <p:spPr bwMode="auto">
          <a:xfrm rot="21429897">
            <a:off x="1049867" y="20404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3" name="文本框 47"/>
          <p:cNvSpPr txBox="1">
            <a:spLocks noChangeArrowheads="1"/>
          </p:cNvSpPr>
          <p:nvPr/>
        </p:nvSpPr>
        <p:spPr bwMode="auto">
          <a:xfrm rot="1029897">
            <a:off x="1104900" y="4533900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4" name="文本框 49"/>
          <p:cNvSpPr txBox="1">
            <a:spLocks noChangeArrowheads="1"/>
          </p:cNvSpPr>
          <p:nvPr/>
        </p:nvSpPr>
        <p:spPr bwMode="auto">
          <a:xfrm rot="21429897">
            <a:off x="4013200" y="51159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5" name="文本框 50"/>
          <p:cNvSpPr txBox="1">
            <a:spLocks noChangeArrowheads="1"/>
          </p:cNvSpPr>
          <p:nvPr/>
        </p:nvSpPr>
        <p:spPr bwMode="auto">
          <a:xfrm rot="21429897">
            <a:off x="5543551" y="42269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6" name="文本框 51"/>
          <p:cNvSpPr txBox="1">
            <a:spLocks noChangeArrowheads="1"/>
          </p:cNvSpPr>
          <p:nvPr/>
        </p:nvSpPr>
        <p:spPr bwMode="auto">
          <a:xfrm rot="21429897">
            <a:off x="5765800" y="52387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7" name="文本框 32"/>
          <p:cNvSpPr txBox="1">
            <a:spLocks noChangeArrowheads="1"/>
          </p:cNvSpPr>
          <p:nvPr/>
        </p:nvSpPr>
        <p:spPr bwMode="auto">
          <a:xfrm rot="16529158">
            <a:off x="430741" y="2723092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8" name="文本框 34"/>
          <p:cNvSpPr txBox="1">
            <a:spLocks noChangeArrowheads="1"/>
          </p:cNvSpPr>
          <p:nvPr/>
        </p:nvSpPr>
        <p:spPr bwMode="auto">
          <a:xfrm rot="4149897">
            <a:off x="1786467" y="28786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69" name="文本框 36"/>
          <p:cNvSpPr txBox="1">
            <a:spLocks noChangeArrowheads="1"/>
          </p:cNvSpPr>
          <p:nvPr/>
        </p:nvSpPr>
        <p:spPr bwMode="auto">
          <a:xfrm rot="21429897">
            <a:off x="429684" y="17822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0" name="文本框 37"/>
          <p:cNvSpPr txBox="1">
            <a:spLocks noChangeArrowheads="1"/>
          </p:cNvSpPr>
          <p:nvPr/>
        </p:nvSpPr>
        <p:spPr bwMode="auto">
          <a:xfrm rot="1029897">
            <a:off x="1784351" y="2245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1" name="文本框 45"/>
          <p:cNvSpPr txBox="1">
            <a:spLocks noChangeArrowheads="1"/>
          </p:cNvSpPr>
          <p:nvPr/>
        </p:nvSpPr>
        <p:spPr bwMode="auto">
          <a:xfrm rot="20220000">
            <a:off x="2823633" y="15282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2" name="文本框 46"/>
          <p:cNvSpPr txBox="1">
            <a:spLocks noChangeArrowheads="1"/>
          </p:cNvSpPr>
          <p:nvPr/>
        </p:nvSpPr>
        <p:spPr bwMode="auto">
          <a:xfrm rot="20220000">
            <a:off x="3583517" y="17547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3" name="文本框 47"/>
          <p:cNvSpPr txBox="1">
            <a:spLocks noChangeArrowheads="1"/>
          </p:cNvSpPr>
          <p:nvPr/>
        </p:nvSpPr>
        <p:spPr bwMode="auto">
          <a:xfrm rot="21420000">
            <a:off x="3221567" y="2506133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4" name="文本框 49"/>
          <p:cNvSpPr txBox="1">
            <a:spLocks noChangeArrowheads="1"/>
          </p:cNvSpPr>
          <p:nvPr/>
        </p:nvSpPr>
        <p:spPr bwMode="auto">
          <a:xfrm rot="20220000">
            <a:off x="4368800" y="20510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5" name="文本框 50"/>
          <p:cNvSpPr txBox="1">
            <a:spLocks noChangeArrowheads="1"/>
          </p:cNvSpPr>
          <p:nvPr/>
        </p:nvSpPr>
        <p:spPr bwMode="auto">
          <a:xfrm rot="20220000">
            <a:off x="3799417" y="28257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6" name="文本框 51"/>
          <p:cNvSpPr txBox="1">
            <a:spLocks noChangeArrowheads="1"/>
          </p:cNvSpPr>
          <p:nvPr/>
        </p:nvSpPr>
        <p:spPr bwMode="auto">
          <a:xfrm rot="20220000">
            <a:off x="4646084" y="3007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7" name="文本框 32"/>
          <p:cNvSpPr txBox="1">
            <a:spLocks noChangeArrowheads="1"/>
          </p:cNvSpPr>
          <p:nvPr/>
        </p:nvSpPr>
        <p:spPr bwMode="auto">
          <a:xfrm rot="1209897">
            <a:off x="6819900" y="47180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8" name="文本框 34"/>
          <p:cNvSpPr txBox="1">
            <a:spLocks noChangeArrowheads="1"/>
          </p:cNvSpPr>
          <p:nvPr/>
        </p:nvSpPr>
        <p:spPr bwMode="auto">
          <a:xfrm rot="20569134">
            <a:off x="8417984" y="51921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9" name="文本框 36"/>
          <p:cNvSpPr txBox="1">
            <a:spLocks noChangeArrowheads="1"/>
          </p:cNvSpPr>
          <p:nvPr/>
        </p:nvSpPr>
        <p:spPr bwMode="auto">
          <a:xfrm rot="368503">
            <a:off x="7698317" y="38121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80" name="文本框 37"/>
          <p:cNvSpPr txBox="1">
            <a:spLocks noChangeArrowheads="1"/>
          </p:cNvSpPr>
          <p:nvPr/>
        </p:nvSpPr>
        <p:spPr bwMode="auto">
          <a:xfrm rot="829244">
            <a:off x="7046384" y="52980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81" name="文本框 45"/>
          <p:cNvSpPr txBox="1">
            <a:spLocks noChangeArrowheads="1"/>
          </p:cNvSpPr>
          <p:nvPr/>
        </p:nvSpPr>
        <p:spPr bwMode="auto">
          <a:xfrm rot="17097278">
            <a:off x="9039225" y="33348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82" name="文本框 46"/>
          <p:cNvSpPr txBox="1">
            <a:spLocks noChangeArrowheads="1"/>
          </p:cNvSpPr>
          <p:nvPr/>
        </p:nvSpPr>
        <p:spPr bwMode="auto">
          <a:xfrm rot="2702238">
            <a:off x="10091208" y="4084108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83" name="文本框 47"/>
          <p:cNvSpPr txBox="1">
            <a:spLocks noChangeArrowheads="1"/>
          </p:cNvSpPr>
          <p:nvPr/>
        </p:nvSpPr>
        <p:spPr bwMode="auto">
          <a:xfrm rot="18143362">
            <a:off x="8992659" y="4539192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84" name="文本框 49"/>
          <p:cNvSpPr txBox="1">
            <a:spLocks noChangeArrowheads="1"/>
          </p:cNvSpPr>
          <p:nvPr/>
        </p:nvSpPr>
        <p:spPr bwMode="auto">
          <a:xfrm rot="18419577">
            <a:off x="10810875" y="435504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85" name="文本框 50"/>
          <p:cNvSpPr txBox="1">
            <a:spLocks noChangeArrowheads="1"/>
          </p:cNvSpPr>
          <p:nvPr/>
        </p:nvSpPr>
        <p:spPr bwMode="auto">
          <a:xfrm rot="17959444">
            <a:off x="9653059" y="4788959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86" name="文本框 51"/>
          <p:cNvSpPr txBox="1">
            <a:spLocks noChangeArrowheads="1"/>
          </p:cNvSpPr>
          <p:nvPr/>
        </p:nvSpPr>
        <p:spPr bwMode="auto">
          <a:xfrm rot="1549510">
            <a:off x="10706100" y="32025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11316" name="文本框 32"/>
          <p:cNvSpPr txBox="1"/>
          <p:nvPr/>
        </p:nvSpPr>
        <p:spPr>
          <a:xfrm rot="4190103">
            <a:off x="5717117" y="33422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17" name="文本框 34"/>
          <p:cNvSpPr txBox="1"/>
          <p:nvPr/>
        </p:nvSpPr>
        <p:spPr>
          <a:xfrm rot="8340000">
            <a:off x="6563784" y="41846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18" name="文本框 36"/>
          <p:cNvSpPr txBox="1"/>
          <p:nvPr/>
        </p:nvSpPr>
        <p:spPr>
          <a:xfrm rot="-1160763">
            <a:off x="7698317" y="23346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19" name="文本框 37"/>
          <p:cNvSpPr txBox="1"/>
          <p:nvPr/>
        </p:nvSpPr>
        <p:spPr>
          <a:xfrm rot="39237">
            <a:off x="7533217" y="3031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0" name="文本框 45"/>
          <p:cNvSpPr txBox="1"/>
          <p:nvPr/>
        </p:nvSpPr>
        <p:spPr>
          <a:xfrm rot="-1160763">
            <a:off x="8445500" y="2364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1" name="文本框 46"/>
          <p:cNvSpPr txBox="1"/>
          <p:nvPr/>
        </p:nvSpPr>
        <p:spPr>
          <a:xfrm rot="-1160763">
            <a:off x="8938684" y="2650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2" name="文本框 47"/>
          <p:cNvSpPr txBox="1"/>
          <p:nvPr/>
        </p:nvSpPr>
        <p:spPr>
          <a:xfrm rot="39237">
            <a:off x="9580033" y="32766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3" name="文本框 49"/>
          <p:cNvSpPr txBox="1"/>
          <p:nvPr/>
        </p:nvSpPr>
        <p:spPr>
          <a:xfrm rot="-1160763">
            <a:off x="10695517" y="2755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4" name="文本框 50"/>
          <p:cNvSpPr txBox="1"/>
          <p:nvPr/>
        </p:nvSpPr>
        <p:spPr>
          <a:xfrm rot="-1160763">
            <a:off x="9984317" y="25781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5" name="文本框 51"/>
          <p:cNvSpPr txBox="1"/>
          <p:nvPr/>
        </p:nvSpPr>
        <p:spPr>
          <a:xfrm rot="-1160763">
            <a:off x="10619317" y="37253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6" name="文本框 32"/>
          <p:cNvSpPr txBox="1"/>
          <p:nvPr/>
        </p:nvSpPr>
        <p:spPr>
          <a:xfrm rot="4190103">
            <a:off x="3687233" y="4453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7" name="文本框 34"/>
          <p:cNvSpPr txBox="1"/>
          <p:nvPr/>
        </p:nvSpPr>
        <p:spPr>
          <a:xfrm rot="8340000">
            <a:off x="5232400" y="37549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8" name="文本框 36"/>
          <p:cNvSpPr txBox="1"/>
          <p:nvPr/>
        </p:nvSpPr>
        <p:spPr>
          <a:xfrm rot="2810103">
            <a:off x="5084233" y="23135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29" name="文本框 37"/>
          <p:cNvSpPr txBox="1"/>
          <p:nvPr/>
        </p:nvSpPr>
        <p:spPr>
          <a:xfrm rot="4010103">
            <a:off x="5084233" y="30374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0" name="文本框 45"/>
          <p:cNvSpPr txBox="1"/>
          <p:nvPr/>
        </p:nvSpPr>
        <p:spPr>
          <a:xfrm rot="2810103">
            <a:off x="5831417" y="23431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1" name="文本框 46"/>
          <p:cNvSpPr txBox="1"/>
          <p:nvPr/>
        </p:nvSpPr>
        <p:spPr>
          <a:xfrm rot="2810103">
            <a:off x="6324600" y="2628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2" name="文本框 47"/>
          <p:cNvSpPr txBox="1"/>
          <p:nvPr/>
        </p:nvSpPr>
        <p:spPr>
          <a:xfrm rot="4010103">
            <a:off x="6324600" y="33528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3" name="文本框 49"/>
          <p:cNvSpPr txBox="1"/>
          <p:nvPr/>
        </p:nvSpPr>
        <p:spPr>
          <a:xfrm rot="-1160763">
            <a:off x="8299451" y="3393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4" name="文本框 50"/>
          <p:cNvSpPr txBox="1"/>
          <p:nvPr/>
        </p:nvSpPr>
        <p:spPr>
          <a:xfrm rot="4020000">
            <a:off x="6957484" y="3507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5" name="文本框 51"/>
          <p:cNvSpPr txBox="1"/>
          <p:nvPr/>
        </p:nvSpPr>
        <p:spPr>
          <a:xfrm rot="-1160763">
            <a:off x="7465484" y="42926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6" name="文本框 32"/>
          <p:cNvSpPr txBox="1"/>
          <p:nvPr/>
        </p:nvSpPr>
        <p:spPr>
          <a:xfrm rot="5400000">
            <a:off x="1521884" y="4305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7" name="文本框 34"/>
          <p:cNvSpPr txBox="1"/>
          <p:nvPr/>
        </p:nvSpPr>
        <p:spPr>
          <a:xfrm rot="8340000">
            <a:off x="2508251" y="47371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8" name="文本框 36"/>
          <p:cNvSpPr txBox="1"/>
          <p:nvPr/>
        </p:nvSpPr>
        <p:spPr>
          <a:xfrm rot="2810103">
            <a:off x="2482851" y="36427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39" name="文本框 37"/>
          <p:cNvSpPr txBox="1"/>
          <p:nvPr/>
        </p:nvSpPr>
        <p:spPr>
          <a:xfrm rot="5220000">
            <a:off x="3062817" y="40195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0" name="文本框 45"/>
          <p:cNvSpPr txBox="1"/>
          <p:nvPr/>
        </p:nvSpPr>
        <p:spPr>
          <a:xfrm rot="2810103">
            <a:off x="3746500" y="36618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1" name="文本框 46"/>
          <p:cNvSpPr txBox="1"/>
          <p:nvPr/>
        </p:nvSpPr>
        <p:spPr>
          <a:xfrm rot="4020000">
            <a:off x="933451" y="2618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2" name="文本框 47"/>
          <p:cNvSpPr txBox="1"/>
          <p:nvPr/>
        </p:nvSpPr>
        <p:spPr>
          <a:xfrm rot="5220000">
            <a:off x="935567" y="38629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3" name="文本框 49"/>
          <p:cNvSpPr txBox="1"/>
          <p:nvPr/>
        </p:nvSpPr>
        <p:spPr>
          <a:xfrm rot="4020000">
            <a:off x="3285067" y="49868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4" name="文本框 50"/>
          <p:cNvSpPr txBox="1"/>
          <p:nvPr/>
        </p:nvSpPr>
        <p:spPr>
          <a:xfrm rot="4020000">
            <a:off x="4936067" y="44894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5" name="文本框 51"/>
          <p:cNvSpPr txBox="1"/>
          <p:nvPr/>
        </p:nvSpPr>
        <p:spPr>
          <a:xfrm rot="4020000">
            <a:off x="5429251" y="47752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6" name="文本框 32"/>
          <p:cNvSpPr txBox="1"/>
          <p:nvPr/>
        </p:nvSpPr>
        <p:spPr>
          <a:xfrm rot="-880739">
            <a:off x="685800" y="33528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7" name="文本框 34"/>
          <p:cNvSpPr txBox="1"/>
          <p:nvPr/>
        </p:nvSpPr>
        <p:spPr>
          <a:xfrm rot="8340000">
            <a:off x="1672167" y="34565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8" name="文本框 36"/>
          <p:cNvSpPr txBox="1"/>
          <p:nvPr/>
        </p:nvSpPr>
        <p:spPr>
          <a:xfrm rot="4020000">
            <a:off x="2226733" y="2015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49" name="文本框 37"/>
          <p:cNvSpPr txBox="1"/>
          <p:nvPr/>
        </p:nvSpPr>
        <p:spPr>
          <a:xfrm rot="5220000">
            <a:off x="2226733" y="27389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0" name="文本框 45"/>
          <p:cNvSpPr txBox="1"/>
          <p:nvPr/>
        </p:nvSpPr>
        <p:spPr>
          <a:xfrm rot="2810103">
            <a:off x="2973917" y="2044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1" name="文本框 46"/>
          <p:cNvSpPr txBox="1"/>
          <p:nvPr/>
        </p:nvSpPr>
        <p:spPr>
          <a:xfrm rot="2810103">
            <a:off x="3467100" y="23304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2" name="文本框 47"/>
          <p:cNvSpPr txBox="1"/>
          <p:nvPr/>
        </p:nvSpPr>
        <p:spPr>
          <a:xfrm rot="4010103">
            <a:off x="3105151" y="30839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3" name="文本框 49"/>
          <p:cNvSpPr txBox="1"/>
          <p:nvPr/>
        </p:nvSpPr>
        <p:spPr>
          <a:xfrm rot="2810103">
            <a:off x="4250267" y="2628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4" name="文本框 50"/>
          <p:cNvSpPr txBox="1"/>
          <p:nvPr/>
        </p:nvSpPr>
        <p:spPr>
          <a:xfrm rot="2810103">
            <a:off x="4099984" y="32088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5" name="文本框 51"/>
          <p:cNvSpPr txBox="1"/>
          <p:nvPr/>
        </p:nvSpPr>
        <p:spPr>
          <a:xfrm rot="2810103">
            <a:off x="4593167" y="34946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6" name="文本框 32"/>
          <p:cNvSpPr txBox="1"/>
          <p:nvPr/>
        </p:nvSpPr>
        <p:spPr>
          <a:xfrm rot="5400000">
            <a:off x="6335184" y="4910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7" name="文本框 34"/>
          <p:cNvSpPr txBox="1"/>
          <p:nvPr/>
        </p:nvSpPr>
        <p:spPr>
          <a:xfrm rot="3159237">
            <a:off x="7759700" y="5342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8" name="文本框 36"/>
          <p:cNvSpPr txBox="1"/>
          <p:nvPr/>
        </p:nvSpPr>
        <p:spPr>
          <a:xfrm rot="-1160763">
            <a:off x="8316384" y="3901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59" name="文本框 37"/>
          <p:cNvSpPr txBox="1"/>
          <p:nvPr/>
        </p:nvSpPr>
        <p:spPr>
          <a:xfrm rot="39237">
            <a:off x="8316384" y="46249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60" name="文本框 45"/>
          <p:cNvSpPr txBox="1"/>
          <p:nvPr/>
        </p:nvSpPr>
        <p:spPr>
          <a:xfrm rot="-1160763">
            <a:off x="9063567" y="39306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61" name="文本框 46"/>
          <p:cNvSpPr txBox="1"/>
          <p:nvPr/>
        </p:nvSpPr>
        <p:spPr>
          <a:xfrm rot="-1160763">
            <a:off x="9556751" y="42164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62" name="文本框 47"/>
          <p:cNvSpPr txBox="1"/>
          <p:nvPr/>
        </p:nvSpPr>
        <p:spPr>
          <a:xfrm rot="39237">
            <a:off x="9139767" y="49741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63" name="文本框 49"/>
          <p:cNvSpPr txBox="1"/>
          <p:nvPr/>
        </p:nvSpPr>
        <p:spPr>
          <a:xfrm rot="-1160763">
            <a:off x="10251017" y="46037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64" name="文本框 50"/>
          <p:cNvSpPr txBox="1"/>
          <p:nvPr/>
        </p:nvSpPr>
        <p:spPr>
          <a:xfrm rot="-1160763">
            <a:off x="10189633" y="50948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1365" name="文本框 51"/>
          <p:cNvSpPr txBox="1"/>
          <p:nvPr/>
        </p:nvSpPr>
        <p:spPr>
          <a:xfrm rot="-1160763">
            <a:off x="9040284" y="15282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19" name="矩形 22"/>
          <p:cNvSpPr/>
          <p:nvPr/>
        </p:nvSpPr>
        <p:spPr>
          <a:xfrm>
            <a:off x="639233" y="1708151"/>
            <a:ext cx="11379200" cy="3543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诬蔑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）  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屠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杀（    ）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捶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击（     ）</a:t>
            </a:r>
            <a:endParaRPr lang="en-US" altLang="zh-CN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赋予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）  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卑劣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 ）</a:t>
            </a:r>
            <a:endParaRPr lang="en-US" altLang="zh-CN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卑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鄙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     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蛮横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  ）</a:t>
            </a:r>
            <a:endParaRPr lang="en-US" altLang="zh-CN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毁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灭（     ）    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挑拨离间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        ）</a:t>
            </a:r>
          </a:p>
        </p:txBody>
      </p:sp>
      <p:sp>
        <p:nvSpPr>
          <p:cNvPr id="33" name="矩形 32"/>
          <p:cNvSpPr/>
          <p:nvPr/>
        </p:nvSpPr>
        <p:spPr>
          <a:xfrm>
            <a:off x="2167467" y="1797051"/>
            <a:ext cx="161925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wū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miè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1368" name="组合 1"/>
          <p:cNvGrpSpPr/>
          <p:nvPr/>
        </p:nvGrpSpPr>
        <p:grpSpPr>
          <a:xfrm>
            <a:off x="524933" y="376767"/>
            <a:ext cx="2999317" cy="766233"/>
            <a:chOff x="251073" y="267494"/>
            <a:chExt cx="2249488" cy="574675"/>
          </a:xfrm>
        </p:grpSpPr>
        <p:sp>
          <p:nvSpPr>
            <p:cNvPr id="11377" name="文本框 13"/>
            <p:cNvSpPr txBox="1"/>
            <p:nvPr/>
          </p:nvSpPr>
          <p:spPr>
            <a:xfrm>
              <a:off x="395536" y="267494"/>
              <a:ext cx="1727200" cy="5300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字词学习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51073" y="842169"/>
              <a:ext cx="20161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1379" name="Group 4"/>
            <p:cNvGrpSpPr>
              <a:grpSpLocks noChangeAspect="1"/>
            </p:cNvGrpSpPr>
            <p:nvPr/>
          </p:nvGrpSpPr>
          <p:grpSpPr>
            <a:xfrm>
              <a:off x="2051298" y="483394"/>
              <a:ext cx="449263" cy="292100"/>
              <a:chOff x="2432" y="1329"/>
              <a:chExt cx="657" cy="426"/>
            </a:xfrm>
          </p:grpSpPr>
          <p:sp>
            <p:nvSpPr>
              <p:cNvPr id="3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29"/>
                <a:ext cx="652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5"/>
              <p:cNvSpPr/>
              <p:nvPr/>
            </p:nvSpPr>
            <p:spPr bwMode="auto">
              <a:xfrm>
                <a:off x="2478" y="1329"/>
                <a:ext cx="611" cy="424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2432" y="1334"/>
                <a:ext cx="634" cy="401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2432" y="1605"/>
                <a:ext cx="100" cy="127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10"/>
              <p:cNvSpPr>
                <a:spLocks noEditPoints="1"/>
              </p:cNvSpPr>
              <p:nvPr/>
            </p:nvSpPr>
            <p:spPr bwMode="auto">
              <a:xfrm>
                <a:off x="2511" y="1361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6328833" y="1813984"/>
            <a:ext cx="66167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tú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324600" y="3524251"/>
            <a:ext cx="209804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mán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hèn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ɡ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588500" y="1797051"/>
            <a:ext cx="114046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chuí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32567" y="3524251"/>
            <a:ext cx="66167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bǐ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96667" y="4362451"/>
            <a:ext cx="37738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tiǎo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lí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jiàn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90233" y="2639484"/>
            <a:ext cx="13798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fù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yǔ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52117" y="2669117"/>
            <a:ext cx="185864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bēi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liè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32567" y="4366684"/>
            <a:ext cx="90106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huǐ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4" grpId="0"/>
      <p:bldP spid="42" grpId="0"/>
      <p:bldP spid="43" grpId="0"/>
      <p:bldP spid="44" grpId="0"/>
      <p:bldP spid="45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1100" y="2384425"/>
            <a:ext cx="5384800" cy="1325563"/>
          </a:xfrm>
        </p:spPr>
        <p:txBody>
          <a:bodyPr>
            <a:normAutofit/>
          </a:bodyPr>
          <a:lstStyle/>
          <a:p>
            <a:r>
              <a:rPr lang="zh-CN" altLang="en-US" sz="8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初读文章</a:t>
            </a:r>
            <a:endParaRPr lang="zh-CN" altLang="en-US" sz="8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5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486696"/>
            <a:ext cx="111760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6700" algn="just">
              <a:lnSpc>
                <a:spcPts val="4100"/>
              </a:lnSpc>
              <a:tabLst>
                <a:tab pos="228600" algn="l"/>
              </a:tabLst>
            </a:pPr>
            <a:r>
              <a:rPr lang="zh-CN" altLang="en-US" sz="3200" b="1" dirty="0">
                <a:solidFill>
                  <a:srgbClr val="002060"/>
                </a:solidFill>
                <a:latin typeface="宋体" charset="-122"/>
              </a:rPr>
              <a:t>整体感知：</a:t>
            </a:r>
          </a:p>
          <a:p>
            <a:pPr indent="266700" algn="just">
              <a:lnSpc>
                <a:spcPts val="4100"/>
              </a:lnSpc>
              <a:tabLst>
                <a:tab pos="228600" algn="l"/>
              </a:tabLst>
            </a:pPr>
            <a:r>
              <a:rPr lang="en-US" altLang="zh-CN" sz="3200" b="1" dirty="0">
                <a:solidFill>
                  <a:srgbClr val="002060"/>
                </a:solidFill>
                <a:latin typeface="宋体" charset="-122"/>
              </a:rPr>
              <a:t>1</a:t>
            </a:r>
            <a:r>
              <a:rPr lang="zh-CN" altLang="en-US" sz="3200" b="1" dirty="0">
                <a:solidFill>
                  <a:srgbClr val="002060"/>
                </a:solidFill>
                <a:latin typeface="宋体" charset="-122"/>
              </a:rPr>
              <a:t>、作者就什么事情做讲演？你们读了文章后有何感受？</a:t>
            </a:r>
          </a:p>
          <a:p>
            <a:pPr indent="266700" algn="just">
              <a:lnSpc>
                <a:spcPts val="4100"/>
              </a:lnSpc>
              <a:tabLst>
                <a:tab pos="228600" algn="l"/>
              </a:tabLst>
            </a:pPr>
            <a:r>
              <a:rPr lang="en-US" altLang="zh-CN" sz="3200" b="1" dirty="0">
                <a:solidFill>
                  <a:srgbClr val="002060"/>
                </a:solidFill>
                <a:latin typeface="宋体" charset="-122"/>
              </a:rPr>
              <a:t>2</a:t>
            </a:r>
            <a:r>
              <a:rPr lang="zh-CN" altLang="en-US" sz="3200" b="1" dirty="0">
                <a:solidFill>
                  <a:srgbClr val="002060"/>
                </a:solidFill>
                <a:latin typeface="宋体" charset="-122"/>
              </a:rPr>
              <a:t>、为什么说这一事件是“最卑劣”、“最无耻”的呢</a:t>
            </a:r>
            <a:r>
              <a:rPr lang="zh-CN" altLang="en-US" sz="3200" b="1" dirty="0" smtClean="0">
                <a:solidFill>
                  <a:srgbClr val="002060"/>
                </a:solidFill>
                <a:latin typeface="宋体" charset="-122"/>
              </a:rPr>
              <a:t>？</a:t>
            </a:r>
            <a:endParaRPr lang="en-US" altLang="zh-CN" sz="3200" b="1" dirty="0" smtClean="0">
              <a:solidFill>
                <a:srgbClr val="002060"/>
              </a:solidFill>
              <a:latin typeface="宋体" charset="-122"/>
            </a:endParaRPr>
          </a:p>
          <a:p>
            <a:pPr indent="266700" algn="just">
              <a:lnSpc>
                <a:spcPts val="4100"/>
              </a:lnSpc>
              <a:tabLst>
                <a:tab pos="228600" algn="l"/>
              </a:tabLst>
            </a:pPr>
            <a:r>
              <a:rPr lang="en-US" altLang="zh-CN" sz="3200" b="1" dirty="0" smtClean="0">
                <a:solidFill>
                  <a:srgbClr val="002060"/>
                </a:solidFill>
                <a:latin typeface="宋体" charset="-122"/>
              </a:rPr>
              <a:t>3</a:t>
            </a:r>
            <a:r>
              <a:rPr lang="zh-CN" altLang="en-US" sz="3200" b="1" dirty="0" smtClean="0">
                <a:solidFill>
                  <a:srgbClr val="002060"/>
                </a:solidFill>
                <a:latin typeface="宋体" charset="-122"/>
              </a:rPr>
              <a:t>、谈谈这篇演讲的结构。</a:t>
            </a:r>
          </a:p>
          <a:p>
            <a:pPr indent="266700" algn="just">
              <a:lnSpc>
                <a:spcPts val="4100"/>
              </a:lnSpc>
              <a:tabLst>
                <a:tab pos="228600" algn="l"/>
              </a:tabLst>
            </a:pPr>
            <a:r>
              <a:rPr lang="en-US" altLang="zh-CN" sz="3200" b="1" dirty="0" smtClean="0">
                <a:solidFill>
                  <a:srgbClr val="002060"/>
                </a:solidFill>
                <a:latin typeface="宋体" charset="-122"/>
              </a:rPr>
              <a:t>4</a:t>
            </a:r>
            <a:r>
              <a:rPr lang="zh-CN" altLang="en-US" sz="3200" b="1" dirty="0" smtClean="0">
                <a:solidFill>
                  <a:srgbClr val="002060"/>
                </a:solidFill>
                <a:latin typeface="宋体" charset="-122"/>
              </a:rPr>
              <a:t>、</a:t>
            </a:r>
            <a:r>
              <a:rPr lang="zh-CN" altLang="en-US" sz="3200" b="1" dirty="0">
                <a:solidFill>
                  <a:srgbClr val="002060"/>
                </a:solidFill>
                <a:latin typeface="宋体" charset="-122"/>
              </a:rPr>
              <a:t>闻一多先生对不同的听众表现出了怎样不同的感情、态度</a:t>
            </a:r>
            <a:r>
              <a:rPr lang="zh-CN" altLang="en-US" sz="3200" b="1" dirty="0" smtClean="0">
                <a:solidFill>
                  <a:srgbClr val="002060"/>
                </a:solidFill>
                <a:latin typeface="宋体" charset="-122"/>
              </a:rPr>
              <a:t>？</a:t>
            </a:r>
            <a:endParaRPr lang="zh-CN" altLang="en-US" sz="3200" b="1" dirty="0">
              <a:solidFill>
                <a:srgbClr val="002060"/>
              </a:solidFill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2799</Words>
  <Application>Microsoft Office PowerPoint</Application>
  <PresentationFormat>自定义</PresentationFormat>
  <Paragraphs>303</Paragraphs>
  <Slides>28</Slides>
  <Notes>0</Notes>
  <HiddenSlides>5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身后是蔓延的战火，前方是未知的西南边陲，从异乡奔向异乡，一路上景象凄凉，目睹了人们的疾苦，闻一多蓄起了胡须，发誓抗战不胜利绝不剃须。</vt:lpstr>
      <vt:lpstr>幻灯片 4</vt:lpstr>
      <vt:lpstr>幻灯片 5</vt:lpstr>
      <vt:lpstr>幻灯片 6</vt:lpstr>
      <vt:lpstr>幻灯片 7</vt:lpstr>
      <vt:lpstr>初读文章</vt:lpstr>
      <vt:lpstr>幻灯片 9</vt:lpstr>
      <vt:lpstr>幻灯片 10</vt:lpstr>
      <vt:lpstr>幻灯片 11</vt:lpstr>
      <vt:lpstr>幻灯片 12</vt:lpstr>
      <vt:lpstr>    作者在痛斥敌人和赞颂烈士时，用了哪些富有感情色彩的词语，来表达他那爱憎分明的感情?</vt:lpstr>
      <vt:lpstr>幻灯片 14</vt:lpstr>
      <vt:lpstr>幻灯片 15</vt:lpstr>
      <vt:lpstr>幻灯片 16</vt:lpstr>
      <vt:lpstr>幻灯片 17</vt:lpstr>
      <vt:lpstr>幻灯片 18</vt:lpstr>
      <vt:lpstr>   从闻一多先生激烈的言辞中，你感受到了讲演者怎样的形象？</vt:lpstr>
      <vt:lpstr>本文表达了作者怎样 的感情？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QinTang</dc:creator>
  <cp:lastModifiedBy>Administrator</cp:lastModifiedBy>
  <cp:revision>32</cp:revision>
  <dcterms:created xsi:type="dcterms:W3CDTF">2018-05-08T05:30:22Z</dcterms:created>
  <dcterms:modified xsi:type="dcterms:W3CDTF">2018-06-05T12:13:05Z</dcterms:modified>
</cp:coreProperties>
</file>