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403" r:id="rId6"/>
    <p:sldId id="261" r:id="rId7"/>
    <p:sldId id="424" r:id="rId8"/>
    <p:sldId id="348" r:id="rId9"/>
    <p:sldId id="349" r:id="rId10"/>
    <p:sldId id="390" r:id="rId11"/>
    <p:sldId id="404" r:id="rId12"/>
    <p:sldId id="274" r:id="rId13"/>
    <p:sldId id="309" r:id="rId14"/>
    <p:sldId id="379" r:id="rId15"/>
    <p:sldId id="419" r:id="rId16"/>
    <p:sldId id="266" r:id="rId17"/>
    <p:sldId id="284" r:id="rId18"/>
    <p:sldId id="267" r:id="rId19"/>
    <p:sldId id="269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64"/>
        <p:guide pos="2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2019春PPT模板\宇恒PPT版式5.jpg宇恒PPT版式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685" y="27460"/>
            <a:ext cx="9179243" cy="68027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810" y="1905"/>
            <a:ext cx="9174480" cy="996950"/>
            <a:chOff x="-6" y="3"/>
            <a:chExt cx="14448" cy="1570"/>
          </a:xfrm>
        </p:grpSpPr>
        <p:pic>
          <p:nvPicPr>
            <p:cNvPr id="7" name="图片 6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062" cy="1044"/>
              <a:chOff x="-8" y="305"/>
              <a:chExt cx="2180" cy="1044"/>
            </a:xfrm>
          </p:grpSpPr>
          <p:sp>
            <p:nvSpPr>
              <p:cNvPr id="10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" name="图片 8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8255" y="1905"/>
            <a:ext cx="9174480" cy="996950"/>
            <a:chOff x="-13" y="3"/>
            <a:chExt cx="14448" cy="1570"/>
          </a:xfrm>
        </p:grpSpPr>
        <p:pic>
          <p:nvPicPr>
            <p:cNvPr id="11" name="图片 10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162" cy="1044"/>
              <a:chOff x="-8" y="305"/>
              <a:chExt cx="2180" cy="1044"/>
            </a:xfrm>
          </p:grpSpPr>
          <p:sp>
            <p:nvSpPr>
              <p:cNvPr id="12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4" name="图片 13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109855" y="1122680"/>
            <a:ext cx="9055735" cy="5698490"/>
            <a:chOff x="173" y="1768"/>
            <a:chExt cx="14261" cy="8974"/>
          </a:xfrm>
        </p:grpSpPr>
        <p:pic>
          <p:nvPicPr>
            <p:cNvPr id="8" name="图片 7" descr="1bbbc8c04cbd3f6d751ab35a97585b2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3" y="4064"/>
              <a:ext cx="7827" cy="66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" y="1768"/>
              <a:ext cx="4273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"/>
            <p:cNvSpPr txBox="1"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8241" y="6406"/>
              <a:ext cx="5702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6000" dirty="0">
                  <a:latin typeface="+mn-lt"/>
                  <a:ea typeface="+mn-ea"/>
                </a:rPr>
                <a:t>本课结束</a:t>
              </a:r>
              <a:endParaRPr lang="zh-CN" altLang="en-US" sz="60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3.png"/><Relationship Id="rId22" Type="http://schemas.openxmlformats.org/officeDocument/2006/relationships/image" Target="../media/image6.jpeg"/><Relationship Id="rId21" Type="http://schemas.openxmlformats.org/officeDocument/2006/relationships/tags" Target="../tags/tag3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1270" y="8890"/>
            <a:ext cx="9157970" cy="6840220"/>
            <a:chOff x="-2" y="14"/>
            <a:chExt cx="14422" cy="10772"/>
          </a:xfrm>
        </p:grpSpPr>
        <p:pic>
          <p:nvPicPr>
            <p:cNvPr id="3" name="图片 2" descr="C:\Users\Administrator\Desktop\2019春PPT模板\宇恒PPT版式9.jpg宇恒PPT版式9"/>
            <p:cNvPicPr/>
            <p:nvPr userDrawn="1"/>
          </p:nvPicPr>
          <p:blipFill>
            <a:blip r:embed="rId22"/>
            <a:srcRect/>
            <a:stretch>
              <a:fillRect/>
            </a:stretch>
          </p:blipFill>
          <p:spPr>
            <a:xfrm>
              <a:off x="-2" y="14"/>
              <a:ext cx="14423" cy="10772"/>
            </a:xfrm>
            <a:prstGeom prst="rect">
              <a:avLst/>
            </a:prstGeom>
          </p:spPr>
        </p:pic>
        <p:pic>
          <p:nvPicPr>
            <p:cNvPr id="17" name="图片 16" descr="图形4"/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8776" y="7671"/>
              <a:ext cx="1857" cy="17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091940" y="2136775"/>
            <a:ext cx="5054600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zh-CN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 勃 朗 峰</a:t>
            </a:r>
            <a:endParaRPr lang="zh-CN" altLang="zh-CN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3995" y="2912745"/>
            <a:ext cx="2410460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马克</a:t>
            </a:r>
            <a:r>
              <a:rPr lang="en-US" altLang="zh-CN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吐温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87763" y="1406843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第五单元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3667" name="副标题 113666"/>
          <p:cNvSpPr>
            <a:spLocks noGrp="1"/>
          </p:cNvSpPr>
          <p:nvPr/>
        </p:nvSpPr>
        <p:spPr>
          <a:xfrm>
            <a:off x="198755" y="1764665"/>
            <a:ext cx="7450455" cy="4737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1.为什么作者认为乘车骑骡的游客“可怜可悯”？</a:t>
            </a:r>
            <a:endParaRPr lang="en-US" altLang="zh-CN" sz="2400" kern="120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buSzPct val="100000"/>
            </a:pPr>
            <a:endParaRPr lang="en-US" altLang="zh-CN" sz="2400" kern="120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8755" y="4117975"/>
            <a:ext cx="601218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2.为什么“威严的穹顶也随之愈升愈髙”？</a:t>
            </a:r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930" y="4933950"/>
            <a:ext cx="71323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“我们”不断地攀登，离勃朗峰越来越近，“我们”跟它相比越来越小，给人的感觉就是“威严的穹顶也随之愈升愈髙”。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930" y="2559685"/>
            <a:ext cx="719010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因为天气炎热，徒步的人可在树林中避暑纳凉，稍作歇息，可那些乘车骑骡的人不行。他们认为“既然花了钱坐车,就一定要使他们的旅行物有所值”。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Text Box 4"/>
          <p:cNvSpPr txBox="1"/>
          <p:nvPr/>
        </p:nvSpPr>
        <p:spPr>
          <a:xfrm>
            <a:off x="329565" y="1823720"/>
            <a:ext cx="66116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.这些美景真的是从肥皂泡中见到的吗？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329565" y="2554605"/>
            <a:ext cx="70688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不是。这是作者由眼前景色的色彩绚丽、变幻无穷联想到在肥皂泡中看到的美景，表现所见景色的美丽虚幻。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9565" y="3593465"/>
            <a:ext cx="728154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.课文的标题是“登勃朗峰”，为什么还要写下山的经过？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565" y="4643755"/>
            <a:ext cx="73533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下山过程中，作者遇到了怪异的车夫，车夫车技娴熟，镇定大胆，带着他们有时“疾驰向前”，有时“腾空而起”，一路超越别的旅客。这些奇人奇事，使文章有了传奇色彩，增加了可读性，也让读者在阅读中感受到了作者幽默风趣的语言特色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67945" y="1741805"/>
            <a:ext cx="7554595" cy="2228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的确，阳光使这位身披白色披风的巨人变化多端：融雪处裸露出大山黧黑的骨骼，有如刀削一般，棱角与层次毕现，富有雕塑感。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endParaRPr lang="zh-CN" altLang="en-US" sz="3200" b="1" kern="1200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采用比喻和拟人的修辞手法，生动形象地写出了各拉丹冬山峰的壮美。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290" y="4102735"/>
            <a:ext cx="746061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“那些冰塔、冰柱、冰洞、冰廊、冰壁上徐徐垂挂冰的流苏，像长发披肩。小小的我便蜷卧在这巨人之发下。”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950" y="5632450"/>
            <a:ext cx="73875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“我”的“小”和这里冰塔林的巨大形成对比，表现自然的伟力。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47625" y="1626870"/>
            <a:ext cx="7554595" cy="26949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在逗留高地、向山下的阿冉提村进发之前，我们曾仰面遥望附近的一座峰巅，但见色彩斑斓，彩霞满天，白云缭绕，轻歌曼舞，那朵朵白云精美柔细，宛如游丝蛛网一般。</a:t>
            </a:r>
            <a:r>
              <a:rPr 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endParaRPr lang="zh-CN" altLang="en-US" sz="3200" b="1" kern="1200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用“游丝蛛网”比喻白云，生动形象地写出了白云给人的“精美柔细”的感觉。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90" y="4321810"/>
            <a:ext cx="756031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“那位镇定而善良的狂车夫还时不时地掉转头来，神情威严地冲我们说道：“哈，看到了吗？如我所说吧——我可是名副其实的车夫之王啊。”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635" y="5851525"/>
            <a:ext cx="74828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用幽默风趣的语言描述车夫的“镇定而善良”，表现车夫的自信</a:t>
            </a:r>
            <a:r>
              <a:rPr lang="zh-CN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。</a:t>
            </a:r>
            <a:endParaRPr lang="zh-CN"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746" name="Text Box 2"/>
          <p:cNvSpPr txBox="1"/>
          <p:nvPr/>
        </p:nvSpPr>
        <p:spPr>
          <a:xfrm>
            <a:off x="3185160" y="2076450"/>
            <a:ext cx="456057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阿尔卑斯山（Alps）（德语：Alpen；法语：Alpes；意大利语：Alpi；斯洛文尼亚语：Alpe) 是欧洲最高大、最雄伟的山脉。阿尔卑斯山脉是欧洲最高大的山脉。位于欧洲南部。呈一弧形，东西延伸。长约1200多千米。平均海拔3000米左右，最高峰勃朗峰海拔4810米。</a:t>
            </a:r>
            <a:endParaRPr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156" b="8711"/>
          <a:stretch>
            <a:fillRect/>
          </a:stretch>
        </p:blipFill>
        <p:spPr>
          <a:xfrm>
            <a:off x="234950" y="1799590"/>
            <a:ext cx="2852420" cy="19564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0" y="3946525"/>
            <a:ext cx="2861945" cy="214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3"/>
          <p:cNvSpPr txBox="1"/>
          <p:nvPr/>
        </p:nvSpPr>
        <p:spPr>
          <a:xfrm>
            <a:off x="1748155" y="1900555"/>
            <a:ext cx="439166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>
              <a:buSzPct val="100000"/>
            </a:pPr>
            <a:r>
              <a:rPr lang="zh-CN" altLang="en-US" sz="3200"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1.写景状物极其生动</a:t>
            </a:r>
            <a:endParaRPr lang="zh-CN" altLang="en-US" sz="32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  <a:p>
            <a:pPr defTabSz="914400">
              <a:buSzPct val="100000"/>
            </a:pPr>
            <a:endParaRPr lang="zh-CN" altLang="en-US" sz="36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  <a:p>
            <a:pPr defTabSz="914400">
              <a:buSzPct val="100000"/>
            </a:pPr>
            <a:r>
              <a:rPr lang="zh-CN" altLang="en-US" sz="3200"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2.幽默风趣的语言</a:t>
            </a:r>
            <a:endParaRPr lang="zh-CN" altLang="en-US" sz="32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90" y="3801110"/>
            <a:ext cx="342836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82245" y="1977390"/>
            <a:ext cx="7484745" cy="1494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这篇课文记述了作者登勃朗峰的经过，描述了沿途所见的奇景、奇人和奇事，表现作者对所见景色的赞美和对车夫车技的赞叹。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3554095"/>
            <a:ext cx="3080385" cy="2218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795" y="3554095"/>
            <a:ext cx="3304540" cy="220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0845" y="1647190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5" y="2218055"/>
            <a:ext cx="2900680" cy="2176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335" y="2218055"/>
            <a:ext cx="3297555" cy="2192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10" y="4476750"/>
            <a:ext cx="3413760" cy="19888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5770" y="1936115"/>
            <a:ext cx="676211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登山活动长盛不衰，是因为它的内涵美丽动人——用自己的汗水换来精神上的富足，这便是它的魅力所在。想知道马克·吐温是怎么登上勃朗峰的吗？下面就让我们来学习《登勃朗峰》这篇课文吧！</a:t>
            </a:r>
            <a:endParaRPr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170" y="4015105"/>
            <a:ext cx="3466465" cy="228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828925" y="1913255"/>
            <a:ext cx="4906645" cy="4097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马克·吐温(Mark Twain)，美国作家、演说家，真实姓名是萨缪尔·兰亨·克莱门(Samuel Langhorne Clemens)。"马克·吐温"是他的笔名，原是密西西比河水手使用的表示在航道上所测水的深度的术语。代表作品有小说《百万英镑》、《哈克贝利·费恩历险记》、《汤姆·索亚历险记》等。　　</a:t>
            </a: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2237740"/>
            <a:ext cx="2552065" cy="323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5125" y="2397125"/>
            <a:ext cx="705739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本篇出自作者的《海外愚夫》（1869），内容记叙了他旅游欧陆时的种种趣闻逸事。从这篇文字也可看出，马克·吐温不仅是一位杰出的幽默作家（尽管幽默在这里表现得比较清淡），同时也是一位笔下极富诗意和擅长写景状物的文章妙手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804545" y="2118360"/>
            <a:ext cx="6800850" cy="4461510"/>
          </a:xfrm>
        </p:spPr>
        <p:txBody>
          <a:bodyPr vert="horz" wrap="square" lIns="91440" tIns="45720" rIns="91440" bIns="45720" anchor="t"/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翌</a:t>
            </a:r>
            <a:r>
              <a:t>日（yì）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灼</a:t>
            </a:r>
            <a:r>
              <a:t>热（zhuó）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t>焦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炙</a:t>
            </a:r>
            <a:r>
              <a:t>（zhì）           可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悯</a:t>
            </a:r>
            <a:r>
              <a:t>（mǐn）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隧</a:t>
            </a:r>
            <a:r>
              <a:t>道（suì）           俯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瞰</a:t>
            </a:r>
            <a:r>
              <a:t>（kàn）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穹</a:t>
            </a:r>
            <a:r>
              <a:t>顶（qióng）         独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踞</a:t>
            </a:r>
            <a:r>
              <a:t>（jù）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巉</a:t>
            </a:r>
            <a:r>
              <a:t>岩（chán）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霓</a:t>
            </a:r>
            <a:r>
              <a:t>裳（ní）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t>有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暇</a:t>
            </a:r>
            <a:r>
              <a:t>（xiá）           颠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簸</a:t>
            </a:r>
            <a:r>
              <a:t>（bǒ）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醺醺</a:t>
            </a:r>
            <a:r>
              <a:t>（xūn）           沟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壑</a:t>
            </a:r>
            <a:r>
              <a:t>（hè）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皑皑</a:t>
            </a:r>
            <a:r>
              <a:t>（ái）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辚辚</a:t>
            </a:r>
            <a:r>
              <a:t>（lín）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t>络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绎</a:t>
            </a:r>
            <a:r>
              <a:t>不绝（yì）        纷至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沓</a:t>
            </a:r>
            <a:r>
              <a:t>来（tà）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397000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414655" y="1288415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0" y="2157730"/>
            <a:ext cx="7228205" cy="4584700"/>
          </a:xfrm>
        </p:spPr>
        <p:txBody>
          <a:bodyPr vert="horz" wrap="square" lIns="91440" tIns="45720" rIns="91440" bIns="45720" anchor="t"/>
          <a:p>
            <a:pPr marL="567055" indent="-457200"/>
            <a:r>
              <a:rPr lang="zh-CN" altLang="en-US" sz="2400" dirty="0"/>
              <a:t>翌日：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次日。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焦炙：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形容心里十分焦急、如同火烤一样。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俯瞰：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俯视,从高处往下看。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穹顶：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悬垂的半球体空间或面积。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拾级：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逐步登阶。拾，轻步而上。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 algn="just"/>
            <a:r>
              <a:rPr lang="zh-CN" altLang="en-US" sz="2400" dirty="0"/>
              <a:t>巉峻：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险峻陡峭。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r>
              <a:rPr lang="zh-CN" altLang="en-US" sz="2400" dirty="0"/>
              <a:t>皑皑：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形容洁白的样子。常用来形容雪和为雪所覆盖的事物。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322580" y="1401445"/>
            <a:ext cx="222059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0" y="2099945"/>
            <a:ext cx="7813675" cy="4478020"/>
          </a:xfrm>
        </p:spPr>
        <p:txBody>
          <a:bodyPr vert="horz" wrap="square" lIns="91440" tIns="45720" rIns="91440" bIns="45720" anchor="t"/>
          <a:p>
            <a:pPr marL="452755" indent="-342900"/>
            <a:r>
              <a:rPr sz="2400">
                <a:sym typeface="+mn-ea"/>
              </a:rPr>
              <a:t>颠簸：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一连串的突上突下的上下震荡。</a:t>
            </a:r>
            <a:endParaRPr sz="2400">
              <a:sym typeface="+mn-ea"/>
            </a:endParaRPr>
          </a:p>
          <a:p>
            <a:pPr marL="452755" indent="-342900"/>
            <a:r>
              <a:rPr sz="2400">
                <a:sym typeface="+mn-ea"/>
              </a:rPr>
              <a:t>络绎不绝：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形容人、马、车、船等连续不断。</a:t>
            </a:r>
            <a:endParaRPr sz="2400">
              <a:sym typeface="+mn-ea"/>
            </a:endParaRPr>
          </a:p>
          <a:p>
            <a:pPr marL="452755" indent="-342900"/>
            <a:r>
              <a:rPr sz="2400">
                <a:sym typeface="+mn-ea"/>
              </a:rPr>
              <a:t>物有所值：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物品用处和它的价值很相符。</a:t>
            </a:r>
            <a:endParaRPr sz="2400">
              <a:solidFill>
                <a:schemeClr val="tx1"/>
              </a:solidFill>
              <a:latin typeface="微软简楷体" charset="0"/>
              <a:ea typeface="微软简楷体" charset="0"/>
              <a:sym typeface="+mn-ea"/>
            </a:endParaRPr>
          </a:p>
          <a:p>
            <a:pPr marL="452755" indent="-342900"/>
            <a:r>
              <a:rPr sz="2400">
                <a:sym typeface="+mn-ea"/>
              </a:rPr>
              <a:t>美不胜收：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美好的东西很多，一时看不过来。胜，尽。</a:t>
            </a:r>
            <a:endParaRPr sz="2400">
              <a:solidFill>
                <a:schemeClr val="tx1"/>
              </a:solidFill>
              <a:latin typeface="微软简楷体" charset="0"/>
              <a:ea typeface="微软简楷体" charset="0"/>
              <a:sym typeface="+mn-ea"/>
            </a:endParaRPr>
          </a:p>
          <a:p>
            <a:pPr marL="452755" indent="-342900" algn="just"/>
            <a:r>
              <a:rPr sz="2400">
                <a:sym typeface="+mn-ea"/>
              </a:rPr>
              <a:t>轻歌曼舞：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音乐轻快，舞姿优美。交相辉映：各种光亮、色彩等互相映照。</a:t>
            </a:r>
            <a:endParaRPr sz="2400">
              <a:solidFill>
                <a:schemeClr val="tx1"/>
              </a:solidFill>
              <a:latin typeface="微软简楷体" charset="0"/>
              <a:ea typeface="微软简楷体" charset="0"/>
              <a:sym typeface="+mn-ea"/>
            </a:endParaRPr>
          </a:p>
          <a:p>
            <a:pPr marL="452755" indent="-342900" algn="just"/>
            <a:r>
              <a:rPr sz="2400">
                <a:sym typeface="+mn-ea"/>
              </a:rPr>
              <a:t>纷至沓来：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形容接连不断地到来。纷，众多，杂乱；沓，多，重复。</a:t>
            </a:r>
            <a:endParaRPr lang="zh-CN" altLang="en-US" sz="240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9690" y="1327785"/>
            <a:ext cx="29610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01090" y="1958975"/>
            <a:ext cx="647446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第一部分（第1</a:t>
            </a:r>
            <a:r>
              <a:rPr lang="en-US" altLang="zh-CN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6段）：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写上山时的所见所感。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1090" y="2799080"/>
            <a:ext cx="683831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第二部分（第7-11段）：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写下山所见的奇人奇事。</a:t>
            </a:r>
            <a:endParaRPr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738505" y="2195830"/>
            <a:ext cx="362585" cy="9544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235" y="3759200"/>
            <a:ext cx="364744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1976</Words>
  <Application>WPS 演示</Application>
  <PresentationFormat>宽屏</PresentationFormat>
  <Paragraphs>121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幼圆</vt:lpstr>
      <vt:lpstr>微软雅黑</vt:lpstr>
      <vt:lpstr>华文中宋</vt:lpstr>
      <vt:lpstr>华文行楷</vt:lpstr>
      <vt:lpstr>楷体</vt:lpstr>
      <vt:lpstr>华文楷体</vt:lpstr>
      <vt:lpstr>方正行楷简体</vt:lpstr>
      <vt:lpstr>华康楷体W5-A</vt:lpstr>
      <vt:lpstr>微软简楷体</vt:lpstr>
      <vt:lpstr>黑体</vt:lpstr>
      <vt:lpstr>方正魏碑简体</vt:lpstr>
      <vt:lpstr>Arial Unicode MS</vt:lpstr>
      <vt:lpstr>Calibri</vt:lpstr>
      <vt:lpstr>Office 主题</vt:lpstr>
      <vt:lpstr>登 勃 朗 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Administrator</cp:lastModifiedBy>
  <cp:revision>203</cp:revision>
  <dcterms:created xsi:type="dcterms:W3CDTF">2015-11-16T01:00:00Z</dcterms:created>
  <dcterms:modified xsi:type="dcterms:W3CDTF">2018-12-16T06:26:43Z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