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94" r:id="rId6"/>
    <p:sldId id="417" r:id="rId7"/>
    <p:sldId id="261" r:id="rId8"/>
    <p:sldId id="262" r:id="rId9"/>
    <p:sldId id="348" r:id="rId10"/>
    <p:sldId id="485" r:id="rId11"/>
    <p:sldId id="487" r:id="rId12"/>
    <p:sldId id="488" r:id="rId13"/>
    <p:sldId id="490" r:id="rId14"/>
    <p:sldId id="491" r:id="rId15"/>
    <p:sldId id="492" r:id="rId16"/>
    <p:sldId id="464" r:id="rId17"/>
    <p:sldId id="463" r:id="rId18"/>
    <p:sldId id="493" r:id="rId19"/>
    <p:sldId id="495" r:id="rId20"/>
    <p:sldId id="496" r:id="rId21"/>
    <p:sldId id="274" r:id="rId22"/>
    <p:sldId id="442" r:id="rId23"/>
    <p:sldId id="469" r:id="rId24"/>
    <p:sldId id="497" r:id="rId25"/>
    <p:sldId id="266" r:id="rId26"/>
    <p:sldId id="498" r:id="rId27"/>
    <p:sldId id="267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15"/>
        <p:guide pos="2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19977;&#21333;&#20803;\11.&#26680;&#33311;&#35760;\&#23186;&#20307;&#32032;&#26448;\&#38899;&#39057;\&#12298;&#26680;&#33311;&#35760;&#12299;&#32032;&#26448;&#65288;mp3&#65289;.mp3" TargetMode="Externa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8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audio" Target="../media/audio3.wav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audio3.wav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1.xml"/><Relationship Id="rId4" Type="http://schemas.openxmlformats.org/officeDocument/2006/relationships/audio" Target="../media/audio3.wav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6.png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7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171315" y="2156460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核 舟 记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00850" y="2931795"/>
            <a:ext cx="236918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魏学洢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96653" y="139731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第三单元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标题 74753"/>
          <p:cNvSpPr>
            <a:spLocks noGrp="1"/>
          </p:cNvSpPr>
          <p:nvPr>
            <p:ph type="title" idx="4294967295"/>
          </p:nvPr>
        </p:nvSpPr>
        <p:spPr>
          <a:xfrm>
            <a:off x="1735455" y="1363980"/>
            <a:ext cx="5956935" cy="963930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 b="1" dirty="0">
                <a:solidFill>
                  <a:schemeClr val="accent4"/>
                </a:solidFill>
                <a:effectLst/>
              </a:rPr>
              <a:t>通假字</a:t>
            </a:r>
            <a:endParaRPr lang="zh-CN" altLang="en-US" sz="32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74755" name="文本占位符 74754"/>
          <p:cNvSpPr>
            <a:spLocks noGrp="1"/>
          </p:cNvSpPr>
          <p:nvPr>
            <p:ph type="body" idx="4294967295"/>
          </p:nvPr>
        </p:nvSpPr>
        <p:spPr>
          <a:xfrm>
            <a:off x="0" y="2660650"/>
            <a:ext cx="5186045" cy="1938655"/>
          </a:xfrm>
        </p:spPr>
        <p:txBody>
          <a:bodyPr>
            <a:normAutofit lnSpcReduction="20000"/>
          </a:bodyPr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诎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屈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衡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横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简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拣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ea typeface="楷体_GB2312" pitchFamily="49" charset="-122"/>
              </a:rPr>
              <a:t>又</a:t>
            </a:r>
            <a:endParaRPr lang="zh-CN" altLang="en-US" sz="28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51083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文本框 52225"/>
          <p:cNvSpPr txBox="1"/>
          <p:nvPr/>
        </p:nvSpPr>
        <p:spPr>
          <a:xfrm>
            <a:off x="1527175" y="1471613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27" name="文本框 52226"/>
          <p:cNvSpPr txBox="1"/>
          <p:nvPr/>
        </p:nvSpPr>
        <p:spPr>
          <a:xfrm>
            <a:off x="1311275" y="1616075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28" name="文本框 52227"/>
          <p:cNvSpPr txBox="1"/>
          <p:nvPr/>
        </p:nvSpPr>
        <p:spPr>
          <a:xfrm>
            <a:off x="1743075" y="1687513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29" name="文本框 52228"/>
          <p:cNvSpPr txBox="1"/>
          <p:nvPr/>
        </p:nvSpPr>
        <p:spPr>
          <a:xfrm>
            <a:off x="1384300" y="1974850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3600" b="1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30" name="文本框 52229"/>
          <p:cNvSpPr txBox="1"/>
          <p:nvPr/>
        </p:nvSpPr>
        <p:spPr>
          <a:xfrm>
            <a:off x="468313" y="1598930"/>
            <a:ext cx="3757930" cy="1470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明有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奇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巧人曰王叔远：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舟首尾长约八分有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奇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：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31" name="文本框 52230"/>
          <p:cNvSpPr txBox="1"/>
          <p:nvPr/>
        </p:nvSpPr>
        <p:spPr>
          <a:xfrm>
            <a:off x="492443" y="3357563"/>
            <a:ext cx="2685415" cy="1470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高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可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二黍许：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珠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可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历历数也：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32" name="文本框 52231"/>
          <p:cNvSpPr txBox="1"/>
          <p:nvPr/>
        </p:nvSpPr>
        <p:spPr>
          <a:xfrm>
            <a:off x="4077335" y="1856423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奇异的，不寻常的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2233" name="文本框 52232"/>
          <p:cNvSpPr txBox="1"/>
          <p:nvPr/>
        </p:nvSpPr>
        <p:spPr>
          <a:xfrm>
            <a:off x="4541520" y="2546668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零头，名词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2234" name="文本框 52233"/>
          <p:cNvSpPr txBox="1"/>
          <p:nvPr/>
        </p:nvSpPr>
        <p:spPr>
          <a:xfrm>
            <a:off x="4967605" y="354488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大约</a:t>
            </a:r>
            <a:endParaRPr lang="zh-CN" altLang="en-US" sz="36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2235" name="文本框 52234"/>
          <p:cNvSpPr txBox="1"/>
          <p:nvPr/>
        </p:nvSpPr>
        <p:spPr>
          <a:xfrm>
            <a:off x="4970780" y="4248150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可以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2237" name="矩形 52236"/>
          <p:cNvSpPr/>
          <p:nvPr/>
        </p:nvSpPr>
        <p:spPr>
          <a:xfrm>
            <a:off x="395288" y="5084763"/>
            <a:ext cx="457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明</a:t>
            </a:r>
            <a:r>
              <a:rPr lang="zh-CN" altLang="en-US" sz="2800" b="1" u="sng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奇巧人曰王叔远</a:t>
            </a:r>
            <a:endParaRPr lang="zh-CN" altLang="en-US" sz="2800" b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238" name="矩形 52237"/>
          <p:cNvSpPr/>
          <p:nvPr/>
        </p:nvSpPr>
        <p:spPr>
          <a:xfrm>
            <a:off x="5148263" y="5084763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有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2239" name="矩形 52238"/>
          <p:cNvSpPr/>
          <p:nvPr/>
        </p:nvSpPr>
        <p:spPr>
          <a:xfrm>
            <a:off x="395288" y="5949950"/>
            <a:ext cx="4648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舟首尾长约八分</a:t>
            </a:r>
            <a:r>
              <a:rPr lang="zh-CN" altLang="en-US" sz="2800" b="1" u="sng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奇</a:t>
            </a:r>
            <a:endParaRPr lang="zh-CN" altLang="en-US" sz="2800" b="1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2240" name="矩形 52239"/>
          <p:cNvSpPr/>
          <p:nvPr/>
        </p:nvSpPr>
        <p:spPr>
          <a:xfrm>
            <a:off x="4788218" y="593153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通“又”</a:t>
            </a:r>
            <a:endParaRPr lang="zh-CN" altLang="en-US" sz="2800" b="1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2241" name="左大括号 52240"/>
          <p:cNvSpPr/>
          <p:nvPr/>
        </p:nvSpPr>
        <p:spPr>
          <a:xfrm>
            <a:off x="395288" y="1989138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42" name="左大括号 52241"/>
          <p:cNvSpPr/>
          <p:nvPr/>
        </p:nvSpPr>
        <p:spPr>
          <a:xfrm>
            <a:off x="395288" y="3644900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2243" name="左大括号 52242"/>
          <p:cNvSpPr/>
          <p:nvPr/>
        </p:nvSpPr>
        <p:spPr>
          <a:xfrm>
            <a:off x="395288" y="5300663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4754" name="标题 74753"/>
          <p:cNvSpPr>
            <a:spLocks noGrp="1"/>
          </p:cNvSpPr>
          <p:nvPr>
            <p:ph type="title" idx="4294967295"/>
          </p:nvPr>
        </p:nvSpPr>
        <p:spPr>
          <a:xfrm>
            <a:off x="492760" y="1082675"/>
            <a:ext cx="7058660" cy="646430"/>
          </a:xfrm>
        </p:spPr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200" b="1" dirty="0">
                <a:solidFill>
                  <a:schemeClr val="accent4"/>
                </a:solidFill>
                <a:effectLst/>
              </a:rPr>
              <a:t>一词多义</a:t>
            </a:r>
            <a:endParaRPr lang="zh-CN" altLang="en-US" sz="3200" b="1" dirty="0">
              <a:solidFill>
                <a:schemeClr val="accent4"/>
              </a:solidFill>
              <a:effectLst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51083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4" grpId="0"/>
      <p:bldP spid="52235" grpId="0"/>
      <p:bldP spid="52238" grpId="0"/>
      <p:bldP spid="52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文本框 53249"/>
          <p:cNvSpPr txBox="1"/>
          <p:nvPr/>
        </p:nvSpPr>
        <p:spPr>
          <a:xfrm>
            <a:off x="684213" y="1691005"/>
            <a:ext cx="2685415" cy="1470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为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宫室：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中轩敞者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为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舱：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51" name="文本框 53250"/>
          <p:cNvSpPr txBox="1"/>
          <p:nvPr/>
        </p:nvSpPr>
        <p:spPr>
          <a:xfrm>
            <a:off x="4033520" y="1833245"/>
            <a:ext cx="2672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做，雕刻，动词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3252" name="文本框 53251"/>
          <p:cNvSpPr txBox="1"/>
          <p:nvPr/>
        </p:nvSpPr>
        <p:spPr>
          <a:xfrm>
            <a:off x="4140200" y="2549208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是，动词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3253" name="文本框 53252"/>
          <p:cNvSpPr txBox="1"/>
          <p:nvPr/>
        </p:nvSpPr>
        <p:spPr>
          <a:xfrm>
            <a:off x="612458" y="3259138"/>
            <a:ext cx="3042920" cy="14700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东坡右手执卷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端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其人视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端</a:t>
            </a:r>
            <a:r>
              <a:rPr lang="zh-CN" altLang="en-US" sz="2800" b="1">
                <a:latin typeface="Arial" panose="020B0604020202020204" pitchFamily="34" charset="0"/>
                <a:ea typeface="黑体" panose="02010609060101010101" charset="-122"/>
              </a:rPr>
              <a:t>容寂：</a:t>
            </a:r>
            <a:endParaRPr lang="zh-CN" altLang="en-US" sz="28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54" name="文本框 53253"/>
          <p:cNvSpPr txBox="1"/>
          <p:nvPr/>
        </p:nvSpPr>
        <p:spPr>
          <a:xfrm>
            <a:off x="4139883" y="4207193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正，端正，形容词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55" name="文本框 53254"/>
          <p:cNvSpPr txBox="1"/>
          <p:nvPr/>
        </p:nvSpPr>
        <p:spPr>
          <a:xfrm>
            <a:off x="4211638" y="3418205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一头，一方，名词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56" name="左大括号 53255"/>
          <p:cNvSpPr/>
          <p:nvPr/>
        </p:nvSpPr>
        <p:spPr>
          <a:xfrm>
            <a:off x="539750" y="1918653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3257" name="左大括号 53256"/>
          <p:cNvSpPr/>
          <p:nvPr/>
        </p:nvSpPr>
        <p:spPr>
          <a:xfrm>
            <a:off x="538480" y="3418205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3258" name="文本框 53257"/>
          <p:cNvSpPr txBox="1"/>
          <p:nvPr/>
        </p:nvSpPr>
        <p:spPr>
          <a:xfrm>
            <a:off x="706438" y="4964430"/>
            <a:ext cx="3505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其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两膝相比者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59" name="文本框 53258"/>
          <p:cNvSpPr txBox="1"/>
          <p:nvPr/>
        </p:nvSpPr>
        <p:spPr>
          <a:xfrm>
            <a:off x="4284980" y="4841240"/>
            <a:ext cx="14643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他们的</a:t>
            </a:r>
            <a:r>
              <a:rPr lang="zh-CN" altLang="en-US" sz="44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 </a:t>
            </a:r>
            <a:endParaRPr lang="zh-CN" altLang="en-US" sz="44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60" name="文本框 53259"/>
          <p:cNvSpPr txBox="1"/>
          <p:nvPr/>
        </p:nvSpPr>
        <p:spPr>
          <a:xfrm>
            <a:off x="684213" y="5838190"/>
            <a:ext cx="2819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其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船背稍夷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3261" name="文本框 53260"/>
          <p:cNvSpPr txBox="1"/>
          <p:nvPr/>
        </p:nvSpPr>
        <p:spPr>
          <a:xfrm>
            <a:off x="4452620" y="5780405"/>
            <a:ext cx="6197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那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3262" name="左大括号 53261"/>
          <p:cNvSpPr/>
          <p:nvPr/>
        </p:nvSpPr>
        <p:spPr>
          <a:xfrm>
            <a:off x="538480" y="5100638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179" name="组合 3"/>
          <p:cNvGrpSpPr/>
          <p:nvPr/>
        </p:nvGrpSpPr>
        <p:grpSpPr>
          <a:xfrm>
            <a:off x="4851083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4" grpId="0"/>
      <p:bldP spid="53255" grpId="0"/>
      <p:bldP spid="53259" grpId="0"/>
      <p:bldP spid="532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文本框 54273"/>
          <p:cNvSpPr txBox="1"/>
          <p:nvPr/>
        </p:nvSpPr>
        <p:spPr>
          <a:xfrm>
            <a:off x="827088" y="2119948"/>
            <a:ext cx="457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文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曰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“出平山人”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275" name="文本框 54274"/>
          <p:cNvSpPr txBox="1"/>
          <p:nvPr/>
        </p:nvSpPr>
        <p:spPr>
          <a:xfrm>
            <a:off x="5302250" y="2120265"/>
            <a:ext cx="1447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写的是 </a:t>
            </a:r>
            <a:endParaRPr lang="zh-CN" altLang="en-US" sz="3600" b="1">
              <a:solidFill>
                <a:srgbClr val="FF33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276" name="文本框 54275"/>
          <p:cNvSpPr txBox="1"/>
          <p:nvPr/>
        </p:nvSpPr>
        <p:spPr>
          <a:xfrm>
            <a:off x="799783" y="2913380"/>
            <a:ext cx="4419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明有奇巧人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曰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王叔远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277" name="文本框 54276"/>
          <p:cNvSpPr txBox="1"/>
          <p:nvPr/>
        </p:nvSpPr>
        <p:spPr>
          <a:xfrm>
            <a:off x="5746115" y="2866390"/>
            <a:ext cx="6927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叫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4278" name="文本框 54277"/>
          <p:cNvSpPr txBox="1"/>
          <p:nvPr/>
        </p:nvSpPr>
        <p:spPr>
          <a:xfrm>
            <a:off x="827088" y="3770948"/>
            <a:ext cx="4114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佛印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绝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类弥勒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279" name="文本框 54278"/>
          <p:cNvSpPr txBox="1"/>
          <p:nvPr/>
        </p:nvSpPr>
        <p:spPr>
          <a:xfrm>
            <a:off x="5219700" y="3623310"/>
            <a:ext cx="1745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极，非常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4280" name="文本框 54279"/>
          <p:cNvSpPr txBox="1"/>
          <p:nvPr/>
        </p:nvSpPr>
        <p:spPr>
          <a:xfrm>
            <a:off x="827088" y="4581525"/>
            <a:ext cx="56388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率妻子邑人来此</a:t>
            </a:r>
            <a:r>
              <a:rPr lang="zh-CN" altLang="en-US" sz="2800" b="1" u="sng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绝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境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《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桃花源记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》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</a:rPr>
              <a:t>）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4281" name="文本框 54280"/>
          <p:cNvSpPr txBox="1"/>
          <p:nvPr/>
        </p:nvSpPr>
        <p:spPr>
          <a:xfrm>
            <a:off x="5219700" y="4581525"/>
            <a:ext cx="180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8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与世隔绝</a:t>
            </a:r>
            <a:endParaRPr sz="28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4282" name="左大括号 54281"/>
          <p:cNvSpPr/>
          <p:nvPr/>
        </p:nvSpPr>
        <p:spPr>
          <a:xfrm>
            <a:off x="684213" y="2235835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4283" name="左大括号 54282"/>
          <p:cNvSpPr/>
          <p:nvPr/>
        </p:nvSpPr>
        <p:spPr>
          <a:xfrm>
            <a:off x="684213" y="3860800"/>
            <a:ext cx="73025" cy="1152525"/>
          </a:xfrm>
          <a:prstGeom prst="lef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7179" name="组合 3"/>
          <p:cNvGrpSpPr/>
          <p:nvPr/>
        </p:nvGrpSpPr>
        <p:grpSpPr>
          <a:xfrm>
            <a:off x="4851083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7" grpId="0"/>
      <p:bldP spid="54279" grpId="0"/>
      <p:bldP spid="542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2500" y="2927350"/>
            <a:ext cx="39808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381000" y="685800"/>
            <a:ext cx="739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zh-CN" strike="noStrike" noProof="1" smtClean="0">
                  <a:solidFill>
                    <a:schemeClr val="bg1"/>
                  </a:solidFill>
                </a:rPr>
                <a:t>整体</a:t>
              </a:r>
              <a:r>
                <a:rPr lang="en-US" altLang="zh-CN" strike="noStrike" noProof="1" smtClean="0">
                  <a:solidFill>
                    <a:schemeClr val="bg1"/>
                  </a:solidFill>
                </a:rPr>
                <a:t>·</a:t>
              </a:r>
              <a:r>
                <a:rPr lang="zh-CN" altLang="en-US" strike="noStrike" noProof="1" smtClean="0">
                  <a:solidFill>
                    <a:schemeClr val="bg1"/>
                  </a:solidFill>
                </a:rPr>
                <a:t>感知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-7620" y="2371725"/>
            <a:ext cx="858901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第一部分（第1自然段）：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简介雕刻者生活的时代、姓名、精湛技艺并道出核舟的主题。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第二部分（第2～5自然段）：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介绍了核舟的结构、舟上的人物和题名，是文章的主体部分。</a:t>
            </a:r>
            <a:endParaRPr lang="zh-CN" altLang="en-US" sz="24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第三部分（第6段）：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sym typeface="+mn-ea"/>
              </a:rPr>
              <a:t>总计核舟的人、物、文字数目，对雕刻者技术的赞叹收束全文。</a:t>
            </a:r>
            <a:endParaRPr lang="zh-CN" altLang="en-US" sz="2400" b="1" dirty="0" smtClean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52095" y="1681028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5" name="文本框 28674"/>
          <p:cNvSpPr txBox="1"/>
          <p:nvPr/>
        </p:nvSpPr>
        <p:spPr>
          <a:xfrm>
            <a:off x="17145" y="1581785"/>
            <a:ext cx="68389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舟首尾长约八分有奇，高可二黍许。</a:t>
            </a:r>
            <a:endParaRPr lang="zh-CN" altLang="en-US" sz="2800" b="1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1943100" y="3641725"/>
            <a:ext cx="5867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船头坐三人</a:t>
            </a:r>
            <a:endParaRPr lang="zh-CN" altLang="en-US" sz="32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77" name="下箭头 28676"/>
          <p:cNvSpPr/>
          <p:nvPr/>
        </p:nvSpPr>
        <p:spPr>
          <a:xfrm>
            <a:off x="4343400" y="2103438"/>
            <a:ext cx="457200" cy="487362"/>
          </a:xfrm>
          <a:prstGeom prst="downArrow">
            <a:avLst>
              <a:gd name="adj1" fmla="val 50000"/>
              <a:gd name="adj2" fmla="val 266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78" name="文本框 28677"/>
          <p:cNvSpPr txBox="1"/>
          <p:nvPr/>
        </p:nvSpPr>
        <p:spPr>
          <a:xfrm>
            <a:off x="3276600" y="2590800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中轩敞者</a:t>
            </a:r>
            <a:endParaRPr lang="zh-CN" altLang="en-US" sz="32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79" name="下箭头 28678"/>
          <p:cNvSpPr/>
          <p:nvPr/>
        </p:nvSpPr>
        <p:spPr>
          <a:xfrm>
            <a:off x="4343400" y="3154363"/>
            <a:ext cx="457200" cy="487362"/>
          </a:xfrm>
          <a:prstGeom prst="downArrow">
            <a:avLst>
              <a:gd name="adj1" fmla="val 50000"/>
              <a:gd name="adj2" fmla="val 266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0" name="下箭头 28679"/>
          <p:cNvSpPr/>
          <p:nvPr/>
        </p:nvSpPr>
        <p:spPr>
          <a:xfrm>
            <a:off x="4343400" y="4221163"/>
            <a:ext cx="457200" cy="487362"/>
          </a:xfrm>
          <a:prstGeom prst="downArrow">
            <a:avLst>
              <a:gd name="adj1" fmla="val 50000"/>
              <a:gd name="adj2" fmla="val 266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1" name="文本框 28680"/>
          <p:cNvSpPr txBox="1"/>
          <p:nvPr/>
        </p:nvSpPr>
        <p:spPr>
          <a:xfrm>
            <a:off x="2819400" y="4708525"/>
            <a:ext cx="350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舟尾横卧一楫</a:t>
            </a:r>
            <a:endParaRPr lang="zh-CN" altLang="en-US" sz="3200" b="1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28682" name="下箭头 28681"/>
          <p:cNvSpPr/>
          <p:nvPr/>
        </p:nvSpPr>
        <p:spPr>
          <a:xfrm>
            <a:off x="4343400" y="5287963"/>
            <a:ext cx="457200" cy="487362"/>
          </a:xfrm>
          <a:prstGeom prst="downArrow">
            <a:avLst>
              <a:gd name="adj1" fmla="val 50000"/>
              <a:gd name="adj2" fmla="val 266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83" name="文本框 28682"/>
          <p:cNvSpPr txBox="1"/>
          <p:nvPr/>
        </p:nvSpPr>
        <p:spPr>
          <a:xfrm>
            <a:off x="3276600" y="5794375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其船背稍夷</a:t>
            </a:r>
            <a:endParaRPr lang="zh-CN" altLang="en-US" sz="32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4" name="文本框 28683"/>
          <p:cNvSpPr txBox="1"/>
          <p:nvPr/>
        </p:nvSpPr>
        <p:spPr>
          <a:xfrm>
            <a:off x="5989320" y="1534478"/>
            <a:ext cx="17145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8000"/>
                </a:solidFill>
                <a:latin typeface="Tahoma" panose="020B0604030504040204" pitchFamily="34" charset="0"/>
                <a:ea typeface="华文行楷" panose="02010800040101010101" charset="-122"/>
              </a:rPr>
              <a:t>整体</a:t>
            </a:r>
            <a:endParaRPr lang="zh-CN" altLang="en-US" sz="4400" b="1">
              <a:solidFill>
                <a:srgbClr val="008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5" name="文本框 28684"/>
          <p:cNvSpPr txBox="1"/>
          <p:nvPr/>
        </p:nvSpPr>
        <p:spPr>
          <a:xfrm>
            <a:off x="6186170" y="5611813"/>
            <a:ext cx="13335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008000"/>
                </a:solidFill>
                <a:latin typeface="Tahoma" panose="020B0604030504040204" pitchFamily="34" charset="0"/>
                <a:ea typeface="华文行楷" panose="02010800040101010101" charset="-122"/>
              </a:rPr>
              <a:t>局部</a:t>
            </a:r>
            <a:endParaRPr lang="zh-CN" altLang="en-US" sz="4400" b="1">
              <a:solidFill>
                <a:srgbClr val="008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6" name="文本框 28685"/>
          <p:cNvSpPr txBox="1"/>
          <p:nvPr/>
        </p:nvSpPr>
        <p:spPr>
          <a:xfrm>
            <a:off x="1409700" y="2437448"/>
            <a:ext cx="1485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中间</a:t>
            </a:r>
            <a:endParaRPr lang="zh-CN" altLang="en-US" sz="40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7" name="文本框 28686"/>
          <p:cNvSpPr txBox="1"/>
          <p:nvPr/>
        </p:nvSpPr>
        <p:spPr>
          <a:xfrm>
            <a:off x="1333500" y="4221163"/>
            <a:ext cx="1485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两边</a:t>
            </a:r>
            <a:endParaRPr lang="zh-CN" altLang="en-US" sz="40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8" name="文本框 28687"/>
          <p:cNvSpPr txBox="1"/>
          <p:nvPr/>
        </p:nvSpPr>
        <p:spPr>
          <a:xfrm>
            <a:off x="1409700" y="5733098"/>
            <a:ext cx="14859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ahoma" panose="020B0604030504040204" pitchFamily="34" charset="0"/>
                <a:ea typeface="华文行楷" panose="02010800040101010101" charset="-122"/>
              </a:rPr>
              <a:t>船背</a:t>
            </a:r>
            <a:endParaRPr lang="zh-CN" altLang="en-US" sz="4000" b="1">
              <a:solidFill>
                <a:srgbClr val="FF0000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sp>
        <p:nvSpPr>
          <p:cNvPr id="28689" name="下箭头 28688"/>
          <p:cNvSpPr/>
          <p:nvPr/>
        </p:nvSpPr>
        <p:spPr>
          <a:xfrm>
            <a:off x="6694170" y="2437448"/>
            <a:ext cx="304800" cy="3184525"/>
          </a:xfrm>
          <a:prstGeom prst="downArrow">
            <a:avLst>
              <a:gd name="adj1" fmla="val 50000"/>
              <a:gd name="adj2" fmla="val 26119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90" name="下箭头 28689"/>
          <p:cNvSpPr/>
          <p:nvPr/>
        </p:nvSpPr>
        <p:spPr>
          <a:xfrm>
            <a:off x="1943100" y="3116263"/>
            <a:ext cx="419100" cy="1050925"/>
          </a:xfrm>
          <a:prstGeom prst="downArrow">
            <a:avLst>
              <a:gd name="adj1" fmla="val 50000"/>
              <a:gd name="adj2" fmla="val 626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91" name="下箭头 28690"/>
          <p:cNvSpPr/>
          <p:nvPr/>
        </p:nvSpPr>
        <p:spPr>
          <a:xfrm>
            <a:off x="1943100" y="4846955"/>
            <a:ext cx="419100" cy="886460"/>
          </a:xfrm>
          <a:prstGeom prst="downArrow">
            <a:avLst>
              <a:gd name="adj1" fmla="val 50000"/>
              <a:gd name="adj2" fmla="val 626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8692" name="文本框 28691"/>
          <p:cNvSpPr txBox="1"/>
          <p:nvPr/>
        </p:nvSpPr>
        <p:spPr>
          <a:xfrm>
            <a:off x="473710" y="2590800"/>
            <a:ext cx="859790" cy="28781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>
                <a:solidFill>
                  <a:srgbClr val="990099"/>
                </a:solidFill>
                <a:latin typeface="Tahoma" panose="020B0604030504040204" pitchFamily="34" charset="0"/>
                <a:ea typeface="华文行楷" panose="02010800040101010101" charset="-122"/>
              </a:rPr>
              <a:t>空间顺序</a:t>
            </a:r>
            <a:endParaRPr lang="zh-CN" altLang="en-US" sz="4400" b="1">
              <a:solidFill>
                <a:srgbClr val="990099"/>
              </a:solidFill>
              <a:latin typeface="Tahoma" panose="020B0604030504040204" pitchFamily="34" charset="0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09160" y="235609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8" grpId="0"/>
      <p:bldP spid="28681" grpId="0"/>
      <p:bldP spid="28683" grpId="0"/>
      <p:bldP spid="28684" grpId="0"/>
      <p:bldP spid="28685" grpId="0"/>
      <p:bldP spid="28686" grpId="0"/>
      <p:bldP spid="28687" grpId="0"/>
      <p:bldP spid="28688" grpId="0"/>
      <p:bldP spid="286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9" name="文本框 29698"/>
          <p:cNvSpPr txBox="1"/>
          <p:nvPr/>
        </p:nvSpPr>
        <p:spPr>
          <a:xfrm>
            <a:off x="354965" y="1539240"/>
            <a:ext cx="7129463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研读第一段：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能概括全文，总括王叔远技艺高超的词是：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0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找出表现核舟主题的句子。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ct val="50000"/>
              </a:spcBef>
              <a:buNone/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找出原料小而表现题材广的句子。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说明构思巧妙、技艺精湛的句子。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745490" y="3674745"/>
            <a:ext cx="43195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盖大苏泛赤壁云。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405765" y="4813935"/>
            <a:ext cx="64033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能以径寸之木，为宫室、器皿、人物、以至鸟兽、木石。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877570" y="5877560"/>
            <a:ext cx="33413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罔不因势象形，各具情态。</a:t>
            </a:r>
            <a:endParaRPr lang="zh-CN" altLang="en-US" sz="28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7" name="文本框 29706"/>
          <p:cNvSpPr txBox="1"/>
          <p:nvPr/>
        </p:nvSpPr>
        <p:spPr>
          <a:xfrm>
            <a:off x="1056005" y="2618740"/>
            <a:ext cx="13525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奇巧</a:t>
            </a:r>
            <a:endParaRPr lang="zh-CN" altLang="en-US" sz="32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09160" y="235609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969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827088" y="1071563"/>
            <a:ext cx="295275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4000" dirty="0">
              <a:solidFill>
                <a:srgbClr val="CC0000"/>
              </a:solidFill>
              <a:latin typeface="Times New Roman" panose="02020603050405020304" pitchFamily="18" charset="0"/>
              <a:ea typeface="华文隶书" pitchFamily="2" charset="-122"/>
            </a:endParaRPr>
          </a:p>
        </p:txBody>
      </p:sp>
      <p:sp>
        <p:nvSpPr>
          <p:cNvPr id="30723" name="文本框 30722"/>
          <p:cNvSpPr txBox="1"/>
          <p:nvPr/>
        </p:nvSpPr>
        <p:spPr>
          <a:xfrm>
            <a:off x="1885633" y="2541905"/>
            <a:ext cx="563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CC0000"/>
                </a:solidFill>
                <a:latin typeface="Times New Roman" panose="02020603050405020304" pitchFamily="18" charset="0"/>
                <a:ea typeface="华文行楷" panose="02010800040101010101" charset="-122"/>
              </a:rPr>
              <a:t>体积：小</a:t>
            </a:r>
            <a:endParaRPr lang="zh-CN" altLang="en-US" sz="3600">
              <a:solidFill>
                <a:srgbClr val="CC0000"/>
              </a:solidFill>
              <a:latin typeface="Times New Roman" panose="02020603050405020304" pitchFamily="18" charset="0"/>
              <a:ea typeface="华文行楷" panose="02010800040101010101" charset="-122"/>
            </a:endParaRPr>
          </a:p>
        </p:txBody>
      </p:sp>
      <p:sp>
        <p:nvSpPr>
          <p:cNvPr id="30724" name="文本框 30723"/>
          <p:cNvSpPr txBox="1"/>
          <p:nvPr/>
        </p:nvSpPr>
        <p:spPr>
          <a:xfrm>
            <a:off x="1885633" y="3816668"/>
            <a:ext cx="5334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CC0000"/>
                </a:solidFill>
                <a:latin typeface="Times New Roman" panose="02020603050405020304" pitchFamily="18" charset="0"/>
                <a:ea typeface="华文行楷" panose="02010800040101010101" charset="-122"/>
              </a:rPr>
              <a:t>构思：巧</a:t>
            </a:r>
            <a:endParaRPr lang="zh-CN" altLang="en-US" sz="3600">
              <a:solidFill>
                <a:srgbClr val="CC0000"/>
              </a:solidFill>
              <a:latin typeface="Times New Roman" panose="02020603050405020304" pitchFamily="18" charset="0"/>
              <a:ea typeface="华文行楷" panose="02010800040101010101" charset="-122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1657033" y="5511165"/>
            <a:ext cx="8153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CC0000"/>
                </a:solidFill>
                <a:latin typeface="Times New Roman" panose="02020603050405020304" pitchFamily="18" charset="0"/>
                <a:ea typeface="华文行楷" panose="02010800040101010101" charset="-122"/>
              </a:rPr>
              <a:t>雕刻的人、物、字数量上：多</a:t>
            </a:r>
            <a:endParaRPr lang="zh-CN" altLang="en-US" sz="3600">
              <a:solidFill>
                <a:srgbClr val="CC0000"/>
              </a:solidFill>
              <a:latin typeface="Times New Roman" panose="02020603050405020304" pitchFamily="18" charset="0"/>
              <a:ea typeface="华文行楷" panose="02010800040101010101" charset="-122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149543" y="3725545"/>
            <a:ext cx="1905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800">
                <a:solidFill>
                  <a:srgbClr val="990099"/>
                </a:solidFill>
                <a:latin typeface="Times New Roman" panose="02020603050405020304" pitchFamily="18" charset="0"/>
                <a:ea typeface="隶书" pitchFamily="1" charset="-122"/>
              </a:rPr>
              <a:t>奇巧</a:t>
            </a:r>
            <a:endParaRPr lang="zh-CN" altLang="en-US" sz="4800">
              <a:solidFill>
                <a:srgbClr val="990099"/>
              </a:solidFill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30727" name="左大括号 30726"/>
          <p:cNvSpPr/>
          <p:nvPr/>
        </p:nvSpPr>
        <p:spPr>
          <a:xfrm>
            <a:off x="1576070" y="2708910"/>
            <a:ext cx="174625" cy="3384550"/>
          </a:xfrm>
          <a:prstGeom prst="leftBrace">
            <a:avLst>
              <a:gd name="adj1" fmla="val 207188"/>
              <a:gd name="adj2" fmla="val 46699"/>
            </a:avLst>
          </a:prstGeom>
          <a:noFill/>
          <a:ln w="571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9" name="文本框 30728"/>
          <p:cNvSpPr txBox="1"/>
          <p:nvPr/>
        </p:nvSpPr>
        <p:spPr>
          <a:xfrm>
            <a:off x="1202690" y="1773555"/>
            <a:ext cx="366204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92D050"/>
                </a:solidFill>
                <a:latin typeface="Arial" panose="020B0604020202020204" pitchFamily="34" charset="0"/>
                <a:ea typeface="华文行楷" panose="02010800040101010101" charset="-122"/>
              </a:rPr>
              <a:t>核舟的特征：</a:t>
            </a:r>
            <a:endParaRPr lang="zh-CN" altLang="en-US" sz="4400" b="1">
              <a:solidFill>
                <a:srgbClr val="92D050"/>
              </a:solidFill>
              <a:latin typeface="Arial" panose="020B0604020202020204" pitchFamily="34" charset="0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09160" y="235609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/>
      <p:bldP spid="30726" grpId="0"/>
      <p:bldP spid="30727" grpId="0" bldLvl="0" animBg="1"/>
      <p:bldP spid="30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7589" name="Text Box 5"/>
          <p:cNvSpPr txBox="1"/>
          <p:nvPr/>
        </p:nvSpPr>
        <p:spPr>
          <a:xfrm>
            <a:off x="415290" y="2091055"/>
            <a:ext cx="72478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1.描述“舟子”神情动作渲染了一种什么氛围？</a:t>
            </a:r>
            <a:endParaRPr lang="zh-CN" altLang="en-US" sz="24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2.</a:t>
            </a: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写正面用了三段文字，写船背面为什么只用一小段文字呢？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en-US" altLang="zh-CN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693420" y="2637790"/>
            <a:ext cx="68459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一舟子“若啸呼状”，显得悠然自得；另一舟子“视端容寂，若听茶声然”，显得从容自若。两舟子共同营造了一种愉悦、轻松、自由自在的气氛。加上舟尾横卧的舟楫，更加暗示了一种放任自流的悠闲境界。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801370" y="4829175"/>
            <a:ext cx="60305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这是为了突出“核舟”的主题，同时也表现作者主次分明的技巧。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10246" grpId="0"/>
      <p:bldP spid="102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08455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" y="2181860"/>
            <a:ext cx="3032760" cy="2016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0" y="2179320"/>
            <a:ext cx="3295015" cy="2019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725" y="4229735"/>
            <a:ext cx="2792730" cy="20948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 r="10565" b="24278"/>
          <a:stretch>
            <a:fillRect/>
          </a:stretch>
        </p:blipFill>
        <p:spPr>
          <a:xfrm>
            <a:off x="586105" y="4421505"/>
            <a:ext cx="2995930" cy="19030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18440" y="1699260"/>
            <a:ext cx="7503160" cy="3728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3.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研读末段，作者为什么要统计“核舟”上的物品、文字的数目？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4.你从感受到文章的字里行间流露出作者怎样的思想感情？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272" name="Text Box 8"/>
          <p:cNvSpPr txBox="1"/>
          <p:nvPr/>
        </p:nvSpPr>
        <p:spPr>
          <a:xfrm>
            <a:off x="218440" y="2710180"/>
            <a:ext cx="731139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使读者得出核舟容量大、所刻景物甚多的结论。再用“而计其长曾不盈寸”与之对比，使人们更强烈地感到这个玲珑剔透、精美绝伦的艺术品有巧夺天工之妙。以此突出雕刻精湛的技艺，自然引出下句的赞叹语句。与第一自然段相照应,突出中心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218440" y="4978400"/>
            <a:ext cx="731139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本文作者通过介绍一件精美的工艺品——核舟，抓住了核舟的体积小、容量多、技艺巧的特点，细致地描写了它的艺术形象，赞扬了雕刻家的精巧构思和高超技艺，也显示了我国古代工艺美术的卓越成就。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2" name="文本框 99331"/>
          <p:cNvSpPr txBox="1"/>
          <p:nvPr/>
        </p:nvSpPr>
        <p:spPr>
          <a:xfrm>
            <a:off x="647700" y="3176905"/>
            <a:ext cx="613537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突出王叔远是“奇巧人”，有不同凡响的雕刻技艺。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9336" name="文本框 99335"/>
          <p:cNvSpPr txBox="1"/>
          <p:nvPr/>
        </p:nvSpPr>
        <p:spPr>
          <a:xfrm>
            <a:off x="647700" y="5124450"/>
            <a:ext cx="52247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说明舟小，景物之多，衬托雕刻技艺惊人。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2798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9855" y="1858010"/>
            <a:ext cx="6899910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1、“明有奇巧人，曰王叔远，能以径寸之木，为宫室、器皿……”有什么作用？</a:t>
            </a:r>
            <a:endParaRPr lang="zh-CN" altLang="en-US" sz="24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855" y="3911600"/>
            <a:ext cx="72116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2、“舟首尾长约八分有奇，高可二黍许”</a:t>
            </a:r>
            <a:r>
              <a:rPr lang="zh-CN" altLang="en-US" sz="2400" b="1" dirty="0">
                <a:ea typeface="楷体_GB2312" pitchFamily="49" charset="-122"/>
                <a:sym typeface="+mn-ea"/>
              </a:rPr>
              <a:t>“而计其长，曾不盈寸。盖简桃核修狭者为之”</a:t>
            </a: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有什么作用？</a:t>
            </a:r>
            <a:endParaRPr lang="zh-CN" altLang="en-US" sz="24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94945" y="3810635"/>
            <a:ext cx="72402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、《赤壁赋》开头写：壬戌之秋，七月既望，苏子与客泛舟，游于赤壁之下。王叔远刻核舟也是在“壬戌秋日” ，这仅是一种巧合吗？</a:t>
            </a:r>
            <a:endParaRPr lang="zh-CN" altLang="en-US" sz="24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9385" y="1614805"/>
            <a:ext cx="731202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3、窗上对联为什么要刻“山高月小，水落石出”、“清风徐来，水波不兴”这十六个字？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0210" y="2795905"/>
            <a:ext cx="700468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这十六个字是《赤壁赋》中的名句，刻上它们，照应前面的“大苏泛赤壁”。使“核舟”内涵丰富。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" y="5009515"/>
            <a:ext cx="717359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也许有巧合，但由此可以看出王叔远对苏轼当年遭遇的同情和感慨，因此他在“壬戌秋日”刻舟肯定有纪念之意。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2798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163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93186" name="图片 93185" descr="WJ050113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" y="2099310"/>
            <a:ext cx="3784600" cy="2773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4210" name="图片 94209" descr="titl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25" y="2099945"/>
            <a:ext cx="3275965" cy="2772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40765" y="5040630"/>
            <a:ext cx="196088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天津泥人张</a:t>
            </a:r>
            <a:endParaRPr lang="zh-CN" altLang="en-US" sz="2800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5390" y="5040630"/>
            <a:ext cx="160528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8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苏州刺绣</a:t>
            </a:r>
            <a:endParaRPr lang="zh-CN" altLang="en-US" sz="2800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6258" name="图片 96257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" y="2082800"/>
            <a:ext cx="2338705" cy="3705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265" y="1793875"/>
            <a:ext cx="3056890" cy="2286000"/>
          </a:xfrm>
          <a:prstGeom prst="rect">
            <a:avLst/>
          </a:prstGeom>
        </p:spPr>
      </p:pic>
      <p:pic>
        <p:nvPicPr>
          <p:cNvPr id="61443" name="图片 61442" descr="7f50b2ac32e7cab1316232e5ce99faf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4145280"/>
            <a:ext cx="3659505" cy="2141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6656070" y="2362835"/>
            <a:ext cx="822325" cy="1717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山西剪纸</a:t>
            </a:r>
            <a:endParaRPr lang="zh-CN" altLang="en-US" sz="3200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4650740" y="18163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6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01600" y="1836420"/>
            <a:ext cx="7567295" cy="3794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</a:t>
            </a:r>
            <a:r>
              <a:rPr lang="zh-CN" altLang="en-US" sz="2400">
                <a:solidFill>
                  <a:srgbClr val="3333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“核舟”是一件微雕工艺品，原材料是一个“长不盈寸”的桃核。，却生动地再现了宋代文坛上的一个著名掌故——“大苏泛赤壁”。它构思精巧，形象逼真，它显示了我国古代工艺美术的卓越成就。本文作者经过细致的观察，准确地把握了这件雕刻品的各个细节，然后按一定的空间顺序来写，从而鲜明地表现了它的整体形象。记是本文的文体，这里有描述的意味。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2590" y="1884680"/>
            <a:ext cx="694690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同学们，如果有人告诉你，在一根头发上可以雕刻唐诗三百首的全部诗句，你一定觉得很惊奇吧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?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这就是我国最令人叹为观止的微雕艺术。今天，我们要学习的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核舟记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，就是远在几百年前我国民间艺术中精湛绝伦的微雕技艺的精彩展示。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50" y="4373880"/>
            <a:ext cx="3307715" cy="1960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6105" y="1917700"/>
            <a:ext cx="626618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r>
              <a:rPr sz="1800">
                <a:latin typeface="黑体" panose="02010609060101010101" charset="-122"/>
                <a:ea typeface="黑体" panose="02010609060101010101" charset="-122"/>
                <a:sym typeface="+mn-ea"/>
              </a:rPr>
              <a:t>这是远在几百年前我们民间艺术的一种近景描写。雕刻品，原材料是一个“长不盈寸”的桃核，却生动地再现了宋代文坛上的一个著名掌故——“大苏泛赤壁”。这个典故也是千百年来脍炙人口的文人雅事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。作者在《核舟记》中运用说明和描绘相结合的笔法，生动地介绍了明末雕刻艺人王叔远高超的雕刻技艺和独特的才华，热情赞扬了我国古代民间艺人的艺术成就，指出雕刻品“核舟”的主题。</a:t>
            </a:r>
            <a:endParaRPr lang="zh-CN" altLang="en-US" sz="18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0" lvl="0" indent="0">
              <a:lnSpc>
                <a:spcPct val="150000"/>
              </a:lnSpc>
              <a:spcBef>
                <a:spcPct val="50000"/>
              </a:spcBef>
              <a:buNone/>
            </a:pP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343150" y="1788160"/>
            <a:ext cx="5168265" cy="409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魏学洢（1596—1625），字子敬，是明朝名宦魏大中长子，好学善文，七岁能诗，万历四十年为诸生，是当地有名的秀才。年少时和父亲一起到帷萧寺苦读，生活清苦，效法范仲淹日夜吟诵。成年之后，以擅长写文章闻名乡里，他所做的赋更是精妙，颇受大家的欣赏。著有《茅檐集》8卷，收入《四库全书》。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" y="271526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79905" y="2499995"/>
            <a:ext cx="41503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1．了解文章大意。</a:t>
            </a:r>
            <a:endParaRPr kumimoji="0" lang="zh-CN" altLang="en-US" sz="2400" kern="1200" cap="none" spc="0" normalizeH="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cs typeface="+mn-cs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664970" y="3397885"/>
            <a:ext cx="47301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２．体会文章写作说明的方法。</a:t>
            </a:r>
            <a:endParaRPr kumimoji="0" lang="zh-CN" altLang="en-US" sz="3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664970" y="4245610"/>
            <a:ext cx="38531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３．理解作者的思想感情。</a:t>
            </a:r>
            <a:endParaRPr kumimoji="0" lang="zh-CN" altLang="en-US" sz="3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852805" y="2672080"/>
            <a:ext cx="7265035" cy="2683510"/>
          </a:xfrm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罔（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wǎnɡ</a:t>
            </a:r>
            <a:r>
              <a:rPr>
                <a:sym typeface="+mn-ea"/>
              </a:rPr>
              <a:t>）　	        膝（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xī</a:t>
            </a:r>
            <a:r>
              <a:rPr>
                <a:sym typeface="+mn-ea"/>
              </a:rPr>
              <a:t>）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褶（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zhě</a:t>
            </a:r>
            <a:r>
              <a:rPr>
                <a:sym typeface="+mn-ea"/>
              </a:rPr>
              <a:t>）　		        髻（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jì</a:t>
            </a:r>
            <a:r>
              <a:rPr>
                <a:sym typeface="+mn-ea"/>
              </a:rPr>
              <a:t>）　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倚（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yǐ</a:t>
            </a:r>
            <a:r>
              <a:rPr>
                <a:sym typeface="+mn-ea"/>
              </a:rPr>
              <a:t>）                戌（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xū</a:t>
            </a:r>
            <a:r>
              <a:rPr>
                <a:sym typeface="+mn-ea"/>
              </a:rPr>
              <a:t>）　		</a:t>
            </a:r>
            <a:endParaRPr>
              <a:sym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篆（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zhuàn</a:t>
            </a:r>
            <a:r>
              <a:rPr>
                <a:sym typeface="+mn-ea"/>
              </a:rPr>
              <a:t>）		        奇（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jī</a:t>
            </a:r>
            <a:r>
              <a:rPr>
                <a:sym typeface="+mn-ea"/>
              </a:rPr>
              <a:t>）　		    </a:t>
            </a:r>
            <a:r>
              <a:t> 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216025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40055" y="1726565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7" name="文本占位符 72706"/>
          <p:cNvSpPr>
            <a:spLocks noGrp="1"/>
          </p:cNvSpPr>
          <p:nvPr>
            <p:ph type="body" idx="4294967295"/>
          </p:nvPr>
        </p:nvSpPr>
        <p:spPr>
          <a:xfrm>
            <a:off x="0" y="2150745"/>
            <a:ext cx="2144395" cy="4067810"/>
          </a:xfrm>
        </p:spPr>
        <p:txBody>
          <a:bodyPr>
            <a:normAutofit lnSpcReduction="10000"/>
          </a:bodyPr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径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寸之木　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为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宫室　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罔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不　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因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势象形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尝贻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余</a:t>
            </a:r>
            <a:r>
              <a:rPr lang="en-US" altLang="zh-CN" sz="2800" b="1">
                <a:solidFill>
                  <a:schemeClr val="tx2"/>
                </a:solidFill>
                <a:latin typeface="Times New Roman" panose="02020603050405020304" pitchFamily="18" charset="0"/>
                <a:ea typeface="楷体_GB2312" pitchFamily="49" charset="-122"/>
              </a:rPr>
              <a:t>…</a:t>
            </a:r>
            <a:endParaRPr lang="en-US" altLang="zh-CN" sz="2800" b="1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盖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大苏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泛</a:t>
            </a: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赤壁　</a:t>
            </a:r>
            <a:endParaRPr lang="zh-CN" altLang="en-US" sz="2800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chemeClr val="tx2"/>
                </a:solidFill>
                <a:ea typeface="楷体_GB2312" pitchFamily="49" charset="-122"/>
              </a:rPr>
              <a:t>八分有</a:t>
            </a:r>
            <a:r>
              <a:rPr lang="zh-CN" altLang="en-US" sz="2800" b="1" dirty="0">
                <a:solidFill>
                  <a:srgbClr val="00B0F0"/>
                </a:solidFill>
                <a:ea typeface="楷体_GB2312" pitchFamily="49" charset="-122"/>
              </a:rPr>
              <a:t>奇</a:t>
            </a:r>
            <a:endParaRPr lang="zh-CN" altLang="en-US" sz="2800" b="1" dirty="0">
              <a:solidFill>
                <a:srgbClr val="00B0F0"/>
              </a:solidFill>
              <a:ea typeface="楷体_GB2312" pitchFamily="49" charset="-122"/>
            </a:endParaRPr>
          </a:p>
        </p:txBody>
      </p:sp>
      <p:sp>
        <p:nvSpPr>
          <p:cNvPr id="72708" name="矩形 72707"/>
          <p:cNvSpPr/>
          <p:nvPr/>
        </p:nvSpPr>
        <p:spPr>
          <a:xfrm>
            <a:off x="3636010" y="2076450"/>
            <a:ext cx="2247900" cy="3997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高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可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二黍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许</a:t>
            </a:r>
            <a:endParaRPr lang="zh-CN" altLang="en-US" sz="2800" b="1" dirty="0" smtClean="0">
              <a:solidFill>
                <a:srgbClr val="00B0F0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轩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敞者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石青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糁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之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峨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冠多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髯</a:t>
            </a:r>
            <a:endParaRPr lang="zh-CN" altLang="en-US" sz="2800" b="1" dirty="0" smtClean="0">
              <a:solidFill>
                <a:srgbClr val="00B0F0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佛印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居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右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两膝相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比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者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绝类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弥勒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矫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首昂视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</p:txBody>
      </p:sp>
      <p:sp>
        <p:nvSpPr>
          <p:cNvPr id="72709" name="矩形 72708"/>
          <p:cNvSpPr/>
          <p:nvPr/>
        </p:nvSpPr>
        <p:spPr>
          <a:xfrm>
            <a:off x="2008505" y="2150745"/>
            <a:ext cx="1905000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直径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做　刻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无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按照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曾  赠送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原来是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乘船游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零数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2710" name="矩形 72709"/>
          <p:cNvSpPr/>
          <p:nvPr/>
        </p:nvSpPr>
        <p:spPr>
          <a:xfrm>
            <a:off x="5802313" y="2076133"/>
            <a:ext cx="1997075" cy="39973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约  上下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高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涂  抹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高　胡须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坐在  处在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挨着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极  像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举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-120015" y="1320800"/>
            <a:ext cx="300355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5933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270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2709">
                                            <p:txEl>
                                              <p:charRg st="3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7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2709">
                                            <p:txEl>
                                              <p:charRg st="7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2709">
                                            <p:txEl>
                                              <p:charRg st="9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12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2709">
                                            <p:txEl>
                                              <p:charRg st="12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18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2709">
                                            <p:txEl>
                                              <p:charRg st="18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2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2709">
                                            <p:txEl>
                                              <p:charRg st="22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charRg st="2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72709">
                                            <p:txEl>
                                              <p:charRg st="2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271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7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2710">
                                            <p:txEl>
                                              <p:charRg st="7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2710">
                                            <p:txEl>
                                              <p:charRg st="9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72710">
                                            <p:txEl>
                                              <p:charRg st="14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19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72710">
                                            <p:txEl>
                                              <p:charRg st="19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26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72710">
                                            <p:txEl>
                                              <p:charRg st="26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3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2710">
                                            <p:txEl>
                                              <p:charRg st="3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charRg st="3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72710">
                                            <p:txEl>
                                              <p:charRg st="35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9" grpId="0" build="p"/>
      <p:bldP spid="727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文本占位符 73730"/>
          <p:cNvSpPr>
            <a:spLocks noGrp="1"/>
          </p:cNvSpPr>
          <p:nvPr>
            <p:ph type="body" idx="4294967295"/>
          </p:nvPr>
        </p:nvSpPr>
        <p:spPr>
          <a:xfrm>
            <a:off x="0" y="2075815"/>
            <a:ext cx="3022600" cy="3753485"/>
          </a:xfrm>
        </p:spPr>
        <p:txBody>
          <a:bodyPr>
            <a:noAutofit/>
          </a:bodyPr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与苏黄不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属</a:t>
            </a:r>
            <a:endParaRPr lang="zh-CN" altLang="en-US" b="1" dirty="0">
              <a:solidFill>
                <a:srgbClr val="00B0F0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诎</a:t>
            </a: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右臂</a:t>
            </a:r>
            <a:endParaRPr lang="zh-CN" altLang="en-US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历历</a:t>
            </a:r>
            <a:endParaRPr lang="zh-CN" altLang="en-US" b="1" dirty="0">
              <a:solidFill>
                <a:srgbClr val="00B0F0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横卧一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楫</a:t>
            </a:r>
            <a:endParaRPr lang="zh-CN" altLang="en-US" b="1" dirty="0">
              <a:solidFill>
                <a:srgbClr val="00B0F0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椎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髻</a:t>
            </a: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仰面</a:t>
            </a:r>
            <a:endParaRPr lang="zh-CN" altLang="en-US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倚一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衡</a:t>
            </a: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木</a:t>
            </a:r>
            <a:endParaRPr lang="zh-CN" altLang="en-US" b="1" dirty="0">
              <a:solidFill>
                <a:schemeClr val="tx2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若听茶声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然</a:t>
            </a:r>
            <a:endParaRPr lang="zh-CN" altLang="en-US" b="1" dirty="0">
              <a:solidFill>
                <a:srgbClr val="00B0F0"/>
              </a:solidFill>
              <a:ea typeface="楷体_GB2312" pitchFamily="49" charset="-122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zh-CN" altLang="en-US" b="1" dirty="0">
                <a:solidFill>
                  <a:schemeClr val="tx2"/>
                </a:solidFill>
                <a:ea typeface="楷体_GB2312" pitchFamily="49" charset="-122"/>
              </a:rPr>
              <a:t>其船背稍</a:t>
            </a:r>
            <a:r>
              <a:rPr lang="zh-CN" altLang="en-US" b="1" dirty="0">
                <a:solidFill>
                  <a:srgbClr val="00B0F0"/>
                </a:solidFill>
                <a:ea typeface="楷体_GB2312" pitchFamily="49" charset="-122"/>
              </a:rPr>
              <a:t>夷</a:t>
            </a:r>
            <a:endParaRPr lang="zh-CN" altLang="en-US" b="1" dirty="0">
              <a:solidFill>
                <a:srgbClr val="00B0F0"/>
              </a:solidFill>
              <a:ea typeface="楷体_GB2312" pitchFamily="49" charset="-122"/>
            </a:endParaRPr>
          </a:p>
        </p:txBody>
      </p:sp>
      <p:sp>
        <p:nvSpPr>
          <p:cNvPr id="73732" name="矩形 73731"/>
          <p:cNvSpPr/>
          <p:nvPr/>
        </p:nvSpPr>
        <p:spPr>
          <a:xfrm>
            <a:off x="4089400" y="1920875"/>
            <a:ext cx="2099945" cy="382651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文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曰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了了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其色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丹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曾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不盈寸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盈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寸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盖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简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桃核…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桃核</a:t>
            </a:r>
            <a:r>
              <a:rPr lang="zh-CN" altLang="en-US" sz="2800" b="1" dirty="0" smtClean="0">
                <a:solidFill>
                  <a:srgbClr val="00B0F0"/>
                </a:solidFill>
                <a:latin typeface="+mn-ea"/>
                <a:ea typeface="楷体_GB2312" pitchFamily="49" charset="-122"/>
              </a:rPr>
              <a:t>修</a:t>
            </a:r>
            <a:r>
              <a:rPr lang="zh-CN" altLang="en-US" sz="2800" b="1" dirty="0" smtClean="0">
                <a:solidFill>
                  <a:schemeClr val="tx2"/>
                </a:solidFill>
                <a:latin typeface="+mn-ea"/>
                <a:ea typeface="楷体_GB2312" pitchFamily="49" charset="-122"/>
              </a:rPr>
              <a:t>狭者</a:t>
            </a: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  <a:p>
            <a:pPr algn="just" defTabSz="6858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zh-CN" altLang="en-US" sz="2800" b="1" dirty="0" smtClean="0">
              <a:solidFill>
                <a:schemeClr val="tx2"/>
              </a:solidFill>
              <a:latin typeface="+mn-ea"/>
              <a:ea typeface="楷体_GB2312" pitchFamily="49" charset="-122"/>
            </a:endParaRPr>
          </a:p>
        </p:txBody>
      </p:sp>
      <p:sp>
        <p:nvSpPr>
          <p:cNvPr id="73733" name="矩形 73732"/>
          <p:cNvSpPr/>
          <p:nvPr/>
        </p:nvSpPr>
        <p:spPr>
          <a:xfrm>
            <a:off x="2023745" y="1920875"/>
            <a:ext cx="2743200" cy="375348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　　类似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同“屈”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清清楚楚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　桨　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　发髻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　同“横”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en-US" altLang="zh-CN" sz="2800" b="1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…</a:t>
            </a: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的样子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　　平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3734" name="矩形 73733"/>
          <p:cNvSpPr/>
          <p:nvPr/>
        </p:nvSpPr>
        <p:spPr>
          <a:xfrm>
            <a:off x="6082030" y="1809750"/>
            <a:ext cx="2209800" cy="361886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字　　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清清楚楚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红　　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尚　还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满　　　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同“拣”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楷体_GB2312" pitchFamily="49" charset="-122"/>
              </a:rPr>
              <a:t>长</a:t>
            </a:r>
            <a:endParaRPr lang="zh-CN" altLang="en-US" sz="2800" b="1" dirty="0">
              <a:solidFill>
                <a:srgbClr val="FF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51083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33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33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33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3733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3733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25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3733">
                                            <p:txEl>
                                              <p:charRg st="25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31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73733">
                                            <p:txEl>
                                              <p:charRg st="31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charRg st="38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73733">
                                            <p:txEl>
                                              <p:charRg st="38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7373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3734">
                                            <p:txEl>
                                              <p:charRg st="5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73734">
                                            <p:txEl>
                                              <p:charRg st="1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73734">
                                            <p:txEl>
                                              <p:charRg st="15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73734">
                                            <p:txEl>
                                              <p:charRg st="2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73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charRg st="31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3734">
                                            <p:txEl>
                                              <p:charRg st="31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/>
      <p:bldP spid="73734" grpId="0" uiExpan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2466</Words>
  <Application>WPS 演示</Application>
  <PresentationFormat>宽屏</PresentationFormat>
  <Paragraphs>330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楷体</vt:lpstr>
      <vt:lpstr>黑体</vt:lpstr>
      <vt:lpstr>华文楷体</vt:lpstr>
      <vt:lpstr>方正行楷简体</vt:lpstr>
      <vt:lpstr>华康楷体W5-A</vt:lpstr>
      <vt:lpstr>楷体_GB2312</vt:lpstr>
      <vt:lpstr>新宋体</vt:lpstr>
      <vt:lpstr>Arial Unicode MS</vt:lpstr>
      <vt:lpstr>Tahoma</vt:lpstr>
      <vt:lpstr>华文新魏</vt:lpstr>
      <vt:lpstr>华文隶书</vt:lpstr>
      <vt:lpstr>隶书</vt:lpstr>
      <vt:lpstr>自定义设计方案</vt:lpstr>
      <vt:lpstr>核 舟 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通假字</vt:lpstr>
      <vt:lpstr>一词多义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284</cp:revision>
  <dcterms:created xsi:type="dcterms:W3CDTF">2015-11-16T01:00:00Z</dcterms:created>
  <dcterms:modified xsi:type="dcterms:W3CDTF">2019-12-27T12:56:46Z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