
<file path=[Content_Types].xml><?xml version="1.0" encoding="utf-8"?>
<Types xmlns="http://schemas.openxmlformats.org/package/2006/content-types"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318" r:id="rId4"/>
    <p:sldId id="417" r:id="rId6"/>
    <p:sldId id="261" r:id="rId7"/>
    <p:sldId id="262" r:id="rId8"/>
    <p:sldId id="348" r:id="rId9"/>
    <p:sldId id="462" r:id="rId10"/>
    <p:sldId id="461" r:id="rId11"/>
    <p:sldId id="464" r:id="rId12"/>
    <p:sldId id="463" r:id="rId13"/>
    <p:sldId id="465" r:id="rId14"/>
    <p:sldId id="467" r:id="rId15"/>
    <p:sldId id="468" r:id="rId16"/>
    <p:sldId id="274" r:id="rId17"/>
    <p:sldId id="442" r:id="rId18"/>
    <p:sldId id="469" r:id="rId19"/>
    <p:sldId id="470" r:id="rId20"/>
    <p:sldId id="471" r:id="rId21"/>
    <p:sldId id="472" r:id="rId22"/>
    <p:sldId id="473" r:id="rId23"/>
    <p:sldId id="475" r:id="rId24"/>
    <p:sldId id="476" r:id="rId25"/>
    <p:sldId id="474" r:id="rId26"/>
    <p:sldId id="266" r:id="rId27"/>
    <p:sldId id="267" r:id="rId28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082"/>
        <p:guide pos="27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502412" y="2588281"/>
            <a:ext cx="8139178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405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502412" y="3566160"/>
            <a:ext cx="8139178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952508"/>
            <a:ext cx="8139178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02412" y="2588281"/>
            <a:ext cx="8139178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05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432000"/>
            <a:ext cx="8139178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1296000"/>
            <a:ext cx="8139178" cy="5041355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808730"/>
            <a:ext cx="8139178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27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02444" y="4511675"/>
            <a:ext cx="8139178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432000"/>
            <a:ext cx="8139178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1296000"/>
            <a:ext cx="3962432" cy="504000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1296000"/>
            <a:ext cx="3962432" cy="5040000"/>
          </a:xfrm>
        </p:spPr>
        <p:txBody>
          <a:bodyPr>
            <a:noAutofit/>
          </a:bodyPr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432000"/>
            <a:ext cx="8139178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1296000"/>
            <a:ext cx="396243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789043"/>
            <a:ext cx="3962400" cy="455223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296000"/>
            <a:ext cx="396243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789043"/>
            <a:ext cx="3962432" cy="455223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02448" y="1296000"/>
            <a:ext cx="396243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679194" y="1296000"/>
            <a:ext cx="3962432" cy="50400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952508"/>
            <a:ext cx="713238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952500"/>
            <a:ext cx="7371076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3" Type="http://schemas.openxmlformats.org/officeDocument/2006/relationships/theme" Target="../theme/theme1.xml"/><Relationship Id="rId42" Type="http://schemas.openxmlformats.org/officeDocument/2006/relationships/tags" Target="../tags/tag61.xml"/><Relationship Id="rId41" Type="http://schemas.openxmlformats.org/officeDocument/2006/relationships/tags" Target="../tags/tag60.xml"/><Relationship Id="rId40" Type="http://schemas.openxmlformats.org/officeDocument/2006/relationships/tags" Target="../tags/tag59.xml"/><Relationship Id="rId4" Type="http://schemas.openxmlformats.org/officeDocument/2006/relationships/slideLayout" Target="../slideLayouts/slideLayout4.xml"/><Relationship Id="rId39" Type="http://schemas.openxmlformats.org/officeDocument/2006/relationships/tags" Target="../tags/tag58.xml"/><Relationship Id="rId38" Type="http://schemas.openxmlformats.org/officeDocument/2006/relationships/tags" Target="../tags/tag57.xml"/><Relationship Id="rId37" Type="http://schemas.openxmlformats.org/officeDocument/2006/relationships/tags" Target="../tags/tag56.xml"/><Relationship Id="rId36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7"/>
            </p:custDataLst>
          </p:nvPr>
        </p:nvSpPr>
        <p:spPr>
          <a:xfrm>
            <a:off x="502412" y="432000"/>
            <a:ext cx="8139178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8"/>
            </p:custDataLst>
          </p:nvPr>
        </p:nvSpPr>
        <p:spPr>
          <a:xfrm>
            <a:off x="502412" y="1296000"/>
            <a:ext cx="8139178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39"/>
            </p:custDataLst>
          </p:nvPr>
        </p:nvSpPr>
        <p:spPr>
          <a:xfrm>
            <a:off x="659807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40"/>
            </p:custDataLst>
          </p:nvPr>
        </p:nvSpPr>
        <p:spPr>
          <a:xfrm>
            <a:off x="3087000" y="6349833"/>
            <a:ext cx="297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41"/>
            </p:custDataLst>
          </p:nvPr>
        </p:nvSpPr>
        <p:spPr>
          <a:xfrm>
            <a:off x="6457950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4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1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2.xml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3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4.xml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5.xml"/><Relationship Id="rId4" Type="http://schemas.openxmlformats.org/officeDocument/2006/relationships/audio" Target="../media/audio1.wav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6.xml"/><Relationship Id="rId4" Type="http://schemas.openxmlformats.org/officeDocument/2006/relationships/audio" Target="../media/audio1.wav"/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7.xml"/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tags" Target="../tags/tag96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8.xml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0.xml"/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tags" Target="../tags/tag105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image" Target="../media/image5.png"/><Relationship Id="rId7" Type="http://schemas.openxmlformats.org/officeDocument/2006/relationships/image" Target="../media/image4.png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image" Target="../media/image1.png"/><Relationship Id="rId10" Type="http://schemas.openxmlformats.org/officeDocument/2006/relationships/notesSlide" Target="../notesSlides/notesSlide1.xml"/><Relationship Id="rId1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1.xml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tags" Target="../tags/tag108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2.xml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tags" Target="../tags/tag111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3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tags" Target="../tags/tag114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4.xml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5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tags" Target="../tags/tag120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tags" Target="../tags/tag1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6.png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0.xml"/><Relationship Id="rId5" Type="http://schemas.openxmlformats.org/officeDocument/2006/relationships/image" Target="../media/image7.png"/><Relationship Id="rId4" Type="http://schemas.openxmlformats.org/officeDocument/2006/relationships/hyperlink" Target="file:///C:\Users\Administrator\Desktop\&#20843;&#35821;&#20154;&#19979;\&#20843;&#35821;&#20154;&#19979;\&#25945;&#23398;&#36164;&#28304;&#21253;\&#31532;&#19977;&#21333;&#20803;\10.&#23567;&#30707;&#28525;&#35760;\&#23186;&#20307;&#32032;&#26448;\&#38899;&#39057;\&#12298;&#23567;&#30707;&#28525;&#35760;&#12299;&#38899;&#39057;&#26391;&#35835;&#32032;&#26448;&#65288;mp3&#65289;.mp3" TargetMode="Externa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ctrTitle" idx="4294967295"/>
          </p:nvPr>
        </p:nvSpPr>
        <p:spPr>
          <a:xfrm>
            <a:off x="4239260" y="2285365"/>
            <a:ext cx="4502785" cy="692150"/>
          </a:xfrm>
        </p:spPr>
        <p:txBody>
          <a:bodyPr anchor="ctr"/>
          <a:p>
            <a:pPr algn="ctr" defTabSz="685800" fontAlgn="auto">
              <a:buNone/>
            </a:pPr>
            <a:r>
              <a:rPr lang="zh-CN" altLang="zh-CN" sz="4000" strike="noStrike" kern="1200" baseline="0" noProof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小 石 潭 记</a:t>
            </a:r>
            <a:endParaRPr lang="zh-CN" altLang="zh-CN" sz="4000" strike="noStrike" kern="1200" baseline="0" noProof="1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30415" y="3063875"/>
            <a:ext cx="1882140" cy="7308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3200" b="1" dirty="0">
                <a:solidFill>
                  <a:srgbClr val="AC411D"/>
                </a:solidFill>
                <a:latin typeface="华文中宋" panose="02010600040101010101" charset="-122"/>
                <a:ea typeface="华文中宋" panose="02010600040101010101" charset="-122"/>
              </a:rPr>
              <a:t>柳宗元</a:t>
            </a:r>
            <a:endParaRPr lang="zh-CN" altLang="en-US" sz="3200" b="1" dirty="0">
              <a:solidFill>
                <a:srgbClr val="AC411D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8" name="流程图: 数据 7"/>
          <p:cNvSpPr/>
          <p:nvPr/>
        </p:nvSpPr>
        <p:spPr>
          <a:xfrm>
            <a:off x="3755708" y="1408748"/>
            <a:ext cx="3403600" cy="430213"/>
          </a:xfrm>
          <a:prstGeom prst="flowChartInputOutp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r>
              <a:rPr lang="zh-CN" altLang="en-US" strike="noStrike" noProof="1">
                <a:latin typeface="华文行楷" panose="02010800040101010101" charset="-122"/>
                <a:ea typeface="华文行楷" panose="02010800040101010101" charset="-122"/>
              </a:rPr>
              <a:t>人教版八年级下册</a:t>
            </a:r>
            <a:endParaRPr lang="zh-CN" altLang="en-US" strike="noStrike" noProof="1"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688080" y="5111750"/>
            <a:ext cx="17684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+mj-ea"/>
                <a:ea typeface="+mj-ea"/>
              </a:rPr>
              <a:t>第三单元</a:t>
            </a:r>
            <a:endParaRPr lang="zh-CN" altLang="en-US" sz="2800" b="1">
              <a:latin typeface="+mj-ea"/>
              <a:ea typeface="+mj-ea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5" grpId="1"/>
      <p:bldP spid="6" grpId="1"/>
      <p:bldP spid="5" grpId="2"/>
      <p:bldP spid="6" grpId="2"/>
      <p:bldP spid="5" grpId="3"/>
      <p:bldP spid="6" grpId="3"/>
      <p:bldP spid="5" grpId="4"/>
      <p:bldP spid="6" grpId="4"/>
      <p:bldP spid="5" grpId="5"/>
      <p:bldP spid="6" grpId="5"/>
      <p:bldP spid="5" grpId="6"/>
      <p:bldP spid="6" grpId="6"/>
      <p:bldP spid="5" grpId="7"/>
      <p:bldP spid="6" grpId="7"/>
      <p:bldP spid="5" grpId="8"/>
      <p:bldP spid="6" grpId="8"/>
      <p:bldP spid="5" grpId="9" bldLvl="0" animBg="1"/>
      <p:bldP spid="6" grpId="9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文本框 19457"/>
          <p:cNvSpPr txBox="1"/>
          <p:nvPr/>
        </p:nvSpPr>
        <p:spPr>
          <a:xfrm>
            <a:off x="381000" y="685800"/>
            <a:ext cx="73914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sz="24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59" name="文本框 19458"/>
          <p:cNvSpPr txBox="1"/>
          <p:nvPr/>
        </p:nvSpPr>
        <p:spPr>
          <a:xfrm>
            <a:off x="381000" y="1941195"/>
            <a:ext cx="45345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0" dirty="0">
                <a:latin typeface="Times New Roman" panose="02020603050405020304" pitchFamily="18" charset="0"/>
                <a:ea typeface="黑体" panose="02010609060101010101" charset="-122"/>
              </a:rPr>
              <a:t>全石以为底</a:t>
            </a:r>
            <a:r>
              <a:rPr lang="en-US" altLang="zh-CN" sz="2800" b="0">
                <a:latin typeface="Times New Roman" panose="02020603050405020304" pitchFamily="18" charset="0"/>
                <a:ea typeface="黑体" panose="02010609060101010101" charset="-122"/>
              </a:rPr>
              <a:t>——</a:t>
            </a:r>
            <a:r>
              <a:rPr lang="zh-CN" altLang="en-US" sz="2800" b="0" dirty="0">
                <a:latin typeface="Times New Roman" panose="02020603050405020304" pitchFamily="18" charset="0"/>
                <a:ea typeface="黑体" panose="02010609060101010101" charset="-122"/>
              </a:rPr>
              <a:t>潭以石为底</a:t>
            </a:r>
            <a:endParaRPr lang="zh-CN" altLang="en-US" sz="2800" b="0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9460" name="文本框 19459"/>
          <p:cNvSpPr txBox="1"/>
          <p:nvPr/>
        </p:nvSpPr>
        <p:spPr>
          <a:xfrm>
            <a:off x="465455" y="3101340"/>
            <a:ext cx="4997450" cy="181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charset="-122"/>
              </a:rPr>
              <a:t>如鸣佩环 </a:t>
            </a:r>
            <a:endParaRPr lang="zh-CN" altLang="en-US" sz="2800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charset="-122"/>
              </a:rPr>
              <a:t>                                  潭因石而美</a:t>
            </a:r>
            <a:endParaRPr lang="zh-CN" altLang="en-US" sz="2800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charset="-122"/>
              </a:rPr>
              <a:t>其岸势犬牙差互</a:t>
            </a:r>
            <a:endParaRPr lang="zh-CN" altLang="en-US" sz="2800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9461" name="右大括号 19460"/>
          <p:cNvSpPr/>
          <p:nvPr/>
        </p:nvSpPr>
        <p:spPr>
          <a:xfrm>
            <a:off x="3146425" y="3261360"/>
            <a:ext cx="304800" cy="1371600"/>
          </a:xfrm>
          <a:prstGeom prst="rightBrace">
            <a:avLst>
              <a:gd name="adj1" fmla="val 96354"/>
              <a:gd name="adj2" fmla="val 50000"/>
            </a:avLst>
          </a:prstGeom>
          <a:noFill/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sz="2400" b="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3" name="文本框 19462"/>
          <p:cNvSpPr txBox="1"/>
          <p:nvPr/>
        </p:nvSpPr>
        <p:spPr>
          <a:xfrm>
            <a:off x="381000" y="5339080"/>
            <a:ext cx="61722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0" dirty="0">
                <a:latin typeface="Times New Roman" panose="02020603050405020304" pitchFamily="18" charset="0"/>
                <a:ea typeface="黑体" panose="02010609060101010101" charset="-122"/>
              </a:rPr>
              <a:t>凄神寒骨——人由石而感</a:t>
            </a:r>
            <a:endParaRPr lang="zh-CN" altLang="en-US" sz="2800" b="0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9464" name="右大括号 19463"/>
          <p:cNvSpPr/>
          <p:nvPr/>
        </p:nvSpPr>
        <p:spPr>
          <a:xfrm>
            <a:off x="5462270" y="2156460"/>
            <a:ext cx="533400" cy="3581400"/>
          </a:xfrm>
          <a:prstGeom prst="rightBrace">
            <a:avLst>
              <a:gd name="adj1" fmla="val 55952"/>
              <a:gd name="adj2" fmla="val 50000"/>
            </a:avLst>
          </a:prstGeom>
          <a:noFill/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465" name="文本框 19464"/>
          <p:cNvSpPr txBox="1"/>
          <p:nvPr/>
        </p:nvSpPr>
        <p:spPr>
          <a:xfrm>
            <a:off x="6061710" y="3686175"/>
            <a:ext cx="12954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charset="-122"/>
              </a:rPr>
              <a:t>小石潭</a:t>
            </a:r>
            <a:endParaRPr lang="zh-CN" altLang="en-US">
              <a:latin typeface="Times New Roman" panose="02020603050405020304" pitchFamily="18" charset="0"/>
            </a:endParaRPr>
          </a:p>
        </p:txBody>
      </p:sp>
      <p:grpSp>
        <p:nvGrpSpPr>
          <p:cNvPr id="7179" name="组合 3"/>
          <p:cNvGrpSpPr/>
          <p:nvPr/>
        </p:nvGrpSpPr>
        <p:grpSpPr>
          <a:xfrm>
            <a:off x="4866958" y="244034"/>
            <a:ext cx="1509712" cy="787206"/>
            <a:chOff x="1309009" y="2425886"/>
            <a:chExt cx="889080" cy="768785"/>
          </a:xfrm>
        </p:grpSpPr>
        <p:sp>
          <p:nvSpPr>
            <p:cNvPr id="5" name="矩形 4"/>
            <p:cNvSpPr/>
            <p:nvPr>
              <p:custDataLst>
                <p:tags r:id="rId1"/>
              </p:custDataLst>
            </p:nvPr>
          </p:nvSpPr>
          <p:spPr>
            <a:xfrm>
              <a:off x="1309010" y="2425886"/>
              <a:ext cx="889079" cy="2703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 fontAlgn="base"/>
              <a:r>
                <a:rPr lang="zh-CN" altLang="zh-CN" strike="noStrike" noProof="1" smtClean="0">
                  <a:solidFill>
                    <a:schemeClr val="bg1"/>
                  </a:solidFill>
                </a:rPr>
                <a:t>整体</a:t>
              </a:r>
              <a:r>
                <a:rPr lang="en-US" altLang="zh-CN" strike="noStrike" noProof="1" smtClean="0">
                  <a:solidFill>
                    <a:schemeClr val="bg1"/>
                  </a:solidFill>
                </a:rPr>
                <a:t>·</a:t>
              </a:r>
              <a:r>
                <a:rPr lang="zh-CN" altLang="en-US" strike="noStrike" noProof="1" smtClean="0">
                  <a:solidFill>
                    <a:schemeClr val="bg1"/>
                  </a:solidFill>
                </a:rPr>
                <a:t>感知</a:t>
              </a:r>
              <a:endParaRPr lang="zh-CN" altLang="en-US" strike="noStrike" noProof="1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2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60" grpId="0"/>
      <p:bldP spid="19463" grpId="0"/>
      <p:bldP spid="194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730885" y="1562735"/>
            <a:ext cx="145161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发现小潭：</a:t>
            </a:r>
            <a:endParaRPr kumimoji="0" lang="zh-CN" altLang="en-US" sz="2800" kern="1200" cap="none" spc="0" normalizeH="0" baseline="0" noProof="0">
              <a:solidFill>
                <a:schemeClr val="accent3"/>
              </a:solidFill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2988945" y="1562735"/>
            <a:ext cx="46482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闻</a:t>
            </a:r>
            <a:endParaRPr kumimoji="0" lang="zh-CN" altLang="en-US" sz="2400" kern="1200" cap="none" spc="0" normalizeH="0" baseline="0" noProof="0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2411730" y="1562735"/>
            <a:ext cx="57721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隔</a:t>
            </a:r>
            <a:endParaRPr kumimoji="0" lang="zh-CN" altLang="en-US" sz="2400" kern="1200" cap="none" spc="0" normalizeH="0" baseline="0" noProof="0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3579495" y="1562735"/>
            <a:ext cx="52070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伐</a:t>
            </a:r>
            <a:endParaRPr kumimoji="0" lang="zh-CN" altLang="en-US" sz="2400" kern="1200" cap="none" spc="0" normalizeH="0" baseline="0" noProof="0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4173855" y="1562735"/>
            <a:ext cx="44323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取</a:t>
            </a:r>
            <a:endParaRPr kumimoji="0" lang="zh-CN" altLang="en-US" sz="2400" kern="1200" cap="none" spc="0" normalizeH="0" baseline="0" noProof="0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4709160" y="1562735"/>
            <a:ext cx="45720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见</a:t>
            </a:r>
            <a:endParaRPr kumimoji="0" lang="zh-CN" altLang="en-US" sz="2400" kern="1200" cap="none" spc="0" normalizeH="0" baseline="0" noProof="0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2916873" y="1971358"/>
            <a:ext cx="167640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altLang="zh-CN" sz="2400" kern="1200" cap="none" spc="0" normalizeH="0" baseline="0" noProof="0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(</a:t>
            </a:r>
            <a:r>
              <a:rPr kumimoji="0" lang="zh-CN" altLang="en-US" sz="2400" kern="1200" cap="none" spc="0" normalizeH="0" baseline="0" noProof="0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动词准确</a:t>
            </a:r>
            <a:r>
              <a:rPr kumimoji="0" lang="en-US" altLang="zh-CN" sz="2400" kern="1200" cap="none" spc="0" normalizeH="0" baseline="0" noProof="0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)</a:t>
            </a:r>
            <a:endParaRPr kumimoji="0" lang="en-US" altLang="zh-CN" sz="2400" kern="1200" cap="none" spc="0" normalizeH="0" baseline="0" noProof="0" dirty="0">
              <a:solidFill>
                <a:schemeClr val="accent3"/>
              </a:solidFill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5344795" y="1562735"/>
            <a:ext cx="190500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移步换景</a:t>
            </a:r>
            <a:endParaRPr kumimoji="0" lang="zh-CN" altLang="en-US" sz="2400" kern="1200" cap="none" spc="0" normalizeH="0" baseline="0" noProof="0">
              <a:solidFill>
                <a:schemeClr val="accent3"/>
              </a:solidFill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774065" y="2576830"/>
            <a:ext cx="147066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潭中景物：</a:t>
            </a:r>
            <a:endParaRPr kumimoji="0" lang="zh-CN" altLang="en-US" sz="2800" kern="1200" cap="none" spc="0" normalizeH="0" baseline="0" noProof="0" dirty="0">
              <a:solidFill>
                <a:schemeClr val="accent3"/>
              </a:solidFill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35852" name="AutoShape 12"/>
          <p:cNvSpPr/>
          <p:nvPr/>
        </p:nvSpPr>
        <p:spPr bwMode="auto">
          <a:xfrm>
            <a:off x="2305685" y="2576830"/>
            <a:ext cx="144780" cy="684530"/>
          </a:xfrm>
          <a:prstGeom prst="leftBrace">
            <a:avLst>
              <a:gd name="adj1" fmla="val 62271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2411730" y="2428875"/>
            <a:ext cx="90741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潭水：</a:t>
            </a:r>
            <a:endParaRPr kumimoji="0" lang="zh-CN" altLang="en-US" sz="2400" kern="1200" cap="none" spc="0" normalizeH="0" baseline="0" noProof="0" dirty="0">
              <a:solidFill>
                <a:schemeClr val="accent3"/>
              </a:solidFill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3336925" y="2428875"/>
            <a:ext cx="83693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清澄</a:t>
            </a:r>
            <a:endParaRPr kumimoji="0" lang="zh-CN" altLang="en-US" sz="2800" kern="1200" cap="none" spc="0" normalizeH="0" baseline="0" noProof="0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4100195" y="2428875"/>
            <a:ext cx="146939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侧面描写</a:t>
            </a:r>
            <a:endParaRPr kumimoji="0" lang="zh-CN" altLang="en-US" sz="2400" kern="1200" cap="none" spc="0" normalizeH="0" baseline="0" noProof="0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2448560" y="2968625"/>
            <a:ext cx="90932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游鱼：</a:t>
            </a:r>
            <a:endParaRPr kumimoji="0" lang="zh-CN" altLang="en-US" sz="2800" kern="1200" cap="none" spc="0" normalizeH="0" baseline="0" noProof="0">
              <a:solidFill>
                <a:schemeClr val="accent3"/>
              </a:solidFill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3454400" y="3000375"/>
            <a:ext cx="148336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动静结合</a:t>
            </a:r>
            <a:endParaRPr kumimoji="0" lang="zh-CN" altLang="en-US" sz="2800" kern="1200" cap="none" spc="0" normalizeH="0" baseline="0" noProof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35858" name="AutoShape 18"/>
          <p:cNvSpPr/>
          <p:nvPr/>
        </p:nvSpPr>
        <p:spPr bwMode="auto">
          <a:xfrm>
            <a:off x="5439410" y="2473325"/>
            <a:ext cx="130175" cy="891540"/>
          </a:xfrm>
          <a:prstGeom prst="rightBrace">
            <a:avLst>
              <a:gd name="adj1" fmla="val 15000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35859" name="Text Box 19"/>
          <p:cNvSpPr txBox="1">
            <a:spLocks noChangeArrowheads="1"/>
          </p:cNvSpPr>
          <p:nvPr/>
        </p:nvSpPr>
        <p:spPr bwMode="auto">
          <a:xfrm>
            <a:off x="5569585" y="2688590"/>
            <a:ext cx="143319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特写镜头</a:t>
            </a:r>
            <a:endParaRPr kumimoji="0" lang="zh-CN" altLang="en-US" sz="2400" kern="1200" cap="none" spc="0" normalizeH="0" baseline="0" noProof="0">
              <a:solidFill>
                <a:schemeClr val="accent3"/>
              </a:solidFill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35860" name="Text Box 20"/>
          <p:cNvSpPr txBox="1">
            <a:spLocks noChangeArrowheads="1"/>
          </p:cNvSpPr>
          <p:nvPr/>
        </p:nvSpPr>
        <p:spPr bwMode="auto">
          <a:xfrm>
            <a:off x="730885" y="3548380"/>
            <a:ext cx="155702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小潭源流：</a:t>
            </a:r>
            <a:endParaRPr kumimoji="0" lang="zh-CN" altLang="en-US" sz="2800" kern="1200" cap="none" spc="0" normalizeH="0" baseline="0" noProof="0" dirty="0">
              <a:solidFill>
                <a:schemeClr val="accent3"/>
              </a:solidFill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35861" name="AutoShape 21"/>
          <p:cNvSpPr/>
          <p:nvPr/>
        </p:nvSpPr>
        <p:spPr bwMode="auto">
          <a:xfrm>
            <a:off x="2244725" y="3460750"/>
            <a:ext cx="265430" cy="963295"/>
          </a:xfrm>
          <a:prstGeom prst="leftBrace">
            <a:avLst>
              <a:gd name="adj1" fmla="val 4056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35862" name="Text Box 22"/>
          <p:cNvSpPr txBox="1">
            <a:spLocks noChangeArrowheads="1"/>
          </p:cNvSpPr>
          <p:nvPr/>
        </p:nvSpPr>
        <p:spPr bwMode="auto">
          <a:xfrm>
            <a:off x="2450465" y="3429000"/>
            <a:ext cx="89535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溪身：</a:t>
            </a:r>
            <a:endParaRPr kumimoji="0" lang="zh-CN" altLang="en-US" sz="2800" kern="1200" cap="none" spc="0" normalizeH="0" baseline="0" noProof="0" dirty="0">
              <a:solidFill>
                <a:schemeClr val="accent3"/>
              </a:solidFill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35863" name="Text Box 23"/>
          <p:cNvSpPr txBox="1">
            <a:spLocks noChangeArrowheads="1"/>
          </p:cNvSpPr>
          <p:nvPr/>
        </p:nvSpPr>
        <p:spPr bwMode="auto">
          <a:xfrm>
            <a:off x="3429000" y="3429000"/>
            <a:ext cx="145669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曲折蜿蜒</a:t>
            </a:r>
            <a:endParaRPr kumimoji="0" lang="zh-CN" altLang="en-US" sz="2400" kern="1200" cap="none" spc="0" normalizeH="0" baseline="0" noProof="0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35864" name="Text Box 24"/>
          <p:cNvSpPr txBox="1">
            <a:spLocks noChangeArrowheads="1"/>
          </p:cNvSpPr>
          <p:nvPr/>
        </p:nvSpPr>
        <p:spPr bwMode="auto">
          <a:xfrm>
            <a:off x="2448560" y="4143375"/>
            <a:ext cx="88836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岸势：</a:t>
            </a:r>
            <a:endParaRPr kumimoji="0" lang="zh-CN" altLang="en-US" sz="2800" kern="1200" cap="none" spc="0" normalizeH="0" baseline="0" noProof="0" dirty="0">
              <a:solidFill>
                <a:schemeClr val="accent3"/>
              </a:solidFill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35865" name="Text Box 25"/>
          <p:cNvSpPr txBox="1">
            <a:spLocks noChangeArrowheads="1"/>
          </p:cNvSpPr>
          <p:nvPr/>
        </p:nvSpPr>
        <p:spPr bwMode="auto">
          <a:xfrm>
            <a:off x="3429000" y="4143058"/>
            <a:ext cx="167640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参差不齐</a:t>
            </a:r>
            <a:endParaRPr kumimoji="0" lang="zh-CN" altLang="en-US" sz="2800" kern="1200" cap="none" spc="0" normalizeH="0" baseline="0" noProof="0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35866" name="AutoShape 26"/>
          <p:cNvSpPr/>
          <p:nvPr/>
        </p:nvSpPr>
        <p:spPr bwMode="auto">
          <a:xfrm>
            <a:off x="4862195" y="3460750"/>
            <a:ext cx="151130" cy="1069340"/>
          </a:xfrm>
          <a:prstGeom prst="rightBrace">
            <a:avLst>
              <a:gd name="adj1" fmla="val 15000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35867" name="Text Box 27"/>
          <p:cNvSpPr txBox="1">
            <a:spLocks noChangeArrowheads="1"/>
          </p:cNvSpPr>
          <p:nvPr/>
        </p:nvSpPr>
        <p:spPr bwMode="auto">
          <a:xfrm>
            <a:off x="5105400" y="3750310"/>
            <a:ext cx="140652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形象比喻</a:t>
            </a:r>
            <a:endParaRPr kumimoji="0" lang="zh-CN" altLang="en-US" sz="2400" kern="1200" cap="none" spc="0" normalizeH="0" baseline="0" noProof="0">
              <a:solidFill>
                <a:schemeClr val="accent3"/>
              </a:solidFill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35868" name="Text Box 28"/>
          <p:cNvSpPr txBox="1">
            <a:spLocks noChangeArrowheads="1"/>
          </p:cNvSpPr>
          <p:nvPr/>
        </p:nvSpPr>
        <p:spPr bwMode="auto">
          <a:xfrm>
            <a:off x="799465" y="4857750"/>
            <a:ext cx="150622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潭中气氛：</a:t>
            </a:r>
            <a:endParaRPr kumimoji="0" lang="zh-CN" altLang="en-US" sz="2800" kern="1200" cap="none" spc="0" normalizeH="0" baseline="0" noProof="0" dirty="0">
              <a:solidFill>
                <a:schemeClr val="accent3"/>
              </a:solidFill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35869" name="Text Box 29"/>
          <p:cNvSpPr txBox="1">
            <a:spLocks noChangeArrowheads="1"/>
          </p:cNvSpPr>
          <p:nvPr/>
        </p:nvSpPr>
        <p:spPr bwMode="auto">
          <a:xfrm>
            <a:off x="2448560" y="4857750"/>
            <a:ext cx="140906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幽深冷寂</a:t>
            </a:r>
            <a:endParaRPr kumimoji="0" lang="zh-CN" altLang="en-US" sz="2400" kern="1200" cap="none" spc="0" normalizeH="0" baseline="0" noProof="0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35870" name="Text Box 30"/>
          <p:cNvSpPr txBox="1">
            <a:spLocks noChangeArrowheads="1"/>
          </p:cNvSpPr>
          <p:nvPr/>
        </p:nvSpPr>
        <p:spPr bwMode="auto">
          <a:xfrm>
            <a:off x="5013325" y="4857750"/>
            <a:ext cx="141668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寓情于景</a:t>
            </a:r>
            <a:endParaRPr kumimoji="0" lang="zh-CN" altLang="en-US" sz="2400" kern="1200" cap="none" spc="0" normalizeH="0" baseline="0" noProof="0" dirty="0">
              <a:solidFill>
                <a:schemeClr val="accent3"/>
              </a:solidFill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35871" name="Text Box 31"/>
          <p:cNvSpPr txBox="1">
            <a:spLocks noChangeArrowheads="1"/>
          </p:cNvSpPr>
          <p:nvPr/>
        </p:nvSpPr>
        <p:spPr bwMode="auto">
          <a:xfrm>
            <a:off x="658495" y="5908675"/>
            <a:ext cx="175323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记录同游者</a:t>
            </a:r>
            <a:endParaRPr kumimoji="0" lang="zh-CN" altLang="en-US" sz="2400" kern="1200" cap="none" spc="0" normalizeH="0" baseline="0" noProof="0" dirty="0">
              <a:solidFill>
                <a:schemeClr val="accent3"/>
              </a:solidFill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35872" name="AutoShape 32"/>
          <p:cNvSpPr/>
          <p:nvPr/>
        </p:nvSpPr>
        <p:spPr bwMode="auto">
          <a:xfrm>
            <a:off x="6757035" y="1639570"/>
            <a:ext cx="304800" cy="4606290"/>
          </a:xfrm>
          <a:prstGeom prst="rightBrace">
            <a:avLst>
              <a:gd name="adj1" fmla="val 15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35873" name="Text Box 33"/>
          <p:cNvSpPr txBox="1">
            <a:spLocks noChangeArrowheads="1"/>
          </p:cNvSpPr>
          <p:nvPr/>
        </p:nvSpPr>
        <p:spPr bwMode="auto">
          <a:xfrm>
            <a:off x="7005320" y="1398905"/>
            <a:ext cx="551815" cy="5086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 wrap="square"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noProof="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抒发在寂寞处境中的悲凉凄苦的情感</a:t>
            </a:r>
            <a:endParaRPr kumimoji="0" lang="zh-CN" altLang="en-US" sz="2400" kern="1200" cap="none" spc="0" normalizeH="0" baseline="0" noProof="0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35874" name="AutoShape 34"/>
          <p:cNvSpPr>
            <a:spLocks noChangeArrowheads="1"/>
          </p:cNvSpPr>
          <p:nvPr/>
        </p:nvSpPr>
        <p:spPr bwMode="auto">
          <a:xfrm>
            <a:off x="1376045" y="2023110"/>
            <a:ext cx="255905" cy="588010"/>
          </a:xfrm>
          <a:prstGeom prst="downArrow">
            <a:avLst>
              <a:gd name="adj1" fmla="val 50000"/>
              <a:gd name="adj2" fmla="val 10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vert="eaVert"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35875" name="AutoShape 35"/>
          <p:cNvSpPr>
            <a:spLocks noChangeArrowheads="1"/>
          </p:cNvSpPr>
          <p:nvPr/>
        </p:nvSpPr>
        <p:spPr bwMode="auto">
          <a:xfrm>
            <a:off x="1401128" y="3071813"/>
            <a:ext cx="266700" cy="571500"/>
          </a:xfrm>
          <a:prstGeom prst="downArrow">
            <a:avLst>
              <a:gd name="adj1" fmla="val 50000"/>
              <a:gd name="adj2" fmla="val 1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vert="eaVert"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35876" name="AutoShape 36"/>
          <p:cNvSpPr>
            <a:spLocks noChangeArrowheads="1"/>
          </p:cNvSpPr>
          <p:nvPr/>
        </p:nvSpPr>
        <p:spPr bwMode="auto">
          <a:xfrm>
            <a:off x="1375728" y="4192588"/>
            <a:ext cx="266700" cy="600075"/>
          </a:xfrm>
          <a:prstGeom prst="downArrow">
            <a:avLst>
              <a:gd name="adj1" fmla="val 50000"/>
              <a:gd name="adj2" fmla="val 10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vert="eaVert"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35877" name="AutoShape 37"/>
          <p:cNvSpPr>
            <a:spLocks noChangeArrowheads="1"/>
          </p:cNvSpPr>
          <p:nvPr/>
        </p:nvSpPr>
        <p:spPr bwMode="auto">
          <a:xfrm>
            <a:off x="1382395" y="5318125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vert="eaVert"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4743450" y="243864"/>
            <a:ext cx="1477010" cy="772136"/>
            <a:chOff x="1309009" y="2422670"/>
            <a:chExt cx="889080" cy="772001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新课·讲解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9" name="等腰三角形 8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5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5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5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5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35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35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35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35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35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35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35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35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  <p:bldP spid="35844" grpId="0"/>
      <p:bldP spid="35845" grpId="0"/>
      <p:bldP spid="35846" grpId="0"/>
      <p:bldP spid="35847" grpId="0"/>
      <p:bldP spid="35848" grpId="0"/>
      <p:bldP spid="35849" grpId="0"/>
      <p:bldP spid="35850" grpId="0"/>
      <p:bldP spid="35851" grpId="0"/>
      <p:bldP spid="35852" grpId="0" bldLvl="0" animBg="1"/>
      <p:bldP spid="35853" grpId="0"/>
      <p:bldP spid="35854" grpId="0"/>
      <p:bldP spid="35855" grpId="0"/>
      <p:bldP spid="35856" grpId="0"/>
      <p:bldP spid="35857" grpId="0"/>
      <p:bldP spid="35858" grpId="0" bldLvl="0" animBg="1"/>
      <p:bldP spid="35859" grpId="0"/>
      <p:bldP spid="35860" grpId="0"/>
      <p:bldP spid="35861" grpId="0" bldLvl="0" animBg="1"/>
      <p:bldP spid="35862" grpId="0"/>
      <p:bldP spid="35863" grpId="0"/>
      <p:bldP spid="35864" grpId="0"/>
      <p:bldP spid="35865" grpId="0"/>
      <p:bldP spid="35866" grpId="0" bldLvl="0" animBg="1"/>
      <p:bldP spid="35867" grpId="0"/>
      <p:bldP spid="35868" grpId="0"/>
      <p:bldP spid="35869" grpId="0"/>
      <p:bldP spid="35870" grpId="0"/>
      <p:bldP spid="35871" grpId="0"/>
      <p:bldP spid="35872" grpId="0" bldLvl="0" animBg="1"/>
      <p:bldP spid="35873" grpId="0"/>
      <p:bldP spid="35874" grpId="0" bldLvl="0" animBg="1"/>
      <p:bldP spid="35875" grpId="0" bldLvl="0" animBg="1"/>
      <p:bldP spid="35876" grpId="0" bldLvl="0" animBg="1"/>
      <p:bldP spid="3587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160020" y="1643380"/>
            <a:ext cx="132715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800" kern="1200" cap="none" spc="0" normalizeH="0" baseline="0" noProof="0" dirty="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第一段</a:t>
            </a:r>
            <a:endParaRPr kumimoji="0" lang="zh-CN" altLang="en-US" sz="2800" kern="1200" cap="none" spc="0" normalizeH="0" baseline="0" noProof="0" dirty="0">
              <a:solidFill>
                <a:srgbClr val="00B050"/>
              </a:solidFill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469266" y="2636838"/>
            <a:ext cx="613410" cy="20034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800" kern="1200" cap="none" spc="0" normalizeH="0" baseline="0" noProof="0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发现小石潭</a:t>
            </a:r>
            <a:endParaRPr kumimoji="0" lang="zh-CN" altLang="en-US" sz="2800" kern="1200" cap="none" spc="0" normalizeH="0" baseline="0" noProof="0" dirty="0">
              <a:solidFill>
                <a:schemeClr val="accent3"/>
              </a:solidFill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44039" name="AutoShape 7"/>
          <p:cNvSpPr/>
          <p:nvPr/>
        </p:nvSpPr>
        <p:spPr bwMode="auto">
          <a:xfrm>
            <a:off x="1143000" y="1857375"/>
            <a:ext cx="720725" cy="3816350"/>
          </a:xfrm>
          <a:prstGeom prst="leftBrace">
            <a:avLst>
              <a:gd name="adj1" fmla="val 4412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2800" b="0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1857375" y="1643063"/>
            <a:ext cx="1081088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800" kern="1200" cap="none" spc="0" normalizeH="0" baseline="0" noProof="0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隔</a:t>
            </a:r>
            <a:endParaRPr kumimoji="0" lang="zh-CN" altLang="en-US" sz="2800" kern="1200" cap="none" spc="0" normalizeH="0" baseline="0" noProof="0" dirty="0">
              <a:solidFill>
                <a:schemeClr val="accent3"/>
              </a:solidFill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44041" name="Line 9"/>
          <p:cNvSpPr>
            <a:spLocks noChangeShapeType="1"/>
          </p:cNvSpPr>
          <p:nvPr/>
        </p:nvSpPr>
        <p:spPr bwMode="auto">
          <a:xfrm>
            <a:off x="2124075" y="2167255"/>
            <a:ext cx="0" cy="360363"/>
          </a:xfrm>
          <a:prstGeom prst="line">
            <a:avLst/>
          </a:prstGeom>
          <a:ln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1866900" y="2475230"/>
            <a:ext cx="48450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800" kern="1200" cap="none" spc="0" normalizeH="0" baseline="0" noProof="0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闻</a:t>
            </a:r>
            <a:endParaRPr kumimoji="0" lang="zh-CN" altLang="en-US" sz="2800" kern="1200" cap="none" spc="0" normalizeH="0" baseline="0" noProof="0" dirty="0">
              <a:solidFill>
                <a:schemeClr val="accent3"/>
              </a:solidFill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44043" name="Line 11"/>
          <p:cNvSpPr>
            <a:spLocks noChangeShapeType="1"/>
          </p:cNvSpPr>
          <p:nvPr/>
        </p:nvSpPr>
        <p:spPr bwMode="auto">
          <a:xfrm>
            <a:off x="2124075" y="3068003"/>
            <a:ext cx="0" cy="360363"/>
          </a:xfrm>
          <a:prstGeom prst="line">
            <a:avLst/>
          </a:prstGeom>
          <a:ln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1835150" y="3429000"/>
            <a:ext cx="792163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800" kern="1200" cap="none" spc="0" normalizeH="0" baseline="0" noProof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伐</a:t>
            </a:r>
            <a:endParaRPr kumimoji="0" lang="zh-CN" altLang="en-US" sz="2800" kern="1200" cap="none" spc="0" normalizeH="0" baseline="0" noProof="0">
              <a:solidFill>
                <a:schemeClr val="accent3"/>
              </a:solidFill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44045" name="Line 13"/>
          <p:cNvSpPr>
            <a:spLocks noChangeShapeType="1"/>
          </p:cNvSpPr>
          <p:nvPr/>
        </p:nvSpPr>
        <p:spPr bwMode="auto">
          <a:xfrm>
            <a:off x="2123758" y="3985895"/>
            <a:ext cx="0" cy="360363"/>
          </a:xfrm>
          <a:prstGeom prst="line">
            <a:avLst/>
          </a:prstGeom>
          <a:ln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44046" name="Text Box 14"/>
          <p:cNvSpPr txBox="1">
            <a:spLocks noChangeArrowheads="1"/>
          </p:cNvSpPr>
          <p:nvPr/>
        </p:nvSpPr>
        <p:spPr bwMode="auto">
          <a:xfrm>
            <a:off x="1866900" y="4346575"/>
            <a:ext cx="65849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800" kern="1200" cap="none" spc="0" normalizeH="0" baseline="0" noProof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取</a:t>
            </a:r>
            <a:endParaRPr kumimoji="0" lang="zh-CN" altLang="en-US" sz="2800" kern="1200" cap="none" spc="0" normalizeH="0" baseline="0" noProof="0">
              <a:solidFill>
                <a:schemeClr val="accent3"/>
              </a:solidFill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44047" name="Line 15"/>
          <p:cNvSpPr>
            <a:spLocks noChangeShapeType="1"/>
          </p:cNvSpPr>
          <p:nvPr/>
        </p:nvSpPr>
        <p:spPr bwMode="auto">
          <a:xfrm>
            <a:off x="2123758" y="4868228"/>
            <a:ext cx="0" cy="360363"/>
          </a:xfrm>
          <a:prstGeom prst="line">
            <a:avLst/>
          </a:prstGeom>
          <a:ln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44048" name="Text Box 16"/>
          <p:cNvSpPr txBox="1">
            <a:spLocks noChangeArrowheads="1"/>
          </p:cNvSpPr>
          <p:nvPr/>
        </p:nvSpPr>
        <p:spPr bwMode="auto">
          <a:xfrm>
            <a:off x="1835150" y="5229225"/>
            <a:ext cx="792163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800" kern="1200" cap="none" spc="0" normalizeH="0" baseline="0" noProof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见</a:t>
            </a:r>
            <a:endParaRPr kumimoji="0" lang="zh-CN" altLang="en-US" sz="2800" kern="1200" cap="none" spc="0" normalizeH="0" baseline="0" noProof="0">
              <a:solidFill>
                <a:schemeClr val="accent3"/>
              </a:solidFill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44049" name="Line 17"/>
          <p:cNvSpPr>
            <a:spLocks noChangeShapeType="1"/>
          </p:cNvSpPr>
          <p:nvPr/>
        </p:nvSpPr>
        <p:spPr bwMode="auto">
          <a:xfrm>
            <a:off x="2555875" y="2233930"/>
            <a:ext cx="5715" cy="277939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44050" name="Line 18"/>
          <p:cNvSpPr>
            <a:spLocks noChangeShapeType="1"/>
          </p:cNvSpPr>
          <p:nvPr/>
        </p:nvSpPr>
        <p:spPr bwMode="auto">
          <a:xfrm flipV="1">
            <a:off x="2591753" y="5013008"/>
            <a:ext cx="115252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44051" name="Line 19"/>
          <p:cNvSpPr>
            <a:spLocks noChangeShapeType="1"/>
          </p:cNvSpPr>
          <p:nvPr/>
        </p:nvSpPr>
        <p:spPr bwMode="auto">
          <a:xfrm flipV="1">
            <a:off x="2555875" y="2276475"/>
            <a:ext cx="1223963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44052" name="Line 20"/>
          <p:cNvSpPr>
            <a:spLocks noChangeShapeType="1"/>
          </p:cNvSpPr>
          <p:nvPr/>
        </p:nvSpPr>
        <p:spPr bwMode="auto">
          <a:xfrm>
            <a:off x="2627313" y="3500438"/>
            <a:ext cx="10795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44053" name="Text Box 21"/>
          <p:cNvSpPr txBox="1">
            <a:spLocks noChangeArrowheads="1"/>
          </p:cNvSpPr>
          <p:nvPr/>
        </p:nvSpPr>
        <p:spPr bwMode="auto">
          <a:xfrm>
            <a:off x="3815715" y="2016760"/>
            <a:ext cx="57912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800" kern="1200" cap="none" spc="0" normalizeH="0" baseline="0" noProof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水</a:t>
            </a:r>
            <a:endParaRPr kumimoji="0" lang="zh-CN" altLang="en-US" sz="2800" kern="1200" cap="none" spc="0" normalizeH="0" baseline="0" noProof="0">
              <a:solidFill>
                <a:schemeClr val="accent3"/>
              </a:solidFill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44054" name="Text Box 22"/>
          <p:cNvSpPr txBox="1">
            <a:spLocks noChangeArrowheads="1"/>
          </p:cNvSpPr>
          <p:nvPr/>
        </p:nvSpPr>
        <p:spPr bwMode="auto">
          <a:xfrm>
            <a:off x="3708400" y="3213735"/>
            <a:ext cx="64833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800" kern="1200" cap="none" spc="0" normalizeH="0" baseline="0" noProof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石</a:t>
            </a:r>
            <a:endParaRPr kumimoji="0" lang="zh-CN" altLang="en-US" sz="2800" kern="1200" cap="none" spc="0" normalizeH="0" baseline="0" noProof="0">
              <a:solidFill>
                <a:schemeClr val="accent3"/>
              </a:solidFill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44055" name="Text Box 23"/>
          <p:cNvSpPr txBox="1">
            <a:spLocks noChangeArrowheads="1"/>
          </p:cNvSpPr>
          <p:nvPr/>
        </p:nvSpPr>
        <p:spPr bwMode="auto">
          <a:xfrm>
            <a:off x="3706495" y="4707255"/>
            <a:ext cx="65024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800" kern="1200" cap="none" spc="0" normalizeH="0" baseline="0" noProof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树</a:t>
            </a:r>
            <a:endParaRPr kumimoji="0" lang="zh-CN" altLang="en-US" sz="2800" kern="1200" cap="none" spc="0" normalizeH="0" baseline="0" noProof="0">
              <a:solidFill>
                <a:schemeClr val="accent3"/>
              </a:solidFill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44056" name="Line 24"/>
          <p:cNvSpPr>
            <a:spLocks noChangeShapeType="1"/>
          </p:cNvSpPr>
          <p:nvPr/>
        </p:nvSpPr>
        <p:spPr bwMode="auto">
          <a:xfrm>
            <a:off x="4430078" y="2276475"/>
            <a:ext cx="57626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44057" name="Line 25"/>
          <p:cNvSpPr>
            <a:spLocks noChangeShapeType="1"/>
          </p:cNvSpPr>
          <p:nvPr/>
        </p:nvSpPr>
        <p:spPr bwMode="auto">
          <a:xfrm>
            <a:off x="4394835" y="3428683"/>
            <a:ext cx="6477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44058" name="Line 26"/>
          <p:cNvSpPr>
            <a:spLocks noChangeShapeType="1"/>
          </p:cNvSpPr>
          <p:nvPr/>
        </p:nvSpPr>
        <p:spPr bwMode="auto">
          <a:xfrm flipV="1">
            <a:off x="4392613" y="5013008"/>
            <a:ext cx="64928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44059" name="Text Box 27"/>
          <p:cNvSpPr txBox="1">
            <a:spLocks noChangeArrowheads="1"/>
          </p:cNvSpPr>
          <p:nvPr/>
        </p:nvSpPr>
        <p:spPr bwMode="auto">
          <a:xfrm>
            <a:off x="5198745" y="2005965"/>
            <a:ext cx="58420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800" kern="1200" cap="none" spc="0" normalizeH="0" baseline="0" noProof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清</a:t>
            </a:r>
            <a:endParaRPr kumimoji="0" lang="zh-CN" altLang="en-US" sz="2800" kern="1200" cap="none" spc="0" normalizeH="0" baseline="0" noProof="0">
              <a:solidFill>
                <a:schemeClr val="accent3"/>
              </a:solidFill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44060" name="Text Box 28"/>
          <p:cNvSpPr txBox="1">
            <a:spLocks noChangeArrowheads="1"/>
          </p:cNvSpPr>
          <p:nvPr/>
        </p:nvSpPr>
        <p:spPr bwMode="auto">
          <a:xfrm>
            <a:off x="5219700" y="3167380"/>
            <a:ext cx="56324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800" kern="1200" cap="none" spc="0" normalizeH="0" baseline="0" noProof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怪</a:t>
            </a:r>
            <a:endParaRPr kumimoji="0" lang="zh-CN" altLang="en-US" sz="2800" kern="1200" cap="none" spc="0" normalizeH="0" baseline="0" noProof="0">
              <a:solidFill>
                <a:schemeClr val="accent3"/>
              </a:solidFill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44061" name="Text Box 29"/>
          <p:cNvSpPr txBox="1">
            <a:spLocks noChangeArrowheads="1"/>
          </p:cNvSpPr>
          <p:nvPr/>
        </p:nvSpPr>
        <p:spPr bwMode="auto">
          <a:xfrm>
            <a:off x="5219700" y="4707255"/>
            <a:ext cx="56388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800" kern="1200" cap="none" spc="0" normalizeH="0" baseline="0" noProof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青</a:t>
            </a:r>
            <a:endParaRPr kumimoji="0" lang="zh-CN" altLang="en-US" sz="2800" kern="1200" cap="none" spc="0" normalizeH="0" baseline="0" noProof="0">
              <a:solidFill>
                <a:schemeClr val="accent3"/>
              </a:solidFill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44062" name="Line 30"/>
          <p:cNvSpPr>
            <a:spLocks noChangeShapeType="1"/>
          </p:cNvSpPr>
          <p:nvPr/>
        </p:nvSpPr>
        <p:spPr bwMode="auto">
          <a:xfrm>
            <a:off x="5664200" y="2339975"/>
            <a:ext cx="1046480" cy="677545"/>
          </a:xfrm>
          <a:prstGeom prst="line">
            <a:avLst/>
          </a:prstGeom>
          <a:ln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44063" name="Line 31"/>
          <p:cNvSpPr>
            <a:spLocks noChangeShapeType="1"/>
          </p:cNvSpPr>
          <p:nvPr/>
        </p:nvSpPr>
        <p:spPr bwMode="auto">
          <a:xfrm rot="480000" flipV="1">
            <a:off x="5778500" y="3354705"/>
            <a:ext cx="924560" cy="171450"/>
          </a:xfrm>
          <a:prstGeom prst="line">
            <a:avLst/>
          </a:prstGeom>
          <a:ln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44064" name="Line 32"/>
          <p:cNvSpPr>
            <a:spLocks noChangeShapeType="1"/>
          </p:cNvSpPr>
          <p:nvPr/>
        </p:nvSpPr>
        <p:spPr bwMode="auto">
          <a:xfrm flipV="1">
            <a:off x="5664200" y="3689350"/>
            <a:ext cx="1152525" cy="1368425"/>
          </a:xfrm>
          <a:prstGeom prst="line">
            <a:avLst/>
          </a:prstGeom>
          <a:ln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44065" name="Oval 33"/>
          <p:cNvSpPr/>
          <p:nvPr/>
        </p:nvSpPr>
        <p:spPr>
          <a:xfrm>
            <a:off x="6767195" y="2920365"/>
            <a:ext cx="1106805" cy="90932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zh-CN" altLang="en-US" sz="4000" dirty="0">
                <a:latin typeface="黑体" panose="02010609060101010101" charset="-122"/>
                <a:ea typeface="黑体" panose="02010609060101010101" charset="-122"/>
              </a:rPr>
              <a:t>幽</a:t>
            </a:r>
            <a:endParaRPr lang="zh-CN" altLang="en-US" sz="4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271" name="Rectangle 35"/>
          <p:cNvSpPr>
            <a:spLocks noChangeArrowheads="1"/>
          </p:cNvSpPr>
          <p:nvPr/>
        </p:nvSpPr>
        <p:spPr bwMode="auto">
          <a:xfrm>
            <a:off x="1143000" y="5753100"/>
            <a:ext cx="6078855" cy="65595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2800" b="0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44068" name="Text Box 36"/>
          <p:cNvSpPr txBox="1"/>
          <p:nvPr/>
        </p:nvSpPr>
        <p:spPr>
          <a:xfrm>
            <a:off x="1388110" y="5820410"/>
            <a:ext cx="56908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</a:rPr>
              <a:t>移步换景   定点特写   景中含情</a:t>
            </a:r>
            <a:endParaRPr lang="zh-CN" altLang="en-US" sz="28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4069" name="Text Box 37"/>
          <p:cNvSpPr txBox="1">
            <a:spLocks noChangeArrowheads="1"/>
          </p:cNvSpPr>
          <p:nvPr/>
        </p:nvSpPr>
        <p:spPr bwMode="auto">
          <a:xfrm>
            <a:off x="2658745" y="5228908"/>
            <a:ext cx="5214938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800" kern="1200" cap="none" spc="0" normalizeH="0" baseline="0" noProof="0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闻声          见形 </a:t>
            </a:r>
            <a:endParaRPr kumimoji="0" lang="zh-CN" altLang="en-US" sz="2800" kern="1200" cap="none" spc="0" normalizeH="0" baseline="0" noProof="0" dirty="0">
              <a:solidFill>
                <a:schemeClr val="accent3"/>
              </a:solidFill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0274" name="Line 38"/>
          <p:cNvSpPr>
            <a:spLocks noChangeShapeType="1"/>
          </p:cNvSpPr>
          <p:nvPr/>
        </p:nvSpPr>
        <p:spPr bwMode="auto">
          <a:xfrm>
            <a:off x="3471545" y="5490528"/>
            <a:ext cx="17272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4735195" y="243864"/>
            <a:ext cx="1477010" cy="772136"/>
            <a:chOff x="1309009" y="2422670"/>
            <a:chExt cx="889080" cy="772001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新课·讲解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9" name="等腰三角形 8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04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04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4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4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4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4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4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4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4055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4055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4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4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4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4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4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4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9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4059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4059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0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4060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4060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1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4061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4061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4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4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6" dur="1000"/>
                                        <p:tgtEl>
                                          <p:spTgt spid="44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4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4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3" dur="1000"/>
                                        <p:tgtEl>
                                          <p:spTgt spid="44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4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4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0" dur="1000"/>
                                        <p:tgtEl>
                                          <p:spTgt spid="44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5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44065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44065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44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44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44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44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/>
      <p:bldP spid="44039" grpId="0" bldLvl="0" animBg="1"/>
      <p:bldP spid="44040" grpId="0"/>
      <p:bldP spid="44044" grpId="0"/>
      <p:bldP spid="44046" grpId="0"/>
      <p:bldP spid="44048" grpId="0"/>
      <p:bldP spid="44053" grpId="0"/>
      <p:bldP spid="44054" grpId="0"/>
      <p:bldP spid="44068" grpId="0"/>
      <p:bldP spid="4406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69215" y="3049588"/>
            <a:ext cx="1763713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800" kern="1200" cap="none" spc="0" normalizeH="0" baseline="0" noProof="0" dirty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潭中景物</a:t>
            </a:r>
            <a:endParaRPr kumimoji="0" lang="zh-CN" altLang="en-US" sz="2800" kern="1200" cap="none" spc="0" normalizeH="0" baseline="0" noProof="0" dirty="0">
              <a:solidFill>
                <a:schemeClr val="accent3"/>
              </a:solidFill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93675" y="1633220"/>
            <a:ext cx="136779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800" kern="1200" cap="none" spc="0" normalizeH="0" baseline="0" noProof="0" dirty="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第三段</a:t>
            </a:r>
            <a:endParaRPr kumimoji="0" lang="zh-CN" altLang="en-US" sz="2800" kern="1200" cap="none" spc="0" normalizeH="0" baseline="0" noProof="0" dirty="0">
              <a:solidFill>
                <a:srgbClr val="00B050"/>
              </a:solidFill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50180" name="AutoShape 4"/>
          <p:cNvSpPr/>
          <p:nvPr/>
        </p:nvSpPr>
        <p:spPr bwMode="auto">
          <a:xfrm>
            <a:off x="1621790" y="2154873"/>
            <a:ext cx="287338" cy="2160588"/>
          </a:xfrm>
          <a:prstGeom prst="leftBrace">
            <a:avLst>
              <a:gd name="adj1" fmla="val 62661"/>
              <a:gd name="adj2" fmla="val 500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2800" b="0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1979295" y="1989455"/>
            <a:ext cx="103124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800" kern="1200" cap="none" spc="0" normalizeH="0" baseline="0" noProof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潭水 </a:t>
            </a:r>
            <a:endParaRPr kumimoji="0" lang="zh-CN" altLang="en-US" sz="2800" kern="1200" cap="none" spc="0" normalizeH="0" baseline="0" noProof="0">
              <a:solidFill>
                <a:schemeClr val="accent3"/>
              </a:solidFill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1979295" y="4005580"/>
            <a:ext cx="103632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800" kern="1200" cap="none" spc="0" normalizeH="0" baseline="0" noProof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游鱼 </a:t>
            </a:r>
            <a:endParaRPr kumimoji="0" lang="zh-CN" altLang="en-US" sz="2800" kern="1200" cap="none" spc="0" normalizeH="0" baseline="0" noProof="0">
              <a:solidFill>
                <a:schemeClr val="accent3"/>
              </a:solidFill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 flipH="1" flipV="1">
            <a:off x="2411413" y="2637155"/>
            <a:ext cx="0" cy="1296988"/>
          </a:xfrm>
          <a:prstGeom prst="line">
            <a:avLst/>
          </a:prstGeom>
          <a:ln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2524125" y="2925763"/>
            <a:ext cx="613410" cy="647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800" kern="1200" cap="none" spc="0" normalizeH="0" baseline="0" noProof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衬</a:t>
            </a:r>
            <a:endParaRPr kumimoji="0" lang="zh-CN" altLang="en-US" sz="2800" kern="1200" cap="none" spc="0" normalizeH="0" baseline="0" noProof="0">
              <a:solidFill>
                <a:schemeClr val="accent3"/>
              </a:solidFill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3930015" y="1916430"/>
            <a:ext cx="93789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800" kern="1200" cap="none" spc="0" normalizeH="0" baseline="0" noProof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清澄</a:t>
            </a:r>
            <a:endParaRPr kumimoji="0" lang="zh-CN" altLang="en-US" sz="2800" kern="1200" cap="none" spc="0" normalizeH="0" baseline="0" noProof="0">
              <a:solidFill>
                <a:schemeClr val="accent3"/>
              </a:solidFill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3074670" y="2177098"/>
            <a:ext cx="71913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>
            <a:off x="5003483" y="2154873"/>
            <a:ext cx="79216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5957570" y="1892935"/>
            <a:ext cx="162179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800" kern="1200" cap="none" spc="0" normalizeH="0" baseline="0" noProof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侧面描写</a:t>
            </a:r>
            <a:endParaRPr kumimoji="0" lang="zh-CN" altLang="en-US" sz="2800" kern="1200" cap="none" spc="0" normalizeH="0" baseline="0" noProof="0">
              <a:solidFill>
                <a:schemeClr val="accent3"/>
              </a:solidFill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>
            <a:off x="3137535" y="4315778"/>
            <a:ext cx="792163" cy="0"/>
          </a:xfrm>
          <a:prstGeom prst="line">
            <a:avLst/>
          </a:prstGeom>
          <a:ln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50190" name="Text Box 14"/>
          <p:cNvSpPr txBox="1">
            <a:spLocks noChangeArrowheads="1"/>
          </p:cNvSpPr>
          <p:nvPr/>
        </p:nvSpPr>
        <p:spPr bwMode="auto">
          <a:xfrm>
            <a:off x="4138930" y="4053840"/>
            <a:ext cx="161925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800" kern="1200" cap="none" spc="0" normalizeH="0" baseline="0" noProof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动静结合</a:t>
            </a:r>
            <a:endParaRPr kumimoji="0" lang="zh-CN" altLang="en-US" sz="2800" kern="1200" cap="none" spc="0" normalizeH="0" baseline="0" noProof="0">
              <a:solidFill>
                <a:schemeClr val="accent3"/>
              </a:solidFill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50191" name="Line 15"/>
          <p:cNvSpPr>
            <a:spLocks noChangeShapeType="1"/>
          </p:cNvSpPr>
          <p:nvPr/>
        </p:nvSpPr>
        <p:spPr bwMode="auto">
          <a:xfrm flipV="1">
            <a:off x="5758180" y="4316095"/>
            <a:ext cx="829945" cy="63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50192" name="Text Box 16"/>
          <p:cNvSpPr txBox="1">
            <a:spLocks noChangeArrowheads="1"/>
          </p:cNvSpPr>
          <p:nvPr/>
        </p:nvSpPr>
        <p:spPr bwMode="auto">
          <a:xfrm>
            <a:off x="5856605" y="3789680"/>
            <a:ext cx="63309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800" kern="1200" cap="none" spc="0" normalizeH="0" baseline="0" noProof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融</a:t>
            </a:r>
            <a:endParaRPr kumimoji="0" lang="zh-CN" altLang="en-US" sz="2800" kern="1200" cap="none" spc="0" normalizeH="0" baseline="0" noProof="0">
              <a:solidFill>
                <a:schemeClr val="accent3"/>
              </a:solidFill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50193" name="Text Box 17"/>
          <p:cNvSpPr txBox="1">
            <a:spLocks noChangeArrowheads="1"/>
          </p:cNvSpPr>
          <p:nvPr/>
        </p:nvSpPr>
        <p:spPr bwMode="auto">
          <a:xfrm>
            <a:off x="6588125" y="4055745"/>
            <a:ext cx="94297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800" kern="1200" cap="none" spc="0" normalizeH="0" baseline="0" noProof="0">
                <a:solidFill>
                  <a:schemeClr val="accent3"/>
                </a:solidFill>
                <a:latin typeface="黑体" panose="02010609060101010101" charset="-122"/>
                <a:ea typeface="黑体" panose="02010609060101010101" charset="-122"/>
                <a:cs typeface="+mn-cs"/>
              </a:rPr>
              <a:t>心情</a:t>
            </a:r>
            <a:endParaRPr kumimoji="0" lang="zh-CN" altLang="en-US" sz="2800" kern="1200" cap="none" spc="0" normalizeH="0" baseline="0" noProof="0">
              <a:solidFill>
                <a:schemeClr val="accent3"/>
              </a:solidFill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50194" name="Line 18"/>
          <p:cNvSpPr>
            <a:spLocks noChangeShapeType="1"/>
          </p:cNvSpPr>
          <p:nvPr/>
        </p:nvSpPr>
        <p:spPr bwMode="auto">
          <a:xfrm>
            <a:off x="6951345" y="2326323"/>
            <a:ext cx="215900" cy="504825"/>
          </a:xfrm>
          <a:prstGeom prst="line">
            <a:avLst/>
          </a:prstGeom>
          <a:ln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50195" name="Line 19"/>
          <p:cNvSpPr>
            <a:spLocks noChangeShapeType="1"/>
          </p:cNvSpPr>
          <p:nvPr/>
        </p:nvSpPr>
        <p:spPr bwMode="auto">
          <a:xfrm flipV="1">
            <a:off x="7116763" y="3457258"/>
            <a:ext cx="142875" cy="647700"/>
          </a:xfrm>
          <a:prstGeom prst="line">
            <a:avLst/>
          </a:prstGeom>
          <a:ln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50196" name="Oval 20"/>
          <p:cNvSpPr>
            <a:spLocks noChangeArrowheads="1"/>
          </p:cNvSpPr>
          <p:nvPr/>
        </p:nvSpPr>
        <p:spPr bwMode="auto">
          <a:xfrm>
            <a:off x="6724968" y="2807653"/>
            <a:ext cx="1116013" cy="6492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乐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50197" name="Rectangle 21"/>
          <p:cNvSpPr/>
          <p:nvPr/>
        </p:nvSpPr>
        <p:spPr>
          <a:xfrm>
            <a:off x="1979295" y="5200650"/>
            <a:ext cx="4608513" cy="1008063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zh-CN" altLang="en-US" sz="3600" dirty="0">
                <a:latin typeface="黑体" panose="02010609060101010101" charset="-122"/>
                <a:ea typeface="黑体" panose="02010609060101010101" charset="-122"/>
              </a:rPr>
              <a:t>由景生情</a:t>
            </a:r>
            <a:endParaRPr lang="zh-CN" altLang="en-US" sz="3600" dirty="0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4735195" y="243864"/>
            <a:ext cx="1477010" cy="772136"/>
            <a:chOff x="1309009" y="2422670"/>
            <a:chExt cx="889080" cy="772001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新课·讲解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9" name="等腰三角形 8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0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0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50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50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0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0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0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0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0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0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 tmFilter="0,0; .5, 1; 1, 1"/>
                                        <p:tgtEl>
                                          <p:spTgt spid="50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80" grpId="0" bldLvl="0" animBg="1"/>
      <p:bldP spid="50181" grpId="0"/>
      <p:bldP spid="50182" grpId="0"/>
      <p:bldP spid="50184" grpId="0"/>
      <p:bldP spid="50185" grpId="0"/>
      <p:bldP spid="50188" grpId="0"/>
      <p:bldP spid="50190" grpId="0"/>
      <p:bldP spid="50192" grpId="0"/>
      <p:bldP spid="50193" grpId="0"/>
      <p:bldP spid="50196" grpId="0" bldLvl="0" animBg="1"/>
      <p:bldP spid="5019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4853305" y="237514"/>
            <a:ext cx="1477010" cy="772136"/>
            <a:chOff x="1309009" y="2422670"/>
            <a:chExt cx="889080" cy="772001"/>
          </a:xfrm>
        </p:grpSpPr>
        <p:sp>
          <p:nvSpPr>
            <p:cNvPr id="4" name="矩形 3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问题·探究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5" name="等腰三角形 4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67589" name="Text Box 5"/>
          <p:cNvSpPr txBox="1"/>
          <p:nvPr/>
        </p:nvSpPr>
        <p:spPr>
          <a:xfrm>
            <a:off x="365760" y="2094865"/>
            <a:ext cx="7247890" cy="46462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400" b="1" dirty="0">
                <a:latin typeface="楷体_GB2312" pitchFamily="49" charset="-122"/>
                <a:ea typeface="楷体_GB2312" pitchFamily="49" charset="-122"/>
                <a:sym typeface="+mn-ea"/>
              </a:rPr>
              <a:t>1.课文是按照什么顺序写的?</a:t>
            </a:r>
            <a:endParaRPr kumimoji="0" lang="en-US" altLang="zh-CN" sz="2400" kern="1200" cap="none" spc="0" normalizeH="0" baseline="0" noProof="0" dirty="0">
              <a:solidFill>
                <a:schemeClr val="accent3"/>
              </a:solidFill>
              <a:latin typeface="黑体" panose="02010609060101010101" charset="-122"/>
              <a:ea typeface="黑体" panose="02010609060101010101" charset="-122"/>
              <a:cs typeface="+mn-cs"/>
            </a:endParaRPr>
          </a:p>
          <a:p>
            <a:endParaRPr lang="zh-CN" altLang="en-US" sz="24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endParaRPr lang="zh-CN" altLang="en-US" sz="24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endParaRPr lang="zh-CN" altLang="en-US" sz="24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400" b="1" dirty="0">
                <a:latin typeface="楷体_GB2312" pitchFamily="49" charset="-122"/>
                <a:ea typeface="楷体_GB2312" pitchFamily="49" charset="-122"/>
                <a:sym typeface="+mn-ea"/>
              </a:rPr>
              <a:t>2.抓住了小石潭的哪些特点？</a:t>
            </a:r>
            <a:endParaRPr lang="zh-CN" altLang="en-US" sz="24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endParaRPr lang="zh-CN" altLang="en-US" sz="24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endParaRPr lang="zh-CN" altLang="en-US" sz="24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400" b="1" dirty="0">
                <a:latin typeface="楷体_GB2312" pitchFamily="49" charset="-122"/>
                <a:ea typeface="楷体_GB2312" pitchFamily="49" charset="-122"/>
                <a:sym typeface="+mn-ea"/>
              </a:rPr>
              <a:t>3.作者对小石潭的整体感受是什么？</a:t>
            </a:r>
            <a:endParaRPr lang="zh-CN" altLang="en-US" sz="24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4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endParaRPr lang="zh-CN" altLang="en-US" sz="24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endParaRPr lang="zh-CN" altLang="en-US" sz="24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endParaRPr lang="zh-CN" altLang="en-US" sz="2400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endParaRPr lang="en-US" altLang="zh-CN" sz="3200" b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46" name="Text Box 6"/>
          <p:cNvSpPr txBox="1"/>
          <p:nvPr/>
        </p:nvSpPr>
        <p:spPr>
          <a:xfrm>
            <a:off x="767715" y="2540635"/>
            <a:ext cx="6443345" cy="8604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课文的写作顺序是（游览顺序）：</a:t>
            </a:r>
            <a:endParaRPr sz="20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  <a:sym typeface="+mn-ea"/>
            </a:endParaRPr>
          </a:p>
          <a:p>
            <a:pPr>
              <a:spcBef>
                <a:spcPct val="50000"/>
              </a:spcBef>
            </a:pPr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发现小石潭──潭中景物──小潭源流──潭中气氛 。</a:t>
            </a:r>
            <a:endParaRPr sz="20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  <p:sp>
        <p:nvSpPr>
          <p:cNvPr id="10248" name="Text Box 8"/>
          <p:cNvSpPr txBox="1"/>
          <p:nvPr/>
        </p:nvSpPr>
        <p:spPr>
          <a:xfrm>
            <a:off x="767715" y="4139565"/>
            <a:ext cx="261429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小石潭的特点：幽静。</a:t>
            </a:r>
            <a:endParaRPr sz="20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  <p:sp>
        <p:nvSpPr>
          <p:cNvPr id="10252" name="Text Box 12"/>
          <p:cNvSpPr txBox="1"/>
          <p:nvPr/>
        </p:nvSpPr>
        <p:spPr>
          <a:xfrm>
            <a:off x="767715" y="5228590"/>
            <a:ext cx="569849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作者对小石潭的整体感受：幽深冷寂，孤凄悲凉。</a:t>
            </a:r>
            <a:endParaRPr lang="zh-CN" altLang="en-US" sz="3600" b="1" dirty="0">
              <a:solidFill>
                <a:srgbClr val="E50303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/>
      <p:bldP spid="10246" grpId="0"/>
      <p:bldP spid="10248" grpId="0"/>
      <p:bldP spid="102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14325" y="1510030"/>
            <a:ext cx="7503160" cy="42075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400" b="1" dirty="0">
                <a:latin typeface="楷体_GB2312" pitchFamily="49" charset="-122"/>
                <a:ea typeface="楷体_GB2312" pitchFamily="49" charset="-122"/>
                <a:sym typeface="+mn-ea"/>
              </a:rPr>
              <a:t>4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  <a:sym typeface="+mn-ea"/>
              </a:rPr>
              <a:t>．第四段写作者在潭上所见到的景物和自己的感受，描写了小石潭中怎样的气氛？反映了作者怎样的心情？</a:t>
            </a:r>
            <a:endParaRPr kumimoji="0" lang="zh-CN" altLang="en-US" sz="2400" kern="1200" cap="none" spc="0" normalizeH="0" baseline="0" noProof="0" dirty="0">
              <a:solidFill>
                <a:schemeClr val="accent3"/>
              </a:solidFill>
              <a:latin typeface="黑体" panose="02010609060101010101" charset="-122"/>
              <a:ea typeface="黑体" panose="02010609060101010101" charset="-122"/>
              <a:cs typeface="+mn-cs"/>
            </a:endParaRPr>
          </a:p>
          <a:p>
            <a:pPr>
              <a:lnSpc>
                <a:spcPct val="130000"/>
              </a:lnSpc>
            </a:pPr>
            <a:endParaRPr lang="zh-CN" altLang="en-US" sz="2400" b="1" dirty="0">
              <a:latin typeface="楷体_GB2312" pitchFamily="49" charset="-122"/>
              <a:ea typeface="楷体_GB2312" pitchFamily="49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  <a:sym typeface="+mn-ea"/>
            </a:endParaRPr>
          </a:p>
          <a:p>
            <a:pPr>
              <a:lnSpc>
                <a:spcPct val="130000"/>
              </a:lnSpc>
            </a:pPr>
            <a:endParaRPr lang="zh-CN" altLang="en-US" sz="2400" b="1" dirty="0">
              <a:latin typeface="楷体_GB2312" pitchFamily="49" charset="-122"/>
              <a:ea typeface="楷体_GB2312" pitchFamily="49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2400" b="1" dirty="0">
                <a:latin typeface="楷体_GB2312" pitchFamily="49" charset="-122"/>
                <a:ea typeface="楷体_GB2312" pitchFamily="49" charset="-122"/>
                <a:sym typeface="+mn-ea"/>
              </a:rPr>
              <a:t>5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  <a:sym typeface="+mn-ea"/>
              </a:rPr>
              <a:t>．文章前面写“心乐之”，后面又写“悄怆幽邃”，一乐一忧似难相容，该如何理解？</a:t>
            </a:r>
            <a:endParaRPr kumimoji="0" lang="zh-CN" altLang="en-US" sz="2400" kern="1200" cap="none" spc="0" normalizeH="0" baseline="0" noProof="0" dirty="0">
              <a:solidFill>
                <a:schemeClr val="accent3"/>
              </a:solidFill>
              <a:latin typeface="黑体" panose="02010609060101010101" charset="-122"/>
              <a:ea typeface="黑体" panose="02010609060101010101" charset="-122"/>
              <a:cs typeface="+mn-cs"/>
            </a:endParaRPr>
          </a:p>
          <a:p>
            <a:pPr>
              <a:lnSpc>
                <a:spcPct val="130000"/>
              </a:lnSpc>
            </a:pPr>
            <a:endParaRPr lang="zh-CN" altLang="en-US" sz="2400" b="1" dirty="0">
              <a:latin typeface="楷体_GB2312" pitchFamily="49" charset="-122"/>
              <a:ea typeface="楷体_GB2312" pitchFamily="49" charset="-122"/>
              <a:sym typeface="+mn-ea"/>
            </a:endParaRPr>
          </a:p>
          <a:p>
            <a:pPr>
              <a:lnSpc>
                <a:spcPct val="130000"/>
              </a:lnSpc>
            </a:pPr>
            <a:endParaRPr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>
            <p:custDataLst>
              <p:tags r:id="rId1"/>
            </p:custDataLst>
          </p:nvPr>
        </p:nvGrpSpPr>
        <p:grpSpPr>
          <a:xfrm>
            <a:off x="4853305" y="237514"/>
            <a:ext cx="1477010" cy="772136"/>
            <a:chOff x="1309009" y="2422670"/>
            <a:chExt cx="889080" cy="772001"/>
          </a:xfrm>
        </p:grpSpPr>
        <p:sp>
          <p:nvSpPr>
            <p:cNvPr id="5" name="矩形 4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问题·探究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6" name="等腰三角形 5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11272" name="Text Box 8"/>
          <p:cNvSpPr txBox="1"/>
          <p:nvPr/>
        </p:nvSpPr>
        <p:spPr>
          <a:xfrm>
            <a:off x="433705" y="2441575"/>
            <a:ext cx="7072630" cy="16300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描写了小石潭幽深冷寂的景色和气氛。作者极力描写小石潭的幽静，甚至浸透到人的心灵里去，把景物跟心情结合起来，写出一种境界。在这种境界里，透露出作者贬居生活孤凄悲凉的心境。这是作者被排挤、受迫害的身世遭遇的反映，我们可以从中体会到封建社会中不得志文人的痛苦心情。</a:t>
            </a:r>
            <a:endParaRPr sz="20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  <p:sp>
        <p:nvSpPr>
          <p:cNvPr id="11274" name="Text Box 10"/>
          <p:cNvSpPr txBox="1"/>
          <p:nvPr/>
        </p:nvSpPr>
        <p:spPr>
          <a:xfrm>
            <a:off x="314325" y="4873625"/>
            <a:ext cx="7311390" cy="16300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R="0" algn="l" defTabSz="914400" eaLnBrk="1" hangingPunct="1">
              <a:lnSpc>
                <a:spcPct val="100000"/>
              </a:lnSpc>
              <a:spcBef>
                <a:spcPct val="50000"/>
              </a:spcBef>
              <a:buNone/>
            </a:pPr>
            <a:r>
              <a:rPr lang="zh-CN" altLang="en-US" sz="2000" b="1" noProof="0" dirty="0">
                <a:solidFill>
                  <a:schemeClr val="accent3"/>
                </a:solidFill>
                <a:latin typeface="华文楷体" pitchFamily="2" charset="-122"/>
                <a:ea typeface="华文楷体" pitchFamily="2" charset="-122"/>
                <a:sym typeface="+mn-ea"/>
              </a:rPr>
              <a:t>乐</a:t>
            </a:r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是忧的另一种表现形式。柳宗元参与改革，失败被贬，心中愤懑难平，因而凄苦是他感情的主调，而寄情山水正是为了摆脱这种抑郁的心情；但这种欢乐毕竟是暂时的，一经凄清环境的触发，忧伤悲凉的心情又会流露出来。潭中气氛：幽深冷寂（孤凄悲凉心境的反映）──寓情于景。</a:t>
            </a:r>
            <a:endParaRPr lang="zh-CN" altLang="en-US" sz="3600" b="1" dirty="0">
              <a:solidFill>
                <a:srgbClr val="FF3300"/>
              </a:solidFill>
              <a:latin typeface="Verdana" panose="020B0604030504040204" pitchFamily="34" charset="0"/>
              <a:ea typeface="隶书" pitchFamily="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/>
      <p:bldP spid="1127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9330" name="文本框 99329"/>
          <p:cNvSpPr txBox="1"/>
          <p:nvPr/>
        </p:nvSpPr>
        <p:spPr>
          <a:xfrm>
            <a:off x="2983230" y="1504315"/>
            <a:ext cx="2320290" cy="52197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p>
            <a:pPr marL="342900" indent="-342900" algn="ctr">
              <a:spcBef>
                <a:spcPct val="50000"/>
              </a:spcBef>
            </a:pPr>
            <a:r>
              <a:rPr lang="zh-CN" altLang="en-US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写景的角度</a:t>
            </a:r>
            <a:endParaRPr lang="zh-CN" altLang="en-US" sz="28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9331" name="文本框 99330"/>
          <p:cNvSpPr txBox="1"/>
          <p:nvPr/>
        </p:nvSpPr>
        <p:spPr>
          <a:xfrm>
            <a:off x="323850" y="2110740"/>
            <a:ext cx="177990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42900" indent="-342900">
              <a:spcBef>
                <a:spcPct val="50000"/>
              </a:spcBef>
            </a:pPr>
            <a:r>
              <a:rPr lang="en-US" altLang="zh-CN" sz="3600" b="1" dirty="0">
                <a:solidFill>
                  <a:srgbClr val="D11709"/>
                </a:solidFill>
                <a:latin typeface="Arial" panose="020B0604020202020204" pitchFamily="34" charset="0"/>
              </a:rPr>
              <a:t>①</a:t>
            </a:r>
            <a:r>
              <a:rPr lang="zh-CN" altLang="en-US" sz="3600" b="1" dirty="0">
                <a:solidFill>
                  <a:srgbClr val="D11709"/>
                </a:solidFill>
                <a:latin typeface="Arial" panose="020B0604020202020204" pitchFamily="34" charset="0"/>
              </a:rPr>
              <a:t>绘声</a:t>
            </a:r>
            <a:endParaRPr lang="zh-CN" altLang="en-US" sz="3600" b="1" dirty="0">
              <a:solidFill>
                <a:srgbClr val="D11709"/>
              </a:solidFill>
              <a:latin typeface="Arial" panose="020B0604020202020204" pitchFamily="34" charset="0"/>
            </a:endParaRPr>
          </a:p>
        </p:txBody>
      </p:sp>
      <p:sp>
        <p:nvSpPr>
          <p:cNvPr id="99332" name="文本框 99331"/>
          <p:cNvSpPr txBox="1"/>
          <p:nvPr/>
        </p:nvSpPr>
        <p:spPr>
          <a:xfrm>
            <a:off x="323850" y="2847975"/>
            <a:ext cx="6844665" cy="14452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chemeClr val="hlink"/>
                </a:solidFill>
                <a:latin typeface="Arial" panose="020B0604020202020204" pitchFamily="34" charset="0"/>
              </a:rPr>
              <a:t>“</a:t>
            </a:r>
            <a:r>
              <a:rPr lang="zh-CN" altLang="en-US" sz="2800" b="1" dirty="0">
                <a:solidFill>
                  <a:schemeClr val="hlink"/>
                </a:solidFill>
                <a:latin typeface="Arial" panose="020B0604020202020204" pitchFamily="34" charset="0"/>
              </a:rPr>
              <a:t>隔篁竹，闻水声，如鸣佩环”，</a:t>
            </a:r>
            <a:endParaRPr lang="zh-CN" altLang="en-US" sz="2800" b="1" dirty="0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sz="24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以人身上的玉佩玉环相碰发出的声音来喻指水声，写出流水的清脆悦耳。</a:t>
            </a:r>
            <a:endParaRPr lang="zh-CN" altLang="en-US" sz="28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99333" name="文本框 99332"/>
          <p:cNvSpPr txBox="1"/>
          <p:nvPr/>
        </p:nvSpPr>
        <p:spPr>
          <a:xfrm>
            <a:off x="323850" y="4293235"/>
            <a:ext cx="178054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42900" indent="-342900">
              <a:spcBef>
                <a:spcPct val="50000"/>
              </a:spcBef>
            </a:pPr>
            <a:r>
              <a:rPr lang="en-US" altLang="zh-CN" sz="3600" b="1" dirty="0">
                <a:solidFill>
                  <a:srgbClr val="D11709"/>
                </a:solidFill>
                <a:latin typeface="Arial" panose="020B0604020202020204" pitchFamily="34" charset="0"/>
              </a:rPr>
              <a:t>②</a:t>
            </a:r>
            <a:r>
              <a:rPr lang="zh-CN" altLang="en-US" sz="3600" b="1" dirty="0">
                <a:solidFill>
                  <a:srgbClr val="D11709"/>
                </a:solidFill>
                <a:latin typeface="Arial" panose="020B0604020202020204" pitchFamily="34" charset="0"/>
              </a:rPr>
              <a:t>绘色</a:t>
            </a:r>
            <a:endParaRPr lang="zh-CN" altLang="en-US" sz="3600" b="1" dirty="0">
              <a:solidFill>
                <a:srgbClr val="D11709"/>
              </a:solidFill>
              <a:latin typeface="Arial" panose="020B0604020202020204" pitchFamily="34" charset="0"/>
            </a:endParaRPr>
          </a:p>
        </p:txBody>
      </p:sp>
      <p:sp>
        <p:nvSpPr>
          <p:cNvPr id="99336" name="文本框 99335"/>
          <p:cNvSpPr txBox="1"/>
          <p:nvPr/>
        </p:nvSpPr>
        <p:spPr>
          <a:xfrm>
            <a:off x="323850" y="4938395"/>
            <a:ext cx="7321550" cy="14452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2800" b="1" dirty="0">
                <a:solidFill>
                  <a:schemeClr val="hlink"/>
                </a:solidFill>
                <a:latin typeface="Arial" panose="020B0604020202020204" pitchFamily="34" charset="0"/>
                <a:sym typeface="+mn-ea"/>
              </a:rPr>
              <a:t>“</a:t>
            </a:r>
            <a:r>
              <a:rPr lang="zh-CN" altLang="en-US" sz="2800" b="1" dirty="0">
                <a:solidFill>
                  <a:schemeClr val="hlink"/>
                </a:solidFill>
                <a:latin typeface="Arial" panose="020B0604020202020204" pitchFamily="34" charset="0"/>
                <a:sym typeface="+mn-ea"/>
              </a:rPr>
              <a:t>青树翠蔓”，</a:t>
            </a:r>
            <a:endParaRPr lang="zh-CN" altLang="en-US" sz="2800" b="1" dirty="0">
              <a:solidFill>
                <a:schemeClr val="hlink"/>
              </a:solidFill>
              <a:latin typeface="Arial" panose="020B0604020202020204" pitchFamily="34" charset="0"/>
              <a:sym typeface="+mn-ea"/>
            </a:endParaRPr>
          </a:p>
          <a:p>
            <a:pPr algn="l">
              <a:spcBef>
                <a:spcPct val="50000"/>
              </a:spcBef>
            </a:pPr>
            <a:r>
              <a:rPr sz="24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是采用近义的色彩直接着色，“清”与“翠”都有绿意，交互使用，避免重复，表现了树木的青翠葱郁。</a:t>
            </a:r>
            <a:endParaRPr sz="24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4843780" y="227989"/>
            <a:ext cx="1477010" cy="772136"/>
            <a:chOff x="1309009" y="2422670"/>
            <a:chExt cx="889080" cy="772001"/>
          </a:xfrm>
        </p:grpSpPr>
        <p:sp>
          <p:nvSpPr>
            <p:cNvPr id="10" name="矩形 9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品析·语言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9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9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 bldLvl="0" animBg="1"/>
      <p:bldP spid="99331" grpId="0"/>
      <p:bldP spid="99332" grpId="0"/>
      <p:bldP spid="99333" grpId="0"/>
      <p:bldP spid="993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8306" name="文本框 98305"/>
          <p:cNvSpPr txBox="1"/>
          <p:nvPr/>
        </p:nvSpPr>
        <p:spPr>
          <a:xfrm>
            <a:off x="228600" y="1531620"/>
            <a:ext cx="183261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42900" indent="-342900">
              <a:spcBef>
                <a:spcPct val="50000"/>
              </a:spcBef>
            </a:pPr>
            <a:r>
              <a:rPr lang="en-US" altLang="zh-CN" sz="3600" b="1" dirty="0">
                <a:solidFill>
                  <a:srgbClr val="D11709"/>
                </a:solidFill>
                <a:latin typeface="Arial" panose="020B0604020202020204" pitchFamily="34" charset="0"/>
              </a:rPr>
              <a:t>③</a:t>
            </a:r>
            <a:r>
              <a:rPr lang="zh-CN" altLang="en-US" sz="3600" b="1" dirty="0">
                <a:solidFill>
                  <a:srgbClr val="D11709"/>
                </a:solidFill>
                <a:latin typeface="Arial" panose="020B0604020202020204" pitchFamily="34" charset="0"/>
              </a:rPr>
              <a:t>绘形</a:t>
            </a:r>
            <a:endParaRPr lang="zh-CN" altLang="en-US" sz="3600" b="1" dirty="0">
              <a:solidFill>
                <a:srgbClr val="D11709"/>
              </a:solidFill>
              <a:latin typeface="Arial" panose="020B0604020202020204" pitchFamily="34" charset="0"/>
            </a:endParaRPr>
          </a:p>
        </p:txBody>
      </p:sp>
      <p:sp>
        <p:nvSpPr>
          <p:cNvPr id="98307" name="文本框 98306"/>
          <p:cNvSpPr txBox="1"/>
          <p:nvPr/>
        </p:nvSpPr>
        <p:spPr>
          <a:xfrm>
            <a:off x="228600" y="2110740"/>
            <a:ext cx="496760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800" b="1" dirty="0">
                <a:solidFill>
                  <a:schemeClr val="hlink"/>
                </a:solidFill>
                <a:latin typeface="Arial" panose="020B0604020202020204" pitchFamily="34" charset="0"/>
              </a:rPr>
              <a:t>A、“全石以为底…为岩”，</a:t>
            </a:r>
            <a:endParaRPr lang="zh-CN" altLang="en-US" sz="3600" b="1" dirty="0">
              <a:solidFill>
                <a:srgbClr val="D11709"/>
              </a:solidFill>
              <a:latin typeface="Arial" panose="020B0604020202020204" pitchFamily="34" charset="0"/>
            </a:endParaRPr>
          </a:p>
        </p:txBody>
      </p:sp>
      <p:sp>
        <p:nvSpPr>
          <p:cNvPr id="98308" name="右大括号 98307"/>
          <p:cNvSpPr/>
          <p:nvPr/>
        </p:nvSpPr>
        <p:spPr>
          <a:xfrm>
            <a:off x="5195888" y="4870450"/>
            <a:ext cx="215900" cy="1225550"/>
          </a:xfrm>
          <a:prstGeom prst="rightBrace">
            <a:avLst>
              <a:gd name="adj1" fmla="val 47303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8309" name="文本框 98308"/>
          <p:cNvSpPr txBox="1"/>
          <p:nvPr/>
        </p:nvSpPr>
        <p:spPr>
          <a:xfrm>
            <a:off x="5486400" y="4897120"/>
            <a:ext cx="188722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sz="24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曲曲折折，交互错杂，形象生动</a:t>
            </a:r>
            <a:endParaRPr sz="24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  <p:sp>
        <p:nvSpPr>
          <p:cNvPr id="98310" name="文本框 98309"/>
          <p:cNvSpPr txBox="1"/>
          <p:nvPr/>
        </p:nvSpPr>
        <p:spPr>
          <a:xfrm>
            <a:off x="228600" y="2742565"/>
            <a:ext cx="765619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sz="24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是绘石形，或整或零，或高或低，或仄或平，多姿多态。</a:t>
            </a:r>
            <a:endParaRPr sz="24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  <p:sp>
        <p:nvSpPr>
          <p:cNvPr id="98311" name="文本框 98310"/>
          <p:cNvSpPr txBox="1"/>
          <p:nvPr/>
        </p:nvSpPr>
        <p:spPr>
          <a:xfrm>
            <a:off x="228600" y="3394075"/>
            <a:ext cx="53606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800" b="1" dirty="0">
                <a:solidFill>
                  <a:schemeClr val="hlink"/>
                </a:solidFill>
                <a:latin typeface="Arial" panose="020B0604020202020204" pitchFamily="34" charset="0"/>
              </a:rPr>
              <a:t>B、“蒙络摇缀，参差披拂”，</a:t>
            </a:r>
            <a:endParaRPr lang="zh-CN" altLang="en-US" sz="3600" b="1">
              <a:solidFill>
                <a:srgbClr val="D11709"/>
              </a:solidFill>
              <a:latin typeface="Arial" panose="020B0604020202020204" pitchFamily="34" charset="0"/>
            </a:endParaRPr>
          </a:p>
        </p:txBody>
      </p:sp>
      <p:sp>
        <p:nvSpPr>
          <p:cNvPr id="98312" name="文本框 98311"/>
          <p:cNvSpPr txBox="1"/>
          <p:nvPr/>
        </p:nvSpPr>
        <p:spPr>
          <a:xfrm>
            <a:off x="228600" y="4109720"/>
            <a:ext cx="780923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sz="24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是绘木形，或盖或绕，或摇或连，或长或短，变化万千。</a:t>
            </a: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8313" name="文本框 98312"/>
          <p:cNvSpPr txBox="1"/>
          <p:nvPr/>
        </p:nvSpPr>
        <p:spPr>
          <a:xfrm>
            <a:off x="228600" y="4773930"/>
            <a:ext cx="4735830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800" b="1" dirty="0">
                <a:solidFill>
                  <a:schemeClr val="hlink"/>
                </a:solidFill>
                <a:latin typeface="Arial" panose="020B0604020202020204" pitchFamily="34" charset="0"/>
              </a:rPr>
              <a:t>C、“斗折蛇行”，</a:t>
            </a:r>
            <a:endParaRPr lang="zh-CN" altLang="en-US" sz="2800" b="1" dirty="0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r>
              <a:rPr sz="24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       是绘水形</a:t>
            </a:r>
            <a:endParaRPr sz="24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  <a:p>
            <a:pPr algn="l"/>
            <a:r>
              <a:rPr lang="en-US" altLang="zh-CN" sz="2800" b="1" dirty="0">
                <a:solidFill>
                  <a:schemeClr val="hlink"/>
                </a:solidFill>
                <a:latin typeface="Arial" panose="020B0604020202020204" pitchFamily="34" charset="0"/>
              </a:rPr>
              <a:t>D</a:t>
            </a:r>
            <a:r>
              <a:rPr lang="zh-CN" altLang="en-US" sz="2800" b="1" dirty="0">
                <a:solidFill>
                  <a:schemeClr val="hlink"/>
                </a:solidFill>
                <a:latin typeface="Arial" panose="020B0604020202020204" pitchFamily="34" charset="0"/>
              </a:rPr>
              <a:t>、“犬牙差互”，</a:t>
            </a:r>
            <a:r>
              <a:rPr sz="24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是绘岸形</a:t>
            </a:r>
            <a:endParaRPr sz="24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4843780" y="219734"/>
            <a:ext cx="1477010" cy="772136"/>
            <a:chOff x="1309009" y="2422670"/>
            <a:chExt cx="889080" cy="772001"/>
          </a:xfrm>
        </p:grpSpPr>
        <p:sp>
          <p:nvSpPr>
            <p:cNvPr id="10" name="矩形 9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品析·语言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/>
      <p:bldP spid="98307" grpId="0"/>
      <p:bldP spid="98309" grpId="0"/>
      <p:bldP spid="98310" grpId="0"/>
      <p:bldP spid="98311" grpId="0"/>
      <p:bldP spid="98312" grpId="0"/>
      <p:bldP spid="983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7282" name="文本框 97281"/>
          <p:cNvSpPr txBox="1"/>
          <p:nvPr/>
        </p:nvSpPr>
        <p:spPr>
          <a:xfrm>
            <a:off x="323850" y="1611630"/>
            <a:ext cx="180467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42900" indent="-342900">
              <a:spcBef>
                <a:spcPct val="50000"/>
              </a:spcBef>
            </a:pPr>
            <a:r>
              <a:rPr lang="en-US" altLang="zh-CN" sz="4000" b="1" dirty="0">
                <a:solidFill>
                  <a:srgbClr val="D11709"/>
                </a:solidFill>
                <a:latin typeface="Arial" panose="020B0604020202020204" pitchFamily="34" charset="0"/>
              </a:rPr>
              <a:t>④</a:t>
            </a:r>
            <a:r>
              <a:rPr lang="zh-CN" altLang="en-US" sz="4000" b="1" dirty="0">
                <a:solidFill>
                  <a:srgbClr val="D11709"/>
                </a:solidFill>
                <a:latin typeface="Arial" panose="020B0604020202020204" pitchFamily="34" charset="0"/>
              </a:rPr>
              <a:t>绘影</a:t>
            </a:r>
            <a:endParaRPr lang="zh-CN" altLang="en-US" sz="4000" b="1" dirty="0">
              <a:solidFill>
                <a:srgbClr val="D11709"/>
              </a:solidFill>
              <a:latin typeface="Arial" panose="020B0604020202020204" pitchFamily="34" charset="0"/>
            </a:endParaRPr>
          </a:p>
        </p:txBody>
      </p:sp>
      <p:sp>
        <p:nvSpPr>
          <p:cNvPr id="97283" name="文本框 97282"/>
          <p:cNvSpPr txBox="1"/>
          <p:nvPr/>
        </p:nvSpPr>
        <p:spPr>
          <a:xfrm>
            <a:off x="323850" y="2318385"/>
            <a:ext cx="440118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hlink"/>
                </a:solidFill>
                <a:latin typeface="Arial" panose="020B0604020202020204" pitchFamily="34" charset="0"/>
              </a:rPr>
              <a:t>“日光千彻，影布石上”，</a:t>
            </a:r>
            <a:r>
              <a:rPr lang="zh-CN" altLang="en-US" dirty="0">
                <a:latin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7284" name="文本框 97283"/>
          <p:cNvSpPr txBox="1"/>
          <p:nvPr/>
        </p:nvSpPr>
        <p:spPr>
          <a:xfrm>
            <a:off x="395605" y="2840355"/>
            <a:ext cx="733234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sz="24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是绘鱼影。石底光洁完整，水体清澈，日光艳丽明朗，鱼影越发鲜灵滋润。</a:t>
            </a:r>
            <a:r>
              <a:rPr lang="zh-CN" altLang="en-US" dirty="0">
                <a:latin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7285" name="文本框 97284"/>
          <p:cNvSpPr txBox="1"/>
          <p:nvPr/>
        </p:nvSpPr>
        <p:spPr>
          <a:xfrm>
            <a:off x="395605" y="3850640"/>
            <a:ext cx="205676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42900" indent="-342900">
              <a:spcBef>
                <a:spcPct val="50000"/>
              </a:spcBef>
            </a:pPr>
            <a:r>
              <a:rPr lang="en-US" altLang="zh-CN" sz="4000" b="1" dirty="0">
                <a:solidFill>
                  <a:srgbClr val="D11709"/>
                </a:solidFill>
                <a:latin typeface="Arial" panose="020B0604020202020204" pitchFamily="34" charset="0"/>
              </a:rPr>
              <a:t>⑤</a:t>
            </a:r>
            <a:r>
              <a:rPr lang="zh-CN" altLang="en-US" sz="4000" b="1" dirty="0">
                <a:solidFill>
                  <a:srgbClr val="D11709"/>
                </a:solidFill>
                <a:latin typeface="Arial" panose="020B0604020202020204" pitchFamily="34" charset="0"/>
              </a:rPr>
              <a:t>绘神</a:t>
            </a:r>
            <a:endParaRPr lang="zh-CN" altLang="en-US" sz="4000" b="1" dirty="0">
              <a:solidFill>
                <a:srgbClr val="D11709"/>
              </a:solidFill>
              <a:latin typeface="Arial" panose="020B0604020202020204" pitchFamily="34" charset="0"/>
            </a:endParaRPr>
          </a:p>
        </p:txBody>
      </p:sp>
      <p:sp>
        <p:nvSpPr>
          <p:cNvPr id="97286" name="文本框 97285"/>
          <p:cNvSpPr txBox="1"/>
          <p:nvPr/>
        </p:nvSpPr>
        <p:spPr>
          <a:xfrm>
            <a:off x="395605" y="4738370"/>
            <a:ext cx="35655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hlink"/>
                </a:solidFill>
                <a:latin typeface="Arial" panose="020B0604020202020204" pitchFamily="34" charset="0"/>
              </a:rPr>
              <a:t>“似与游者相乐”，</a:t>
            </a:r>
            <a:r>
              <a:rPr lang="zh-CN" altLang="en-US" dirty="0">
                <a:latin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7287" name="文本框 97286"/>
          <p:cNvSpPr txBox="1"/>
          <p:nvPr/>
        </p:nvSpPr>
        <p:spPr>
          <a:xfrm>
            <a:off x="539750" y="5260340"/>
            <a:ext cx="448373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sz="24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绘出了游鱼自由闲适的神韵。</a:t>
            </a:r>
            <a:r>
              <a:rPr lang="zh-CN" altLang="en-US" sz="3600" b="1" dirty="0">
                <a:solidFill>
                  <a:schemeClr val="hlink"/>
                </a:solidFill>
                <a:latin typeface="Arial" panose="020B0604020202020204" pitchFamily="34" charset="0"/>
              </a:rPr>
              <a:t> </a:t>
            </a:r>
            <a:endParaRPr lang="zh-CN" altLang="en-US" sz="36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4843780" y="219734"/>
            <a:ext cx="1477010" cy="772136"/>
            <a:chOff x="1309009" y="2422670"/>
            <a:chExt cx="889080" cy="772001"/>
          </a:xfrm>
        </p:grpSpPr>
        <p:sp>
          <p:nvSpPr>
            <p:cNvPr id="10" name="矩形 9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品析·语言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283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283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7283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7284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7284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7284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5" grpId="0"/>
      <p:bldP spid="97286" grpId="0"/>
      <p:bldP spid="9728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6259" name="文本框 96258"/>
          <p:cNvSpPr txBox="1"/>
          <p:nvPr/>
        </p:nvSpPr>
        <p:spPr>
          <a:xfrm>
            <a:off x="250825" y="1908175"/>
            <a:ext cx="277241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42900" indent="-342900">
              <a:spcBef>
                <a:spcPct val="50000"/>
              </a:spcBef>
            </a:pPr>
            <a:r>
              <a:rPr lang="en-US" altLang="zh-CN" sz="3600" b="1" dirty="0">
                <a:solidFill>
                  <a:srgbClr val="D11709"/>
                </a:solidFill>
                <a:latin typeface="Arial" panose="020B0604020202020204" pitchFamily="34" charset="0"/>
              </a:rPr>
              <a:t>①</a:t>
            </a:r>
            <a:r>
              <a:rPr lang="zh-CN" altLang="en-US" sz="3600" b="1" dirty="0">
                <a:solidFill>
                  <a:srgbClr val="D11709"/>
                </a:solidFill>
                <a:latin typeface="Arial" panose="020B0604020202020204" pitchFamily="34" charset="0"/>
              </a:rPr>
              <a:t>点面结合</a:t>
            </a:r>
            <a:endParaRPr lang="zh-CN" altLang="en-US" sz="3600" b="1" dirty="0">
              <a:solidFill>
                <a:srgbClr val="D11709"/>
              </a:solidFill>
              <a:latin typeface="Arial" panose="020B0604020202020204" pitchFamily="34" charset="0"/>
            </a:endParaRPr>
          </a:p>
        </p:txBody>
      </p:sp>
      <p:sp>
        <p:nvSpPr>
          <p:cNvPr id="96261" name="文本框 96260"/>
          <p:cNvSpPr txBox="1"/>
          <p:nvPr/>
        </p:nvSpPr>
        <p:spPr>
          <a:xfrm>
            <a:off x="-68580" y="2549525"/>
            <a:ext cx="580834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800" b="1" dirty="0">
                <a:solidFill>
                  <a:schemeClr val="hlink"/>
                </a:solidFill>
                <a:latin typeface="Arial" panose="020B0604020202020204" pitchFamily="34" charset="0"/>
              </a:rPr>
              <a:t>“全石以为底”（面）</a:t>
            </a:r>
            <a:endParaRPr lang="zh-CN" altLang="en-US" sz="2800" b="1" dirty="0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endParaRPr lang="zh-CN" altLang="en-US" sz="2800" b="1" dirty="0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r>
              <a:rPr lang="zh-CN" altLang="en-US" sz="2800" b="1" dirty="0">
                <a:solidFill>
                  <a:schemeClr val="hlink"/>
                </a:solidFill>
                <a:latin typeface="Arial" panose="020B0604020202020204" pitchFamily="34" charset="0"/>
              </a:rPr>
              <a:t>“为坻、 为屿、为堪、为岩”（点）</a:t>
            </a:r>
            <a:r>
              <a:rPr lang="zh-CN" altLang="en-US" dirty="0">
                <a:latin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6262" name="右大括号 96261"/>
          <p:cNvSpPr/>
          <p:nvPr/>
        </p:nvSpPr>
        <p:spPr>
          <a:xfrm>
            <a:off x="5690235" y="2549525"/>
            <a:ext cx="137160" cy="1322070"/>
          </a:xfrm>
          <a:prstGeom prst="rightBrace">
            <a:avLst>
              <a:gd name="adj1" fmla="val 92407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6263" name="文本框 96262"/>
          <p:cNvSpPr txBox="1"/>
          <p:nvPr/>
        </p:nvSpPr>
        <p:spPr>
          <a:xfrm>
            <a:off x="5892165" y="2641600"/>
            <a:ext cx="173355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sz="24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由面到点，有序体现作者感知</a:t>
            </a:r>
            <a:endParaRPr lang="zh-CN" altLang="en-US" sz="32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96264" name="文本框 96263"/>
          <p:cNvSpPr txBox="1"/>
          <p:nvPr/>
        </p:nvSpPr>
        <p:spPr>
          <a:xfrm>
            <a:off x="250825" y="4100830"/>
            <a:ext cx="265620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42900" indent="-342900">
              <a:spcBef>
                <a:spcPct val="50000"/>
              </a:spcBef>
            </a:pPr>
            <a:r>
              <a:rPr lang="en-US" altLang="zh-CN" sz="3600" b="1" dirty="0">
                <a:solidFill>
                  <a:srgbClr val="D11709"/>
                </a:solidFill>
                <a:latin typeface="Arial" panose="020B0604020202020204" pitchFamily="34" charset="0"/>
              </a:rPr>
              <a:t>②</a:t>
            </a:r>
            <a:r>
              <a:rPr lang="zh-CN" altLang="en-US" sz="3600" b="1" dirty="0">
                <a:solidFill>
                  <a:srgbClr val="D11709"/>
                </a:solidFill>
                <a:latin typeface="Arial" panose="020B0604020202020204" pitchFamily="34" charset="0"/>
              </a:rPr>
              <a:t>远近交错</a:t>
            </a:r>
            <a:endParaRPr lang="zh-CN" altLang="en-US" sz="3600" b="1" dirty="0">
              <a:solidFill>
                <a:srgbClr val="D11709"/>
              </a:solidFill>
              <a:latin typeface="Arial" panose="020B0604020202020204" pitchFamily="34" charset="0"/>
            </a:endParaRPr>
          </a:p>
        </p:txBody>
      </p:sp>
      <p:sp>
        <p:nvSpPr>
          <p:cNvPr id="96265" name="文本框 96264"/>
          <p:cNvSpPr txBox="1"/>
          <p:nvPr/>
        </p:nvSpPr>
        <p:spPr>
          <a:xfrm>
            <a:off x="250825" y="4977765"/>
            <a:ext cx="3037840" cy="14452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800" b="1" dirty="0">
                <a:solidFill>
                  <a:schemeClr val="hlink"/>
                </a:solidFill>
                <a:latin typeface="Arial" panose="020B0604020202020204" pitchFamily="34" charset="0"/>
              </a:rPr>
              <a:t>“闻水声”（远）</a:t>
            </a:r>
            <a:endParaRPr lang="zh-CN" altLang="en-US" sz="3200" b="1" dirty="0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endParaRPr lang="zh-CN" altLang="en-US" sz="3200" b="1" dirty="0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r>
              <a:rPr lang="zh-CN" altLang="en-US" sz="2800" b="1" dirty="0">
                <a:solidFill>
                  <a:schemeClr val="hlink"/>
                </a:solidFill>
                <a:latin typeface="Arial" panose="020B0604020202020204" pitchFamily="34" charset="0"/>
              </a:rPr>
              <a:t>“坐潭上”（近）</a:t>
            </a:r>
            <a:endParaRPr lang="zh-CN" altLang="en-US" sz="32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96266" name="右大括号 96265"/>
          <p:cNvSpPr/>
          <p:nvPr/>
        </p:nvSpPr>
        <p:spPr>
          <a:xfrm>
            <a:off x="3288665" y="5062220"/>
            <a:ext cx="144780" cy="1275715"/>
          </a:xfrm>
          <a:prstGeom prst="rightBrace">
            <a:avLst>
              <a:gd name="adj1" fmla="val 83058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6267" name="文本框 96266"/>
          <p:cNvSpPr txBox="1"/>
          <p:nvPr/>
        </p:nvSpPr>
        <p:spPr>
          <a:xfrm>
            <a:off x="3529330" y="5285740"/>
            <a:ext cx="354965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sz="24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远远近近，多层次展现了小潭的景致</a:t>
            </a:r>
            <a:endParaRPr sz="24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174365" y="1509395"/>
            <a:ext cx="2320290" cy="52197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p>
            <a:pPr marL="342900" indent="-342900" algn="ctr">
              <a:spcBef>
                <a:spcPct val="50000"/>
              </a:spcBef>
            </a:pPr>
            <a:r>
              <a:rPr lang="zh-CN" altLang="en-US" sz="2800">
                <a:ln w="22225">
                  <a:solidFill>
                    <a:schemeClr val="accent2"/>
                  </a:solidFill>
                  <a:prstDash val="solid"/>
                </a:ln>
                <a:noFill/>
                <a:effectLst/>
                <a:latin typeface="楷体" panose="02010609060101010101" charset="-122"/>
                <a:ea typeface="楷体" panose="02010609060101010101" charset="-122"/>
              </a:rPr>
              <a:t>写景技巧</a:t>
            </a:r>
            <a:endParaRPr lang="zh-CN" altLang="en-US" sz="2800">
              <a:ln w="22225">
                <a:solidFill>
                  <a:schemeClr val="accent2"/>
                </a:solidFill>
                <a:prstDash val="solid"/>
              </a:ln>
              <a:noFill/>
              <a:effectLst/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4843780" y="219734"/>
            <a:ext cx="1477010" cy="772136"/>
            <a:chOff x="1309009" y="2422670"/>
            <a:chExt cx="889080" cy="772001"/>
          </a:xfrm>
        </p:grpSpPr>
        <p:sp>
          <p:nvSpPr>
            <p:cNvPr id="10" name="矩形 9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品析·语言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6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/>
      <p:bldP spid="96261" grpId="0"/>
      <p:bldP spid="96263" grpId="0"/>
      <p:bldP spid="96264" grpId="0"/>
      <p:bldP spid="96265" grpId="0"/>
      <p:bldP spid="96267" grpId="0"/>
      <p:bldP spid="2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4761" name="图片 74760" descr="Ar_009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2450" y="5445125"/>
            <a:ext cx="755650" cy="3286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" name="组合 5"/>
          <p:cNvGrpSpPr/>
          <p:nvPr/>
        </p:nvGrpSpPr>
        <p:grpSpPr>
          <a:xfrm>
            <a:off x="5000943" y="295801"/>
            <a:ext cx="1476375" cy="771634"/>
            <a:chOff x="1309009" y="2422561"/>
            <a:chExt cx="889080" cy="772110"/>
          </a:xfrm>
        </p:grpSpPr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>
              <a:off x="1309010" y="2422561"/>
              <a:ext cx="889079" cy="277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 fontAlgn="base"/>
              <a:r>
                <a:rPr lang="zh-CN" altLang="en-US" strike="noStrike" noProof="1" smtClean="0">
                  <a:solidFill>
                    <a:schemeClr val="bg1"/>
                  </a:solidFill>
                </a:rPr>
                <a:t>课堂·导入</a:t>
              </a:r>
              <a:endParaRPr lang="zh-CN" altLang="en-US" strike="noStrike" noProof="1" smtClean="0">
                <a:solidFill>
                  <a:schemeClr val="bg1"/>
                </a:solidFill>
              </a:endParaRPr>
            </a:p>
          </p:txBody>
        </p:sp>
        <p:sp>
          <p:nvSpPr>
            <p:cNvPr id="2" name="等腰三角形 1"/>
            <p:cNvSpPr/>
            <p:nvPr>
              <p:custDataLst>
                <p:tags r:id="rId4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93395" y="1608455"/>
            <a:ext cx="4450080" cy="5708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2400" dirty="0" smtClean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观察以下图片，你发现了什么？</a:t>
            </a:r>
            <a:endParaRPr lang="zh-CN" altLang="en-US" sz="2400" dirty="0" smtClean="0">
              <a:solidFill>
                <a:schemeClr val="accent6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rcRect r="556" b="9000"/>
          <a:stretch>
            <a:fillRect/>
          </a:stretch>
        </p:blipFill>
        <p:spPr>
          <a:xfrm>
            <a:off x="493395" y="2141220"/>
            <a:ext cx="3176270" cy="19380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rcRect r="4102" b="12460"/>
          <a:stretch>
            <a:fillRect/>
          </a:stretch>
        </p:blipFill>
        <p:spPr>
          <a:xfrm>
            <a:off x="4160520" y="2141220"/>
            <a:ext cx="2875915" cy="196977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820" y="4259580"/>
            <a:ext cx="2979420" cy="198183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10355" y="4350385"/>
            <a:ext cx="2976880" cy="180022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234" name="文本框 95233"/>
          <p:cNvSpPr txBox="1"/>
          <p:nvPr/>
        </p:nvSpPr>
        <p:spPr>
          <a:xfrm>
            <a:off x="250825" y="1737360"/>
            <a:ext cx="272859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42900" indent="-342900">
              <a:spcBef>
                <a:spcPct val="50000"/>
              </a:spcBef>
            </a:pPr>
            <a:r>
              <a:rPr lang="en-US" altLang="zh-CN" sz="3600" b="1" dirty="0">
                <a:solidFill>
                  <a:srgbClr val="D11709"/>
                </a:solidFill>
                <a:latin typeface="Arial" panose="020B0604020202020204" pitchFamily="34" charset="0"/>
              </a:rPr>
              <a:t>③</a:t>
            </a:r>
            <a:r>
              <a:rPr lang="zh-CN" altLang="en-US" sz="3600" b="1" dirty="0">
                <a:solidFill>
                  <a:srgbClr val="D11709"/>
                </a:solidFill>
                <a:latin typeface="Arial" panose="020B0604020202020204" pitchFamily="34" charset="0"/>
              </a:rPr>
              <a:t>动静互衬</a:t>
            </a:r>
            <a:endParaRPr lang="zh-CN" altLang="en-US" sz="3600" b="1" dirty="0">
              <a:solidFill>
                <a:srgbClr val="D11709"/>
              </a:solidFill>
              <a:latin typeface="Arial" panose="020B0604020202020204" pitchFamily="34" charset="0"/>
            </a:endParaRPr>
          </a:p>
        </p:txBody>
      </p:sp>
      <p:sp>
        <p:nvSpPr>
          <p:cNvPr id="95235" name="文本框 95234"/>
          <p:cNvSpPr txBox="1"/>
          <p:nvPr/>
        </p:nvSpPr>
        <p:spPr>
          <a:xfrm>
            <a:off x="114935" y="2501265"/>
            <a:ext cx="532447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800" b="1" dirty="0">
                <a:solidFill>
                  <a:schemeClr val="hlink"/>
                </a:solidFill>
                <a:latin typeface="Arial" panose="020B0604020202020204" pitchFamily="34" charset="0"/>
              </a:rPr>
              <a:t>“影布石上，佁然不动”（静）</a:t>
            </a:r>
            <a:endParaRPr lang="zh-CN" altLang="en-US" sz="2800" b="1" dirty="0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endParaRPr lang="zh-CN" altLang="en-US" sz="2800" b="1" dirty="0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r>
              <a:rPr lang="zh-CN" altLang="en-US" sz="2800" b="1" dirty="0">
                <a:solidFill>
                  <a:schemeClr val="hlink"/>
                </a:solidFill>
                <a:latin typeface="Arial" panose="020B0604020202020204" pitchFamily="34" charset="0"/>
              </a:rPr>
              <a:t>“俶尔远近，往来翕忽”（动）</a:t>
            </a:r>
            <a:endParaRPr lang="zh-CN" altLang="en-US" sz="32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95236" name="右大括号 95235"/>
          <p:cNvSpPr/>
          <p:nvPr/>
        </p:nvSpPr>
        <p:spPr>
          <a:xfrm>
            <a:off x="5261610" y="2545398"/>
            <a:ext cx="71438" cy="1295400"/>
          </a:xfrm>
          <a:prstGeom prst="rightBrace">
            <a:avLst>
              <a:gd name="adj1" fmla="val 151110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5237" name="文本框 95236"/>
          <p:cNvSpPr txBox="1"/>
          <p:nvPr/>
        </p:nvSpPr>
        <p:spPr>
          <a:xfrm>
            <a:off x="5439410" y="2886710"/>
            <a:ext cx="239776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sz="24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静中有动，更显环境的雅静</a:t>
            </a:r>
            <a:endParaRPr sz="24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  <p:sp>
        <p:nvSpPr>
          <p:cNvPr id="95238" name="文本框 95237"/>
          <p:cNvSpPr txBox="1"/>
          <p:nvPr/>
        </p:nvSpPr>
        <p:spPr>
          <a:xfrm>
            <a:off x="250825" y="3980180"/>
            <a:ext cx="26352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42900" indent="-342900">
              <a:spcBef>
                <a:spcPct val="50000"/>
              </a:spcBef>
            </a:pPr>
            <a:r>
              <a:rPr lang="en-US" altLang="zh-CN" sz="3600" b="1" dirty="0">
                <a:solidFill>
                  <a:srgbClr val="D11709"/>
                </a:solidFill>
                <a:latin typeface="Arial" panose="020B0604020202020204" pitchFamily="34" charset="0"/>
              </a:rPr>
              <a:t>④</a:t>
            </a:r>
            <a:r>
              <a:rPr lang="zh-CN" altLang="en-US" sz="3600" b="1" dirty="0">
                <a:solidFill>
                  <a:srgbClr val="D11709"/>
                </a:solidFill>
                <a:latin typeface="Arial" panose="020B0604020202020204" pitchFamily="34" charset="0"/>
              </a:rPr>
              <a:t>虚实相生</a:t>
            </a:r>
            <a:endParaRPr lang="zh-CN" altLang="en-US" sz="3600" b="1" dirty="0">
              <a:solidFill>
                <a:srgbClr val="D11709"/>
              </a:solidFill>
              <a:latin typeface="Arial" panose="020B0604020202020204" pitchFamily="34" charset="0"/>
            </a:endParaRPr>
          </a:p>
        </p:txBody>
      </p:sp>
      <p:sp>
        <p:nvSpPr>
          <p:cNvPr id="95239" name="文本框 95238"/>
          <p:cNvSpPr txBox="1"/>
          <p:nvPr/>
        </p:nvSpPr>
        <p:spPr>
          <a:xfrm>
            <a:off x="177165" y="4786630"/>
            <a:ext cx="62731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hlink"/>
                </a:solidFill>
                <a:latin typeface="Arial" panose="020B0604020202020204" pitchFamily="34" charset="0"/>
              </a:rPr>
              <a:t>“潭中鱼可百许头…似与游者相乐”</a:t>
            </a:r>
            <a:r>
              <a:rPr lang="zh-CN" altLang="en-US" dirty="0">
                <a:latin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5240" name="文本框 95239"/>
          <p:cNvSpPr txBox="1"/>
          <p:nvPr/>
        </p:nvSpPr>
        <p:spPr>
          <a:xfrm>
            <a:off x="250825" y="5308600"/>
            <a:ext cx="739076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spcBef>
                <a:spcPct val="50000"/>
              </a:spcBef>
            </a:pPr>
            <a:r>
              <a:rPr sz="24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——表面纯粹写鱼，其实也在写水，鱼历历在目，则水澄澈透明，鱼为实，水为虚，以实写虚，虚实相映成趣。 </a:t>
            </a:r>
            <a:endParaRPr sz="24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4843780" y="219734"/>
            <a:ext cx="1477010" cy="772136"/>
            <a:chOff x="1309009" y="2422670"/>
            <a:chExt cx="889080" cy="772001"/>
          </a:xfrm>
        </p:grpSpPr>
        <p:sp>
          <p:nvSpPr>
            <p:cNvPr id="10" name="矩形 9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品析·语言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>
                                            <p:txEl>
                                              <p:charRg st="0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5240">
                                            <p:txEl>
                                              <p:charRg st="0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5240">
                                            <p:txEl>
                                              <p:charRg st="0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5240">
                                            <p:txEl>
                                              <p:charRg st="0" end="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  <p:bldP spid="95235" grpId="0"/>
      <p:bldP spid="95237" grpId="0"/>
      <p:bldP spid="95238" grpId="0"/>
      <p:bldP spid="952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4211" name="文本框 94210"/>
          <p:cNvSpPr txBox="1"/>
          <p:nvPr/>
        </p:nvSpPr>
        <p:spPr>
          <a:xfrm>
            <a:off x="250825" y="2181225"/>
            <a:ext cx="383794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D11709"/>
                </a:solidFill>
                <a:latin typeface="Arial" panose="020B0604020202020204" pitchFamily="34" charset="0"/>
              </a:rPr>
              <a:t>①游踪来去的照应</a:t>
            </a:r>
            <a:endParaRPr lang="zh-CN" altLang="en-US" sz="3200" b="1" dirty="0">
              <a:solidFill>
                <a:srgbClr val="D11709"/>
              </a:solidFill>
              <a:latin typeface="Arial" panose="020B0604020202020204" pitchFamily="34" charset="0"/>
            </a:endParaRPr>
          </a:p>
        </p:txBody>
      </p:sp>
      <p:sp>
        <p:nvSpPr>
          <p:cNvPr id="94212" name="文本框 94211"/>
          <p:cNvSpPr txBox="1"/>
          <p:nvPr/>
        </p:nvSpPr>
        <p:spPr>
          <a:xfrm>
            <a:off x="179705" y="2764790"/>
            <a:ext cx="4323080" cy="11372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400" b="1" dirty="0">
                <a:solidFill>
                  <a:schemeClr val="hlink"/>
                </a:solidFill>
                <a:latin typeface="Arial" panose="020B0604020202020204" pitchFamily="34" charset="0"/>
              </a:rPr>
              <a:t>“从小丘西行百二十步”（来）</a:t>
            </a:r>
            <a:endParaRPr lang="zh-CN" altLang="en-US" sz="2400" b="1" dirty="0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endParaRPr lang="zh-CN" altLang="en-US" sz="2000" b="1" dirty="0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r>
              <a:rPr lang="zh-CN" altLang="en-US" sz="2400" b="1" dirty="0">
                <a:solidFill>
                  <a:schemeClr val="hlink"/>
                </a:solidFill>
                <a:latin typeface="Arial" panose="020B0604020202020204" pitchFamily="34" charset="0"/>
              </a:rPr>
              <a:t>“乃记之而去”（去）</a:t>
            </a:r>
            <a:endParaRPr lang="zh-CN" altLang="en-US" sz="24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94213" name="右大括号 94212"/>
          <p:cNvSpPr/>
          <p:nvPr/>
        </p:nvSpPr>
        <p:spPr>
          <a:xfrm>
            <a:off x="4502785" y="2820035"/>
            <a:ext cx="215900" cy="1082040"/>
          </a:xfrm>
          <a:prstGeom prst="rightBrace">
            <a:avLst>
              <a:gd name="adj1" fmla="val 47242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4214" name="文本框 94213"/>
          <p:cNvSpPr txBox="1"/>
          <p:nvPr/>
        </p:nvSpPr>
        <p:spPr>
          <a:xfrm>
            <a:off x="4776470" y="2764790"/>
            <a:ext cx="304101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sz="24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一“来”二“去”，完整反映游览的过程，首尾圆合</a:t>
            </a:r>
            <a:endParaRPr sz="24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  <p:sp>
        <p:nvSpPr>
          <p:cNvPr id="94215" name="文本框 94214"/>
          <p:cNvSpPr txBox="1"/>
          <p:nvPr/>
        </p:nvSpPr>
        <p:spPr>
          <a:xfrm>
            <a:off x="354013" y="4191318"/>
            <a:ext cx="561657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D11709"/>
                </a:solidFill>
                <a:latin typeface="Arial" panose="020B0604020202020204" pitchFamily="34" charset="0"/>
              </a:rPr>
              <a:t>②</a:t>
            </a:r>
            <a:r>
              <a:rPr lang="zh-CN" altLang="en-US" sz="3200" b="1" dirty="0">
                <a:solidFill>
                  <a:srgbClr val="D11709"/>
                </a:solidFill>
                <a:latin typeface="Arial" panose="020B0604020202020204" pitchFamily="34" charset="0"/>
              </a:rPr>
              <a:t>方位上下的照应</a:t>
            </a:r>
            <a:endParaRPr lang="zh-CN" altLang="en-US" sz="3200" b="1" dirty="0">
              <a:solidFill>
                <a:srgbClr val="D11709"/>
              </a:solidFill>
              <a:latin typeface="Arial" panose="020B0604020202020204" pitchFamily="34" charset="0"/>
            </a:endParaRPr>
          </a:p>
        </p:txBody>
      </p:sp>
      <p:sp>
        <p:nvSpPr>
          <p:cNvPr id="94216" name="文本框 94215"/>
          <p:cNvSpPr txBox="1"/>
          <p:nvPr/>
        </p:nvSpPr>
        <p:spPr>
          <a:xfrm>
            <a:off x="-67310" y="4999355"/>
            <a:ext cx="4967605" cy="11372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400" b="1" dirty="0">
                <a:solidFill>
                  <a:schemeClr val="hlink"/>
                </a:solidFill>
                <a:latin typeface="Arial" panose="020B0604020202020204" pitchFamily="34" charset="0"/>
              </a:rPr>
              <a:t>“下见小潭”（间接表明作者位置）</a:t>
            </a:r>
            <a:endParaRPr lang="zh-CN" altLang="en-US" sz="2400" b="1" dirty="0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endParaRPr lang="zh-CN" altLang="en-US" sz="2000" b="1" dirty="0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r>
              <a:rPr lang="zh-CN" altLang="en-US" sz="2400" b="1" dirty="0">
                <a:solidFill>
                  <a:schemeClr val="hlink"/>
                </a:solidFill>
                <a:latin typeface="Arial" panose="020B0604020202020204" pitchFamily="34" charset="0"/>
              </a:rPr>
              <a:t>“坐潭上”（直接表明作者位置）</a:t>
            </a:r>
            <a:endParaRPr lang="zh-CN" altLang="en-US" sz="24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94217" name="右大括号 94216"/>
          <p:cNvSpPr/>
          <p:nvPr/>
        </p:nvSpPr>
        <p:spPr>
          <a:xfrm>
            <a:off x="4776470" y="5129530"/>
            <a:ext cx="177800" cy="937895"/>
          </a:xfrm>
          <a:prstGeom prst="rightBrace">
            <a:avLst>
              <a:gd name="adj1" fmla="val 131521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4218" name="文本框 94217"/>
          <p:cNvSpPr txBox="1"/>
          <p:nvPr/>
        </p:nvSpPr>
        <p:spPr>
          <a:xfrm>
            <a:off x="4954270" y="4999355"/>
            <a:ext cx="293306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sz="24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一“上”二“下”，反复交代观赏的视角，暗示潭范围之小</a:t>
            </a:r>
            <a:endParaRPr lang="zh-CN" altLang="en-US" sz="2800" b="1" dirty="0">
              <a:solidFill>
                <a:srgbClr val="F01CB8"/>
              </a:solidFill>
              <a:latin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411855" y="1397635"/>
            <a:ext cx="2320290" cy="52197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marL="342900" indent="-342900" algn="ctr">
              <a:spcBef>
                <a:spcPct val="50000"/>
              </a:spcBef>
            </a:pPr>
            <a:r>
              <a:rPr lang="zh-CN" altLang="en-US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行文结构</a:t>
            </a:r>
            <a:endParaRPr lang="zh-CN" altLang="en-US" sz="28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4843780" y="219734"/>
            <a:ext cx="1477010" cy="772136"/>
            <a:chOff x="1309009" y="2422670"/>
            <a:chExt cx="889080" cy="772001"/>
          </a:xfrm>
        </p:grpSpPr>
        <p:sp>
          <p:nvSpPr>
            <p:cNvPr id="10" name="矩形 9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品析·语言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80000">
                                          <p:val>
                                            <p:fltVal val="90.000000"/>
                                          </p:val>
                                        </p:tav>
                                        <p:tav tm="8000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.000000"/>
                                          </p:val>
                                        </p:tav>
                                        <p:tav tm="50000">
                                          <p:val>
                                            <p:fltVal val="0.95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94215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4216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4216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>
                                            <p:txEl>
                                              <p:charRg st="18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4216">
                                            <p:txEl>
                                              <p:charRg st="18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4216">
                                            <p:txEl>
                                              <p:charRg st="18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4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4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4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/>
      <p:bldP spid="94212" grpId="0"/>
      <p:bldP spid="94214" grpId="0"/>
      <p:bldP spid="94218" grpId="0"/>
      <p:bldP spid="2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9570" name="文本框 109569"/>
          <p:cNvSpPr txBox="1"/>
          <p:nvPr/>
        </p:nvSpPr>
        <p:spPr>
          <a:xfrm>
            <a:off x="181610" y="1635760"/>
            <a:ext cx="397256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D11709"/>
                </a:solidFill>
                <a:latin typeface="Arial" panose="020B0604020202020204" pitchFamily="34" charset="0"/>
              </a:rPr>
              <a:t>③</a:t>
            </a:r>
            <a:r>
              <a:rPr lang="zh-CN" altLang="en-US" sz="3200" b="1" dirty="0">
                <a:solidFill>
                  <a:srgbClr val="D11709"/>
                </a:solidFill>
                <a:latin typeface="Arial" panose="020B0604020202020204" pitchFamily="34" charset="0"/>
              </a:rPr>
              <a:t>景物分合的照应</a:t>
            </a:r>
            <a:endParaRPr lang="zh-CN" altLang="en-US" sz="3200" b="1" dirty="0">
              <a:solidFill>
                <a:srgbClr val="D11709"/>
              </a:solidFill>
              <a:latin typeface="Arial" panose="020B0604020202020204" pitchFamily="34" charset="0"/>
            </a:endParaRPr>
          </a:p>
        </p:txBody>
      </p:sp>
      <p:sp>
        <p:nvSpPr>
          <p:cNvPr id="109571" name="文本框 109570"/>
          <p:cNvSpPr txBox="1"/>
          <p:nvPr/>
        </p:nvSpPr>
        <p:spPr>
          <a:xfrm>
            <a:off x="0" y="2124710"/>
            <a:ext cx="591947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400" b="1" dirty="0">
                <a:solidFill>
                  <a:schemeClr val="hlink"/>
                </a:solidFill>
                <a:latin typeface="Arial" panose="020B0604020202020204" pitchFamily="34" charset="0"/>
              </a:rPr>
              <a:t>“隔篁竹”“伐竹取道”（分写竹）</a:t>
            </a:r>
            <a:endParaRPr lang="zh-CN" altLang="en-US" sz="2400" b="1" dirty="0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r>
              <a:rPr lang="zh-CN" altLang="en-US" sz="2400" b="1" dirty="0">
                <a:solidFill>
                  <a:schemeClr val="hlink"/>
                </a:solidFill>
                <a:latin typeface="Arial" panose="020B0604020202020204" pitchFamily="34" charset="0"/>
              </a:rPr>
              <a:t>“青树翠蔓…参差披拂”（分写树）</a:t>
            </a:r>
            <a:endParaRPr lang="zh-CN" altLang="en-US" sz="2400" b="1" dirty="0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r>
              <a:rPr lang="zh-CN" altLang="en-US" sz="2400" b="1" dirty="0">
                <a:solidFill>
                  <a:schemeClr val="hlink"/>
                </a:solidFill>
                <a:latin typeface="Arial" panose="020B0604020202020204" pitchFamily="34" charset="0"/>
              </a:rPr>
              <a:t>“四面竹树环合，寂寥无人”</a:t>
            </a:r>
            <a:endParaRPr lang="zh-CN" altLang="en-US" sz="2400" b="1" dirty="0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r>
              <a:rPr lang="zh-CN" altLang="en-US" sz="2400" b="1" dirty="0">
                <a:solidFill>
                  <a:schemeClr val="hlink"/>
                </a:solidFill>
                <a:latin typeface="Arial" panose="020B0604020202020204" pitchFamily="34" charset="0"/>
              </a:rPr>
              <a:t>（合写竹树）</a:t>
            </a:r>
            <a:endParaRPr lang="zh-CN" altLang="en-US" sz="24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109572" name="右大括号 109571"/>
          <p:cNvSpPr/>
          <p:nvPr/>
        </p:nvSpPr>
        <p:spPr>
          <a:xfrm>
            <a:off x="4898390" y="2275205"/>
            <a:ext cx="163195" cy="1267460"/>
          </a:xfrm>
          <a:prstGeom prst="rightBrace">
            <a:avLst>
              <a:gd name="adj1" fmla="val 79854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9573" name="文本框 109572"/>
          <p:cNvSpPr txBox="1"/>
          <p:nvPr/>
        </p:nvSpPr>
        <p:spPr>
          <a:xfrm>
            <a:off x="5234940" y="2275205"/>
            <a:ext cx="2411413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一分一合，清晰再现潭上景物可见潭的幽僻风貌</a:t>
            </a:r>
            <a:endParaRPr sz="24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  <p:sp>
        <p:nvSpPr>
          <p:cNvPr id="109574" name="文本框 109573"/>
          <p:cNvSpPr txBox="1"/>
          <p:nvPr/>
        </p:nvSpPr>
        <p:spPr>
          <a:xfrm>
            <a:off x="181610" y="3835400"/>
            <a:ext cx="362902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42900" indent="-342900">
              <a:spcBef>
                <a:spcPct val="50000"/>
              </a:spcBef>
            </a:pPr>
            <a:r>
              <a:rPr lang="en-US" altLang="zh-CN" sz="3200" b="1" dirty="0">
                <a:solidFill>
                  <a:srgbClr val="D11709"/>
                </a:solidFill>
                <a:latin typeface="Arial" panose="020B0604020202020204" pitchFamily="34" charset="0"/>
              </a:rPr>
              <a:t>④</a:t>
            </a:r>
            <a:r>
              <a:rPr lang="zh-CN" altLang="en-US" sz="3200" b="1" dirty="0">
                <a:solidFill>
                  <a:srgbClr val="D11709"/>
                </a:solidFill>
                <a:latin typeface="Arial" panose="020B0604020202020204" pitchFamily="34" charset="0"/>
              </a:rPr>
              <a:t>环境明暗的照应</a:t>
            </a:r>
            <a:endParaRPr lang="zh-CN" altLang="en-US" sz="3200" b="1" dirty="0">
              <a:solidFill>
                <a:srgbClr val="D11709"/>
              </a:solidFill>
              <a:latin typeface="Arial" panose="020B0604020202020204" pitchFamily="34" charset="0"/>
            </a:endParaRPr>
          </a:p>
        </p:txBody>
      </p:sp>
      <p:sp>
        <p:nvSpPr>
          <p:cNvPr id="109575" name="文本框 109574"/>
          <p:cNvSpPr txBox="1"/>
          <p:nvPr/>
        </p:nvSpPr>
        <p:spPr>
          <a:xfrm>
            <a:off x="0" y="4418965"/>
            <a:ext cx="550545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400" b="1" dirty="0">
                <a:solidFill>
                  <a:schemeClr val="hlink"/>
                </a:solidFill>
                <a:latin typeface="Arial" panose="020B0604020202020204" pitchFamily="34" charset="0"/>
              </a:rPr>
              <a:t>“隔篁竹，闻水声”（暗）</a:t>
            </a:r>
            <a:endParaRPr lang="zh-CN" altLang="en-US" sz="2400" b="1" dirty="0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r>
              <a:rPr lang="zh-CN" altLang="en-US" sz="2400" b="1" dirty="0">
                <a:solidFill>
                  <a:schemeClr val="hlink"/>
                </a:solidFill>
                <a:latin typeface="Arial" panose="020B0604020202020204" pitchFamily="34" charset="0"/>
              </a:rPr>
              <a:t>“伐竹取道，下见小潭…”（明）</a:t>
            </a:r>
            <a:endParaRPr lang="zh-CN" altLang="en-US" sz="2400" b="1" dirty="0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r>
              <a:rPr lang="zh-CN" altLang="en-US" sz="2400" b="1" dirty="0">
                <a:solidFill>
                  <a:schemeClr val="hlink"/>
                </a:solidFill>
                <a:latin typeface="Arial" panose="020B0604020202020204" pitchFamily="34" charset="0"/>
              </a:rPr>
              <a:t>“潭西南而望…明灭可见”</a:t>
            </a:r>
            <a:endParaRPr lang="zh-CN" altLang="en-US" sz="2400" b="1" dirty="0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r>
              <a:rPr lang="zh-CN" altLang="en-US" sz="2400" b="1" dirty="0">
                <a:solidFill>
                  <a:schemeClr val="hlink"/>
                </a:solidFill>
                <a:latin typeface="Arial" panose="020B0604020202020204" pitchFamily="34" charset="0"/>
              </a:rPr>
              <a:t>（明暗相应）</a:t>
            </a:r>
            <a:endParaRPr lang="zh-CN" altLang="en-US" sz="24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109576" name="右大括号 109575"/>
          <p:cNvSpPr/>
          <p:nvPr/>
        </p:nvSpPr>
        <p:spPr>
          <a:xfrm>
            <a:off x="4531360" y="4511675"/>
            <a:ext cx="298450" cy="1383030"/>
          </a:xfrm>
          <a:prstGeom prst="rightBrace">
            <a:avLst>
              <a:gd name="adj1" fmla="val 30993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9577" name="文本框 109576"/>
          <p:cNvSpPr txBox="1"/>
          <p:nvPr/>
        </p:nvSpPr>
        <p:spPr>
          <a:xfrm>
            <a:off x="4829810" y="4511675"/>
            <a:ext cx="267335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sz="24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一“明”一“暗”，逐次展现所感的内容，强调环境的优美或冷寂。</a:t>
            </a:r>
            <a:endParaRPr lang="zh-CN" altLang="en-US" sz="32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4843780" y="219734"/>
            <a:ext cx="1477010" cy="772136"/>
            <a:chOff x="1309009" y="2422670"/>
            <a:chExt cx="889080" cy="772001"/>
          </a:xfrm>
        </p:grpSpPr>
        <p:sp>
          <p:nvSpPr>
            <p:cNvPr id="10" name="矩形 9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品析·语言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9573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9573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9573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9575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9575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>
                                            <p:txEl>
                                              <p:charRg st="13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9575">
                                            <p:txEl>
                                              <p:charRg st="13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9575">
                                            <p:txEl>
                                              <p:charRg st="13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>
                                            <p:txEl>
                                              <p:charRg st="29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9575">
                                            <p:txEl>
                                              <p:charRg st="29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9575">
                                            <p:txEl>
                                              <p:charRg st="29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>
                                            <p:txEl>
                                              <p:char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9575">
                                            <p:txEl>
                                              <p:char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9575">
                                            <p:txEl>
                                              <p:char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0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/>
      <p:bldP spid="109571" grpId="0"/>
      <p:bldP spid="109574" grpId="0"/>
      <p:bldP spid="10957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0594" name="文本框 110593"/>
          <p:cNvSpPr txBox="1"/>
          <p:nvPr/>
        </p:nvSpPr>
        <p:spPr>
          <a:xfrm>
            <a:off x="250825" y="1629410"/>
            <a:ext cx="145859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D11709"/>
                </a:solidFill>
                <a:latin typeface="Arial" panose="020B0604020202020204" pitchFamily="34" charset="0"/>
              </a:rPr>
              <a:t>总结：</a:t>
            </a:r>
            <a:endParaRPr lang="zh-CN" altLang="en-US" sz="3600" b="1" dirty="0">
              <a:solidFill>
                <a:srgbClr val="D11709"/>
              </a:solidFill>
              <a:latin typeface="Arial" panose="020B0604020202020204" pitchFamily="34" charset="0"/>
            </a:endParaRPr>
          </a:p>
        </p:txBody>
      </p:sp>
      <p:sp>
        <p:nvSpPr>
          <p:cNvPr id="110595" name="文本框 110594"/>
          <p:cNvSpPr txBox="1"/>
          <p:nvPr/>
        </p:nvSpPr>
        <p:spPr>
          <a:xfrm>
            <a:off x="250825" y="2268220"/>
            <a:ext cx="7274560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800" b="1" dirty="0">
                <a:solidFill>
                  <a:schemeClr val="hlink"/>
                </a:solidFill>
                <a:latin typeface="Arial" panose="020B0604020202020204" pitchFamily="34" charset="0"/>
              </a:rPr>
              <a:t>写景的角度：</a:t>
            </a:r>
            <a:r>
              <a:rPr sz="24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绘声、绘色、绘形、绘影、绘神</a:t>
            </a:r>
            <a:endParaRPr lang="zh-CN" altLang="en-US" sz="2800" b="1" dirty="0">
              <a:solidFill>
                <a:srgbClr val="DB5345"/>
              </a:solidFill>
              <a:latin typeface="Arial" panose="020B0604020202020204" pitchFamily="34" charset="0"/>
            </a:endParaRPr>
          </a:p>
          <a:p>
            <a:r>
              <a:rPr lang="zh-CN" altLang="en-US" sz="2800" b="1" dirty="0">
                <a:solidFill>
                  <a:schemeClr val="hlink"/>
                </a:solidFill>
                <a:latin typeface="Arial" panose="020B0604020202020204" pitchFamily="34" charset="0"/>
              </a:rPr>
              <a:t>写景的技巧：</a:t>
            </a:r>
            <a:r>
              <a:rPr sz="24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点面结合     虚实相生</a:t>
            </a:r>
            <a:endParaRPr sz="24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  <a:p>
            <a:r>
              <a:rPr sz="24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              动静互衬     正侧结合</a:t>
            </a:r>
            <a:endParaRPr sz="24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  <a:p>
            <a:r>
              <a:rPr lang="zh-CN" altLang="en-US" sz="2800" b="1" dirty="0">
                <a:solidFill>
                  <a:srgbClr val="DB5345"/>
                </a:solidFill>
                <a:latin typeface="Arial" panose="020B0604020202020204" pitchFamily="34" charset="0"/>
              </a:rPr>
              <a:t>                      </a:t>
            </a:r>
            <a:endParaRPr lang="zh-CN" altLang="en-US" sz="2800" b="1" dirty="0">
              <a:solidFill>
                <a:srgbClr val="DB5345"/>
              </a:solidFill>
              <a:latin typeface="Arial" panose="020B0604020202020204" pitchFamily="34" charset="0"/>
            </a:endParaRPr>
          </a:p>
          <a:p>
            <a:pPr algn="l">
              <a:buNone/>
            </a:pPr>
            <a:r>
              <a:rPr lang="zh-CN" altLang="en-US" sz="2800" b="1" dirty="0">
                <a:solidFill>
                  <a:schemeClr val="hlink"/>
                </a:solidFill>
                <a:latin typeface="Arial" panose="020B0604020202020204" pitchFamily="34" charset="0"/>
              </a:rPr>
              <a:t>行文照应：   </a:t>
            </a:r>
            <a:r>
              <a:rPr sz="24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行踪来去的照应   环境明暗的照应</a:t>
            </a:r>
            <a:endParaRPr sz="24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  <a:p>
            <a:pPr algn="l">
              <a:buNone/>
            </a:pPr>
            <a:r>
              <a:rPr sz="24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              方位上下的照应   景物分合的照应</a:t>
            </a:r>
            <a:endParaRPr sz="24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  <a:p>
            <a:r>
              <a:rPr lang="zh-CN" altLang="en-US" sz="2800" b="1" dirty="0">
                <a:solidFill>
                  <a:srgbClr val="DB5345"/>
                </a:solidFill>
                <a:latin typeface="Arial" panose="020B0604020202020204" pitchFamily="34" charset="0"/>
              </a:rPr>
              <a:t>                     </a:t>
            </a:r>
            <a:endParaRPr lang="zh-CN" altLang="en-US" sz="2800" b="1" dirty="0">
              <a:solidFill>
                <a:srgbClr val="DB5345"/>
              </a:solidFill>
              <a:latin typeface="Arial" panose="020B0604020202020204" pitchFamily="34" charset="0"/>
            </a:endParaRPr>
          </a:p>
          <a:p>
            <a:pPr algn="l">
              <a:buNone/>
            </a:pPr>
            <a:r>
              <a:rPr lang="zh-CN" altLang="en-US" sz="2800" b="1" dirty="0">
                <a:solidFill>
                  <a:schemeClr val="hlink"/>
                </a:solidFill>
                <a:latin typeface="Arial" panose="020B0604020202020204" pitchFamily="34" charset="0"/>
              </a:rPr>
              <a:t>语言乐感：   </a:t>
            </a:r>
            <a:r>
              <a:rPr sz="24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整散相糅</a:t>
            </a:r>
            <a:endParaRPr sz="24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  <a:p>
            <a:pPr algn="l">
              <a:buNone/>
            </a:pPr>
            <a:r>
              <a:rPr sz="24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              长短交错</a:t>
            </a:r>
            <a:r>
              <a:rPr lang="zh-CN" altLang="en-US" sz="100" dirty="0">
                <a:latin typeface="Arial" panose="020B0604020202020204" pitchFamily="34" charset="0"/>
              </a:rPr>
              <a:t> </a:t>
            </a:r>
            <a:endParaRPr lang="zh-CN" altLang="en-US" sz="100" dirty="0">
              <a:latin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4843780" y="219734"/>
            <a:ext cx="1477010" cy="772136"/>
            <a:chOff x="1309009" y="2422670"/>
            <a:chExt cx="889080" cy="772001"/>
          </a:xfrm>
        </p:grpSpPr>
        <p:sp>
          <p:nvSpPr>
            <p:cNvPr id="10" name="矩形 9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品析·语言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" name="组合 2"/>
          <p:cNvGrpSpPr/>
          <p:nvPr>
            <p:custDataLst>
              <p:tags r:id="rId1"/>
            </p:custDataLst>
          </p:nvPr>
        </p:nvGrpSpPr>
        <p:grpSpPr>
          <a:xfrm>
            <a:off x="4650740" y="181634"/>
            <a:ext cx="1477010" cy="772136"/>
            <a:chOff x="1309009" y="2422670"/>
            <a:chExt cx="889080" cy="772001"/>
          </a:xfrm>
        </p:grpSpPr>
        <p:sp>
          <p:nvSpPr>
            <p:cNvPr id="5" name="矩形 4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拓展·延伸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7" name="等腰三角形 6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17412" name="文本框 17411"/>
          <p:cNvSpPr txBox="1"/>
          <p:nvPr/>
        </p:nvSpPr>
        <p:spPr>
          <a:xfrm>
            <a:off x="4650740" y="2835275"/>
            <a:ext cx="2515235" cy="29845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3200" dirty="0">
                <a:latin typeface="Times New Roman" panose="02020603050405020304" pitchFamily="18" charset="0"/>
              </a:rPr>
              <a:t>千山鸟飞绝</a:t>
            </a:r>
            <a:r>
              <a:rPr lang="en-US" altLang="zh-CN" sz="3200" dirty="0">
                <a:latin typeface="Times New Roman" panose="02020603050405020304" pitchFamily="18" charset="0"/>
              </a:rPr>
              <a:t>, </a:t>
            </a:r>
            <a:endParaRPr lang="en-US" altLang="zh-CN" sz="3200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3200" dirty="0">
                <a:latin typeface="Times New Roman" panose="02020603050405020304" pitchFamily="18" charset="0"/>
              </a:rPr>
              <a:t>万径人踪灭</a:t>
            </a:r>
            <a:r>
              <a:rPr lang="en-US" altLang="zh-CN" sz="3200" dirty="0">
                <a:latin typeface="Times New Roman" panose="02020603050405020304" pitchFamily="18" charset="0"/>
              </a:rPr>
              <a:t>. </a:t>
            </a:r>
            <a:endParaRPr lang="en-US" altLang="zh-CN" sz="3200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3200" dirty="0">
                <a:latin typeface="Times New Roman" panose="02020603050405020304" pitchFamily="18" charset="0"/>
              </a:rPr>
              <a:t>孤舟蓑笠翁</a:t>
            </a:r>
            <a:r>
              <a:rPr lang="en-US" altLang="zh-CN" sz="3200">
                <a:latin typeface="Times New Roman" panose="02020603050405020304" pitchFamily="18" charset="0"/>
              </a:rPr>
              <a:t>, </a:t>
            </a:r>
            <a:endParaRPr lang="en-US" altLang="zh-CN" sz="320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3200" dirty="0">
                <a:latin typeface="Times New Roman" panose="02020603050405020304" pitchFamily="18" charset="0"/>
              </a:rPr>
              <a:t>独钓寒江雪</a:t>
            </a:r>
            <a:r>
              <a:rPr lang="en-US" altLang="zh-CN" sz="4000">
                <a:latin typeface="Times New Roman" panose="02020603050405020304" pitchFamily="18" charset="0"/>
              </a:rPr>
              <a:t>.</a:t>
            </a:r>
            <a:endParaRPr lang="en-US" altLang="zh-CN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173345" y="1866265"/>
            <a:ext cx="1198880" cy="89154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pPr>
              <a:lnSpc>
                <a:spcPct val="130000"/>
              </a:lnSpc>
            </a:pPr>
            <a:r>
              <a:rPr lang="zh-CN" altLang="en-US" sz="4000" dirty="0" smtClean="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楷体" panose="02010609060101010101" charset="-122"/>
                <a:ea typeface="楷体" panose="02010609060101010101" charset="-122"/>
              </a:rPr>
              <a:t>江雪</a:t>
            </a:r>
            <a:endParaRPr lang="zh-CN" altLang="en-US" sz="4000" dirty="0" smtClean="0"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635" y="1729105"/>
            <a:ext cx="2856865" cy="21145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635" y="3990340"/>
            <a:ext cx="2837815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4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9506" name="矩形 149505"/>
          <p:cNvSpPr/>
          <p:nvPr/>
        </p:nvSpPr>
        <p:spPr>
          <a:xfrm>
            <a:off x="76200" y="2048510"/>
            <a:ext cx="7567295" cy="27609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l">
              <a:lnSpc>
                <a:spcPct val="14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r>
              <a:rPr lang="zh-CN" altLang="en-US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  </a:t>
            </a:r>
            <a:r>
              <a:rPr lang="zh-CN" altLang="en-US" sz="2400">
                <a:solidFill>
                  <a:srgbClr val="333300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黑体" panose="02010609060101010101" charset="-122"/>
                <a:sym typeface="+mn-ea"/>
              </a:rPr>
              <a:t>《小石潭记》是《永州八记》中的一篇。这篇散文生动地描写出了小石潭环境景物的幽美和静穆，抒发了作者贬官失意后的孤凄之情。语言简练、生动，景物刻画细腻、逼真，全篇充满了诗情画意，表现了作者杰出的写作技巧。因之，成为被历代所传诵的散文名篇。 </a:t>
            </a:r>
            <a:endParaRPr lang="zh-CN" altLang="en-US" sz="28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4830445" y="261644"/>
            <a:ext cx="1477010" cy="772136"/>
            <a:chOff x="1309009" y="2422670"/>
            <a:chExt cx="889080" cy="772001"/>
          </a:xfrm>
        </p:grpSpPr>
        <p:sp>
          <p:nvSpPr>
            <p:cNvPr id="10" name="矩形 9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课堂·小结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86105" y="1917700"/>
            <a:ext cx="6266180" cy="355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lvl="0" indent="0"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zh-CN" sz="14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         </a:t>
            </a:r>
            <a:r>
              <a:rPr lang="zh-CN" altLang="en-US" sz="1800" dirty="0">
                <a:latin typeface="黑体" panose="02010609060101010101" charset="-122"/>
                <a:ea typeface="黑体" panose="02010609060101010101" charset="-122"/>
                <a:sym typeface="+mn-ea"/>
              </a:rPr>
              <a:t>柳宗元被贬为永州司马后，时艰不可济，唐祚难振兴，谤毁兼至，贫病交加，老母病故，居处遭火，他满怀忧惧之情，多藉山水以排遣。所幸永州的大自然待他不薄，奇形异态的潭水</a:t>
            </a:r>
            <a:r>
              <a:rPr lang="en-US" altLang="zh-CN" sz="1800">
                <a:latin typeface="黑体" panose="02010609060101010101" charset="-122"/>
                <a:ea typeface="黑体" panose="02010609060101010101" charset="-122"/>
                <a:sym typeface="+mn-ea"/>
              </a:rPr>
              <a:t>﹑</a:t>
            </a:r>
            <a:r>
              <a:rPr lang="zh-CN" altLang="en-US" sz="1800" dirty="0">
                <a:latin typeface="黑体" panose="02010609060101010101" charset="-122"/>
                <a:ea typeface="黑体" panose="02010609060101010101" charset="-122"/>
                <a:sym typeface="+mn-ea"/>
              </a:rPr>
              <a:t>小丘</a:t>
            </a:r>
            <a:r>
              <a:rPr lang="en-US" altLang="zh-CN" sz="1800">
                <a:latin typeface="黑体" panose="02010609060101010101" charset="-122"/>
                <a:ea typeface="黑体" panose="02010609060101010101" charset="-122"/>
                <a:sym typeface="+mn-ea"/>
              </a:rPr>
              <a:t>﹑</a:t>
            </a:r>
            <a:r>
              <a:rPr lang="zh-CN" altLang="en-US" sz="1800" dirty="0">
                <a:latin typeface="黑体" panose="02010609060101010101" charset="-122"/>
                <a:ea typeface="黑体" panose="02010609060101010101" charset="-122"/>
                <a:sym typeface="+mn-ea"/>
              </a:rPr>
              <a:t>石渠</a:t>
            </a:r>
            <a:r>
              <a:rPr lang="en-US" altLang="zh-CN" sz="1800">
                <a:latin typeface="黑体" panose="02010609060101010101" charset="-122"/>
                <a:ea typeface="黑体" panose="02010609060101010101" charset="-122"/>
                <a:sym typeface="+mn-ea"/>
              </a:rPr>
              <a:t>﹑</a:t>
            </a:r>
            <a:r>
              <a:rPr lang="zh-CN" altLang="en-US" sz="1800" dirty="0">
                <a:latin typeface="黑体" panose="02010609060101010101" charset="-122"/>
                <a:ea typeface="黑体" panose="02010609060101010101" charset="-122"/>
                <a:sym typeface="+mn-ea"/>
              </a:rPr>
              <a:t>山涧纷至沓来，美不胜收。</a:t>
            </a:r>
            <a:r>
              <a:rPr lang="en-US" altLang="zh-CN" sz="1800">
                <a:latin typeface="黑体" panose="02010609060101010101" charset="-122"/>
                <a:ea typeface="黑体" panose="02010609060101010101" charset="-122"/>
                <a:sym typeface="+mn-ea"/>
              </a:rPr>
              <a:t>《</a:t>
            </a:r>
            <a:r>
              <a:rPr lang="zh-CN" altLang="en-US" sz="1800" dirty="0">
                <a:latin typeface="黑体" panose="02010609060101010101" charset="-122"/>
                <a:ea typeface="黑体" panose="02010609060101010101" charset="-122"/>
                <a:sym typeface="+mn-ea"/>
              </a:rPr>
              <a:t>永州八记</a:t>
            </a:r>
            <a:r>
              <a:rPr lang="en-US" altLang="zh-CN" sz="1800">
                <a:latin typeface="黑体" panose="02010609060101010101" charset="-122"/>
                <a:ea typeface="黑体" panose="02010609060101010101" charset="-122"/>
                <a:sym typeface="+mn-ea"/>
              </a:rPr>
              <a:t>》</a:t>
            </a:r>
            <a:r>
              <a:rPr lang="zh-CN" altLang="en-US" sz="1800" dirty="0">
                <a:latin typeface="黑体" panose="02010609060101010101" charset="-122"/>
                <a:ea typeface="黑体" panose="02010609060101010101" charset="-122"/>
                <a:sym typeface="+mn-ea"/>
              </a:rPr>
              <a:t>就写于此时。山水游记是柳宗元散文创作中最富艺术独创性的一部分，有</a:t>
            </a:r>
            <a:r>
              <a:rPr lang="en-US" altLang="zh-CN" sz="1800">
                <a:latin typeface="黑体" panose="02010609060101010101" charset="-122"/>
                <a:ea typeface="黑体" panose="02010609060101010101" charset="-122"/>
                <a:sym typeface="+mn-ea"/>
              </a:rPr>
              <a:t>《</a:t>
            </a:r>
            <a:r>
              <a:rPr lang="zh-CN" altLang="en-US" sz="1800" dirty="0">
                <a:latin typeface="黑体" panose="02010609060101010101" charset="-122"/>
                <a:ea typeface="黑体" panose="02010609060101010101" charset="-122"/>
                <a:sym typeface="+mn-ea"/>
              </a:rPr>
              <a:t>永州八记</a:t>
            </a:r>
            <a:r>
              <a:rPr lang="en-US" altLang="zh-CN" sz="1800">
                <a:latin typeface="黑体" panose="02010609060101010101" charset="-122"/>
                <a:ea typeface="黑体" panose="02010609060101010101" charset="-122"/>
                <a:sym typeface="+mn-ea"/>
              </a:rPr>
              <a:t>》</a:t>
            </a:r>
            <a:r>
              <a:rPr lang="zh-CN" altLang="en-US" sz="1800" dirty="0">
                <a:latin typeface="黑体" panose="02010609060101010101" charset="-122"/>
                <a:ea typeface="黑体" panose="02010609060101010101" charset="-122"/>
                <a:sym typeface="+mn-ea"/>
              </a:rPr>
              <a:t>等留存，其中最负盛名的是</a:t>
            </a:r>
            <a:r>
              <a:rPr lang="en-US" altLang="zh-CN" sz="1800">
                <a:latin typeface="黑体" panose="02010609060101010101" charset="-122"/>
                <a:ea typeface="黑体" panose="02010609060101010101" charset="-122"/>
                <a:sym typeface="+mn-ea"/>
              </a:rPr>
              <a:t>《</a:t>
            </a:r>
            <a:r>
              <a:rPr lang="zh-CN" altLang="en-US" sz="1800" dirty="0">
                <a:latin typeface="黑体" panose="02010609060101010101" charset="-122"/>
                <a:ea typeface="黑体" panose="02010609060101010101" charset="-122"/>
                <a:sym typeface="+mn-ea"/>
              </a:rPr>
              <a:t>小石潭记</a:t>
            </a:r>
            <a:r>
              <a:rPr lang="en-US" altLang="zh-CN" sz="1800">
                <a:latin typeface="黑体" panose="02010609060101010101" charset="-122"/>
                <a:ea typeface="黑体" panose="02010609060101010101" charset="-122"/>
                <a:sym typeface="+mn-ea"/>
              </a:rPr>
              <a:t>》</a:t>
            </a:r>
            <a:r>
              <a:rPr lang="zh-CN" altLang="en-US" sz="1800" dirty="0">
                <a:latin typeface="黑体" panose="02010609060101010101" charset="-122"/>
                <a:ea typeface="黑体" panose="02010609060101010101" charset="-122"/>
                <a:sym typeface="+mn-ea"/>
              </a:rPr>
              <a:t>。</a:t>
            </a:r>
            <a:endParaRPr lang="en-US" altLang="zh-CN" sz="1800">
              <a:latin typeface="黑体" panose="02010609060101010101" charset="-122"/>
              <a:ea typeface="黑体" panose="02010609060101010101" charset="-122"/>
            </a:endParaRPr>
          </a:p>
          <a:p>
            <a:pPr marL="0" lvl="0" indent="0">
              <a:lnSpc>
                <a:spcPct val="150000"/>
              </a:lnSpc>
              <a:spcBef>
                <a:spcPct val="50000"/>
              </a:spcBef>
              <a:buNone/>
            </a:pPr>
            <a:endParaRPr lang="zh-CN" altLang="en-US" sz="18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000943" y="295801"/>
            <a:ext cx="1476375" cy="771634"/>
            <a:chOff x="1309009" y="2422561"/>
            <a:chExt cx="889080" cy="772110"/>
          </a:xfrm>
        </p:grpSpPr>
        <p:sp>
          <p:nvSpPr>
            <p:cNvPr id="10" name="矩形 9"/>
            <p:cNvSpPr/>
            <p:nvPr>
              <p:custDataLst>
                <p:tags r:id="rId1"/>
              </p:custDataLst>
            </p:nvPr>
          </p:nvSpPr>
          <p:spPr>
            <a:xfrm>
              <a:off x="1309010" y="2422561"/>
              <a:ext cx="889079" cy="277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 fontAlgn="base"/>
              <a:r>
                <a:rPr lang="zh-CN" altLang="en-US" strike="noStrike" noProof="1" smtClean="0">
                  <a:solidFill>
                    <a:schemeClr val="bg1"/>
                  </a:solidFill>
                </a:rPr>
                <a:t>写作·背景</a:t>
              </a:r>
              <a:endParaRPr lang="zh-CN" altLang="en-US" strike="noStrike" noProof="1" smtClean="0">
                <a:solidFill>
                  <a:schemeClr val="bg1"/>
                </a:solidFill>
              </a:endParaRPr>
            </a:p>
          </p:txBody>
        </p:sp>
        <p:sp>
          <p:nvSpPr>
            <p:cNvPr id="3" name="等腰三角形 2"/>
            <p:cNvSpPr/>
            <p:nvPr>
              <p:custDataLst>
                <p:tags r:id="rId2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5170" name="文本框 135169"/>
          <p:cNvSpPr txBox="1"/>
          <p:nvPr/>
        </p:nvSpPr>
        <p:spPr>
          <a:xfrm>
            <a:off x="2277745" y="1755775"/>
            <a:ext cx="5168265" cy="40976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500" b="1" dirty="0">
                <a:solidFill>
                  <a:srgbClr val="000000"/>
                </a:solidFill>
                <a:latin typeface="华文楷体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dirty="0">
                <a:latin typeface="方正行楷简体" panose="03000509000000000000" charset="-122"/>
                <a:ea typeface="方正行楷简体" panose="03000509000000000000" charset="-122"/>
                <a:sym typeface="+mn-ea"/>
              </a:rPr>
              <a:t>柳宗元（公元773年—公元819年），字子厚，汉族，河东（现在山西芮城、运城一带）人， 唐宋八大家之一，唐代文学家、哲学家、散文家和思想家，世称“柳河东” “河东先生”，因官终柳州刺史，又称“柳柳州”。柳宗元与韩愈并称为“韩柳”，与刘禹锡并称“刘柳”，与王维、孟浩然、韦应物并称“王孟韦柳”。</a:t>
            </a:r>
            <a:endParaRPr sz="2400">
              <a:solidFill>
                <a:srgbClr val="000000"/>
              </a:solidFill>
              <a:latin typeface="方正行楷简体" panose="03000509000000000000" charset="-122"/>
              <a:ea typeface="方正行楷简体" panose="03000509000000000000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012373" y="367556"/>
            <a:ext cx="1476375" cy="771634"/>
            <a:chOff x="1309009" y="2422561"/>
            <a:chExt cx="889080" cy="772110"/>
          </a:xfrm>
        </p:grpSpPr>
        <p:sp>
          <p:nvSpPr>
            <p:cNvPr id="5" name="矩形 4"/>
            <p:cNvSpPr/>
            <p:nvPr>
              <p:custDataLst>
                <p:tags r:id="rId1"/>
              </p:custDataLst>
            </p:nvPr>
          </p:nvSpPr>
          <p:spPr>
            <a:xfrm>
              <a:off x="1309010" y="2422561"/>
              <a:ext cx="889079" cy="277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 fontAlgn="base"/>
              <a:r>
                <a:rPr lang="zh-CN" altLang="en-US" strike="noStrike" noProof="1" smtClean="0">
                  <a:solidFill>
                    <a:schemeClr val="bg1"/>
                  </a:solidFill>
                </a:rPr>
                <a:t>作者·简介</a:t>
              </a:r>
              <a:endParaRPr lang="zh-CN" altLang="en-US" strike="noStrike" noProof="1" smtClean="0">
                <a:solidFill>
                  <a:schemeClr val="bg1"/>
                </a:solidFill>
              </a:endParaRPr>
            </a:p>
          </p:txBody>
        </p:sp>
        <p:sp>
          <p:nvSpPr>
            <p:cNvPr id="7" name="等腰三角形 6"/>
            <p:cNvSpPr/>
            <p:nvPr>
              <p:custDataLst>
                <p:tags r:id="rId2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725" y="2449830"/>
            <a:ext cx="1819275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4988878" y="272306"/>
            <a:ext cx="1476375" cy="771634"/>
            <a:chOff x="1309009" y="2422561"/>
            <a:chExt cx="889080" cy="772110"/>
          </a:xfrm>
        </p:grpSpPr>
        <p:sp>
          <p:nvSpPr>
            <p:cNvPr id="5" name="矩形 4"/>
            <p:cNvSpPr/>
            <p:nvPr>
              <p:custDataLst>
                <p:tags r:id="rId1"/>
              </p:custDataLst>
            </p:nvPr>
          </p:nvSpPr>
          <p:spPr>
            <a:xfrm>
              <a:off x="1309010" y="2422561"/>
              <a:ext cx="889079" cy="277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 fontAlgn="base"/>
              <a:r>
                <a:rPr lang="zh-CN" altLang="en-US" strike="noStrike" noProof="1" smtClean="0">
                  <a:solidFill>
                    <a:schemeClr val="bg1"/>
                  </a:solidFill>
                </a:rPr>
                <a:t>学习·目标</a:t>
              </a:r>
              <a:endParaRPr lang="zh-CN" altLang="en-US" strike="noStrike" noProof="1" smtClean="0">
                <a:solidFill>
                  <a:schemeClr val="bg1"/>
                </a:solidFill>
              </a:endParaRPr>
            </a:p>
          </p:txBody>
        </p:sp>
        <p:sp>
          <p:nvSpPr>
            <p:cNvPr id="7" name="等腰三角形 6"/>
            <p:cNvSpPr/>
            <p:nvPr>
              <p:custDataLst>
                <p:tags r:id="rId2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1779905" y="2499995"/>
            <a:ext cx="415036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  <a:cs typeface="+mn-cs"/>
              </a:rPr>
              <a:t>1．了解文章大意并背诵全文。</a:t>
            </a:r>
            <a:endParaRPr kumimoji="0" lang="zh-CN" altLang="en-US" sz="2400" kern="1200" cap="none" spc="0" normalizeH="0" baseline="0" dirty="0">
              <a:solidFill>
                <a:srgbClr val="000000"/>
              </a:solidFill>
              <a:latin typeface="华康楷体W5-A" panose="1A454350000000000000" charset="-122"/>
              <a:ea typeface="华康楷体W5-A" panose="1A454350000000000000" charset="-122"/>
              <a:cs typeface="+mn-cs"/>
            </a:endParaRPr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1664970" y="3397885"/>
            <a:ext cx="473011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  <a:cs typeface="+mn-cs"/>
              </a:rPr>
              <a:t>２．体会文章的写景抒情的方法。</a:t>
            </a:r>
            <a:endParaRPr kumimoji="0" lang="zh-CN" altLang="en-US" sz="3600" kern="1200" cap="none" spc="0" normalizeH="0" baseline="0" noProof="0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3078" name="Text Box 8"/>
          <p:cNvSpPr txBox="1">
            <a:spLocks noChangeArrowheads="1"/>
          </p:cNvSpPr>
          <p:nvPr/>
        </p:nvSpPr>
        <p:spPr bwMode="auto">
          <a:xfrm>
            <a:off x="1664970" y="4245610"/>
            <a:ext cx="385318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400" kern="1200" cap="none" spc="0" normalizeH="0" baseline="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  <a:cs typeface="+mn-cs"/>
              </a:rPr>
              <a:t>３．理解作者的思想感情。</a:t>
            </a:r>
            <a:endParaRPr kumimoji="0" lang="zh-CN" altLang="en-US" sz="3600" kern="1200" cap="none" spc="0" normalizeH="0" baseline="0" noProof="0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7" grpId="0"/>
      <p:bldP spid="30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Rectangle 2"/>
          <p:cNvSpPr>
            <a:spLocks noGrp="1"/>
          </p:cNvSpPr>
          <p:nvPr>
            <p:ph idx="4294967295"/>
          </p:nvPr>
        </p:nvSpPr>
        <p:spPr>
          <a:xfrm>
            <a:off x="0" y="2235835"/>
            <a:ext cx="7265035" cy="3942715"/>
          </a:xfrm>
        </p:spPr>
        <p:txBody>
          <a:bodyPr vert="horz" wrap="square" lIns="91440" tIns="45720" rIns="91440" bIns="45720" anchor="t"/>
          <a:p>
            <a:pPr>
              <a:buFont typeface="Wingdings" panose="05000000000000000000" pitchFamily="2" charset="2"/>
              <a:buNone/>
            </a:pPr>
            <a:r>
              <a:rPr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篁</a:t>
            </a:r>
            <a:r>
              <a:rPr>
                <a:sym typeface="+mn-ea"/>
              </a:rPr>
              <a:t>竹（</a:t>
            </a:r>
            <a:r>
              <a:rPr lang="en-US" altLang="zh-CN" dirty="0" err="1">
                <a:solidFill>
                  <a:srgbClr val="FF3300"/>
                </a:solidFill>
                <a:latin typeface="Arial" panose="020B0604020202020204" pitchFamily="34" charset="0"/>
                <a:ea typeface="幼圆" panose="02010509060101010101" pitchFamily="49" charset="-122"/>
                <a:sym typeface="+mn-ea"/>
              </a:rPr>
              <a:t>huánɡ</a:t>
            </a:r>
            <a:r>
              <a:rPr>
                <a:sym typeface="+mn-ea"/>
              </a:rPr>
              <a:t>）         清</a:t>
            </a:r>
            <a:r>
              <a:rPr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冽</a:t>
            </a:r>
            <a:r>
              <a:rPr>
                <a:sym typeface="+mn-ea"/>
              </a:rPr>
              <a:t>（</a:t>
            </a:r>
            <a:r>
              <a:rPr lang="en-US" altLang="zh-CN" dirty="0" err="1">
                <a:solidFill>
                  <a:srgbClr val="FF3300"/>
                </a:solidFill>
                <a:latin typeface="Arial" panose="020B0604020202020204" pitchFamily="34" charset="0"/>
                <a:ea typeface="幼圆" panose="02010509060101010101" pitchFamily="49" charset="-122"/>
                <a:sym typeface="+mn-ea"/>
              </a:rPr>
              <a:t>liè</a:t>
            </a:r>
            <a:r>
              <a:rPr>
                <a:sym typeface="+mn-ea"/>
              </a:rPr>
              <a:t>）</a:t>
            </a:r>
            <a:endParaRPr lang="zh-CN" altLang="en-US" smtClean="0">
              <a:solidFill>
                <a:schemeClr val="accent1"/>
              </a:solidFill>
              <a:latin typeface="+mn-ea"/>
              <a:ea typeface="+mn-ea"/>
            </a:endParaRPr>
          </a:p>
          <a:p>
            <a:pPr>
              <a:buFont typeface="Wingdings" panose="05000000000000000000" pitchFamily="2" charset="2"/>
              <a:buNone/>
            </a:pPr>
            <a:r>
              <a:rPr>
                <a:sym typeface="+mn-ea"/>
              </a:rPr>
              <a:t>为</a:t>
            </a:r>
            <a:r>
              <a:rPr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坻</a:t>
            </a:r>
            <a:r>
              <a:rPr>
                <a:sym typeface="+mn-ea"/>
              </a:rPr>
              <a:t>（</a:t>
            </a:r>
            <a:r>
              <a:rPr lang="en-US" altLang="zh-CN" dirty="0" err="1">
                <a:solidFill>
                  <a:srgbClr val="FF3300"/>
                </a:solidFill>
                <a:latin typeface="Arial" panose="020B0604020202020204" pitchFamily="34" charset="0"/>
                <a:ea typeface="幼圆" panose="02010509060101010101" pitchFamily="49" charset="-122"/>
                <a:sym typeface="+mn-ea"/>
              </a:rPr>
              <a:t>chí</a:t>
            </a:r>
            <a:r>
              <a:rPr>
                <a:sym typeface="+mn-ea"/>
              </a:rPr>
              <a:t>）            为</a:t>
            </a:r>
            <a:r>
              <a:rPr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屿</a:t>
            </a:r>
            <a:r>
              <a:rPr>
                <a:sym typeface="+mn-ea"/>
              </a:rPr>
              <a:t>（</a:t>
            </a:r>
            <a:r>
              <a:rPr lang="en-US" altLang="zh-CN" dirty="0" err="1">
                <a:solidFill>
                  <a:srgbClr val="FF3300"/>
                </a:solidFill>
                <a:latin typeface="Arial" panose="020B0604020202020204" pitchFamily="34" charset="0"/>
                <a:ea typeface="幼圆" panose="02010509060101010101" pitchFamily="49" charset="-122"/>
                <a:sym typeface="+mn-ea"/>
              </a:rPr>
              <a:t>yǔ</a:t>
            </a:r>
            <a:r>
              <a:rPr>
                <a:sym typeface="+mn-ea"/>
              </a:rPr>
              <a:t>）</a:t>
            </a:r>
            <a:endParaRPr lang="zh-CN" altLang="en-US" smtClean="0">
              <a:solidFill>
                <a:schemeClr val="accent1"/>
              </a:solidFill>
              <a:latin typeface="+mn-ea"/>
              <a:ea typeface="+mn-ea"/>
            </a:endParaRPr>
          </a:p>
          <a:p>
            <a:pPr>
              <a:buFont typeface="Wingdings" panose="05000000000000000000" pitchFamily="2" charset="2"/>
              <a:buNone/>
            </a:pPr>
            <a:r>
              <a:rPr>
                <a:sym typeface="+mn-ea"/>
              </a:rPr>
              <a:t>为</a:t>
            </a:r>
            <a:r>
              <a:rPr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堪</a:t>
            </a:r>
            <a:r>
              <a:rPr>
                <a:sym typeface="+mn-ea"/>
              </a:rPr>
              <a:t>（</a:t>
            </a:r>
            <a:r>
              <a:rPr lang="en-US" altLang="zh-CN" dirty="0" err="1">
                <a:solidFill>
                  <a:srgbClr val="FF3300"/>
                </a:solidFill>
                <a:latin typeface="Arial" panose="020B0604020202020204" pitchFamily="34" charset="0"/>
                <a:ea typeface="幼圆" panose="02010509060101010101" pitchFamily="49" charset="-122"/>
                <a:sym typeface="+mn-ea"/>
              </a:rPr>
              <a:t>kān</a:t>
            </a:r>
            <a:r>
              <a:rPr>
                <a:sym typeface="+mn-ea"/>
              </a:rPr>
              <a:t>）           </a:t>
            </a:r>
            <a:r>
              <a:rPr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佁</a:t>
            </a:r>
            <a:r>
              <a:rPr>
                <a:sym typeface="+mn-ea"/>
              </a:rPr>
              <a:t>然（</a:t>
            </a:r>
            <a:r>
              <a:rPr lang="en-US" altLang="zh-CN" dirty="0" err="1">
                <a:solidFill>
                  <a:srgbClr val="FF3300"/>
                </a:solidFill>
                <a:latin typeface="Arial" panose="020B0604020202020204" pitchFamily="34" charset="0"/>
                <a:ea typeface="幼圆" panose="02010509060101010101" pitchFamily="49" charset="-122"/>
                <a:sym typeface="+mn-ea"/>
              </a:rPr>
              <a:t>yǐ</a:t>
            </a:r>
            <a:r>
              <a:rPr>
                <a:sym typeface="+mn-ea"/>
              </a:rPr>
              <a:t>）</a:t>
            </a:r>
            <a:endParaRPr lang="zh-CN" altLang="en-US" smtClean="0">
              <a:solidFill>
                <a:schemeClr val="accent1"/>
              </a:solidFill>
              <a:latin typeface="+mn-ea"/>
              <a:ea typeface="+mn-ea"/>
            </a:endParaRPr>
          </a:p>
          <a:p>
            <a:pPr>
              <a:buFont typeface="Wingdings" panose="05000000000000000000" pitchFamily="2" charset="2"/>
              <a:buNone/>
            </a:pPr>
            <a:r>
              <a:rPr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俶</a:t>
            </a:r>
            <a:r>
              <a:rPr>
                <a:sym typeface="+mn-ea"/>
              </a:rPr>
              <a:t>尔（</a:t>
            </a:r>
            <a:r>
              <a:rPr lang="en-US" altLang="zh-CN" dirty="0" err="1">
                <a:solidFill>
                  <a:srgbClr val="FF3300"/>
                </a:solidFill>
                <a:latin typeface="Arial" panose="020B0604020202020204" pitchFamily="34" charset="0"/>
                <a:ea typeface="幼圆" panose="02010509060101010101" pitchFamily="49" charset="-122"/>
                <a:sym typeface="+mn-ea"/>
              </a:rPr>
              <a:t>chù</a:t>
            </a:r>
            <a:r>
              <a:rPr>
                <a:sym typeface="+mn-ea"/>
              </a:rPr>
              <a:t>）           </a:t>
            </a:r>
            <a:r>
              <a:rPr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翕</a:t>
            </a:r>
            <a:r>
              <a:rPr>
                <a:sym typeface="+mn-ea"/>
              </a:rPr>
              <a:t>（ </a:t>
            </a:r>
            <a:r>
              <a:rPr lang="en-US" altLang="zh-CN" dirty="0" err="1">
                <a:solidFill>
                  <a:srgbClr val="FF3300"/>
                </a:solidFill>
                <a:latin typeface="Arial" panose="020B0604020202020204" pitchFamily="34" charset="0"/>
                <a:ea typeface="幼圆" panose="02010509060101010101" pitchFamily="49" charset="-122"/>
                <a:sym typeface="+mn-ea"/>
              </a:rPr>
              <a:t>xī</a:t>
            </a:r>
            <a:r>
              <a:rPr>
                <a:sym typeface="+mn-ea"/>
              </a:rPr>
              <a:t>）忽</a:t>
            </a:r>
            <a:endParaRPr lang="zh-CN" altLang="en-US" smtClean="0">
              <a:solidFill>
                <a:schemeClr val="accent1"/>
              </a:solidFill>
              <a:latin typeface="+mn-ea"/>
              <a:ea typeface="+mn-ea"/>
            </a:endParaRPr>
          </a:p>
          <a:p>
            <a:pPr>
              <a:buFont typeface="Wingdings" panose="05000000000000000000" pitchFamily="2" charset="2"/>
              <a:buNone/>
            </a:pPr>
            <a:r>
              <a:rPr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差</a:t>
            </a:r>
            <a:r>
              <a:rPr>
                <a:sym typeface="+mn-ea"/>
              </a:rPr>
              <a:t>（</a:t>
            </a:r>
            <a:r>
              <a:rPr lang="en-US" altLang="zh-CN" dirty="0" err="1">
                <a:solidFill>
                  <a:srgbClr val="FF3300"/>
                </a:solidFill>
                <a:latin typeface="Arial" panose="020B0604020202020204" pitchFamily="34" charset="0"/>
                <a:ea typeface="幼圆" panose="02010509060101010101" pitchFamily="49" charset="-122"/>
                <a:sym typeface="+mn-ea"/>
              </a:rPr>
              <a:t>cī</a:t>
            </a:r>
            <a:r>
              <a:rPr>
                <a:sym typeface="+mn-ea"/>
              </a:rPr>
              <a:t>）互             </a:t>
            </a:r>
            <a:r>
              <a:rPr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悄怆</a:t>
            </a:r>
            <a:r>
              <a:rPr>
                <a:sym typeface="+mn-ea"/>
              </a:rPr>
              <a:t>（</a:t>
            </a:r>
            <a:r>
              <a:rPr lang="en-US" altLang="zh-CN" dirty="0" err="1">
                <a:solidFill>
                  <a:srgbClr val="FF3300"/>
                </a:solidFill>
                <a:latin typeface="Arial" panose="020B0604020202020204" pitchFamily="34" charset="0"/>
                <a:ea typeface="幼圆" panose="02010509060101010101" pitchFamily="49" charset="-122"/>
                <a:sym typeface="+mn-ea"/>
              </a:rPr>
              <a:t>qiǎo chuànɡ</a:t>
            </a:r>
            <a:r>
              <a:rPr>
                <a:sym typeface="+mn-ea"/>
              </a:rPr>
              <a:t>）</a:t>
            </a:r>
            <a:endParaRPr lang="zh-CN" altLang="en-US" smtClean="0">
              <a:solidFill>
                <a:schemeClr val="accent1"/>
              </a:solidFill>
              <a:latin typeface="+mn-ea"/>
              <a:ea typeface="+mn-ea"/>
            </a:endParaRPr>
          </a:p>
          <a:p>
            <a:pPr>
              <a:buFont typeface="Wingdings" panose="05000000000000000000" pitchFamily="2" charset="2"/>
              <a:buNone/>
            </a:pPr>
            <a:r>
              <a:rPr>
                <a:sym typeface="+mn-ea"/>
              </a:rPr>
              <a:t>幽</a:t>
            </a:r>
            <a:r>
              <a:rPr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邃</a:t>
            </a:r>
            <a:r>
              <a:rPr>
                <a:sym typeface="+mn-ea"/>
              </a:rPr>
              <a:t>（</a:t>
            </a:r>
            <a:r>
              <a:rPr lang="en-US" altLang="zh-CN" dirty="0" err="1">
                <a:solidFill>
                  <a:srgbClr val="FF3300"/>
                </a:solidFill>
                <a:latin typeface="Arial" panose="020B0604020202020204" pitchFamily="34" charset="0"/>
                <a:ea typeface="幼圆" panose="02010509060101010101" pitchFamily="49" charset="-122"/>
                <a:sym typeface="+mn-ea"/>
              </a:rPr>
              <a:t>suì</a:t>
            </a:r>
            <a:r>
              <a:rPr>
                <a:sym typeface="+mn-ea"/>
              </a:rPr>
              <a:t>）            </a:t>
            </a:r>
            <a:r>
              <a:rPr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龚</a:t>
            </a:r>
            <a:r>
              <a:rPr>
                <a:sym typeface="+mn-ea"/>
              </a:rPr>
              <a:t>（</a:t>
            </a:r>
            <a:r>
              <a:rPr lang="en-US" altLang="zh-CN" dirty="0" err="1">
                <a:solidFill>
                  <a:srgbClr val="FF3300"/>
                </a:solidFill>
                <a:latin typeface="Arial" panose="020B0604020202020204" pitchFamily="34" charset="0"/>
                <a:ea typeface="幼圆" panose="02010509060101010101" pitchFamily="49" charset="-122"/>
                <a:sym typeface="+mn-ea"/>
              </a:rPr>
              <a:t>ɡōnɡ</a:t>
            </a:r>
            <a:r>
              <a:rPr>
                <a:sym typeface="+mn-ea"/>
              </a:rPr>
              <a:t>）古       </a:t>
            </a:r>
            <a:endParaRPr>
              <a:sym typeface="+mn-ea"/>
            </a:endParaRPr>
          </a:p>
          <a:p>
            <a:pPr marL="365125" indent="-255270">
              <a:lnSpc>
                <a:spcPct val="80000"/>
              </a:lnSpc>
              <a:buNone/>
            </a:pPr>
            <a:r>
              <a:rPr>
                <a:sym typeface="+mn-ea"/>
              </a:rPr>
              <a:t>    </a:t>
            </a:r>
            <a:r>
              <a:t> </a:t>
            </a:r>
            <a:r>
              <a:rPr lang="zh-CN" altLang="en-US">
                <a:latin typeface="华康楷体W5-A" panose="1A454350000000000000" charset="-122"/>
                <a:ea typeface="华康楷体W5-A" panose="1A454350000000000000" charset="-122"/>
              </a:rPr>
              <a:t>   </a:t>
            </a:r>
            <a:endParaRPr lang="zh-CN" altLang="en-US">
              <a:latin typeface="华康楷体W5-A" panose="1A454350000000000000" charset="-122"/>
              <a:ea typeface="华康楷体W5-A" panose="1A454350000000000000" charset="-122"/>
            </a:endParaRPr>
          </a:p>
        </p:txBody>
      </p:sp>
      <p:sp>
        <p:nvSpPr>
          <p:cNvPr id="18445" name="AutoShape 13"/>
          <p:cNvSpPr/>
          <p:nvPr/>
        </p:nvSpPr>
        <p:spPr>
          <a:xfrm>
            <a:off x="1216025" y="4668838"/>
            <a:ext cx="112713" cy="1235075"/>
          </a:xfrm>
          <a:prstGeom prst="leftBrace">
            <a:avLst>
              <a:gd name="adj1" fmla="val 91314"/>
              <a:gd name="adj2" fmla="val 50000"/>
            </a:avLst>
          </a:prstGeom>
          <a:noFill/>
          <a:ln w="9525">
            <a:noFill/>
          </a:ln>
        </p:spPr>
        <p:txBody>
          <a:bodyPr wrap="none" anchor="ctr"/>
          <a:p>
            <a:pPr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8450" name="AutoShape 18"/>
          <p:cNvSpPr/>
          <p:nvPr/>
        </p:nvSpPr>
        <p:spPr>
          <a:xfrm>
            <a:off x="6343650" y="4716463"/>
            <a:ext cx="111125" cy="1216025"/>
          </a:xfrm>
          <a:prstGeom prst="leftBrace">
            <a:avLst>
              <a:gd name="adj1" fmla="val 91190"/>
              <a:gd name="adj2" fmla="val 50000"/>
            </a:avLst>
          </a:prstGeom>
          <a:noFill/>
          <a:ln w="9525">
            <a:noFill/>
          </a:ln>
        </p:spPr>
        <p:txBody>
          <a:bodyPr wrap="none" anchor="ctr"/>
          <a:p>
            <a:pPr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36195" name="矩形 136194"/>
          <p:cNvSpPr/>
          <p:nvPr/>
        </p:nvSpPr>
        <p:spPr>
          <a:xfrm>
            <a:off x="440055" y="1405890"/>
            <a:ext cx="1417320" cy="82994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p>
            <a:pPr lvl="0" indent="0" fontAlgn="auto">
              <a:lnSpc>
                <a:spcPct val="150000"/>
              </a:lnSpc>
              <a:buClr>
                <a:srgbClr val="BBE0E3"/>
              </a:buClr>
              <a:buFont typeface="Arial" panose="020B0604020202020204" pitchFamily="34" charset="0"/>
              <a:buNone/>
            </a:pPr>
            <a:r>
              <a:rPr lang="en-US" altLang="zh-CN" sz="3200" b="1" strike="noStrike" noProof="1" dirty="0">
                <a:solidFill>
                  <a:srgbClr val="C00000"/>
                </a:solidFill>
                <a:latin typeface="华文行楷" panose="02010800040101010101" charset="-122"/>
                <a:ea typeface="华文行楷" panose="02010800040101010101" charset="-122"/>
                <a:cs typeface="+mn-cs"/>
              </a:rPr>
              <a:t>1.</a:t>
            </a:r>
            <a:r>
              <a:rPr lang="zh-CN" altLang="en-US" sz="3200" b="1" strike="noStrike" noProof="1" dirty="0">
                <a:solidFill>
                  <a:srgbClr val="C00000"/>
                </a:solidFill>
                <a:latin typeface="华文行楷" panose="02010800040101010101" charset="-122"/>
                <a:ea typeface="华文行楷" panose="02010800040101010101" charset="-122"/>
                <a:cs typeface="+mn-cs"/>
              </a:rPr>
              <a:t>注音</a:t>
            </a:r>
            <a:endParaRPr lang="zh-CN" altLang="en-US" sz="3200" b="1" strike="noStrike" noProof="1" dirty="0">
              <a:solidFill>
                <a:srgbClr val="C00000"/>
              </a:solidFill>
              <a:latin typeface="华文行楷" panose="02010800040101010101" charset="-122"/>
              <a:ea typeface="华文行楷" panose="02010800040101010101" charset="-122"/>
              <a:cs typeface="+mn-cs"/>
            </a:endParaRPr>
          </a:p>
        </p:txBody>
      </p:sp>
      <p:grpSp>
        <p:nvGrpSpPr>
          <p:cNvPr id="7179" name="组合 3"/>
          <p:cNvGrpSpPr/>
          <p:nvPr/>
        </p:nvGrpSpPr>
        <p:grpSpPr>
          <a:xfrm>
            <a:off x="4724718" y="267529"/>
            <a:ext cx="1509712" cy="787206"/>
            <a:chOff x="1309009" y="2425886"/>
            <a:chExt cx="889080" cy="768785"/>
          </a:xfrm>
        </p:grpSpPr>
        <p:sp>
          <p:nvSpPr>
            <p:cNvPr id="2" name="矩形 1"/>
            <p:cNvSpPr/>
            <p:nvPr>
              <p:custDataLst>
                <p:tags r:id="rId1"/>
              </p:custDataLst>
            </p:nvPr>
          </p:nvSpPr>
          <p:spPr>
            <a:xfrm>
              <a:off x="1309010" y="2425886"/>
              <a:ext cx="889079" cy="2703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 fontAlgn="base"/>
              <a:r>
                <a:rPr lang="zh-CN" altLang="en-US" strike="noStrike" noProof="1" smtClean="0">
                  <a:solidFill>
                    <a:schemeClr val="bg1"/>
                  </a:solidFill>
                </a:rPr>
                <a:t>字·词·音</a:t>
              </a:r>
              <a:endParaRPr lang="zh-CN" altLang="en-US" strike="noStrike" noProof="1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2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  <p:bldP spid="18434" grpId="1" build="p"/>
      <p:bldP spid="18434" grpId="2" build="p"/>
      <p:bldP spid="18434" grpId="3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6195" name="矩形 136194"/>
          <p:cNvSpPr/>
          <p:nvPr/>
        </p:nvSpPr>
        <p:spPr>
          <a:xfrm>
            <a:off x="-212725" y="1428115"/>
            <a:ext cx="2795905" cy="82994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p>
            <a:pPr marL="457200" lvl="0" indent="-457200" fontAlgn="auto">
              <a:lnSpc>
                <a:spcPct val="150000"/>
              </a:lnSpc>
              <a:buClr>
                <a:srgbClr val="BBE0E3"/>
              </a:buClr>
              <a:buFont typeface="Arial" panose="020B0604020202020204" pitchFamily="34" charset="0"/>
              <a:buChar char="•"/>
            </a:pPr>
            <a:r>
              <a:rPr lang="en-US" altLang="zh-CN" sz="3200" b="1" strike="noStrike" noProof="1" dirty="0">
                <a:solidFill>
                  <a:srgbClr val="C00000"/>
                </a:solidFill>
                <a:latin typeface="华文行楷" panose="02010800040101010101" charset="-122"/>
                <a:ea typeface="华文行楷" panose="02010800040101010101" charset="-122"/>
                <a:cs typeface="+mn-cs"/>
              </a:rPr>
              <a:t>2.理解词义</a:t>
            </a:r>
            <a:endParaRPr lang="zh-CN" altLang="en-US" sz="2800" strike="noStrike" noProof="1" dirty="0">
              <a:solidFill>
                <a:srgbClr val="000000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grpSp>
        <p:nvGrpSpPr>
          <p:cNvPr id="7179" name="组合 3"/>
          <p:cNvGrpSpPr/>
          <p:nvPr/>
        </p:nvGrpSpPr>
        <p:grpSpPr>
          <a:xfrm>
            <a:off x="4866958" y="244034"/>
            <a:ext cx="1509712" cy="787206"/>
            <a:chOff x="1309009" y="2425886"/>
            <a:chExt cx="889080" cy="768785"/>
          </a:xfrm>
        </p:grpSpPr>
        <p:sp>
          <p:nvSpPr>
            <p:cNvPr id="5" name="矩形 4"/>
            <p:cNvSpPr/>
            <p:nvPr>
              <p:custDataLst>
                <p:tags r:id="rId1"/>
              </p:custDataLst>
            </p:nvPr>
          </p:nvSpPr>
          <p:spPr>
            <a:xfrm>
              <a:off x="1309010" y="2425886"/>
              <a:ext cx="889079" cy="2703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 fontAlgn="base"/>
              <a:r>
                <a:rPr lang="zh-CN" altLang="en-US" strike="noStrike" noProof="1" smtClean="0">
                  <a:solidFill>
                    <a:schemeClr val="bg1"/>
                  </a:solidFill>
                </a:rPr>
                <a:t>字·词·音</a:t>
              </a:r>
              <a:endParaRPr lang="zh-CN" altLang="en-US" strike="noStrike" noProof="1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2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7172" name="矩形 7171"/>
          <p:cNvSpPr/>
          <p:nvPr/>
        </p:nvSpPr>
        <p:spPr>
          <a:xfrm>
            <a:off x="242570" y="2087245"/>
            <a:ext cx="8083550" cy="518922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609600" lvl="0" indent="-609600">
              <a:buNone/>
            </a:pPr>
            <a:r>
              <a:rPr lang="zh-CN" altLang="en-US" dirty="0"/>
              <a:t>         </a:t>
            </a:r>
            <a:r>
              <a:rPr lang="zh-CN" altLang="en-US" sz="2800" b="1" dirty="0"/>
              <a:t>全石以为底  （       ）</a:t>
            </a:r>
            <a:endParaRPr lang="zh-CN" altLang="en-US" sz="2800" b="1" dirty="0"/>
          </a:p>
          <a:p>
            <a:pPr marL="609600" lvl="0" indent="-609600">
              <a:buNone/>
            </a:pPr>
            <a:r>
              <a:rPr lang="zh-CN" altLang="en-US" sz="2800" b="1" dirty="0">
                <a:sym typeface="+mn-ea"/>
              </a:rPr>
              <a:t>  以      卷石底以出 （               ）       </a:t>
            </a:r>
            <a:endParaRPr lang="zh-CN" altLang="en-US" sz="2800" b="1" dirty="0">
              <a:sym typeface="+mn-ea"/>
            </a:endParaRPr>
          </a:p>
          <a:p>
            <a:pPr marL="609600" lvl="0" indent="-609600">
              <a:buNone/>
            </a:pPr>
            <a:r>
              <a:rPr lang="zh-CN" altLang="en-US" sz="2800" b="1" dirty="0">
                <a:sym typeface="+mn-ea"/>
              </a:rPr>
              <a:t>           以其境过清 （        ）</a:t>
            </a:r>
            <a:endParaRPr lang="zh-CN" altLang="en-US" sz="2800" b="1" dirty="0"/>
          </a:p>
          <a:p>
            <a:pPr marL="609600" lvl="0" indent="-609600">
              <a:buNone/>
            </a:pPr>
            <a:r>
              <a:rPr lang="zh-CN" altLang="en-US" sz="2800" b="1" dirty="0"/>
              <a:t>           </a:t>
            </a:r>
            <a:r>
              <a:rPr lang="zh-CN" altLang="en-US" sz="2800" b="1" dirty="0">
                <a:sym typeface="+mn-ea"/>
              </a:rPr>
              <a:t>全石以为底 （        ）</a:t>
            </a:r>
            <a:endParaRPr lang="zh-CN" altLang="en-US" sz="2800" b="1" dirty="0"/>
          </a:p>
          <a:p>
            <a:pPr marL="609600" lvl="0" indent="-609600">
              <a:buNone/>
            </a:pPr>
            <a:r>
              <a:rPr lang="zh-CN" altLang="en-US" sz="2800" b="1" dirty="0"/>
              <a:t>  为      </a:t>
            </a:r>
            <a:r>
              <a:rPr lang="zh-CN" altLang="en-US" sz="2800" b="1" dirty="0">
                <a:sym typeface="+mn-ea"/>
              </a:rPr>
              <a:t>为坻、为屿</a:t>
            </a:r>
            <a:r>
              <a:rPr lang="en-US" altLang="zh-CN" sz="2800" b="1">
                <a:sym typeface="+mn-ea"/>
              </a:rPr>
              <a:t>……</a:t>
            </a:r>
            <a:r>
              <a:rPr lang="zh-CN" altLang="en-US" sz="2800" b="1" dirty="0"/>
              <a:t>（        ）</a:t>
            </a:r>
            <a:r>
              <a:rPr lang="zh-CN" altLang="en-US" sz="2800" b="1" dirty="0">
                <a:sym typeface="+mn-ea"/>
              </a:rPr>
              <a:t>   </a:t>
            </a:r>
            <a:endParaRPr lang="zh-CN" altLang="en-US" sz="2800" b="1" dirty="0">
              <a:sym typeface="+mn-ea"/>
            </a:endParaRPr>
          </a:p>
          <a:p>
            <a:pPr marL="609600" lvl="0" indent="-609600">
              <a:buNone/>
            </a:pPr>
            <a:r>
              <a:rPr lang="zh-CN" altLang="en-US" sz="2800" b="1" dirty="0"/>
              <a:t>            </a:t>
            </a:r>
            <a:r>
              <a:rPr lang="zh-CN" altLang="en-US" sz="2800" b="1" dirty="0">
                <a:sym typeface="+mn-ea"/>
              </a:rPr>
              <a:t>水尤清冽   （        ）</a:t>
            </a:r>
            <a:endParaRPr lang="zh-CN" altLang="en-US" sz="2800" b="1" dirty="0"/>
          </a:p>
          <a:p>
            <a:pPr marL="609600" lvl="0" indent="-609600">
              <a:buNone/>
            </a:pPr>
            <a:r>
              <a:rPr lang="zh-CN" altLang="en-US" sz="2800" b="1" dirty="0"/>
              <a:t>  清                </a:t>
            </a:r>
            <a:r>
              <a:rPr lang="zh-CN" altLang="en-US" sz="2800" b="1" dirty="0">
                <a:solidFill>
                  <a:schemeClr val="bg1"/>
                </a:solidFill>
              </a:rPr>
              <a:t>　　</a:t>
            </a:r>
            <a:r>
              <a:rPr lang="zh-CN" altLang="en-US" sz="2800" b="1" dirty="0"/>
              <a:t>　　　</a:t>
            </a:r>
            <a:endParaRPr lang="zh-CN" altLang="en-US" sz="2800" b="1" dirty="0"/>
          </a:p>
          <a:p>
            <a:pPr marL="609600" lvl="0" indent="-609600">
              <a:buNone/>
            </a:pPr>
            <a:r>
              <a:rPr lang="zh-CN" altLang="en-US" sz="2800" b="1" dirty="0"/>
              <a:t>　　　</a:t>
            </a:r>
            <a:r>
              <a:rPr lang="zh-CN" altLang="en-US" sz="2800" b="1" dirty="0">
                <a:sym typeface="+mn-ea"/>
              </a:rPr>
              <a:t>以其境过清 （        ）</a:t>
            </a:r>
            <a:endParaRPr lang="zh-CN" altLang="en-US" sz="2800" b="1" dirty="0"/>
          </a:p>
          <a:p>
            <a:pPr marL="609600" lvl="0" indent="-609600">
              <a:buNone/>
            </a:pPr>
            <a:endParaRPr lang="zh-CN" altLang="en-US" sz="2800" b="1" dirty="0"/>
          </a:p>
        </p:txBody>
      </p:sp>
      <p:sp>
        <p:nvSpPr>
          <p:cNvPr id="7191" name="左大括号 7190"/>
          <p:cNvSpPr/>
          <p:nvPr/>
        </p:nvSpPr>
        <p:spPr>
          <a:xfrm>
            <a:off x="859155" y="2394903"/>
            <a:ext cx="503238" cy="1008062"/>
          </a:xfrm>
          <a:prstGeom prst="leftBrace">
            <a:avLst>
              <a:gd name="adj1" fmla="val 50078"/>
              <a:gd name="adj2" fmla="val 50000"/>
            </a:avLst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174" name="左大括号 7173"/>
          <p:cNvSpPr/>
          <p:nvPr/>
        </p:nvSpPr>
        <p:spPr>
          <a:xfrm>
            <a:off x="933450" y="3914140"/>
            <a:ext cx="503238" cy="863600"/>
          </a:xfrm>
          <a:prstGeom prst="leftBrace">
            <a:avLst>
              <a:gd name="adj1" fmla="val 42902"/>
              <a:gd name="adj2" fmla="val 50000"/>
            </a:avLst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176" name="左大括号 7175"/>
          <p:cNvSpPr/>
          <p:nvPr/>
        </p:nvSpPr>
        <p:spPr>
          <a:xfrm>
            <a:off x="933450" y="4876800"/>
            <a:ext cx="503238" cy="1008063"/>
          </a:xfrm>
          <a:prstGeom prst="leftBrace">
            <a:avLst>
              <a:gd name="adj1" fmla="val 50078"/>
              <a:gd name="adj2" fmla="val 50000"/>
            </a:avLst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178" name="文本框 7177"/>
          <p:cNvSpPr txBox="1"/>
          <p:nvPr/>
        </p:nvSpPr>
        <p:spPr>
          <a:xfrm>
            <a:off x="3798888" y="2153603"/>
            <a:ext cx="57467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用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688080" y="2668905"/>
            <a:ext cx="144716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相当“而”</a:t>
            </a:r>
            <a:endParaRPr lang="zh-CN" altLang="en-US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180" name="矩形 7179"/>
          <p:cNvSpPr/>
          <p:nvPr/>
        </p:nvSpPr>
        <p:spPr>
          <a:xfrm>
            <a:off x="3688080" y="3200400"/>
            <a:ext cx="79502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因为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184" name="矩形 7183"/>
          <p:cNvSpPr/>
          <p:nvPr/>
        </p:nvSpPr>
        <p:spPr>
          <a:xfrm>
            <a:off x="3626168" y="4700270"/>
            <a:ext cx="79502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清澈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181" name="矩形 7180"/>
          <p:cNvSpPr/>
          <p:nvPr/>
        </p:nvSpPr>
        <p:spPr>
          <a:xfrm>
            <a:off x="3687763" y="3724593"/>
            <a:ext cx="79502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作为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182" name="矩形 7181"/>
          <p:cNvSpPr/>
          <p:nvPr/>
        </p:nvSpPr>
        <p:spPr>
          <a:xfrm>
            <a:off x="4373880" y="4239895"/>
            <a:ext cx="86614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成为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185" name="矩形 7184"/>
          <p:cNvSpPr/>
          <p:nvPr/>
        </p:nvSpPr>
        <p:spPr>
          <a:xfrm>
            <a:off x="3688080" y="5761355"/>
            <a:ext cx="91884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冷清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85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85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85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85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85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85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85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85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85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85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85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1"/>
      <p:bldP spid="7178" grpId="0"/>
      <p:bldP spid="2" grpId="0"/>
      <p:bldP spid="7180" grpId="0"/>
      <p:bldP spid="7184" grpId="0"/>
      <p:bldP spid="71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6" name="左大括号 7175"/>
          <p:cNvSpPr/>
          <p:nvPr/>
        </p:nvSpPr>
        <p:spPr>
          <a:xfrm>
            <a:off x="1050290" y="2276475"/>
            <a:ext cx="503238" cy="1008063"/>
          </a:xfrm>
          <a:prstGeom prst="leftBrace">
            <a:avLst>
              <a:gd name="adj1" fmla="val 50078"/>
              <a:gd name="adj2" fmla="val 50000"/>
            </a:avLst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183" name="文本框 7182"/>
          <p:cNvSpPr txBox="1"/>
          <p:nvPr/>
        </p:nvSpPr>
        <p:spPr>
          <a:xfrm>
            <a:off x="2916238" y="4221163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7186" name="矩形 7185"/>
          <p:cNvSpPr/>
          <p:nvPr/>
        </p:nvSpPr>
        <p:spPr>
          <a:xfrm>
            <a:off x="4105275" y="2152650"/>
            <a:ext cx="81978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大约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187" name="矩形 7186"/>
          <p:cNvSpPr/>
          <p:nvPr/>
        </p:nvSpPr>
        <p:spPr>
          <a:xfrm>
            <a:off x="4095115" y="2894965"/>
            <a:ext cx="82994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能够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194" name="文本框 7193"/>
          <p:cNvSpPr txBox="1"/>
          <p:nvPr/>
        </p:nvSpPr>
        <p:spPr>
          <a:xfrm>
            <a:off x="2916555" y="3620770"/>
            <a:ext cx="21367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象北斗星那样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197" name="文本框 7196"/>
          <p:cNvSpPr txBox="1"/>
          <p:nvPr/>
        </p:nvSpPr>
        <p:spPr>
          <a:xfrm>
            <a:off x="3100705" y="4081145"/>
            <a:ext cx="17151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象蛇那样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198" name="文本框 7197"/>
          <p:cNvSpPr txBox="1"/>
          <p:nvPr/>
        </p:nvSpPr>
        <p:spPr>
          <a:xfrm>
            <a:off x="3473450" y="4538980"/>
            <a:ext cx="39420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象狗牙齿那样互相交错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27380" y="2152650"/>
            <a:ext cx="472694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609600" lvl="0" indent="-609600" algn="l">
              <a:buNone/>
            </a:pP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       潭中鱼可百许（         ）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marL="609600" lvl="0" indent="-609600" algn="l">
              <a:buNone/>
            </a:pP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可 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80185" y="2799715"/>
            <a:ext cx="3874135" cy="6508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不可知其源   （         ）</a:t>
            </a:r>
            <a:endParaRPr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03250" y="3557905"/>
            <a:ext cx="676338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609600" lvl="0" indent="-609600">
              <a:buNone/>
            </a:pPr>
            <a:r>
              <a:rPr lang="zh-CN" altLang="en-US" sz="2800" b="1" dirty="0">
                <a:solidFill>
                  <a:srgbClr val="00B0F0"/>
                </a:solidFill>
                <a:sym typeface="+mn-ea"/>
              </a:rPr>
              <a:t>斗</a:t>
            </a:r>
            <a:r>
              <a:rPr lang="zh-CN" altLang="en-US" sz="2800" b="1" dirty="0">
                <a:sym typeface="+mn-ea"/>
              </a:rPr>
              <a:t>折</a:t>
            </a:r>
            <a:r>
              <a:rPr lang="zh-CN" altLang="en-US" sz="2800" b="1" dirty="0">
                <a:solidFill>
                  <a:srgbClr val="00B0F0"/>
                </a:solidFill>
                <a:sym typeface="+mn-ea"/>
              </a:rPr>
              <a:t>蛇</a:t>
            </a:r>
            <a:r>
              <a:rPr lang="zh-CN" altLang="en-US" sz="3200" b="1" dirty="0">
                <a:sym typeface="+mn-ea"/>
              </a:rPr>
              <a:t>行（　　　　　　）</a:t>
            </a:r>
            <a:endParaRPr lang="zh-CN" altLang="en-US" sz="3200" b="1" dirty="0">
              <a:sym typeface="+mn-ea"/>
            </a:endParaRPr>
          </a:p>
          <a:p>
            <a:pPr marL="609600" lvl="0" indent="-609600">
              <a:buNone/>
            </a:pPr>
            <a:r>
              <a:rPr lang="zh-CN" altLang="en-US" sz="3200" b="1" dirty="0">
                <a:sym typeface="+mn-ea"/>
              </a:rPr>
              <a:t>              （　　　　　     ）</a:t>
            </a:r>
            <a:endParaRPr lang="zh-CN" altLang="en-US" sz="3200" b="1" dirty="0">
              <a:sym typeface="+mn-ea"/>
            </a:endParaRPr>
          </a:p>
          <a:p>
            <a:pPr marL="609600" lvl="0" indent="-609600">
              <a:buNone/>
            </a:pPr>
            <a:r>
              <a:rPr lang="zh-CN" altLang="en-US" sz="2800" b="1" dirty="0">
                <a:sym typeface="+mn-ea"/>
              </a:rPr>
              <a:t>其岸势</a:t>
            </a:r>
            <a:r>
              <a:rPr lang="zh-CN" altLang="en-US" sz="2800" b="1" dirty="0">
                <a:solidFill>
                  <a:srgbClr val="00B0F0"/>
                </a:solidFill>
                <a:sym typeface="+mn-ea"/>
              </a:rPr>
              <a:t>犬牙差互</a:t>
            </a:r>
            <a:r>
              <a:rPr lang="zh-CN" altLang="en-US" sz="3200" b="1" dirty="0">
                <a:sym typeface="+mn-ea"/>
              </a:rPr>
              <a:t>（　　　　　　　　   ）</a:t>
            </a:r>
            <a:endParaRPr lang="zh-CN" altLang="en-US" sz="2800" b="1" dirty="0" smtClean="0"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6" name="组合 3"/>
          <p:cNvGrpSpPr/>
          <p:nvPr/>
        </p:nvGrpSpPr>
        <p:grpSpPr>
          <a:xfrm>
            <a:off x="4866958" y="244034"/>
            <a:ext cx="1509712" cy="787206"/>
            <a:chOff x="1309009" y="2425886"/>
            <a:chExt cx="889080" cy="768785"/>
          </a:xfrm>
        </p:grpSpPr>
        <p:sp>
          <p:nvSpPr>
            <p:cNvPr id="7" name="矩形 6"/>
            <p:cNvSpPr/>
            <p:nvPr>
              <p:custDataLst>
                <p:tags r:id="rId1"/>
              </p:custDataLst>
            </p:nvPr>
          </p:nvSpPr>
          <p:spPr>
            <a:xfrm>
              <a:off x="1309010" y="2425886"/>
              <a:ext cx="889079" cy="2703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 fontAlgn="base"/>
              <a:r>
                <a:rPr lang="zh-CN" altLang="en-US" strike="noStrike" noProof="1" smtClean="0">
                  <a:solidFill>
                    <a:schemeClr val="bg1"/>
                  </a:solidFill>
                </a:rPr>
                <a:t>字·词·音</a:t>
              </a:r>
              <a:endParaRPr lang="zh-CN" altLang="en-US" strike="noStrike" noProof="1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2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97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97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7197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6" grpId="0"/>
      <p:bldP spid="7187" grpId="0"/>
      <p:bldP spid="719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Rectangle 7"/>
          <p:cNvSpPr>
            <a:spLocks noGrp="1" noRot="1"/>
          </p:cNvSpPr>
          <p:nvPr/>
        </p:nvSpPr>
        <p:spPr>
          <a:xfrm>
            <a:off x="2083435" y="1643380"/>
            <a:ext cx="4722813" cy="11430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p>
            <a:r>
              <a:rPr lang="zh-CN" altLang="en-US" sz="2800" dirty="0">
                <a:solidFill>
                  <a:srgbClr val="000000"/>
                </a:solidFill>
                <a:latin typeface="华文行楷" panose="02010800040101010101" charset="-122"/>
                <a:ea typeface="华文行楷" panose="02010800040101010101" charset="-122"/>
              </a:rPr>
              <a:t>听读课文</a:t>
            </a:r>
            <a:r>
              <a:rPr lang="en-US" altLang="zh-CN" sz="2800" dirty="0">
                <a:solidFill>
                  <a:srgbClr val="000000"/>
                </a:solidFill>
                <a:latin typeface="华文行楷" panose="02010800040101010101" charset="-122"/>
                <a:ea typeface="华文行楷" panose="02010800040101010101" charset="-122"/>
              </a:rPr>
              <a:t>——</a:t>
            </a:r>
            <a:r>
              <a:rPr lang="zh-CN" altLang="en-US" sz="2800" dirty="0">
                <a:solidFill>
                  <a:srgbClr val="000000"/>
                </a:solidFill>
                <a:latin typeface="华文行楷" panose="02010800040101010101" charset="-122"/>
                <a:ea typeface="华文行楷" panose="02010800040101010101" charset="-122"/>
              </a:rPr>
              <a:t>分析文章结构。</a:t>
            </a:r>
            <a:endParaRPr lang="zh-CN" altLang="en-US" sz="2800" dirty="0">
              <a:solidFill>
                <a:srgbClr val="000000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4726305" y="276249"/>
            <a:ext cx="1477010" cy="772136"/>
            <a:chOff x="1309009" y="2422670"/>
            <a:chExt cx="889080" cy="772001"/>
          </a:xfrm>
        </p:grpSpPr>
        <p:sp>
          <p:nvSpPr>
            <p:cNvPr id="10" name="矩形 9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整体·感知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7" name="云形标注 6"/>
          <p:cNvSpPr/>
          <p:nvPr/>
        </p:nvSpPr>
        <p:spPr>
          <a:xfrm>
            <a:off x="871855" y="1643380"/>
            <a:ext cx="1238250" cy="852805"/>
          </a:xfrm>
          <a:prstGeom prst="cloud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891540" y="1824355"/>
            <a:ext cx="1198880" cy="4914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2000" dirty="0" smtClean="0">
                <a:solidFill>
                  <a:schemeClr val="bg2"/>
                </a:solidFill>
                <a:latin typeface="华文行楷" panose="02010800040101010101" charset="-122"/>
                <a:ea typeface="华文行楷" panose="02010800040101010101" charset="-122"/>
              </a:rPr>
              <a:t>点击图片</a:t>
            </a:r>
            <a:endParaRPr lang="zh-CN" altLang="en-US" sz="2000" dirty="0" smtClean="0">
              <a:solidFill>
                <a:schemeClr val="bg2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pic>
        <p:nvPicPr>
          <p:cNvPr id="2" name="图片 1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3460" y="2786380"/>
            <a:ext cx="4157980" cy="2901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01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102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103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04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105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106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07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108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109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111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112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13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114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115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16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117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118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19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121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22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123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124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25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63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64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65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66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67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68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69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71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72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73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74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75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76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77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78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79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81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82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83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84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85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86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87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88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89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91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92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93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94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95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96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97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98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99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2963</Words>
  <Application>WPS 演示</Application>
  <PresentationFormat>宽屏</PresentationFormat>
  <Paragraphs>407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5" baseType="lpstr">
      <vt:lpstr>Arial</vt:lpstr>
      <vt:lpstr>宋体</vt:lpstr>
      <vt:lpstr>Wingdings</vt:lpstr>
      <vt:lpstr>Times New Roman</vt:lpstr>
      <vt:lpstr>幼圆</vt:lpstr>
      <vt:lpstr>微软雅黑</vt:lpstr>
      <vt:lpstr>Calibri</vt:lpstr>
      <vt:lpstr>华文中宋</vt:lpstr>
      <vt:lpstr>华文行楷</vt:lpstr>
      <vt:lpstr>黑体</vt:lpstr>
      <vt:lpstr>华文楷体</vt:lpstr>
      <vt:lpstr>方正行楷简体</vt:lpstr>
      <vt:lpstr>华康楷体W5-A</vt:lpstr>
      <vt:lpstr>Arial Unicode MS</vt:lpstr>
      <vt:lpstr>楷体_GB2312</vt:lpstr>
      <vt:lpstr>新宋体</vt:lpstr>
      <vt:lpstr>Verdana</vt:lpstr>
      <vt:lpstr>隶书</vt:lpstr>
      <vt:lpstr>楷体</vt:lpstr>
      <vt:lpstr>自定义设计方案</vt:lpstr>
      <vt:lpstr>小 石 潭 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宇恒编辑部</dc:creator>
  <cp:lastModifiedBy>aa</cp:lastModifiedBy>
  <cp:revision>248</cp:revision>
  <dcterms:created xsi:type="dcterms:W3CDTF">2015-11-16T01:00:00Z</dcterms:created>
  <dcterms:modified xsi:type="dcterms:W3CDTF">2019-12-27T12:56:19Z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