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3"/>
    <p:sldId id="469" r:id="rId4"/>
    <p:sldId id="261" r:id="rId5"/>
    <p:sldId id="557" r:id="rId6"/>
    <p:sldId id="445" r:id="rId7"/>
    <p:sldId id="378" r:id="rId8"/>
    <p:sldId id="556" r:id="rId9"/>
    <p:sldId id="555" r:id="rId10"/>
    <p:sldId id="558" r:id="rId11"/>
    <p:sldId id="561" r:id="rId12"/>
    <p:sldId id="562" r:id="rId13"/>
    <p:sldId id="563" r:id="rId14"/>
    <p:sldId id="564" r:id="rId15"/>
    <p:sldId id="565" r:id="rId16"/>
    <p:sldId id="566" r:id="rId17"/>
    <p:sldId id="560" r:id="rId18"/>
    <p:sldId id="559" r:id="rId19"/>
    <p:sldId id="568" r:id="rId20"/>
    <p:sldId id="570" r:id="rId21"/>
    <p:sldId id="569" r:id="rId22"/>
    <p:sldId id="571" r:id="rId23"/>
    <p:sldId id="572" r:id="rId24"/>
    <p:sldId id="573" r:id="rId25"/>
    <p:sldId id="575" r:id="rId26"/>
    <p:sldId id="576" r:id="rId27"/>
    <p:sldId id="577" r:id="rId28"/>
    <p:sldId id="578" r:id="rId29"/>
    <p:sldId id="579" r:id="rId30"/>
    <p:sldId id="580" r:id="rId31"/>
    <p:sldId id="574" r:id="rId32"/>
    <p:sldId id="567" r:id="rId33"/>
    <p:sldId id="581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232"/>
        <p:guide pos="2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9" Type="http://schemas.openxmlformats.org/officeDocument/2006/relationships/tags" Target="../tags/tag61.xml"/><Relationship Id="rId48" Type="http://schemas.openxmlformats.org/officeDocument/2006/relationships/tags" Target="../tags/tag60.xml"/><Relationship Id="rId47" Type="http://schemas.openxmlformats.org/officeDocument/2006/relationships/tags" Target="../tags/tag59.xml"/><Relationship Id="rId46" Type="http://schemas.openxmlformats.org/officeDocument/2006/relationships/tags" Target="../tags/tag58.xml"/><Relationship Id="rId45" Type="http://schemas.openxmlformats.org/officeDocument/2006/relationships/tags" Target="../tags/tag57.xml"/><Relationship Id="rId44" Type="http://schemas.openxmlformats.org/officeDocument/2006/relationships/tags" Target="../tags/tag56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6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7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8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8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8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9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845;&#21333;&#20803;\24.&#21776;&#35799;&#20004;&#39318;\&#23186;&#20307;&#32032;&#26448;\&#38899;&#39057;\&#12298;&#21334;&#28845;&#32705;&#12299;&#37197;&#20048;&#26391;&#35835;.mp3" TargetMode="Externa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10.png"/><Relationship Id="rId1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8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11.png"/><Relationship Id="rId1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12.png"/><Relationship Id="rId1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0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image" Target="../media/image13.png"/><Relationship Id="rId1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845;&#21333;&#20803;\24.&#21776;&#35799;&#20004;&#39318;\&#23186;&#20307;&#32032;&#26448;\&#38899;&#39057;\&#12298;&#33541;&#23627;&#20026;&#31179;&#39118;&#25152;&#30772;&#27468;&#12299;&#38899;&#39057;&#26391;&#35835;&#32032;&#26448;&#65288;mp3&#65289;.mp3" TargetMode="Externa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534535" y="2569210"/>
            <a:ext cx="3120390" cy="8572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唐 诗 二首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87763" y="1404303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第六单元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487045" y="1621155"/>
            <a:ext cx="3032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B050"/>
                </a:solidFill>
                <a:effectLst/>
                <a:latin typeface="+mj-ea"/>
                <a:ea typeface="黑体" panose="02010609060101010101" charset="-122"/>
                <a:cs typeface="+mj-cs"/>
              </a:rPr>
              <a:t>第一节赏析：</a:t>
            </a:r>
            <a:endParaRPr lang="zh-CN" altLang="en-US" sz="3200" b="1" dirty="0">
              <a:solidFill>
                <a:srgbClr val="00B050"/>
              </a:solidFill>
              <a:effectLst/>
              <a:latin typeface="+mj-ea"/>
              <a:ea typeface="黑体" panose="02010609060101010101" charset="-122"/>
              <a:cs typeface="+mj-cs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387985" y="2299970"/>
            <a:ext cx="5161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en-US" altLang="zh-CN" sz="28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8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作者用哪个词语来描写秋风？</a:t>
            </a:r>
            <a:endParaRPr lang="zh-CN" altLang="en-US" sz="28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1969770" y="289496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（怒号）</a:t>
            </a:r>
            <a:endParaRPr lang="zh-CN" altLang="en-US" sz="28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387985" y="3717925"/>
            <a:ext cx="72974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US" altLang="zh-CN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为什么用“怒号”而不用“猛烈”或是“凶猛”等词语呢？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487045" y="4547870"/>
            <a:ext cx="67189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（“怒号”说明风之大，风之猛烈和无情。同时，它运用了拟人的手法。）</a:t>
            </a:r>
            <a:endParaRPr lang="zh-CN" altLang="en-US" sz="28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298450" y="1717675"/>
            <a:ext cx="810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en-US" altLang="zh-CN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“卷”和“吹”相比较，在描写风之猛烈上哪个词更好？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298450" y="2457450"/>
            <a:ext cx="6050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 “卷”字好。即形象又有力度。）</a:t>
            </a:r>
            <a:endParaRPr lang="zh-CN" altLang="en-US" sz="28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298450" y="3234690"/>
            <a:ext cx="6278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en-US" altLang="zh-CN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后面的动词还有哪些？其用法有什么好处？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494665" y="3950335"/>
            <a:ext cx="74606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“飞”——“洒”——“挂”——“飘转”——“沉”等动词。刻画了茅草飞扬的动感场面。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298450" y="5045075"/>
            <a:ext cx="3840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en-US" altLang="zh-CN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请给本段加一个小标题。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1056640" y="5613400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None/>
            </a:pPr>
            <a:r>
              <a:rPr lang="zh-CN" altLang="en-US" sz="28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（秋风破屋）</a:t>
            </a:r>
            <a:endParaRPr lang="zh-CN" altLang="en-US" sz="28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  <p:bldP spid="10248" grpId="0"/>
      <p:bldP spid="10249" grpId="0"/>
      <p:bldP spid="10251" grpId="0"/>
      <p:bldP spid="10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128270" y="1979295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B050"/>
                </a:solidFill>
                <a:effectLst/>
                <a:latin typeface="+mj-ea"/>
                <a:ea typeface="黑体" panose="02010609060101010101" charset="-122"/>
                <a:cs typeface="+mj-cs"/>
              </a:rPr>
              <a:t>第二节赏析：</a:t>
            </a:r>
            <a:endParaRPr lang="zh-CN" altLang="en-US" sz="3200" b="1" dirty="0">
              <a:solidFill>
                <a:srgbClr val="00B050"/>
              </a:solidFill>
              <a:effectLst/>
              <a:latin typeface="+mj-ea"/>
              <a:ea typeface="黑体" panose="02010609060101010101" charset="-122"/>
              <a:cs typeface="+mj-cs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78740" y="2777490"/>
            <a:ext cx="78517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1、落在地上的茅草拾回来还是可以修理茅屋的。可是被一群顽童抱跑了，诗人着急了。他说：“南村群童欺我老无力”，可是当时杜甫写作此诗的时候才49岁啊，为什么用了一个“老”字呢？是不是用得不正确呢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128270" y="4593590"/>
            <a:ext cx="7193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（诗人饱经战乱之苦，是未老先衰、心力憔悴啊。）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3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298450" y="1756728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B050"/>
                </a:solidFill>
                <a:effectLst/>
                <a:latin typeface="+mj-ea"/>
                <a:ea typeface="黑体" panose="02010609060101010101" charset="-122"/>
                <a:cs typeface="+mj-cs"/>
              </a:rPr>
              <a:t>第三节赏析：</a:t>
            </a:r>
            <a:endParaRPr lang="zh-CN" altLang="en-US" sz="3200" b="1" dirty="0">
              <a:solidFill>
                <a:srgbClr val="00B050"/>
              </a:solidFill>
              <a:effectLst/>
              <a:latin typeface="+mj-ea"/>
              <a:ea typeface="黑体" panose="02010609060101010101" charset="-122"/>
              <a:cs typeface="+mj-cs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98450" y="2340610"/>
            <a:ext cx="490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1、茅屋被风吹破之后，最怕什么？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658110" y="289179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（下雨）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372110" y="3352165"/>
            <a:ext cx="3688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2、给本段加一个小标题。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2590800" y="3932555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（夜雨湿屋）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372110" y="4615180"/>
            <a:ext cx="69253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3、文中的哪两个句子表现了作者的这种痛苦难眠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的心情？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914400" y="5622925"/>
            <a:ext cx="5364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（自经丧乱少睡眠，长夜沾湿何由彻）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22" grpId="0"/>
      <p:bldP spid="133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472440" y="1626553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B050"/>
                </a:solidFill>
                <a:effectLst/>
                <a:latin typeface="+mj-ea"/>
                <a:ea typeface="黑体" panose="02010609060101010101" charset="-122"/>
                <a:cs typeface="+mj-cs"/>
              </a:rPr>
              <a:t>第四节赏析：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472440" y="2267585"/>
            <a:ext cx="612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1、漫漫长夜，作者无法入眠，他在想什么？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755015" y="2964180"/>
            <a:ext cx="5974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 安得广厦千万间……吾庐受冻死亦足 ）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472440" y="3787140"/>
            <a:ext cx="3688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2、给本段加一个小标题。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344" name="Text Box 8"/>
          <p:cNvSpPr txBox="1"/>
          <p:nvPr/>
        </p:nvSpPr>
        <p:spPr>
          <a:xfrm>
            <a:off x="2321560" y="442658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 祈求广厦 ）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4345" name="Text Box 9"/>
          <p:cNvSpPr txBox="1"/>
          <p:nvPr/>
        </p:nvSpPr>
        <p:spPr>
          <a:xfrm>
            <a:off x="472440" y="5162550"/>
            <a:ext cx="490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 smtClean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3、由此可见杜甫是一个怎样的人？</a:t>
            </a:r>
            <a:endParaRPr lang="zh-CN" altLang="en-US" sz="2400" dirty="0" smtClean="0">
              <a:solidFill>
                <a:srgbClr val="08080A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346" name="Text Box 10"/>
          <p:cNvSpPr txBox="1"/>
          <p:nvPr/>
        </p:nvSpPr>
        <p:spPr>
          <a:xfrm>
            <a:off x="2321560" y="5881370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2400" dirty="0" smtClean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（ 忧国忧民 ）</a:t>
            </a:r>
            <a:endParaRPr lang="zh-CN" altLang="en-US" sz="24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5" grpId="0"/>
      <p:bldP spid="14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Text Box 3"/>
          <p:cNvSpPr txBox="1"/>
          <p:nvPr/>
        </p:nvSpPr>
        <p:spPr>
          <a:xfrm>
            <a:off x="1387475" y="1512570"/>
            <a:ext cx="545592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茅  屋  为  秋  风  所  破  歌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777875" y="3244850"/>
            <a:ext cx="1219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秋风破屋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849120" y="3200400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——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2642870" y="320040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群童抱茅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3828415" y="3200400"/>
            <a:ext cx="777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——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4505325" y="320738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夜雨湿屋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5851525" y="3200400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——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6661150" y="3200083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祈求广厦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467" name="Line 11"/>
          <p:cNvSpPr/>
          <p:nvPr/>
        </p:nvSpPr>
        <p:spPr>
          <a:xfrm flipH="1">
            <a:off x="1219200" y="2057400"/>
            <a:ext cx="2004695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8" name="Line 12"/>
          <p:cNvSpPr/>
          <p:nvPr/>
        </p:nvSpPr>
        <p:spPr>
          <a:xfrm>
            <a:off x="3286760" y="2286000"/>
            <a:ext cx="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9" name="Line 13"/>
          <p:cNvSpPr/>
          <p:nvPr/>
        </p:nvSpPr>
        <p:spPr>
          <a:xfrm>
            <a:off x="5029200" y="2362200"/>
            <a:ext cx="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0" name="Line 14"/>
          <p:cNvSpPr/>
          <p:nvPr/>
        </p:nvSpPr>
        <p:spPr>
          <a:xfrm>
            <a:off x="5111750" y="2057400"/>
            <a:ext cx="2159000" cy="12185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1" name="Line 15"/>
          <p:cNvSpPr/>
          <p:nvPr/>
        </p:nvSpPr>
        <p:spPr>
          <a:xfrm>
            <a:off x="1386840" y="3578860"/>
            <a:ext cx="635" cy="292544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0" name="Text Box 29"/>
          <p:cNvSpPr txBox="1"/>
          <p:nvPr/>
        </p:nvSpPr>
        <p:spPr>
          <a:xfrm>
            <a:off x="2879725" y="4152900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华文新魏" pitchFamily="2" charset="-122"/>
              </a:rPr>
              <a:t>天下寒士俱欢颜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9481" name="Text Box 30"/>
          <p:cNvSpPr txBox="1"/>
          <p:nvPr/>
        </p:nvSpPr>
        <p:spPr>
          <a:xfrm>
            <a:off x="3589655" y="1993900"/>
            <a:ext cx="12553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忧国忧民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" name="Line 15"/>
          <p:cNvSpPr/>
          <p:nvPr/>
        </p:nvSpPr>
        <p:spPr>
          <a:xfrm>
            <a:off x="7170420" y="3568700"/>
            <a:ext cx="635" cy="292544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2713990" y="1488440"/>
            <a:ext cx="2376170" cy="42989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秋风破屋的情景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2713990" y="2797175"/>
            <a:ext cx="287210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群童抱茅的感叹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2" name="矩形 17411"/>
          <p:cNvSpPr/>
          <p:nvPr/>
        </p:nvSpPr>
        <p:spPr>
          <a:xfrm>
            <a:off x="2713990" y="4287520"/>
            <a:ext cx="2449830" cy="43243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长夜沾湿的苦痛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3" name="右大括号 17412"/>
          <p:cNvSpPr/>
          <p:nvPr/>
        </p:nvSpPr>
        <p:spPr>
          <a:xfrm>
            <a:off x="4978400" y="1671955"/>
            <a:ext cx="457200" cy="3048000"/>
          </a:xfrm>
          <a:prstGeom prst="rightBrace">
            <a:avLst>
              <a:gd name="adj1" fmla="val 55555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>
                <a:schemeClr val="bg1"/>
              </a:buClr>
            </a:pPr>
            <a:endParaRPr sz="36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5361305" y="2936558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800" b="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隶书" pitchFamily="49" charset="-122"/>
              </a:rPr>
              <a:t>推己及人的胸怀</a:t>
            </a:r>
            <a:endParaRPr lang="zh-CN" altLang="en-US" sz="2800" b="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3695065" y="2052955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rgbClr val="0070C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惨</a:t>
            </a:r>
            <a:endParaRPr lang="zh-CN" altLang="en-US" sz="2400">
              <a:solidFill>
                <a:srgbClr val="0070C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3695066" y="3406775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rgbClr val="0070C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悲</a:t>
            </a:r>
            <a:endParaRPr lang="zh-CN" altLang="en-US" sz="2400">
              <a:solidFill>
                <a:srgbClr val="0070C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3695066" y="4794250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rgbClr val="0070C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哀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6454141" y="2513330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buClr>
                <a:schemeClr val="bg1"/>
              </a:buClr>
            </a:pPr>
            <a:r>
              <a:rPr lang="zh-CN" altLang="en-US" sz="2400">
                <a:solidFill>
                  <a:srgbClr val="0070C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愿</a:t>
            </a:r>
            <a:endParaRPr lang="zh-CN" altLang="en-US" sz="2400">
              <a:solidFill>
                <a:srgbClr val="0070C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0" name="文本框 17419"/>
          <p:cNvSpPr txBox="1"/>
          <p:nvPr/>
        </p:nvSpPr>
        <p:spPr>
          <a:xfrm>
            <a:off x="181610" y="5407025"/>
            <a:ext cx="73025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>
                <a:schemeClr val="bg1"/>
              </a:buClr>
            </a:pPr>
            <a:r>
              <a:rPr lang="en-US" altLang="zh-CN" b="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0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全诗描写自己饱经离乱、困苦凄凉的生活，体现自己要让天下寒士得到欢乐的情怀，由已及人感人至深，特别是最后一段集中表现了诗人忧国忧民，毫不利己、专门利人的崇高思想境界。</a:t>
            </a:r>
            <a:endParaRPr lang="zh-CN" altLang="en-US" sz="20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pic>
        <p:nvPicPr>
          <p:cNvPr id="17421" name="图片 17420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2192020"/>
            <a:ext cx="2054225" cy="28898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8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 bldLvl="0" animBg="1"/>
      <p:bldP spid="17414" grpId="0"/>
      <p:bldP spid="17415" grpId="0"/>
      <p:bldP spid="17416" grpId="0"/>
      <p:bldP spid="17417" grpId="0"/>
      <p:bldP spid="17418" grpId="0"/>
      <p:bldP spid="17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1775460"/>
            <a:ext cx="2286000" cy="228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90620" y="1870075"/>
            <a:ext cx="3781425" cy="4008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望岳（杜甫）</a:t>
            </a:r>
            <a:endParaRPr lang="zh-CN" altLang="en-US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岱宗夫如何？齐鲁青未了。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造化钟神秀，阴阳割昏晓。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荡胸生曾云，决眦入归鸟。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会当凌绝顶，一览众山小。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" y="4179570"/>
            <a:ext cx="1762125" cy="2286000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4634230" y="189889"/>
            <a:ext cx="1477010" cy="772136"/>
            <a:chOff x="1309009" y="2422670"/>
            <a:chExt cx="889080" cy="772001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095" y="2234565"/>
            <a:ext cx="754380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白居易在诗歌上一向主张“文章合为时而著，歌诗合为事而作”（文章应该为了反映时代而写，诗歌应该为了反映现实而作</a:t>
            </a:r>
            <a:r>
              <a:rPr lang="zh-CN" sz="24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，今天我们就学习他的一首“为事”所做的诗歌——《卖炭翁》。这首诗歌的体裁叫做乐府诗，乐府是指自汉代以来收集和整理创作诗歌的官署，后也指自乐府流传出来的诗歌。叫乐府诗</a:t>
            </a:r>
            <a:r>
              <a:rPr lang="zh-CN" sz="2400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375535" y="2276475"/>
            <a:ext cx="5142865" cy="3211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白居易（772年－846年），字乐天，号香山居士，又号醉吟先生，祖籍太原，到其曾祖父时迁居下邽，生于河南新郑。是唐代伟大的现实主义诗人，唐代三大诗人之一。白居易与元稹共同倡导新乐府运动，世称“元白”，与刘禹锡并称“刘白”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2429510"/>
            <a:ext cx="2107565" cy="310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2415" y="2481580"/>
            <a:ext cx="728154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古诗中有一种歌行体，它的特点是不讲究格律，任由诗人创作兴致所至，抒发感情，句数多少不限，可以说是句式整齐的“自由体”诗。今天，我们就来学习杜甫的一首歌行体古诗《茅屋为秋风所破歌》。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6865" y="1574800"/>
            <a:ext cx="706691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buClr>
                <a:schemeClr val="bg1"/>
              </a:buClr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</a:rPr>
              <a:t>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这首诗是白居易《新乐府》五十首中的第三十二首，作于元和四年（809）。题下自注：“苦宫市也”，说明了诗的主旨：一是指百姓苦于宫市的巧取豪夺；二是指宦官的恶行，败坏了宫市之名，毁了皇家的声誉。既为民生叫屈，又为皇上担忧。“宫”指皇宫，“市”是买的意思。自唐德宗贞元（785—805）末年起，宫中日用所需，不再经官府承办，由太监直接向民间“采购”，谓之“宫市”，又称“白望”（言使人于市中左右望，白取其物）。太监常率爪牙在长安东市、西市和热闹街坊，以低价强购货物，甚至不给分文，还勒索进奉的“门户钱”及“脚价钱”，百姓深受其害。韩愈《顺宗实录》一语道破：“名为宫市，其实夺之。”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3" name="文本占位符 66562"/>
          <p:cNvSpPr>
            <a:spLocks noGrp="1"/>
          </p:cNvSpPr>
          <p:nvPr>
            <p:ph type="body" idx="4294967295"/>
          </p:nvPr>
        </p:nvSpPr>
        <p:spPr>
          <a:xfrm>
            <a:off x="1580515" y="2780665"/>
            <a:ext cx="7390130" cy="3382010"/>
          </a:xfrm>
        </p:spPr>
        <p:txBody>
          <a:bodyPr>
            <a:normAutofit/>
          </a:bodyPr>
          <a:p>
            <a:pPr algn="just">
              <a:buNone/>
            </a:pPr>
            <a:r>
              <a:rPr lang="zh-CN" altLang="en-US" sz="2800"/>
              <a:t>鬓             辗             辙</a:t>
            </a:r>
            <a:endParaRPr lang="zh-CN" altLang="en-US" sz="2800"/>
          </a:p>
          <a:p>
            <a:pPr>
              <a:buNone/>
            </a:pPr>
            <a:endParaRPr lang="zh-CN" altLang="en-US" sz="4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en-US" sz="2800"/>
              <a:t>骑             敕             叱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  </a:t>
            </a:r>
            <a:endParaRPr lang="zh-CN" altLang="en-US" sz="2800"/>
          </a:p>
          <a:p>
            <a:pPr>
              <a:buNone/>
            </a:pPr>
            <a:r>
              <a:rPr lang="zh-CN" altLang="en-US" sz="2800"/>
              <a:t>将             系</a:t>
            </a:r>
            <a:endParaRPr lang="zh-CN" altLang="en-US" sz="2800"/>
          </a:p>
        </p:txBody>
      </p:sp>
      <p:sp>
        <p:nvSpPr>
          <p:cNvPr id="66564" name="文本框 66563"/>
          <p:cNvSpPr txBox="1"/>
          <p:nvPr/>
        </p:nvSpPr>
        <p:spPr>
          <a:xfrm>
            <a:off x="3794760" y="3898900"/>
            <a:ext cx="767715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chì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65" name="文本框 66564"/>
          <p:cNvSpPr txBox="1"/>
          <p:nvPr/>
        </p:nvSpPr>
        <p:spPr>
          <a:xfrm>
            <a:off x="2143125" y="2715895"/>
            <a:ext cx="869315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bìn</a:t>
            </a:r>
            <a:endParaRPr lang="en-US" altLang="zh-CN" sz="3200" b="1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66" name="文本框 66565">
            <a:hlinkClick r:id="rId1" action="ppaction://hlinksldjump"/>
          </p:cNvPr>
          <p:cNvSpPr txBox="1"/>
          <p:nvPr/>
        </p:nvSpPr>
        <p:spPr>
          <a:xfrm>
            <a:off x="3794760" y="4981575"/>
            <a:ext cx="467360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jì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67" name="文本框 66566"/>
          <p:cNvSpPr txBox="1"/>
          <p:nvPr/>
        </p:nvSpPr>
        <p:spPr>
          <a:xfrm>
            <a:off x="5491480" y="3898900"/>
            <a:ext cx="936625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chì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68" name="文本框 66567"/>
          <p:cNvSpPr txBox="1"/>
          <p:nvPr/>
        </p:nvSpPr>
        <p:spPr>
          <a:xfrm>
            <a:off x="2143760" y="3898900"/>
            <a:ext cx="576263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jì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69" name="文本框 66568"/>
          <p:cNvSpPr txBox="1"/>
          <p:nvPr/>
        </p:nvSpPr>
        <p:spPr>
          <a:xfrm>
            <a:off x="5491480" y="2715895"/>
            <a:ext cx="1079500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zhé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70" name="文本框 66569"/>
          <p:cNvSpPr txBox="1"/>
          <p:nvPr/>
        </p:nvSpPr>
        <p:spPr>
          <a:xfrm>
            <a:off x="3862705" y="2715895"/>
            <a:ext cx="965200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niǎn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6571" name="文本框 66570"/>
          <p:cNvSpPr txBox="1"/>
          <p:nvPr/>
        </p:nvSpPr>
        <p:spPr>
          <a:xfrm>
            <a:off x="2143125" y="4981575"/>
            <a:ext cx="1122680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jiāng</a:t>
            </a:r>
            <a:endParaRPr lang="en-US" altLang="zh-CN" sz="32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1303020" y="167449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ldLvl="0" animBg="1"/>
      <p:bldP spid="66565" grpId="0" bldLvl="0" animBg="1"/>
      <p:bldP spid="66566" grpId="0" bldLvl="0" animBg="1"/>
      <p:bldP spid="66567" grpId="0" bldLvl="0" animBg="1"/>
      <p:bldP spid="66568" grpId="0" bldLvl="0" animBg="1"/>
      <p:bldP spid="66569" grpId="0" bldLvl="0" animBg="1"/>
      <p:bldP spid="66570" grpId="0" bldLvl="0" animBg="1"/>
      <p:bldP spid="6657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8450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3590" y="4782185"/>
            <a:ext cx="14020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卖炭翁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205" y="2496185"/>
            <a:ext cx="248348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1" name="文本占位符 68610"/>
          <p:cNvSpPr>
            <a:spLocks noGrp="1"/>
          </p:cNvSpPr>
          <p:nvPr>
            <p:ph type="body" idx="4294967295"/>
          </p:nvPr>
        </p:nvSpPr>
        <p:spPr>
          <a:xfrm>
            <a:off x="323850" y="1974850"/>
            <a:ext cx="8229600" cy="3542665"/>
          </a:xfrm>
        </p:spPr>
        <p:txBody>
          <a:bodyPr/>
          <a:p>
            <a:pPr>
              <a:buNone/>
            </a:pPr>
            <a:r>
              <a:rPr sz="2400" dirty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dirty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、诗歌出现了哪些人物？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sz="2400" dirty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400" dirty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、诗歌主要讲了什么故事？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sz="2400" dirty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400" dirty="0">
                <a:solidFill>
                  <a:srgbClr val="08080A"/>
                </a:solidFill>
                <a:latin typeface="楷体" panose="02010609060101010101" charset="-122"/>
                <a:ea typeface="楷体" panose="02010609060101010101" charset="-122"/>
              </a:rPr>
              <a:t>、围绕炭可以分为哪几个层次？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</p:txBody>
      </p:sp>
      <p:sp>
        <p:nvSpPr>
          <p:cNvPr id="68612" name="文本框 68611"/>
          <p:cNvSpPr txBox="1"/>
          <p:nvPr/>
        </p:nvSpPr>
        <p:spPr>
          <a:xfrm>
            <a:off x="756920" y="2437130"/>
            <a:ext cx="4621530" cy="46037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卖炭翁和黄衣使者白衫儿（宫使）</a:t>
            </a:r>
            <a:endParaRPr lang="zh-CN" altLang="en-US" sz="24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68613" name="文本框 68612"/>
          <p:cNvSpPr txBox="1"/>
          <p:nvPr/>
        </p:nvSpPr>
        <p:spPr>
          <a:xfrm>
            <a:off x="756920" y="3331210"/>
            <a:ext cx="6223635" cy="8299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一个卖炭翁辛苦烧的一车炭最终被宫使用半匹红绡一丈绫掠夺一空</a:t>
            </a:r>
            <a:endParaRPr lang="zh-CN" altLang="en-US" sz="24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68614" name="文本框 68613"/>
          <p:cNvSpPr txBox="1"/>
          <p:nvPr/>
        </p:nvSpPr>
        <p:spPr>
          <a:xfrm>
            <a:off x="756920" y="4714875"/>
            <a:ext cx="3606800" cy="46037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zh-CN" alt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烧炭——运炭——被夺炭</a:t>
            </a:r>
            <a:endParaRPr lang="zh-CN" altLang="en-US" sz="24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2" grpId="0" bldLvl="0" animBg="1"/>
      <p:bldP spid="68613" grpId="0" bldLvl="0" animBg="1"/>
      <p:bldP spid="6861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8" name="矩形 52227"/>
          <p:cNvSpPr/>
          <p:nvPr/>
        </p:nvSpPr>
        <p:spPr>
          <a:xfrm>
            <a:off x="323850" y="2489518"/>
            <a:ext cx="350964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满面尘灰烟火色</a:t>
            </a:r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两鬓苍苍十指黑</a:t>
            </a:r>
            <a:r>
              <a:rPr lang="zh-CN" altLang="en-US" sz="3200" dirty="0">
                <a:latin typeface="Arial" panose="020B0604020202020204" pitchFamily="34" charset="0"/>
              </a:rPr>
              <a:t> 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52229" name="右大括号 52228"/>
          <p:cNvSpPr/>
          <p:nvPr/>
        </p:nvSpPr>
        <p:spPr>
          <a:xfrm>
            <a:off x="3639503" y="2682240"/>
            <a:ext cx="287337" cy="1368425"/>
          </a:xfrm>
          <a:prstGeom prst="rightBrace">
            <a:avLst>
              <a:gd name="adj1" fmla="val 3968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0" name="文本框 52229"/>
          <p:cNvSpPr txBox="1"/>
          <p:nvPr/>
        </p:nvSpPr>
        <p:spPr>
          <a:xfrm>
            <a:off x="3926840" y="3045460"/>
            <a:ext cx="2127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31" name="直接连接符 52230"/>
          <p:cNvSpPr/>
          <p:nvPr/>
        </p:nvSpPr>
        <p:spPr>
          <a:xfrm>
            <a:off x="2462530" y="4236085"/>
            <a:ext cx="0" cy="14414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2232" name="矩形 52231"/>
          <p:cNvSpPr/>
          <p:nvPr/>
        </p:nvSpPr>
        <p:spPr>
          <a:xfrm>
            <a:off x="323850" y="5522595"/>
            <a:ext cx="437832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烧炭艰辛、生活困苦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2233" name="文本框 52232"/>
          <p:cNvSpPr txBox="1"/>
          <p:nvPr/>
        </p:nvSpPr>
        <p:spPr>
          <a:xfrm>
            <a:off x="8101013" y="6021388"/>
            <a:ext cx="6477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2234" name="左箭头 52233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805" y="3735705"/>
            <a:ext cx="2295525" cy="228600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2" name="矩形 58371"/>
          <p:cNvSpPr/>
          <p:nvPr/>
        </p:nvSpPr>
        <p:spPr>
          <a:xfrm>
            <a:off x="994410" y="1986915"/>
            <a:ext cx="711962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卖炭得钱何所营？身上衣裳口食。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    </a:t>
            </a:r>
            <a:b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3200" u="sng" dirty="0">
                <a:latin typeface="黑体" panose="02010609060101010101" charset="-122"/>
                <a:ea typeface="黑体" panose="02010609060101010101" charset="-122"/>
              </a:rPr>
              <a:t>可怜身上衣正单，心忧炭贱愿天寒。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  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373" name="矩形 58372"/>
          <p:cNvSpPr/>
          <p:nvPr/>
        </p:nvSpPr>
        <p:spPr>
          <a:xfrm>
            <a:off x="5105083" y="3215005"/>
            <a:ext cx="2146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心理描写</a:t>
            </a:r>
            <a:r>
              <a:rPr lang="zh-CN" altLang="en-US" sz="3600" b="1" dirty="0">
                <a:latin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58378" name="直接连接符 58377"/>
          <p:cNvSpPr/>
          <p:nvPr/>
        </p:nvSpPr>
        <p:spPr>
          <a:xfrm>
            <a:off x="4172268" y="4439285"/>
            <a:ext cx="0" cy="12239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9" name="矩形 58378"/>
          <p:cNvSpPr/>
          <p:nvPr/>
        </p:nvSpPr>
        <p:spPr>
          <a:xfrm>
            <a:off x="2487930" y="5663565"/>
            <a:ext cx="3547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生活困苦、艰辛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8380" name="文本框 58379"/>
          <p:cNvSpPr txBox="1"/>
          <p:nvPr/>
        </p:nvSpPr>
        <p:spPr>
          <a:xfrm>
            <a:off x="7870190" y="6092825"/>
            <a:ext cx="5032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8381" name="左箭头 58380">
            <a:hlinkClick r:id="rId1" action="ppaction://hlinksldjump"/>
          </p:cNvPr>
          <p:cNvSpPr/>
          <p:nvPr/>
        </p:nvSpPr>
        <p:spPr>
          <a:xfrm>
            <a:off x="8662353" y="6165850"/>
            <a:ext cx="287337" cy="142875"/>
          </a:xfrm>
          <a:prstGeom prst="leftArrow">
            <a:avLst>
              <a:gd name="adj1" fmla="val 50000"/>
              <a:gd name="adj2" fmla="val 502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82" name="文本框 58381"/>
          <p:cNvSpPr txBox="1"/>
          <p:nvPr/>
        </p:nvSpPr>
        <p:spPr>
          <a:xfrm>
            <a:off x="1790065" y="3216910"/>
            <a:ext cx="2101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8383" name="椭圆 58382"/>
          <p:cNvSpPr/>
          <p:nvPr/>
        </p:nvSpPr>
        <p:spPr>
          <a:xfrm>
            <a:off x="320040" y="1251585"/>
            <a:ext cx="7705090" cy="29527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9" grpId="0"/>
      <p:bldP spid="583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矩形 59395"/>
          <p:cNvSpPr/>
          <p:nvPr/>
        </p:nvSpPr>
        <p:spPr>
          <a:xfrm>
            <a:off x="912178" y="2350770"/>
            <a:ext cx="7355840" cy="113728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夜来城外一尺雪，晓  炭车  冰辙。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    </a:t>
            </a:r>
            <a:b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牛困人饥日已高，市南门外泥中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 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3164205" y="3488055"/>
            <a:ext cx="21507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动作描写</a:t>
            </a:r>
            <a:endParaRPr lang="zh-CN" altLang="en-US" sz="36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9400" name="直接连接符 59399"/>
          <p:cNvSpPr/>
          <p:nvPr/>
        </p:nvSpPr>
        <p:spPr>
          <a:xfrm>
            <a:off x="4189095" y="4213860"/>
            <a:ext cx="0" cy="12239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1" name="文本框 59400"/>
          <p:cNvSpPr txBox="1"/>
          <p:nvPr/>
        </p:nvSpPr>
        <p:spPr>
          <a:xfrm>
            <a:off x="2936875" y="5524500"/>
            <a:ext cx="26689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运炭的艰难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9402" name="左箭头 59401">
            <a:hlinkClick r:id="rId1" action="ppaction://hlinksldjump"/>
          </p:cNvPr>
          <p:cNvSpPr/>
          <p:nvPr/>
        </p:nvSpPr>
        <p:spPr>
          <a:xfrm>
            <a:off x="8662353" y="6165850"/>
            <a:ext cx="287337" cy="142875"/>
          </a:xfrm>
          <a:prstGeom prst="leftArrow">
            <a:avLst>
              <a:gd name="adj1" fmla="val 50000"/>
              <a:gd name="adj2" fmla="val 502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9405" name="文本框 59404"/>
          <p:cNvSpPr txBox="1"/>
          <p:nvPr/>
        </p:nvSpPr>
        <p:spPr>
          <a:xfrm>
            <a:off x="4562793" y="2350770"/>
            <a:ext cx="5762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驾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9406" name="文本框 59405"/>
          <p:cNvSpPr txBox="1"/>
          <p:nvPr/>
        </p:nvSpPr>
        <p:spPr>
          <a:xfrm>
            <a:off x="5773738" y="2350770"/>
            <a:ext cx="792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辗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9407" name="文本框 59406"/>
          <p:cNvSpPr txBox="1"/>
          <p:nvPr/>
        </p:nvSpPr>
        <p:spPr>
          <a:xfrm>
            <a:off x="6565900" y="2900680"/>
            <a:ext cx="737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歇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9408" name="椭圆 59407"/>
          <p:cNvSpPr/>
          <p:nvPr/>
        </p:nvSpPr>
        <p:spPr>
          <a:xfrm>
            <a:off x="294005" y="1856105"/>
            <a:ext cx="7790180" cy="235775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59405" grpId="0"/>
      <p:bldP spid="59406" grpId="0"/>
      <p:bldP spid="594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矩形 60419"/>
          <p:cNvSpPr/>
          <p:nvPr/>
        </p:nvSpPr>
        <p:spPr>
          <a:xfrm>
            <a:off x="675958" y="1459865"/>
            <a:ext cx="36798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翩翩两骑来是谁？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黄衣使者白衫儿。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21" name="右大括号 60420"/>
          <p:cNvSpPr/>
          <p:nvPr/>
        </p:nvSpPr>
        <p:spPr>
          <a:xfrm>
            <a:off x="3940493" y="1581150"/>
            <a:ext cx="287337" cy="1368425"/>
          </a:xfrm>
          <a:prstGeom prst="rightBrace">
            <a:avLst>
              <a:gd name="adj1" fmla="val 3968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Tx/>
            </a:pPr>
            <a:endParaRPr dirty="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60422" name="文本框 60421"/>
          <p:cNvSpPr txBox="1"/>
          <p:nvPr/>
        </p:nvSpPr>
        <p:spPr>
          <a:xfrm>
            <a:off x="4476115" y="2094230"/>
            <a:ext cx="21107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0423" name="直接连接符 60422"/>
          <p:cNvSpPr/>
          <p:nvPr/>
        </p:nvSpPr>
        <p:spPr>
          <a:xfrm>
            <a:off x="5384800" y="2822575"/>
            <a:ext cx="0" cy="1368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4" name="矩形 60423"/>
          <p:cNvSpPr/>
          <p:nvPr/>
        </p:nvSpPr>
        <p:spPr>
          <a:xfrm>
            <a:off x="3447415" y="4396740"/>
            <a:ext cx="38747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趾高气扬、得意忘形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425" name="左箭头 60424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0" y="3141980"/>
            <a:ext cx="2071370" cy="2924175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ldLvl="0" animBg="1"/>
      <p:bldP spid="60422" grpId="0"/>
      <p:bldP spid="604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4" name="矩形 61443"/>
          <p:cNvSpPr/>
          <p:nvPr/>
        </p:nvSpPr>
        <p:spPr>
          <a:xfrm>
            <a:off x="361633" y="1496060"/>
            <a:ext cx="3562350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手把文书口称敕，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回车叱牛牵向北。</a:t>
            </a:r>
            <a:r>
              <a:rPr lang="zh-CN" altLang="en-US" sz="3200" dirty="0">
                <a:latin typeface="Arial" panose="020B0604020202020204" pitchFamily="34" charset="0"/>
              </a:rPr>
              <a:t> 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61445" name="右大括号 61444"/>
          <p:cNvSpPr/>
          <p:nvPr/>
        </p:nvSpPr>
        <p:spPr>
          <a:xfrm>
            <a:off x="3636645" y="1495743"/>
            <a:ext cx="287338" cy="1655762"/>
          </a:xfrm>
          <a:prstGeom prst="rightBrace">
            <a:avLst>
              <a:gd name="adj1" fmla="val 4802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46" name="文本框 61445"/>
          <p:cNvSpPr txBox="1"/>
          <p:nvPr/>
        </p:nvSpPr>
        <p:spPr>
          <a:xfrm>
            <a:off x="4304030" y="2066925"/>
            <a:ext cx="2089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动作描写</a:t>
            </a:r>
            <a:endParaRPr lang="zh-CN" altLang="en-US" sz="36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1447" name="直接连接符 61446"/>
          <p:cNvSpPr/>
          <p:nvPr/>
        </p:nvSpPr>
        <p:spPr>
          <a:xfrm>
            <a:off x="5732780" y="2858770"/>
            <a:ext cx="0" cy="14414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48" name="矩形 61447"/>
          <p:cNvSpPr/>
          <p:nvPr/>
        </p:nvSpPr>
        <p:spPr>
          <a:xfrm>
            <a:off x="3783330" y="4380865"/>
            <a:ext cx="3898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仗势凌人、蛮不讲理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49" name="左箭头 61448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3529965"/>
            <a:ext cx="3571240" cy="228600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6" name="矩形 64515"/>
          <p:cNvSpPr/>
          <p:nvPr/>
        </p:nvSpPr>
        <p:spPr>
          <a:xfrm>
            <a:off x="685800" y="1979930"/>
            <a:ext cx="7317740" cy="113728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一车炭，千余斤，宫使驱将      。</a:t>
            </a: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    </a:t>
            </a:r>
            <a:b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半匹红绡一丈绫，系向牛头充炭直。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518" name="直接连接符 64517"/>
          <p:cNvSpPr/>
          <p:nvPr/>
        </p:nvSpPr>
        <p:spPr>
          <a:xfrm>
            <a:off x="4478020" y="3764280"/>
            <a:ext cx="24765" cy="11772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19" name="矩形 64518"/>
          <p:cNvSpPr/>
          <p:nvPr/>
        </p:nvSpPr>
        <p:spPr>
          <a:xfrm>
            <a:off x="3204528" y="3043873"/>
            <a:ext cx="2146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 dirty="0">
                <a:solidFill>
                  <a:srgbClr val="336600"/>
                </a:solidFill>
                <a:latin typeface="Arial" panose="020B0604020202020204" pitchFamily="34" charset="0"/>
              </a:rPr>
              <a:t>心理描写</a:t>
            </a:r>
            <a:r>
              <a:rPr lang="zh-CN" altLang="en-US" sz="3600" b="1" dirty="0">
                <a:latin typeface="Arial" panose="020B0604020202020204" pitchFamily="34" charset="0"/>
              </a:rPr>
              <a:t> 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64520" name="矩形 64519"/>
          <p:cNvSpPr/>
          <p:nvPr/>
        </p:nvSpPr>
        <p:spPr>
          <a:xfrm>
            <a:off x="3499485" y="4941570"/>
            <a:ext cx="43942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炭被掠夺，虽然舍不得，但无可奈何。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4521" name="左箭头 64520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4522" name="文本框 64521"/>
          <p:cNvSpPr txBox="1"/>
          <p:nvPr/>
        </p:nvSpPr>
        <p:spPr>
          <a:xfrm>
            <a:off x="5588635" y="1979930"/>
            <a:ext cx="1484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u="sng" dirty="0">
                <a:latin typeface="Arial" panose="020B0604020202020204" pitchFamily="34" charset="0"/>
                <a:ea typeface="黑体" panose="02010609060101010101" charset="-122"/>
              </a:rPr>
              <a:t>惜不得</a:t>
            </a:r>
            <a:endParaRPr lang="zh-CN" altLang="en-US" sz="3200" b="1" u="sng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4523" name="椭圆 64522"/>
          <p:cNvSpPr/>
          <p:nvPr/>
        </p:nvSpPr>
        <p:spPr>
          <a:xfrm>
            <a:off x="269875" y="1463675"/>
            <a:ext cx="7658100" cy="2300605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3764280"/>
            <a:ext cx="3279140" cy="2429510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0" grpId="0"/>
      <p:bldP spid="645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746375" y="2086610"/>
            <a:ext cx="4854575" cy="3654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杜甫（公元712年-公元770年），字子美，自号少陵野老。汉族，祖籍襄阳，河南巩县（今河南省巩义）人。唐代伟大的现实主义诗人，与李白合称“李杜”。为了与另两位诗人李商隐与杜牧即“小李杜”区别，杜甫与李白又合称“大李杜”，杜甫也常被称为"老杜"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" y="2724785"/>
            <a:ext cx="2353310" cy="249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8" name="矩形 62467"/>
          <p:cNvSpPr/>
          <p:nvPr/>
        </p:nvSpPr>
        <p:spPr>
          <a:xfrm>
            <a:off x="182245" y="2333308"/>
            <a:ext cx="1687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卖炭翁</a:t>
            </a:r>
            <a:r>
              <a:rPr lang="zh-CN" altLang="en-US" sz="3600" dirty="0">
                <a:latin typeface="Arial" panose="020B0604020202020204" pitchFamily="34" charset="0"/>
              </a:rPr>
              <a:t> 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62469" name="文本框 62468"/>
          <p:cNvSpPr txBox="1"/>
          <p:nvPr/>
        </p:nvSpPr>
        <p:spPr>
          <a:xfrm>
            <a:off x="501333" y="4437698"/>
            <a:ext cx="13684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宫使</a:t>
            </a:r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470" name="矩形 62469"/>
          <p:cNvSpPr/>
          <p:nvPr/>
        </p:nvSpPr>
        <p:spPr>
          <a:xfrm>
            <a:off x="1924685" y="1353820"/>
            <a:ext cx="2185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烧炭艰辛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2471" name="矩形 62470"/>
          <p:cNvSpPr/>
          <p:nvPr/>
        </p:nvSpPr>
        <p:spPr>
          <a:xfrm>
            <a:off x="1924368" y="2335530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运炭艰难</a:t>
            </a:r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472" name="文本框 62471"/>
          <p:cNvSpPr txBox="1"/>
          <p:nvPr/>
        </p:nvSpPr>
        <p:spPr>
          <a:xfrm>
            <a:off x="1994535" y="3430905"/>
            <a:ext cx="21158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charset="-122"/>
              </a:rPr>
              <a:t>炭被掠夺</a:t>
            </a:r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473" name="文本框 62472"/>
          <p:cNvSpPr txBox="1"/>
          <p:nvPr/>
        </p:nvSpPr>
        <p:spPr>
          <a:xfrm>
            <a:off x="4553585" y="2976880"/>
            <a:ext cx="2875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华文行楷" panose="02010800040101010101" charset="-122"/>
              </a:rPr>
              <a:t>生活困苦艰辛</a:t>
            </a:r>
            <a:endParaRPr lang="zh-CN" altLang="en-US" sz="3600" b="1" dirty="0">
              <a:solidFill>
                <a:srgbClr val="CC00CC"/>
              </a:solidFill>
              <a:latin typeface="Arial" panose="020B0604020202020204" pitchFamily="34" charset="0"/>
              <a:ea typeface="华文行楷" panose="02010800040101010101" charset="-122"/>
            </a:endParaRPr>
          </a:p>
        </p:txBody>
      </p:sp>
      <p:sp>
        <p:nvSpPr>
          <p:cNvPr id="62474" name="左大括号 62473"/>
          <p:cNvSpPr/>
          <p:nvPr/>
        </p:nvSpPr>
        <p:spPr>
          <a:xfrm>
            <a:off x="1781810" y="1469390"/>
            <a:ext cx="142875" cy="2519363"/>
          </a:xfrm>
          <a:prstGeom prst="leftBrace">
            <a:avLst>
              <a:gd name="adj1" fmla="val 14694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2475" name="矩形 62474"/>
          <p:cNvSpPr/>
          <p:nvPr/>
        </p:nvSpPr>
        <p:spPr>
          <a:xfrm>
            <a:off x="1993900" y="4438015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</a:rPr>
              <a:t>夺炭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476" name="文本框 62475"/>
          <p:cNvSpPr txBox="1"/>
          <p:nvPr/>
        </p:nvSpPr>
        <p:spPr>
          <a:xfrm>
            <a:off x="3705860" y="2395220"/>
            <a:ext cx="4302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（肖像、心理、动作描写）</a:t>
            </a:r>
            <a:endParaRPr lang="zh-CN" altLang="en-US" sz="28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478" name="直接连接符 62477"/>
          <p:cNvSpPr/>
          <p:nvPr/>
        </p:nvSpPr>
        <p:spPr>
          <a:xfrm>
            <a:off x="998220" y="3069590"/>
            <a:ext cx="0" cy="1368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479" name="文本框 62478"/>
          <p:cNvSpPr txBox="1"/>
          <p:nvPr/>
        </p:nvSpPr>
        <p:spPr>
          <a:xfrm>
            <a:off x="1075690" y="3352800"/>
            <a:ext cx="613410" cy="1152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对比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480" name="矩形 62479"/>
          <p:cNvSpPr/>
          <p:nvPr/>
        </p:nvSpPr>
        <p:spPr>
          <a:xfrm rot="10800000" flipV="1">
            <a:off x="227330" y="5079365"/>
            <a:ext cx="7319645" cy="126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通过记叙一个卖炭老翁辛苦劳动所得最终被宫使掠夺一空遭遇，揭露了宫市的罪恶和统治阶级的残暴，同时也表现了作者对下层劳动人民的深切同情。 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481" name="文本框 62480"/>
          <p:cNvSpPr txBox="1"/>
          <p:nvPr/>
        </p:nvSpPr>
        <p:spPr>
          <a:xfrm>
            <a:off x="2751455" y="4505325"/>
            <a:ext cx="3203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charset="-122"/>
              </a:rPr>
              <a:t>（肖像、动作描写）</a:t>
            </a:r>
            <a:endParaRPr lang="zh-CN" altLang="en-US" sz="2800" b="1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2482" name="矩形 62481"/>
          <p:cNvSpPr/>
          <p:nvPr/>
        </p:nvSpPr>
        <p:spPr>
          <a:xfrm>
            <a:off x="5783580" y="4076065"/>
            <a:ext cx="18764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</a:pPr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华文行楷" panose="02010800040101010101" charset="-122"/>
              </a:rPr>
              <a:t>仗势凌人</a:t>
            </a:r>
            <a:endParaRPr lang="zh-CN" altLang="en-US" sz="3200" b="1" dirty="0">
              <a:solidFill>
                <a:srgbClr val="00B050"/>
              </a:solidFill>
              <a:latin typeface="Arial" panose="020B0604020202020204" pitchFamily="34" charset="0"/>
              <a:ea typeface="华文行楷" panose="02010800040101010101" charset="-122"/>
            </a:endParaRPr>
          </a:p>
          <a:p>
            <a:pPr>
              <a:buClrTx/>
            </a:pPr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华文行楷" panose="02010800040101010101" charset="-122"/>
              </a:rPr>
              <a:t>蛮横冷酷</a:t>
            </a:r>
            <a:endParaRPr lang="zh-CN" altLang="en-US" sz="3200" b="1" dirty="0">
              <a:solidFill>
                <a:srgbClr val="00B050"/>
              </a:solidFill>
              <a:latin typeface="Arial" panose="020B0604020202020204" pitchFamily="34" charset="0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  <p:bldP spid="62472" grpId="0"/>
      <p:bldP spid="62473" grpId="0"/>
      <p:bldP spid="62475" grpId="0"/>
      <p:bldP spid="62476" grpId="0"/>
      <p:bldP spid="62479" grpId="0"/>
      <p:bldP spid="62480" grpId="0"/>
      <p:bldP spid="62481" grpId="0"/>
      <p:bldP spid="624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180975" y="2247265"/>
            <a:ext cx="723074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（1）典型材料的选择与创作；</a:t>
            </a:r>
            <a:endParaRPr lang="zh-CN" altLang="en-US" sz="2400" b="1" dirty="0">
              <a:latin typeface="Arial" panose="020B0604020202020204" pitchFamily="34" charset="0"/>
              <a:sym typeface="+mn-e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（2）通过肖像、语言、动作等描写刻画、塑造人物形象；</a:t>
            </a:r>
            <a:endParaRPr lang="zh-CN" altLang="en-US" sz="2400" b="1" dirty="0">
              <a:latin typeface="Arial" panose="020B0604020202020204" pitchFamily="34" charset="0"/>
              <a:sym typeface="+mn-e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（3）鲜明的对比表现人物的不幸遭遇，宫使掠夺的残酷。</a:t>
            </a:r>
            <a:endParaRPr lang="zh-CN" altLang="en-US" sz="2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45890" y="2536825"/>
            <a:ext cx="3781425" cy="2569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大林寺桃花（白居易）</a:t>
            </a:r>
            <a:endParaRPr lang="zh-CN" altLang="en-US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人间四月芳菲尽，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山寺桃花始盛开。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长恨春归无觅处，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不知转入此中来。</a:t>
            </a:r>
            <a:endParaRPr lang="zh-CN" altLang="en-US" sz="2400" dirty="0" smtClean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4634230" y="189889"/>
            <a:ext cx="1477010" cy="772136"/>
            <a:chOff x="1309009" y="2422670"/>
            <a:chExt cx="889080" cy="772001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" y="1704975"/>
            <a:ext cx="3659505" cy="25692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35" y="4356735"/>
            <a:ext cx="3027045" cy="216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Group 56"/>
          <p:cNvGraphicFramePr>
            <a:graphicFrameLocks noGrp="1"/>
          </p:cNvGraphicFramePr>
          <p:nvPr/>
        </p:nvGraphicFramePr>
        <p:xfrm>
          <a:off x="100965" y="1409065"/>
          <a:ext cx="7818120" cy="5365115"/>
        </p:xfrm>
        <a:graphic>
          <a:graphicData uri="http://schemas.openxmlformats.org/drawingml/2006/table">
            <a:tbl>
              <a:tblPr/>
              <a:tblGrid>
                <a:gridCol w="2040890"/>
                <a:gridCol w="2508885"/>
                <a:gridCol w="3268345"/>
              </a:tblGrid>
              <a:tr h="610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时期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生活特点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诗歌特点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读书和漫游时期（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30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岁以前）</a:t>
                      </a:r>
                      <a:endParaRPr lang="zh-CN" altLang="en-US" sz="16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漫游各地，遇知音李白、高适等人。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此期间代表作有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望岳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房兵曹胡马诗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赠李白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等。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困居长安时期</a:t>
                      </a:r>
                      <a:endParaRPr lang="en-US" altLang="zh-CN" sz="1600" b="0" i="0" kern="12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（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30-44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岁）</a:t>
                      </a:r>
                      <a:endParaRPr lang="en-US" altLang="zh-CN" sz="1600" b="0" i="0" kern="12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这一时期，杜甫先在长安应试，落第。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写了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兵车行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丽人行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等批评时政、讽刺权贵的诗篇，及三篇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大礼赋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。而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自京赴奉先县咏怀五百字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尤为著名。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陷贼和为官时期（</a:t>
                      </a:r>
                      <a:r>
                        <a:rPr lang="en-US" altLang="zh-CN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44-48</a:t>
                      </a:r>
                      <a:r>
                        <a:rPr lang="zh-CN" altLang="en-US" sz="1600" b="0" i="0" kern="12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</a:rPr>
                        <a:t>岁）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安史之乱爆发，杜甫把家安置在鄜州，中途为安史叛军俘获，押到长安。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写成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月夜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春望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、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哀江头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等诗。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西南漂泊时期（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48-50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岁）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杜甫弃官，携家人逃难，过了一段比较安稳的生活。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春夜喜雨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茅屋为秋风所破歌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蜀相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闻官军收河南河北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登高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登岳阳楼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等大量名作。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6" marR="91436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6865" y="1788795"/>
            <a:ext cx="706691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buClr>
                <a:schemeClr val="bg1"/>
              </a:buClr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</a:rPr>
              <a:t>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唐肃宗乾元二年（759），关中地区闹饥灾，民不聊生。这年秋天，杜甫弃官到秦州，又辗转到四川。在亲友的帮助下，杜甫在成都西郊的浣花溪畔建起了一座草堂，过上了暂时安定的生活，他感到快乐和自足，于是歌唱春雨，寻花漫步，遣兴江边，以诗自娱。但是，这种表面上的安逸，掩饰不住他的贫穷，更不能冲淡公那一贯的忧国忧民情怀。上元二年（761）秋天，一场暴雨袭击了他的茅屋，再一次把他从浪漫的隐居生活中敲醒，让他面对现实，让他忧思，于是写下了《茅屋为秋风所破歌》这首诗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0965" name="文本框 40964"/>
          <p:cNvSpPr txBox="1"/>
          <p:nvPr/>
        </p:nvSpPr>
        <p:spPr>
          <a:xfrm>
            <a:off x="1014730" y="2058670"/>
            <a:ext cx="59258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lvl="0" algn="l" eaLnBrk="1" hangingPunct="1">
              <a:lnSpc>
                <a:spcPct val="150000"/>
              </a:lnSpc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1、熟读课文，了解所写内容。</a:t>
            </a:r>
            <a:endParaRPr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lvl="0" algn="l" eaLnBrk="1" hangingPunct="1">
              <a:lnSpc>
                <a:spcPct val="150000"/>
              </a:lnSpc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 2、了解诗歌意境。 </a:t>
            </a:r>
            <a:br>
              <a:rPr sz="2400" b="1">
                <a:latin typeface="楷体" panose="02010609060101010101" charset="-122"/>
                <a:ea typeface="楷体" panose="02010609060101010101" charset="-122"/>
                <a:sym typeface="+mn-ea"/>
              </a:rPr>
            </a:br>
            <a:r>
              <a:rPr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 3、品味作者忧国忧民的思想感情</a:t>
            </a:r>
            <a:endParaRPr sz="24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80" y="4137025"/>
            <a:ext cx="36569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4"/>
          <p:cNvSpPr/>
          <p:nvPr/>
        </p:nvSpPr>
        <p:spPr>
          <a:xfrm>
            <a:off x="430530" y="2566670"/>
            <a:ext cx="7705725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三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重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茅　　             挂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罥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　         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长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                           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林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梢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                       塘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坳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　　      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倚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杖　　             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布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衾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　                   何由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彻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　　   大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庇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   　　         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突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兀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　　　            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见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此屋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320800" y="2646045"/>
            <a:ext cx="1660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（chóng）</a:t>
            </a:r>
            <a:endParaRPr lang="en-US" altLang="zh-CN" sz="28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文本框 1"/>
          <p:cNvSpPr txBox="1"/>
          <p:nvPr/>
        </p:nvSpPr>
        <p:spPr>
          <a:xfrm>
            <a:off x="3254375" y="3027363"/>
            <a:ext cx="96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5953125" y="2566670"/>
            <a:ext cx="1627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cháng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4461510" y="3168015"/>
            <a:ext cx="1083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ào 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1320800" y="3824605"/>
            <a:ext cx="10883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qīn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6325870" y="3824605"/>
            <a:ext cx="1164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bì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12"/>
          <p:cNvSpPr txBox="1"/>
          <p:nvPr/>
        </p:nvSpPr>
        <p:spPr>
          <a:xfrm flipH="1">
            <a:off x="4432935" y="4505960"/>
            <a:ext cx="1280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xiàn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189095" y="2566670"/>
            <a:ext cx="1305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juàn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）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2" name="文本框 16"/>
          <p:cNvSpPr txBox="1"/>
          <p:nvPr/>
        </p:nvSpPr>
        <p:spPr>
          <a:xfrm>
            <a:off x="1320800" y="3168015"/>
            <a:ext cx="1299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shāo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7"/>
          <p:cNvSpPr txBox="1"/>
          <p:nvPr/>
        </p:nvSpPr>
        <p:spPr>
          <a:xfrm>
            <a:off x="6403340" y="3168015"/>
            <a:ext cx="1009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yǐ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4432935" y="3824605"/>
            <a:ext cx="1141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chè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>
            <a:off x="1362075" y="4436745"/>
            <a:ext cx="1005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wù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15620" y="167449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8450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3145" y="4782185"/>
            <a:ext cx="34340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茅屋为秋风所破歌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390" y="2496185"/>
            <a:ext cx="332359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23295" y="2009368"/>
            <a:ext cx="3400425" cy="52197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none" anchor="ctr">
            <a:spAutoFit/>
          </a:bodyPr>
          <a:lstStyle>
            <a:defPPr>
              <a:defRPr lang="zh-CN"/>
            </a:defPPr>
            <a:lvl1pPr fontAlgn="auto">
              <a:spcBef>
                <a:spcPct val="50000"/>
              </a:spcBef>
              <a:spcAft>
                <a:spcPts val="0"/>
              </a:spcAft>
              <a:defRPr sz="2800">
                <a:solidFill>
                  <a:schemeClr val="bg1"/>
                </a:solidFill>
                <a:ea typeface="楷体_GB2312" panose="0201060903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秋风破屋，心情苦痛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23295" y="3813461"/>
            <a:ext cx="3400425" cy="52197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none" anchor="ctr">
            <a:spAutoFit/>
          </a:bodyPr>
          <a:lstStyle>
            <a:defPPr>
              <a:defRPr lang="zh-CN"/>
            </a:defPPr>
            <a:lvl1pPr fontAlgn="auto">
              <a:spcBef>
                <a:spcPct val="50000"/>
              </a:spcBef>
              <a:spcAft>
                <a:spcPts val="0"/>
              </a:spcAft>
              <a:defRPr sz="2800">
                <a:solidFill>
                  <a:schemeClr val="bg1"/>
                </a:solidFill>
                <a:ea typeface="楷体_GB2312" panose="0201060903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破屋漏雨，忧思不绝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23295" y="2869822"/>
            <a:ext cx="3400425" cy="52197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none" anchor="ctr">
            <a:spAutoFit/>
          </a:bodyPr>
          <a:lstStyle>
            <a:defPPr>
              <a:defRPr lang="zh-CN"/>
            </a:defPPr>
            <a:lvl1pPr fontAlgn="auto">
              <a:spcBef>
                <a:spcPct val="50000"/>
              </a:spcBef>
              <a:spcAft>
                <a:spcPts val="0"/>
              </a:spcAft>
              <a:defRPr sz="2800">
                <a:solidFill>
                  <a:schemeClr val="bg1"/>
                </a:solidFill>
                <a:ea typeface="楷体_GB2312" panose="0201060903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群童盗茅，无可奈何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723295" y="4690425"/>
            <a:ext cx="2685415" cy="52197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none" anchor="ctr"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prstClr val="white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期盼广厦千万间</a:t>
            </a:r>
            <a:endParaRPr kumimoji="0" lang="zh-CN" altLang="en-US" sz="2800" b="1" kern="1200" cap="none" spc="0" normalizeH="0" baseline="0" noProof="0" dirty="0">
              <a:solidFill>
                <a:prstClr val="white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4351" name="TextBox 27"/>
          <p:cNvSpPr txBox="1"/>
          <p:nvPr/>
        </p:nvSpPr>
        <p:spPr>
          <a:xfrm>
            <a:off x="566738" y="1484313"/>
            <a:ext cx="2636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5930" indent="-455930" eaLnBrk="1" hangingPunct="1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故事梗概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05" y="2107565"/>
            <a:ext cx="2273935" cy="2950845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726305" y="28450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3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3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3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4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3298</Words>
  <Application>WPS 演示</Application>
  <PresentationFormat>宽屏</PresentationFormat>
  <Paragraphs>396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华文行楷</vt:lpstr>
      <vt:lpstr>楷体</vt:lpstr>
      <vt:lpstr>华文楷体</vt:lpstr>
      <vt:lpstr>方正行楷简体</vt:lpstr>
      <vt:lpstr>黑体</vt:lpstr>
      <vt:lpstr>华康楷体W5-A</vt:lpstr>
      <vt:lpstr>楷体_GB2312</vt:lpstr>
      <vt:lpstr>Arial Unicode MS</vt:lpstr>
      <vt:lpstr>华文新魏</vt:lpstr>
      <vt:lpstr>隶书</vt:lpstr>
      <vt:lpstr>方正魏碑简体</vt:lpstr>
      <vt:lpstr>新宋体</vt:lpstr>
      <vt:lpstr>自定义设计方案</vt:lpstr>
      <vt:lpstr>唐 诗 二首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386</cp:revision>
  <dcterms:created xsi:type="dcterms:W3CDTF">2015-11-16T01:00:00Z</dcterms:created>
  <dcterms:modified xsi:type="dcterms:W3CDTF">2019-12-27T12:54:15Z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