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416" r:id="rId4"/>
    <p:sldId id="444" r:id="rId6"/>
    <p:sldId id="319" r:id="rId7"/>
    <p:sldId id="261" r:id="rId8"/>
    <p:sldId id="445" r:id="rId9"/>
    <p:sldId id="378" r:id="rId10"/>
    <p:sldId id="448" r:id="rId11"/>
    <p:sldId id="433" r:id="rId12"/>
    <p:sldId id="379" r:id="rId13"/>
    <p:sldId id="436" r:id="rId14"/>
    <p:sldId id="446" r:id="rId15"/>
    <p:sldId id="447" r:id="rId16"/>
    <p:sldId id="383" r:id="rId17"/>
    <p:sldId id="417" r:id="rId18"/>
    <p:sldId id="449" r:id="rId19"/>
    <p:sldId id="455" r:id="rId20"/>
    <p:sldId id="456" r:id="rId21"/>
    <p:sldId id="450" r:id="rId22"/>
    <p:sldId id="451" r:id="rId23"/>
    <p:sldId id="453" r:id="rId24"/>
    <p:sldId id="454" r:id="rId25"/>
    <p:sldId id="452" r:id="rId26"/>
    <p:sldId id="439" r:id="rId27"/>
    <p:sldId id="412" r:id="rId28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ww.xkb1.com" initials="w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94"/>
        <p:guide pos="27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charset="0"/>
              </a:rPr>
            </a:fld>
            <a:endParaRPr lang="zh-CN" altLang="en-US" sz="1200" dirty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502412" y="2588281"/>
            <a:ext cx="8139178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405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502412" y="3566160"/>
            <a:ext cx="8139178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952508"/>
            <a:ext cx="8139178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02412" y="2588281"/>
            <a:ext cx="8139178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05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1296000"/>
            <a:ext cx="8139178" cy="504135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808730"/>
            <a:ext cx="8139178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27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02444" y="4511675"/>
            <a:ext cx="8139178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1296000"/>
            <a:ext cx="3962432" cy="504000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1296000"/>
            <a:ext cx="3962432" cy="5040000"/>
          </a:xfrm>
        </p:spPr>
        <p:txBody>
          <a:bodyPr>
            <a:noAutofit/>
          </a:bodyPr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1296000"/>
            <a:ext cx="396243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789043"/>
            <a:ext cx="3962400" cy="455223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296000"/>
            <a:ext cx="396243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789043"/>
            <a:ext cx="3962432" cy="455223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02448" y="1296000"/>
            <a:ext cx="396243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679194" y="1296000"/>
            <a:ext cx="3962432" cy="50400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952508"/>
            <a:ext cx="713238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952500"/>
            <a:ext cx="7371076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3" Type="http://schemas.openxmlformats.org/officeDocument/2006/relationships/theme" Target="../theme/theme1.xml"/><Relationship Id="rId42" Type="http://schemas.openxmlformats.org/officeDocument/2006/relationships/tags" Target="../tags/tag61.xml"/><Relationship Id="rId41" Type="http://schemas.openxmlformats.org/officeDocument/2006/relationships/tags" Target="../tags/tag60.xml"/><Relationship Id="rId40" Type="http://schemas.openxmlformats.org/officeDocument/2006/relationships/tags" Target="../tags/tag59.xml"/><Relationship Id="rId4" Type="http://schemas.openxmlformats.org/officeDocument/2006/relationships/slideLayout" Target="../slideLayouts/slideLayout4.xml"/><Relationship Id="rId39" Type="http://schemas.openxmlformats.org/officeDocument/2006/relationships/tags" Target="../tags/tag58.xml"/><Relationship Id="rId38" Type="http://schemas.openxmlformats.org/officeDocument/2006/relationships/tags" Target="../tags/tag57.xml"/><Relationship Id="rId37" Type="http://schemas.openxmlformats.org/officeDocument/2006/relationships/tags" Target="../tags/tag56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7"/>
            </p:custDataLst>
          </p:nvPr>
        </p:nvSpPr>
        <p:spPr>
          <a:xfrm>
            <a:off x="502412" y="432000"/>
            <a:ext cx="8139178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8"/>
            </p:custDataLst>
          </p:nvPr>
        </p:nvSpPr>
        <p:spPr>
          <a:xfrm>
            <a:off x="502412" y="1296000"/>
            <a:ext cx="8139178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39"/>
            </p:custDataLst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40"/>
            </p:custDataLst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41"/>
            </p:custDataLst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4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1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2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hyperlink" Target="&#19982;&#25945;&#26696;&#26377;&#20851;/JJ&#19971;&#19978;&#25945;&#26696;/&#31532;&#22235;&#21333;&#20803;/&#12298;&#22774;&#21475;&#28689;&#24067;&#12299;JJ/&#22774;&#21475;&#28689;&#24067;.&#20016;&#27700;&#26399;&#65292;&#20174;&#38485;&#35199;&#12289;&#23665;&#35199;&#20004;&#36793;&#30475;.flv" TargetMode="Externa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3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hyperlink" Target="&#19982;&#25945;&#26696;&#26377;&#20851;/JJ&#19971;&#19978;&#25945;&#26696;/&#31532;&#22235;&#21333;&#20803;/&#12298;&#22774;&#21475;&#28689;&#24067;&#12299;JJ/&#22774;&#21475;&#28689;&#24067;.&#20016;&#27700;&#26399;&#65292;&#20174;&#38485;&#35199;&#12289;&#23665;&#35199;&#20004;&#36793;&#30475;.flv" TargetMode="Externa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6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7.xml"/><Relationship Id="rId5" Type="http://schemas.openxmlformats.org/officeDocument/2006/relationships/image" Target="../media/image10.png"/><Relationship Id="rId4" Type="http://schemas.openxmlformats.org/officeDocument/2006/relationships/hyperlink" Target="file:///C:\Users\Administrator\Desktop\&#20843;&#35821;&#20154;&#19979;\&#20843;&#35821;&#20154;&#19979;\&#25945;&#23398;&#36164;&#28304;&#21253;\&#31532;&#20845;&#21333;&#20803;\21.&#12298;&#24196;&#23376;&#12299;&#20108;&#21017;\&#23186;&#20307;&#32032;&#26448;\&#38899;&#39057;\&#24196;&#23376;&#19982;&#24800;&#23376;&#28216;&#20110;&#28640;&#26753;&#65288;&#20316;&#32773;&#65306;&#24196;&#23376;&#65289;mp3&#26391;&#35835;.mp3" TargetMode="Externa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8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0.xml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image" Target="../media/image1.png"/><Relationship Id="rId10" Type="http://schemas.openxmlformats.org/officeDocument/2006/relationships/notesSlide" Target="../notesSlides/notesSlide1.xml"/><Relationship Id="rId1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1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3.xml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4.xml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3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tags" Target="../tags/tag118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6.xml"/><Relationship Id="rId4" Type="http://schemas.openxmlformats.org/officeDocument/2006/relationships/image" Target="../media/image16.png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image" Target="../media/image1.png"/><Relationship Id="rId1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6.xml"/><Relationship Id="rId3" Type="http://schemas.openxmlformats.org/officeDocument/2006/relationships/image" Target="../media/image8.png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9.xml"/><Relationship Id="rId5" Type="http://schemas.openxmlformats.org/officeDocument/2006/relationships/image" Target="../media/image9.png"/><Relationship Id="rId4" Type="http://schemas.openxmlformats.org/officeDocument/2006/relationships/hyperlink" Target="file:///C:\Users\Administrator\Desktop\&#20843;&#35821;&#20154;&#19979;\&#20843;&#35821;&#20154;&#19979;\&#25945;&#23398;&#36164;&#28304;&#21253;\&#31532;&#20845;&#21333;&#20803;\21.&#12298;&#24196;&#23376;&#12299;&#20108;&#21017;\&#23186;&#20307;&#32032;&#26448;\&#38899;&#39057;\&#36877;&#36965;&#28216;-&#30007;&#22768;&#26391;&#35835;&#65288;mp3&#32032;&#26448;&#65289;.mp3" TargetMode="Externa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ctrTitle" idx="4294967295"/>
          </p:nvPr>
        </p:nvSpPr>
        <p:spPr>
          <a:xfrm>
            <a:off x="4126230" y="2266950"/>
            <a:ext cx="5169535" cy="1309370"/>
          </a:xfrm>
        </p:spPr>
        <p:txBody>
          <a:bodyPr anchor="ctr"/>
          <a:p>
            <a:pPr algn="ctr" defTabSz="685800" fontAlgn="auto">
              <a:buNone/>
            </a:pPr>
            <a:r>
              <a:rPr lang="zh-CN" altLang="en-US" sz="4000" strike="noStrike" kern="1200" baseline="0" noProof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《庄 子》二 则</a:t>
            </a:r>
            <a:endParaRPr lang="zh-CN" altLang="en-US" sz="4000" strike="noStrike" kern="1200" baseline="0" noProof="1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8" name="流程图: 数据 7"/>
          <p:cNvSpPr/>
          <p:nvPr/>
        </p:nvSpPr>
        <p:spPr>
          <a:xfrm>
            <a:off x="3687763" y="1427163"/>
            <a:ext cx="3403600" cy="430213"/>
          </a:xfrm>
          <a:prstGeom prst="flowChartInputOut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r>
              <a:rPr lang="zh-CN" altLang="en-US" strike="noStrike" noProof="1">
                <a:latin typeface="华文行楷" panose="02010800040101010101" charset="-122"/>
                <a:ea typeface="华文行楷" panose="02010800040101010101" charset="-122"/>
              </a:rPr>
              <a:t>人教版八年级下册</a:t>
            </a:r>
            <a:endParaRPr lang="zh-CN" altLang="en-US" strike="noStrike" noProof="1"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88080" y="5111750"/>
            <a:ext cx="17684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+mj-ea"/>
                <a:ea typeface="+mj-ea"/>
              </a:rPr>
              <a:t>第六单元</a:t>
            </a:r>
            <a:endParaRPr lang="zh-CN" altLang="en-US" sz="2800" b="1">
              <a:latin typeface="+mj-ea"/>
              <a:ea typeface="+mj-ea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  <p:bldP spid="5" grpId="4"/>
      <p:bldP spid="5" grpId="5"/>
      <p:bldP spid="5" grpId="6"/>
      <p:bldP spid="5" grpId="7"/>
      <p:bldP spid="5" grpId="8"/>
      <p:bldP spid="5" grpId="9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" name="任意多边形 65"/>
          <p:cNvSpPr/>
          <p:nvPr/>
        </p:nvSpPr>
        <p:spPr>
          <a:xfrm>
            <a:off x="524840" y="1587683"/>
            <a:ext cx="2719692" cy="563697"/>
          </a:xfrm>
          <a:custGeom>
            <a:avLst/>
            <a:gdLst>
              <a:gd name="connsiteX0" fmla="*/ 0 w 2969523"/>
              <a:gd name="connsiteY0" fmla="*/ 743759 h 800909"/>
              <a:gd name="connsiteX1" fmla="*/ 704850 w 2969523"/>
              <a:gd name="connsiteY1" fmla="*/ 800909 h 800909"/>
              <a:gd name="connsiteX2" fmla="*/ 2228850 w 2969523"/>
              <a:gd name="connsiteY2" fmla="*/ 743759 h 800909"/>
              <a:gd name="connsiteX3" fmla="*/ 2876550 w 2969523"/>
              <a:gd name="connsiteY3" fmla="*/ 515159 h 800909"/>
              <a:gd name="connsiteX4" fmla="*/ 2933700 w 2969523"/>
              <a:gd name="connsiteY4" fmla="*/ 286559 h 800909"/>
              <a:gd name="connsiteX5" fmla="*/ 2571750 w 2969523"/>
              <a:gd name="connsiteY5" fmla="*/ 809 h 800909"/>
              <a:gd name="connsiteX6" fmla="*/ 590550 w 2969523"/>
              <a:gd name="connsiteY6" fmla="*/ 210359 h 800909"/>
              <a:gd name="connsiteX7" fmla="*/ 38100 w 2969523"/>
              <a:gd name="connsiteY7" fmla="*/ 496109 h 800909"/>
              <a:gd name="connsiteX8" fmla="*/ 114300 w 2969523"/>
              <a:gd name="connsiteY8" fmla="*/ 781859 h 800909"/>
              <a:gd name="connsiteX0-1" fmla="*/ 0 w 3033023"/>
              <a:gd name="connsiteY0-2" fmla="*/ 743759 h 800909"/>
              <a:gd name="connsiteX1-3" fmla="*/ 768350 w 3033023"/>
              <a:gd name="connsiteY1-4" fmla="*/ 800909 h 800909"/>
              <a:gd name="connsiteX2-5" fmla="*/ 2292350 w 3033023"/>
              <a:gd name="connsiteY2-6" fmla="*/ 743759 h 800909"/>
              <a:gd name="connsiteX3-7" fmla="*/ 2940050 w 3033023"/>
              <a:gd name="connsiteY3-8" fmla="*/ 515159 h 800909"/>
              <a:gd name="connsiteX4-9" fmla="*/ 2997200 w 3033023"/>
              <a:gd name="connsiteY4-10" fmla="*/ 286559 h 800909"/>
              <a:gd name="connsiteX5-11" fmla="*/ 2635250 w 3033023"/>
              <a:gd name="connsiteY5-12" fmla="*/ 809 h 800909"/>
              <a:gd name="connsiteX6-13" fmla="*/ 654050 w 3033023"/>
              <a:gd name="connsiteY6-14" fmla="*/ 210359 h 800909"/>
              <a:gd name="connsiteX7-15" fmla="*/ 101600 w 3033023"/>
              <a:gd name="connsiteY7-16" fmla="*/ 496109 h 800909"/>
              <a:gd name="connsiteX8-17" fmla="*/ 177800 w 3033023"/>
              <a:gd name="connsiteY8-18" fmla="*/ 781859 h 800909"/>
              <a:gd name="connsiteX0-19" fmla="*/ 0 w 3033023"/>
              <a:gd name="connsiteY0-20" fmla="*/ 743759 h 800909"/>
              <a:gd name="connsiteX1-21" fmla="*/ 768350 w 3033023"/>
              <a:gd name="connsiteY1-22" fmla="*/ 800909 h 800909"/>
              <a:gd name="connsiteX2-23" fmla="*/ 2292350 w 3033023"/>
              <a:gd name="connsiteY2-24" fmla="*/ 743759 h 800909"/>
              <a:gd name="connsiteX3-25" fmla="*/ 2940050 w 3033023"/>
              <a:gd name="connsiteY3-26" fmla="*/ 515159 h 800909"/>
              <a:gd name="connsiteX4-27" fmla="*/ 2997200 w 3033023"/>
              <a:gd name="connsiteY4-28" fmla="*/ 286559 h 800909"/>
              <a:gd name="connsiteX5-29" fmla="*/ 2635250 w 3033023"/>
              <a:gd name="connsiteY5-30" fmla="*/ 809 h 800909"/>
              <a:gd name="connsiteX6-31" fmla="*/ 654050 w 3033023"/>
              <a:gd name="connsiteY6-32" fmla="*/ 210359 h 800909"/>
              <a:gd name="connsiteX7-33" fmla="*/ 101600 w 3033023"/>
              <a:gd name="connsiteY7-34" fmla="*/ 496109 h 800909"/>
              <a:gd name="connsiteX8-35" fmla="*/ 254000 w 3033023"/>
              <a:gd name="connsiteY8-36" fmla="*/ 704777 h 800909"/>
              <a:gd name="connsiteX0-37" fmla="*/ 0 w 3033023"/>
              <a:gd name="connsiteY0-38" fmla="*/ 743759 h 800909"/>
              <a:gd name="connsiteX1-39" fmla="*/ 768350 w 3033023"/>
              <a:gd name="connsiteY1-40" fmla="*/ 800909 h 800909"/>
              <a:gd name="connsiteX2-41" fmla="*/ 2292350 w 3033023"/>
              <a:gd name="connsiteY2-42" fmla="*/ 743759 h 800909"/>
              <a:gd name="connsiteX3-43" fmla="*/ 2940050 w 3033023"/>
              <a:gd name="connsiteY3-44" fmla="*/ 515159 h 800909"/>
              <a:gd name="connsiteX4-45" fmla="*/ 2997200 w 3033023"/>
              <a:gd name="connsiteY4-46" fmla="*/ 286559 h 800909"/>
              <a:gd name="connsiteX5-47" fmla="*/ 2635250 w 3033023"/>
              <a:gd name="connsiteY5-48" fmla="*/ 809 h 800909"/>
              <a:gd name="connsiteX6-49" fmla="*/ 654050 w 3033023"/>
              <a:gd name="connsiteY6-50" fmla="*/ 210359 h 800909"/>
              <a:gd name="connsiteX7-51" fmla="*/ 101600 w 3033023"/>
              <a:gd name="connsiteY7-52" fmla="*/ 496109 h 800909"/>
              <a:gd name="connsiteX8-53" fmla="*/ 349250 w 3033023"/>
              <a:gd name="connsiteY8-54" fmla="*/ 751026 h 800909"/>
              <a:gd name="connsiteX0-55" fmla="*/ 0 w 3033023"/>
              <a:gd name="connsiteY0-56" fmla="*/ 743759 h 800909"/>
              <a:gd name="connsiteX1-57" fmla="*/ 768350 w 3033023"/>
              <a:gd name="connsiteY1-58" fmla="*/ 800909 h 800909"/>
              <a:gd name="connsiteX2-59" fmla="*/ 2292350 w 3033023"/>
              <a:gd name="connsiteY2-60" fmla="*/ 743759 h 800909"/>
              <a:gd name="connsiteX3-61" fmla="*/ 2940050 w 3033023"/>
              <a:gd name="connsiteY3-62" fmla="*/ 515159 h 800909"/>
              <a:gd name="connsiteX4-63" fmla="*/ 2997200 w 3033023"/>
              <a:gd name="connsiteY4-64" fmla="*/ 286559 h 800909"/>
              <a:gd name="connsiteX5-65" fmla="*/ 2635250 w 3033023"/>
              <a:gd name="connsiteY5-66" fmla="*/ 809 h 800909"/>
              <a:gd name="connsiteX6-67" fmla="*/ 654050 w 3033023"/>
              <a:gd name="connsiteY6-68" fmla="*/ 210359 h 800909"/>
              <a:gd name="connsiteX7-69" fmla="*/ 101600 w 3033023"/>
              <a:gd name="connsiteY7-70" fmla="*/ 496109 h 800909"/>
              <a:gd name="connsiteX8-71" fmla="*/ 349250 w 3033023"/>
              <a:gd name="connsiteY8-72" fmla="*/ 751026 h 800909"/>
              <a:gd name="connsiteX0-73" fmla="*/ 0 w 3033023"/>
              <a:gd name="connsiteY0-74" fmla="*/ 743759 h 800909"/>
              <a:gd name="connsiteX1-75" fmla="*/ 768350 w 3033023"/>
              <a:gd name="connsiteY1-76" fmla="*/ 800909 h 800909"/>
              <a:gd name="connsiteX2-77" fmla="*/ 2292350 w 3033023"/>
              <a:gd name="connsiteY2-78" fmla="*/ 743759 h 800909"/>
              <a:gd name="connsiteX3-79" fmla="*/ 2940050 w 3033023"/>
              <a:gd name="connsiteY3-80" fmla="*/ 515159 h 800909"/>
              <a:gd name="connsiteX4-81" fmla="*/ 2997200 w 3033023"/>
              <a:gd name="connsiteY4-82" fmla="*/ 286559 h 800909"/>
              <a:gd name="connsiteX5-83" fmla="*/ 2635250 w 3033023"/>
              <a:gd name="connsiteY5-84" fmla="*/ 809 h 800909"/>
              <a:gd name="connsiteX6-85" fmla="*/ 654050 w 3033023"/>
              <a:gd name="connsiteY6-86" fmla="*/ 210359 h 800909"/>
              <a:gd name="connsiteX7-87" fmla="*/ 101600 w 3033023"/>
              <a:gd name="connsiteY7-88" fmla="*/ 496109 h 800909"/>
              <a:gd name="connsiteX8-89" fmla="*/ 349250 w 3033023"/>
              <a:gd name="connsiteY8-90" fmla="*/ 751026 h 800909"/>
              <a:gd name="connsiteX0-91" fmla="*/ 0 w 3247335"/>
              <a:gd name="connsiteY0-92" fmla="*/ 736529 h 800997"/>
              <a:gd name="connsiteX1-93" fmla="*/ 982662 w 3247335"/>
              <a:gd name="connsiteY1-94" fmla="*/ 800909 h 800997"/>
              <a:gd name="connsiteX2-95" fmla="*/ 2506662 w 3247335"/>
              <a:gd name="connsiteY2-96" fmla="*/ 743759 h 800997"/>
              <a:gd name="connsiteX3-97" fmla="*/ 3154362 w 3247335"/>
              <a:gd name="connsiteY3-98" fmla="*/ 515159 h 800997"/>
              <a:gd name="connsiteX4-99" fmla="*/ 3211512 w 3247335"/>
              <a:gd name="connsiteY4-100" fmla="*/ 286559 h 800997"/>
              <a:gd name="connsiteX5-101" fmla="*/ 2849562 w 3247335"/>
              <a:gd name="connsiteY5-102" fmla="*/ 809 h 800997"/>
              <a:gd name="connsiteX6-103" fmla="*/ 868362 w 3247335"/>
              <a:gd name="connsiteY6-104" fmla="*/ 210359 h 800997"/>
              <a:gd name="connsiteX7-105" fmla="*/ 315912 w 3247335"/>
              <a:gd name="connsiteY7-106" fmla="*/ 496109 h 800997"/>
              <a:gd name="connsiteX8-107" fmla="*/ 563562 w 3247335"/>
              <a:gd name="connsiteY8-108" fmla="*/ 751026 h 800997"/>
              <a:gd name="connsiteX0-109" fmla="*/ 0 w 3247335"/>
              <a:gd name="connsiteY0-110" fmla="*/ 736529 h 815129"/>
              <a:gd name="connsiteX1-111" fmla="*/ 982662 w 3247335"/>
              <a:gd name="connsiteY1-112" fmla="*/ 800909 h 815129"/>
              <a:gd name="connsiteX2-113" fmla="*/ 2506662 w 3247335"/>
              <a:gd name="connsiteY2-114" fmla="*/ 743759 h 815129"/>
              <a:gd name="connsiteX3-115" fmla="*/ 3154362 w 3247335"/>
              <a:gd name="connsiteY3-116" fmla="*/ 515159 h 815129"/>
              <a:gd name="connsiteX4-117" fmla="*/ 3211512 w 3247335"/>
              <a:gd name="connsiteY4-118" fmla="*/ 286559 h 815129"/>
              <a:gd name="connsiteX5-119" fmla="*/ 2849562 w 3247335"/>
              <a:gd name="connsiteY5-120" fmla="*/ 809 h 815129"/>
              <a:gd name="connsiteX6-121" fmla="*/ 868362 w 3247335"/>
              <a:gd name="connsiteY6-122" fmla="*/ 210359 h 815129"/>
              <a:gd name="connsiteX7-123" fmla="*/ 315912 w 3247335"/>
              <a:gd name="connsiteY7-124" fmla="*/ 496109 h 815129"/>
              <a:gd name="connsiteX8-125" fmla="*/ 563562 w 3247335"/>
              <a:gd name="connsiteY8-126" fmla="*/ 751026 h 815129"/>
              <a:gd name="connsiteX0-127" fmla="*/ 0 w 3260035"/>
              <a:gd name="connsiteY0-128" fmla="*/ 688338 h 803190"/>
              <a:gd name="connsiteX1-129" fmla="*/ 995362 w 3260035"/>
              <a:gd name="connsiteY1-130" fmla="*/ 800909 h 803190"/>
              <a:gd name="connsiteX2-131" fmla="*/ 2519362 w 3260035"/>
              <a:gd name="connsiteY2-132" fmla="*/ 743759 h 803190"/>
              <a:gd name="connsiteX3-133" fmla="*/ 3167062 w 3260035"/>
              <a:gd name="connsiteY3-134" fmla="*/ 515159 h 803190"/>
              <a:gd name="connsiteX4-135" fmla="*/ 3224212 w 3260035"/>
              <a:gd name="connsiteY4-136" fmla="*/ 286559 h 803190"/>
              <a:gd name="connsiteX5-137" fmla="*/ 2862262 w 3260035"/>
              <a:gd name="connsiteY5-138" fmla="*/ 809 h 803190"/>
              <a:gd name="connsiteX6-139" fmla="*/ 881062 w 3260035"/>
              <a:gd name="connsiteY6-140" fmla="*/ 210359 h 803190"/>
              <a:gd name="connsiteX7-141" fmla="*/ 328612 w 3260035"/>
              <a:gd name="connsiteY7-142" fmla="*/ 496109 h 803190"/>
              <a:gd name="connsiteX8-143" fmla="*/ 576262 w 3260035"/>
              <a:gd name="connsiteY8-144" fmla="*/ 751026 h 8031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3260035" h="803190">
                <a:moveTo>
                  <a:pt x="0" y="688338"/>
                </a:moveTo>
                <a:cubicBezTo>
                  <a:pt x="179387" y="813294"/>
                  <a:pt x="575468" y="791672"/>
                  <a:pt x="995362" y="800909"/>
                </a:cubicBezTo>
                <a:cubicBezTo>
                  <a:pt x="1415256" y="810146"/>
                  <a:pt x="2157412" y="791384"/>
                  <a:pt x="2519362" y="743759"/>
                </a:cubicBezTo>
                <a:cubicBezTo>
                  <a:pt x="2881312" y="696134"/>
                  <a:pt x="3049587" y="591359"/>
                  <a:pt x="3167062" y="515159"/>
                </a:cubicBezTo>
                <a:cubicBezTo>
                  <a:pt x="3284537" y="438959"/>
                  <a:pt x="3275012" y="372284"/>
                  <a:pt x="3224212" y="286559"/>
                </a:cubicBezTo>
                <a:cubicBezTo>
                  <a:pt x="3173412" y="200834"/>
                  <a:pt x="3252787" y="13509"/>
                  <a:pt x="2862262" y="809"/>
                </a:cubicBezTo>
                <a:cubicBezTo>
                  <a:pt x="2471737" y="-11891"/>
                  <a:pt x="1303337" y="127809"/>
                  <a:pt x="881062" y="210359"/>
                </a:cubicBezTo>
                <a:cubicBezTo>
                  <a:pt x="458787" y="292909"/>
                  <a:pt x="398462" y="321207"/>
                  <a:pt x="328612" y="496109"/>
                </a:cubicBezTo>
                <a:cubicBezTo>
                  <a:pt x="258762" y="671011"/>
                  <a:pt x="528637" y="703401"/>
                  <a:pt x="576262" y="751026"/>
                </a:cubicBezTo>
              </a:path>
            </a:pathLst>
          </a:custGeom>
          <a:solidFill>
            <a:srgbClr val="81C65A"/>
          </a:solidFill>
          <a:ln w="28575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tIns="108000" anchor="ctr">
            <a:scene3d>
              <a:camera prst="orthographicFront">
                <a:rot lat="0" lon="0" rev="180000"/>
              </a:camera>
              <a:lightRig rig="threePt" dir="t"/>
            </a:scene3d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理清思路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726305" y="276249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整体·感知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2" name="文本占位符 108546"/>
          <p:cNvSpPr>
            <a:spLocks noGrp="1"/>
          </p:cNvSpPr>
          <p:nvPr/>
        </p:nvSpPr>
        <p:spPr>
          <a:xfrm>
            <a:off x="586105" y="2546350"/>
            <a:ext cx="6517005" cy="2525395"/>
          </a:xfrm>
        </p:spPr>
        <p:txBody>
          <a:bodyPr>
            <a:normAutofit fontScale="90000" lnSpcReduction="20000"/>
          </a:bodyPr>
          <a:lstStyle>
            <a:lvl1pPr marL="361950" indent="-361950" algn="just" defTabSz="6858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m"/>
              <a:defRPr lang="zh-CN" altLang="en-US" sz="2800" kern="1200" baseline="0" dirty="0" smtClean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361950" indent="-361950" algn="just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anose="02010509060101010101" pitchFamily="49" charset="-122"/>
              <a:buChar char=" "/>
              <a:defRPr sz="18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sz="2800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第1层:</a:t>
            </a:r>
            <a:r>
              <a:rPr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描写了神奇莫测的鲲和鹏的形象。</a:t>
            </a:r>
            <a:endParaRPr sz="28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lnSpc>
                <a:spcPct val="90000"/>
              </a:lnSpc>
              <a:buNone/>
            </a:pPr>
            <a:endParaRPr sz="28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sz="2800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第2层:</a:t>
            </a:r>
            <a:r>
              <a:rPr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引述《齐谐》的记载,来证明鹏南飞是可信的。作者还描写了高空中游气奔腾和微尘浮动的情形,接着以人仰视天空的经验来类比鹏在九万里高空俯视下界,也如同下界的人仰视高空,只见莽莽苍苍,难辨其“正色”。</a:t>
            </a:r>
            <a:endParaRPr sz="28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85" name="文本框 19484"/>
          <p:cNvSpPr txBox="1"/>
          <p:nvPr/>
        </p:nvSpPr>
        <p:spPr>
          <a:xfrm>
            <a:off x="2819400" y="228600"/>
            <a:ext cx="24384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sz="1800">
              <a:latin typeface="Arial" panose="020B0604020202020204" pitchFamily="34" charset="0"/>
            </a:endParaRPr>
          </a:p>
        </p:txBody>
      </p:sp>
      <p:sp>
        <p:nvSpPr>
          <p:cNvPr id="19489" name="文本框 19488"/>
          <p:cNvSpPr txBox="1"/>
          <p:nvPr/>
        </p:nvSpPr>
        <p:spPr>
          <a:xfrm>
            <a:off x="8077200" y="381000"/>
            <a:ext cx="6400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800">
                <a:latin typeface="Arial" panose="020B0604020202020204" pitchFamily="34" charset="0"/>
                <a:hlinkClick r:id="rId1"/>
              </a:rPr>
              <a:t>视频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4742815" y="252119"/>
            <a:ext cx="1477010" cy="772136"/>
            <a:chOff x="1309009" y="2422670"/>
            <a:chExt cx="889080" cy="772001"/>
          </a:xfrm>
        </p:grpSpPr>
        <p:sp>
          <p:nvSpPr>
            <p:cNvPr id="2" name="矩形 1"/>
            <p:cNvSpPr/>
            <p:nvPr>
              <p:custDataLst>
                <p:tags r:id="rId3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新课·讲解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4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252095" y="1646555"/>
            <a:ext cx="3311525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400" b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北冥有鱼，其名曰鲲。鲲之大，不知其几千里也。化而为鸟，其名为鹏。鹏之背不知其几千里也；怒而飞，其翼若垂天之云。是鸟也，海运则将徙于南冥。南冥者，天池也。 </a:t>
            </a:r>
            <a:endParaRPr lang="zh-CN" altLang="en-US" sz="2400" b="0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25570" y="1584960"/>
            <a:ext cx="3572510" cy="31692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sz="2000" b="0" dirty="0">
                <a:solidFill>
                  <a:schemeClr val="tx1"/>
                </a:solidFill>
                <a:latin typeface="华康楷体W5-A" panose="1A454350000000000000" charset="-122"/>
                <a:ea typeface="华康楷体W5-A" panose="1A454350000000000000" charset="-122"/>
              </a:rPr>
              <a:t>北冥：北海，冥通“溟”。</a:t>
            </a:r>
            <a:endParaRPr sz="2000" b="0" dirty="0">
              <a:solidFill>
                <a:schemeClr val="tx1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r>
              <a:rPr sz="2000" b="0" dirty="0">
                <a:solidFill>
                  <a:schemeClr val="tx1"/>
                </a:solidFill>
                <a:latin typeface="华康楷体W5-A" panose="1A454350000000000000" charset="-122"/>
                <a:ea typeface="华康楷体W5-A" panose="1A454350000000000000" charset="-122"/>
              </a:rPr>
              <a:t>之：（这里做什么？）助词，主谓之间取消句子独立性，主谓结构作状语。</a:t>
            </a:r>
            <a:endParaRPr sz="2000" b="0" dirty="0">
              <a:solidFill>
                <a:schemeClr val="tx1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r>
              <a:rPr sz="2000" b="0" dirty="0">
                <a:solidFill>
                  <a:schemeClr val="tx1"/>
                </a:solidFill>
                <a:latin typeface="华康楷体W5-A" panose="1A454350000000000000" charset="-122"/>
                <a:ea typeface="华康楷体W5-A" panose="1A454350000000000000" charset="-122"/>
              </a:rPr>
              <a:t>之：的。怒：奋起的样子。垂天：天边，垂通“陲”。海运：指大海的波浪汹涌动荡，也说大海运行，翻译的时候就可以直接译为海起风动。</a:t>
            </a:r>
            <a:endParaRPr sz="2000" b="0" dirty="0">
              <a:solidFill>
                <a:schemeClr val="tx1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r>
              <a:rPr sz="2000" b="0" dirty="0">
                <a:solidFill>
                  <a:schemeClr val="tx1"/>
                </a:solidFill>
                <a:latin typeface="华康楷体W5-A" panose="1A454350000000000000" charset="-122"/>
                <a:ea typeface="华康楷体W5-A" panose="1A454350000000000000" charset="-122"/>
              </a:rPr>
              <a:t>….者….也，这是一句判断句。 </a:t>
            </a:r>
            <a:endParaRPr sz="2000" b="0" dirty="0">
              <a:solidFill>
                <a:schemeClr val="tx1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9245" y="4754245"/>
            <a:ext cx="711454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sz="2000" b="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译文：北海有一条鱼，它的名称叫鲲。鲲的大，不知道它有几千里。鲲变化成鸟，鸟的名称叫鹏。鹏的背，不知道它有几千里。奋起而飞，它的翅膀就像挂在天边的云彩。这只鸟，海动风起时就将迁往南方。南海就是大自然的水池。 </a:t>
            </a:r>
            <a:endParaRPr sz="2000" b="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85" name="文本框 19484"/>
          <p:cNvSpPr txBox="1"/>
          <p:nvPr/>
        </p:nvSpPr>
        <p:spPr>
          <a:xfrm>
            <a:off x="2819400" y="228600"/>
            <a:ext cx="24384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sz="1800">
              <a:latin typeface="Arial" panose="020B0604020202020204" pitchFamily="34" charset="0"/>
            </a:endParaRPr>
          </a:p>
        </p:txBody>
      </p:sp>
      <p:sp>
        <p:nvSpPr>
          <p:cNvPr id="19489" name="文本框 19488"/>
          <p:cNvSpPr txBox="1"/>
          <p:nvPr/>
        </p:nvSpPr>
        <p:spPr>
          <a:xfrm>
            <a:off x="8077200" y="381000"/>
            <a:ext cx="6400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800">
                <a:latin typeface="Arial" panose="020B0604020202020204" pitchFamily="34" charset="0"/>
                <a:hlinkClick r:id="rId1"/>
              </a:rPr>
              <a:t>视频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4742815" y="252119"/>
            <a:ext cx="1477010" cy="772136"/>
            <a:chOff x="1309009" y="2422670"/>
            <a:chExt cx="889080" cy="772001"/>
          </a:xfrm>
        </p:grpSpPr>
        <p:sp>
          <p:nvSpPr>
            <p:cNvPr id="2" name="矩形 1"/>
            <p:cNvSpPr/>
            <p:nvPr>
              <p:custDataLst>
                <p:tags r:id="rId3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新课·讲解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4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70485" y="2048510"/>
            <a:ext cx="368871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400" b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《齐谐》者，志怪者也。《谐》之言曰：“鹏之徙于南冥也，水击三千里，抟扶摇而上者九万里，去以六月息者也。”【野马也，尘埃也，生物之以息相吹也。】天之苍苍，其正色邪？其远而无所至极邪？其视下也，亦若【是】则已矣。</a:t>
            </a:r>
            <a:endParaRPr lang="zh-CN" altLang="en-US" sz="2400" b="0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67150" y="1635760"/>
            <a:ext cx="3935095" cy="47078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sz="2000" b="0" dirty="0">
                <a:solidFill>
                  <a:schemeClr val="tx1"/>
                </a:solidFill>
                <a:latin typeface="华康楷体W5-A" panose="1A454350000000000000" charset="-122"/>
                <a:ea typeface="华康楷体W5-A" panose="1A454350000000000000" charset="-122"/>
              </a:rPr>
              <a:t>志：记载。</a:t>
            </a:r>
            <a:endParaRPr sz="2000" b="0" dirty="0">
              <a:solidFill>
                <a:schemeClr val="tx1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r>
              <a:rPr sz="2000" b="0" dirty="0">
                <a:solidFill>
                  <a:schemeClr val="tx1"/>
                </a:solidFill>
                <a:latin typeface="华康楷体W5-A" panose="1A454350000000000000" charset="-122"/>
                <a:ea typeface="华康楷体W5-A" panose="1A454350000000000000" charset="-122"/>
              </a:rPr>
              <a:t>抟：环绕而上。一说“抟”当作“搏”（ｂó），拍击的意思。</a:t>
            </a:r>
            <a:endParaRPr sz="2000" b="0" dirty="0">
              <a:solidFill>
                <a:schemeClr val="tx1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r>
              <a:rPr sz="2000" b="0" dirty="0">
                <a:solidFill>
                  <a:schemeClr val="tx1"/>
                </a:solidFill>
                <a:latin typeface="华康楷体W5-A" panose="1A454350000000000000" charset="-122"/>
                <a:ea typeface="华康楷体W5-A" panose="1A454350000000000000" charset="-122"/>
              </a:rPr>
              <a:t>扶摇：一种旋风（它乘着旋风环旋而上几万里的高空）。</a:t>
            </a:r>
            <a:endParaRPr sz="2000" b="0" dirty="0">
              <a:solidFill>
                <a:schemeClr val="tx1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r>
              <a:rPr sz="2000" b="0" dirty="0">
                <a:solidFill>
                  <a:schemeClr val="tx1"/>
                </a:solidFill>
                <a:latin typeface="华康楷体W5-A" panose="1A454350000000000000" charset="-122"/>
                <a:ea typeface="华康楷体W5-A" panose="1A454350000000000000" charset="-122"/>
              </a:rPr>
              <a:t>去：离，这里指离开北海。</a:t>
            </a:r>
            <a:endParaRPr sz="2000" b="0" dirty="0">
              <a:solidFill>
                <a:schemeClr val="tx1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r>
              <a:rPr sz="2000" b="0" dirty="0">
                <a:solidFill>
                  <a:schemeClr val="tx1"/>
                </a:solidFill>
                <a:latin typeface="华康楷体W5-A" panose="1A454350000000000000" charset="-122"/>
                <a:ea typeface="华康楷体W5-A" panose="1A454350000000000000" charset="-122"/>
              </a:rPr>
              <a:t>以：凭借。</a:t>
            </a:r>
            <a:endParaRPr sz="2000" b="0" dirty="0">
              <a:solidFill>
                <a:schemeClr val="tx1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r>
              <a:rPr sz="2000" b="0" dirty="0">
                <a:solidFill>
                  <a:schemeClr val="tx1"/>
                </a:solidFill>
                <a:latin typeface="华康楷体W5-A" panose="1A454350000000000000" charset="-122"/>
                <a:ea typeface="华康楷体W5-A" panose="1A454350000000000000" charset="-122"/>
              </a:rPr>
              <a:t>息：大风。以六月息者去，状语后置句，意思是凭借着六月的大风离开了北海。</a:t>
            </a:r>
            <a:endParaRPr sz="2000" b="0" dirty="0">
              <a:solidFill>
                <a:schemeClr val="tx1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r>
              <a:rPr sz="2000" b="0" dirty="0">
                <a:solidFill>
                  <a:schemeClr val="tx1"/>
                </a:solidFill>
                <a:latin typeface="华康楷体W5-A" panose="1A454350000000000000" charset="-122"/>
                <a:ea typeface="华康楷体W5-A" panose="1A454350000000000000" charset="-122"/>
              </a:rPr>
              <a:t>野马：游气。</a:t>
            </a:r>
            <a:endParaRPr sz="2000" b="0" dirty="0">
              <a:solidFill>
                <a:schemeClr val="tx1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r>
              <a:rPr sz="2000" b="0" dirty="0">
                <a:solidFill>
                  <a:schemeClr val="tx1"/>
                </a:solidFill>
                <a:latin typeface="华康楷体W5-A" panose="1A454350000000000000" charset="-122"/>
                <a:ea typeface="华康楷体W5-A" panose="1A454350000000000000" charset="-122"/>
              </a:rPr>
              <a:t>息：气息。</a:t>
            </a:r>
            <a:endParaRPr sz="2000" b="0" dirty="0">
              <a:solidFill>
                <a:schemeClr val="tx1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r>
              <a:rPr sz="2000" b="0" dirty="0">
                <a:solidFill>
                  <a:schemeClr val="tx1"/>
                </a:solidFill>
                <a:latin typeface="华康楷体W5-A" panose="1A454350000000000000" charset="-122"/>
                <a:ea typeface="华康楷体W5-A" panose="1A454350000000000000" charset="-122"/>
              </a:rPr>
              <a:t>正色：真正的颜色。</a:t>
            </a:r>
            <a:endParaRPr sz="2000" b="0" dirty="0">
              <a:solidFill>
                <a:schemeClr val="tx1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r>
              <a:rPr sz="2000" b="0" dirty="0">
                <a:solidFill>
                  <a:schemeClr val="tx1"/>
                </a:solidFill>
                <a:latin typeface="华康楷体W5-A" panose="1A454350000000000000" charset="-122"/>
                <a:ea typeface="华康楷体W5-A" panose="1A454350000000000000" charset="-122"/>
              </a:rPr>
              <a:t>邪：通“耶”。</a:t>
            </a:r>
            <a:endParaRPr sz="2000" b="0" dirty="0">
              <a:solidFill>
                <a:schemeClr val="tx1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r>
              <a:rPr sz="2000" b="0" dirty="0">
                <a:solidFill>
                  <a:schemeClr val="tx1"/>
                </a:solidFill>
                <a:latin typeface="华康楷体W5-A" panose="1A454350000000000000" charset="-122"/>
                <a:ea typeface="华康楷体W5-A" panose="1A454350000000000000" charset="-122"/>
              </a:rPr>
              <a:t>其：指鲲鹏。</a:t>
            </a:r>
            <a:endParaRPr sz="2000" b="0" dirty="0">
              <a:solidFill>
                <a:schemeClr val="tx1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34950" y="1864360"/>
            <a:ext cx="7114540" cy="40925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2000" b="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  </a:t>
            </a:r>
            <a:r>
              <a:rPr sz="2000" b="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《齐谐》是一部专门记载怪异事情的书，这本书上记载说：“鹏鸟迁徙到南方的大海，翅膀拍击水面激起三千里的波涛，海面上急骤的狂风盘旋而上直冲九万里高空，离开北方的大海用了六个月的时间方才停歇下来”。山野中的雾气，尘埃，都是大自然里各种生物凭借气息吹拂它们的。天空是那么湛蓝湛蓝的，难道这就是它真正的颜色吗？抑或是高旷辽远没法看到它的尽头呢？鹏鸟在高空往下看，不过也就像这个样子罢了。 </a:t>
            </a:r>
            <a:endParaRPr sz="2000" b="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r>
              <a:rPr sz="2000" b="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5．这段话引述所谓《齐谐》的记载，来证明大鹏南飞是可信的。作者还描写了高空中的游气奔腾和微尘浮动情形，接着以人仰视天空的经验来比说，说大鹏在九万里高空俯视下界，也如同下界的人仰视高空，只见莽莽苍苍，难辨其“正色”。那么回到刚才我们提出的问题，这个段落中的鲲鹏又是怎么样的呢（还只是神奇巨大吗）？ </a:t>
            </a:r>
            <a:endParaRPr sz="2000" b="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742815" y="252119"/>
            <a:ext cx="1477010" cy="772136"/>
            <a:chOff x="1309009" y="2422670"/>
            <a:chExt cx="889080" cy="772001"/>
          </a:xfrm>
        </p:grpSpPr>
        <p:sp>
          <p:nvSpPr>
            <p:cNvPr id="2" name="矩形 1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新课·讲解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73355" y="1585595"/>
            <a:ext cx="7296150" cy="10502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</a:rPr>
              <a:t>1.</a:t>
            </a:r>
            <a:r>
              <a:rPr lang="zh-CN" altLang="en-US" sz="2400" dirty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本文开头描述鲲鹏的形象及奋飞时的壮美气势与论述“逍遥游”有什么联系？</a:t>
            </a:r>
            <a:endParaRPr lang="zh-CN" altLang="en-US" sz="2400" dirty="0">
              <a:solidFill>
                <a:schemeClr val="tx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1645" y="2635885"/>
            <a:ext cx="6719570" cy="891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 鲲鹏展翅高飞,必须凭借六月的大风。说明世间万物都要  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pPr>
              <a:lnSpc>
                <a:spcPct val="130000"/>
              </a:lnSpc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 凭借外力才能活动,从而回答了“逍遥”要有所依凭。</a:t>
            </a:r>
            <a:endParaRPr lang="zh-CN" sz="2000" dirty="0" smtClean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  <a:sym typeface="+mn-ea"/>
            </a:endParaRPr>
          </a:p>
        </p:txBody>
      </p:sp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4853305" y="237514"/>
            <a:ext cx="1477010" cy="772136"/>
            <a:chOff x="1309009" y="2422670"/>
            <a:chExt cx="889080" cy="772001"/>
          </a:xfrm>
        </p:grpSpPr>
        <p:sp>
          <p:nvSpPr>
            <p:cNvPr id="5" name="矩形 4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问题·探究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6" name="等腰三角形 5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62255" y="3594100"/>
            <a:ext cx="7296150" cy="6813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zh-CN" altLang="en-US" sz="2400" dirty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2. “野马”“尘埃”的运动依靠什么？写它们有什么作</a:t>
            </a:r>
            <a:r>
              <a:rPr lang="zh-CN" altLang="en-US" sz="2400" dirty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用？</a:t>
            </a:r>
            <a:endParaRPr lang="zh-CN" altLang="en-US" sz="2400" dirty="0">
              <a:solidFill>
                <a:schemeClr val="tx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3360" y="4275455"/>
            <a:ext cx="7139305" cy="2091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   “野马”“尘埃”的运动也必须依靠气息,“生物之以   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pPr>
              <a:lnSpc>
                <a:spcPct val="130000"/>
              </a:lnSpc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  息相吹也”。这里和鹏相比,说明万物均“有所待”(有所  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pPr>
              <a:lnSpc>
                <a:spcPct val="130000"/>
              </a:lnSpc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  待,须凭借,要依靠),世上的万物无论大小,都受到不同的限 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pPr>
              <a:lnSpc>
                <a:spcPct val="130000"/>
              </a:lnSpc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  制,处在不同的束缚之中。因此,大鹏也好,“野马”“尘埃”  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pPr>
              <a:lnSpc>
                <a:spcPct val="130000"/>
              </a:lnSpc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  也好,状似逍遥,其实并没有达到真正的逍遥。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95275" y="2358390"/>
            <a:ext cx="5131435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3.文章借鲲鹏的寓言说明什么道理？</a:t>
            </a:r>
            <a:endParaRPr lang="en-US" altLang="zh-CN" sz="2400" dirty="0">
              <a:solidFill>
                <a:schemeClr val="tx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95275" y="3238500"/>
            <a:ext cx="7021830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defRPr/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    文章借鲲鹏奋飞必须凭借海运和强大的风力、水雾尘埃要靠气息相吹来说明万物有所待的道理。借用寓言故事把道理寄托于生动的形象中，使文章生动活泼，颇具诗意，寓意隽永。说明任何事物的存在都要依附于一定的条件，它们的活动都要有所凭借。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  <a:sym typeface="+mn-ea"/>
            </a:endParaRPr>
          </a:p>
        </p:txBody>
      </p:sp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4853305" y="237514"/>
            <a:ext cx="1477010" cy="772136"/>
            <a:chOff x="1309009" y="2422670"/>
            <a:chExt cx="889080" cy="772001"/>
          </a:xfrm>
        </p:grpSpPr>
        <p:sp>
          <p:nvSpPr>
            <p:cNvPr id="5" name="矩形 4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问题·探究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6" name="等腰三角形 5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7"/>
          <p:cNvSpPr>
            <a:spLocks noGrp="1" noRot="1"/>
          </p:cNvSpPr>
          <p:nvPr/>
        </p:nvSpPr>
        <p:spPr>
          <a:xfrm>
            <a:off x="2083435" y="1643380"/>
            <a:ext cx="4722813" cy="11430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p>
            <a:r>
              <a:rPr lang="zh-CN" altLang="en-US" sz="2800" dirty="0">
                <a:solidFill>
                  <a:srgbClr val="000000"/>
                </a:solidFill>
                <a:latin typeface="华文行楷" panose="02010800040101010101" charset="-122"/>
                <a:ea typeface="华文行楷" panose="02010800040101010101" charset="-122"/>
              </a:rPr>
              <a:t>听读课文</a:t>
            </a:r>
            <a:r>
              <a:rPr lang="en-US" altLang="zh-CN" sz="2800" dirty="0">
                <a:solidFill>
                  <a:srgbClr val="000000"/>
                </a:solidFill>
                <a:latin typeface="华文行楷" panose="02010800040101010101" charset="-122"/>
                <a:ea typeface="华文行楷" panose="02010800040101010101" charset="-122"/>
              </a:rPr>
              <a:t>——</a:t>
            </a:r>
            <a:r>
              <a:rPr lang="zh-CN" altLang="en-US" sz="2800" dirty="0">
                <a:solidFill>
                  <a:srgbClr val="000000"/>
                </a:solidFill>
                <a:latin typeface="华文行楷" panose="02010800040101010101" charset="-122"/>
                <a:ea typeface="华文行楷" panose="02010800040101010101" charset="-122"/>
              </a:rPr>
              <a:t>分析文章结构。</a:t>
            </a:r>
            <a:endParaRPr lang="zh-CN" altLang="en-US" sz="2800" dirty="0">
              <a:solidFill>
                <a:srgbClr val="00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726305" y="276249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整体·感知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7" name="云形标注 6"/>
          <p:cNvSpPr/>
          <p:nvPr/>
        </p:nvSpPr>
        <p:spPr>
          <a:xfrm>
            <a:off x="871855" y="1643380"/>
            <a:ext cx="1238250" cy="852805"/>
          </a:xfrm>
          <a:prstGeom prst="cloud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91540" y="1824355"/>
            <a:ext cx="1198880" cy="4914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000" dirty="0" smtClean="0">
                <a:solidFill>
                  <a:schemeClr val="bg2"/>
                </a:solidFill>
                <a:latin typeface="华文行楷" panose="02010800040101010101" charset="-122"/>
                <a:ea typeface="华文行楷" panose="02010800040101010101" charset="-122"/>
              </a:rPr>
              <a:t>点击图片</a:t>
            </a:r>
            <a:endParaRPr lang="zh-CN" altLang="en-US" sz="2000" dirty="0" smtClean="0">
              <a:solidFill>
                <a:schemeClr val="bg2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pic>
        <p:nvPicPr>
          <p:cNvPr id="2" name="图片 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rcRect t="637" r="2667"/>
          <a:stretch>
            <a:fillRect/>
          </a:stretch>
        </p:blipFill>
        <p:spPr>
          <a:xfrm>
            <a:off x="2280920" y="2786380"/>
            <a:ext cx="3356610" cy="22733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760855" y="5128260"/>
            <a:ext cx="4653280" cy="7308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庄子与惠子游于濠梁之上</a:t>
            </a: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Text Box 6"/>
          <p:cNvSpPr txBox="1"/>
          <p:nvPr/>
        </p:nvSpPr>
        <p:spPr>
          <a:xfrm>
            <a:off x="138430" y="1452880"/>
            <a:ext cx="8242300" cy="4338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250000"/>
              </a:lnSpc>
              <a:spcBef>
                <a:spcPct val="50000"/>
              </a:spcBef>
              <a:buChar char="•"/>
            </a:pPr>
            <a:r>
              <a:rPr lang="zh-CN" altLang="en-US" sz="240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庄子与惠子游于濠梁之上。</a:t>
            </a:r>
            <a:endParaRPr lang="zh-CN" altLang="en-US" sz="2400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  <a:p>
            <a:pPr>
              <a:lnSpc>
                <a:spcPct val="250000"/>
              </a:lnSpc>
              <a:spcBef>
                <a:spcPct val="50000"/>
              </a:spcBef>
              <a:buChar char="•"/>
            </a:pPr>
            <a:r>
              <a:rPr lang="zh-CN" altLang="en-US" sz="240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庄子曰：“鯈鱼出游从容，是鱼之乐也。”</a:t>
            </a:r>
            <a:endParaRPr lang="zh-CN" altLang="en-US" sz="2400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  <a:p>
            <a:pPr>
              <a:lnSpc>
                <a:spcPct val="250000"/>
              </a:lnSpc>
              <a:spcBef>
                <a:spcPct val="50000"/>
              </a:spcBef>
              <a:buChar char="•"/>
            </a:pPr>
            <a:r>
              <a:rPr lang="zh-CN" altLang="en-US" sz="240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惠子曰：“子非鱼，安知鱼之乐？”</a:t>
            </a:r>
            <a:endParaRPr lang="zh-CN" altLang="en-US" sz="2400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  <a:p>
            <a:pPr>
              <a:lnSpc>
                <a:spcPct val="250000"/>
              </a:lnSpc>
              <a:spcBef>
                <a:spcPct val="50000"/>
              </a:spcBef>
              <a:buChar char="•"/>
            </a:pPr>
            <a:r>
              <a:rPr lang="zh-CN" altLang="en-US" sz="240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庄子曰：“子非我，安知我不知鱼之乐？”</a:t>
            </a:r>
            <a:endParaRPr lang="zh-CN" altLang="en-US" sz="2400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5127" name="Text Box 7"/>
          <p:cNvSpPr txBox="1"/>
          <p:nvPr/>
        </p:nvSpPr>
        <p:spPr>
          <a:xfrm>
            <a:off x="335280" y="2440940"/>
            <a:ext cx="384111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庄子与惠施在濠水的桥上游玩。 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5128" name="Text Box 8"/>
          <p:cNvSpPr txBox="1"/>
          <p:nvPr/>
        </p:nvSpPr>
        <p:spPr>
          <a:xfrm>
            <a:off x="334963" y="3590925"/>
            <a:ext cx="78486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庄子说：“白鱼在河水中游得多么悠闲自得，这是鱼的快乐啊。” </a:t>
            </a:r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129" name="Text Box 9"/>
          <p:cNvSpPr txBox="1"/>
          <p:nvPr/>
        </p:nvSpPr>
        <p:spPr>
          <a:xfrm>
            <a:off x="374015" y="4638040"/>
            <a:ext cx="838835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惠子说：“你不是鱼，怎么知道鱼的快乐呢?” 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5130" name="Text Box 10"/>
          <p:cNvSpPr txBox="1"/>
          <p:nvPr/>
        </p:nvSpPr>
        <p:spPr>
          <a:xfrm>
            <a:off x="335280" y="5732145"/>
            <a:ext cx="723900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spcBef>
                <a:spcPct val="50000"/>
              </a:spcBef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庄子说：“你不是我，怎么知道我不知道鱼的快乐呢?” 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5131" name="Text Box 11"/>
          <p:cNvSpPr txBox="1"/>
          <p:nvPr/>
        </p:nvSpPr>
        <p:spPr>
          <a:xfrm>
            <a:off x="4332605" y="1857375"/>
            <a:ext cx="16148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</a:rPr>
              <a:t>于</a:t>
            </a:r>
            <a:r>
              <a:rPr lang="en-US" altLang="zh-CN" sz="3200" b="1">
                <a:latin typeface="Arial" panose="020B0604020202020204" pitchFamily="34" charset="0"/>
              </a:rPr>
              <a:t>:</a:t>
            </a:r>
            <a:r>
              <a:rPr lang="zh-CN" altLang="en-US" sz="3200" b="1" dirty="0">
                <a:latin typeface="Arial" panose="020B0604020202020204" pitchFamily="34" charset="0"/>
              </a:rPr>
              <a:t>在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  <p:sp>
        <p:nvSpPr>
          <p:cNvPr id="5132" name="Text Box 12"/>
          <p:cNvSpPr txBox="1"/>
          <p:nvPr/>
        </p:nvSpPr>
        <p:spPr>
          <a:xfrm>
            <a:off x="6216015" y="2903855"/>
            <a:ext cx="143986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</a:rPr>
              <a:t>是</a:t>
            </a:r>
            <a:r>
              <a:rPr lang="en-US" altLang="zh-CN" sz="3200" b="1">
                <a:latin typeface="Arial" panose="020B0604020202020204" pitchFamily="34" charset="0"/>
              </a:rPr>
              <a:t>:</a:t>
            </a:r>
            <a:r>
              <a:rPr lang="zh-CN" altLang="en-US" sz="3200" b="1" dirty="0">
                <a:latin typeface="Arial" panose="020B0604020202020204" pitchFamily="34" charset="0"/>
              </a:rPr>
              <a:t>这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  <p:sp>
        <p:nvSpPr>
          <p:cNvPr id="15369" name="Text Box 13"/>
          <p:cNvSpPr txBox="1"/>
          <p:nvPr/>
        </p:nvSpPr>
        <p:spPr>
          <a:xfrm>
            <a:off x="7235825" y="3922713"/>
            <a:ext cx="158432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5134" name="Text Box 14"/>
          <p:cNvSpPr txBox="1"/>
          <p:nvPr/>
        </p:nvSpPr>
        <p:spPr>
          <a:xfrm>
            <a:off x="5290820" y="4058603"/>
            <a:ext cx="1944688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</a:rPr>
              <a:t>安</a:t>
            </a:r>
            <a:r>
              <a:rPr lang="en-US" altLang="zh-CN" sz="3200" b="1">
                <a:latin typeface="Arial" panose="020B0604020202020204" pitchFamily="34" charset="0"/>
              </a:rPr>
              <a:t>:</a:t>
            </a:r>
            <a:r>
              <a:rPr lang="zh-CN" altLang="en-US" sz="3200" b="1" dirty="0">
                <a:latin typeface="Arial" panose="020B0604020202020204" pitchFamily="34" charset="0"/>
              </a:rPr>
              <a:t>怎么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742815" y="252119"/>
            <a:ext cx="1477010" cy="772136"/>
            <a:chOff x="1309009" y="2422670"/>
            <a:chExt cx="889080" cy="772001"/>
          </a:xfrm>
        </p:grpSpPr>
        <p:sp>
          <p:nvSpPr>
            <p:cNvPr id="2" name="矩形 1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新课·讲解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28" grpId="0"/>
      <p:bldP spid="5129" grpId="0"/>
      <p:bldP spid="5130" grpId="0"/>
      <p:bldP spid="5131" grpId="0"/>
      <p:bldP spid="5132" grpId="0"/>
      <p:bldP spid="51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Text Box 5"/>
          <p:cNvSpPr txBox="1"/>
          <p:nvPr/>
        </p:nvSpPr>
        <p:spPr>
          <a:xfrm>
            <a:off x="166688" y="1348740"/>
            <a:ext cx="7632700" cy="45231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200000"/>
              </a:lnSpc>
              <a:spcBef>
                <a:spcPct val="50000"/>
              </a:spcBef>
              <a:buChar char="•"/>
            </a:pPr>
            <a:r>
              <a:rPr lang="zh-CN" altLang="en-US" sz="240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惠子曰：“我非子，固不知子矣；</a:t>
            </a:r>
            <a:endParaRPr lang="zh-CN" altLang="en-US" sz="2400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  <a:p>
            <a:pPr>
              <a:lnSpc>
                <a:spcPct val="200000"/>
              </a:lnSpc>
              <a:spcBef>
                <a:spcPct val="50000"/>
              </a:spcBef>
              <a:buChar char="•"/>
            </a:pPr>
            <a:r>
              <a:rPr lang="zh-CN" altLang="en-US" sz="240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子固非鱼，子之不知鱼之乐全矣！”</a:t>
            </a:r>
            <a:endParaRPr lang="zh-CN" altLang="en-US" sz="2400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  <a:p>
            <a:pPr>
              <a:lnSpc>
                <a:spcPct val="200000"/>
              </a:lnSpc>
              <a:spcBef>
                <a:spcPct val="50000"/>
              </a:spcBef>
              <a:buChar char="•"/>
            </a:pPr>
            <a:r>
              <a:rPr lang="zh-CN" altLang="en-US" sz="240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庄子曰：“请循其本，</a:t>
            </a:r>
            <a:endParaRPr lang="zh-CN" altLang="en-US" sz="2400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  <a:p>
            <a:pPr>
              <a:lnSpc>
                <a:spcPct val="200000"/>
              </a:lnSpc>
              <a:spcBef>
                <a:spcPct val="50000"/>
              </a:spcBef>
              <a:buChar char="•"/>
            </a:pPr>
            <a:r>
              <a:rPr lang="zh-CN" altLang="en-US" sz="240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子曰‘汝安知鱼乐’云者，</a:t>
            </a:r>
            <a:endParaRPr lang="zh-CN" altLang="en-US" sz="2400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  <a:p>
            <a:pPr>
              <a:lnSpc>
                <a:spcPct val="200000"/>
              </a:lnSpc>
              <a:spcBef>
                <a:spcPct val="50000"/>
              </a:spcBef>
              <a:buChar char="•"/>
            </a:pPr>
            <a:r>
              <a:rPr lang="zh-CN" altLang="en-US" sz="240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既已知吾知之而问我，我知之濠上也。”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5366" name="Text Box 6"/>
          <p:cNvSpPr txBox="1"/>
          <p:nvPr/>
        </p:nvSpPr>
        <p:spPr>
          <a:xfrm>
            <a:off x="377825" y="2143125"/>
            <a:ext cx="478155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惠施说：“我不是你，本来就不知道你；</a:t>
            </a:r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5367" name="Text Box 7"/>
          <p:cNvSpPr txBox="1"/>
          <p:nvPr/>
        </p:nvSpPr>
        <p:spPr>
          <a:xfrm>
            <a:off x="377190" y="2988945"/>
            <a:ext cx="667702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你本来就不是鱼，你不知道鱼的快乐，是可以肯定的!” </a:t>
            </a:r>
            <a:endParaRPr lang="en-US" altLang="zh-CN" sz="32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5368" name="Text Box 8"/>
          <p:cNvSpPr txBox="1"/>
          <p:nvPr/>
        </p:nvSpPr>
        <p:spPr>
          <a:xfrm>
            <a:off x="377190" y="4005580"/>
            <a:ext cx="438658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庄子说：“请从我们最初的话题说起。 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15369" name="Text Box 9"/>
          <p:cNvSpPr txBox="1"/>
          <p:nvPr/>
        </p:nvSpPr>
        <p:spPr>
          <a:xfrm>
            <a:off x="295910" y="4987925"/>
            <a:ext cx="407098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你说‘你哪儿知道鱼快乐’的话，</a:t>
            </a:r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5370" name="Text Box 10"/>
          <p:cNvSpPr txBox="1"/>
          <p:nvPr/>
        </p:nvSpPr>
        <p:spPr>
          <a:xfrm>
            <a:off x="271145" y="5760085"/>
            <a:ext cx="829437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说明你已经知道我知道鱼快乐而在问我。我是在濠水的桥上知道的。” 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endParaRPr lang="en-US" altLang="zh-CN" sz="32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5371" name="Text Box 11"/>
          <p:cNvSpPr txBox="1"/>
          <p:nvPr/>
        </p:nvSpPr>
        <p:spPr>
          <a:xfrm>
            <a:off x="4979035" y="1682750"/>
            <a:ext cx="13455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latin typeface="Arial" panose="020B0604020202020204" pitchFamily="34" charset="0"/>
              </a:rPr>
              <a:t>固:本来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  <p:sp>
        <p:nvSpPr>
          <p:cNvPr id="15372" name="Text Box 12"/>
          <p:cNvSpPr txBox="1"/>
          <p:nvPr/>
        </p:nvSpPr>
        <p:spPr>
          <a:xfrm>
            <a:off x="3554730" y="3466465"/>
            <a:ext cx="20237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latin typeface="Arial" panose="020B0604020202020204" pitchFamily="34" charset="0"/>
              </a:rPr>
              <a:t>循:从…说起</a:t>
            </a:r>
            <a:endParaRPr lang="en-US" altLang="zh-CN" sz="2400" b="1">
              <a:latin typeface="Arial" panose="020B0604020202020204" pitchFamily="34" charset="0"/>
            </a:endParaRPr>
          </a:p>
        </p:txBody>
      </p:sp>
      <p:sp>
        <p:nvSpPr>
          <p:cNvPr id="15373" name="Text Box 13"/>
          <p:cNvSpPr txBox="1"/>
          <p:nvPr/>
        </p:nvSpPr>
        <p:spPr>
          <a:xfrm>
            <a:off x="5465445" y="3466465"/>
            <a:ext cx="225869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2400" b="1">
                <a:latin typeface="Arial" panose="020B0604020202020204" pitchFamily="34" charset="0"/>
              </a:rPr>
              <a:t>本:最初的话题</a:t>
            </a:r>
            <a:endParaRPr lang="en-US" altLang="zh-CN" sz="2400" b="1">
              <a:latin typeface="Arial" panose="020B0604020202020204" pitchFamily="34" charset="0"/>
            </a:endParaRPr>
          </a:p>
        </p:txBody>
      </p:sp>
      <p:sp>
        <p:nvSpPr>
          <p:cNvPr id="15374" name="Text Box 14"/>
          <p:cNvSpPr txBox="1"/>
          <p:nvPr/>
        </p:nvSpPr>
        <p:spPr>
          <a:xfrm>
            <a:off x="3983355" y="4404360"/>
            <a:ext cx="21424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latin typeface="Arial" panose="020B0604020202020204" pitchFamily="34" charset="0"/>
              </a:rPr>
              <a:t>云者:如此如此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  <p:sp>
        <p:nvSpPr>
          <p:cNvPr id="15375" name="Text Box 15"/>
          <p:cNvSpPr txBox="1"/>
          <p:nvPr/>
        </p:nvSpPr>
        <p:spPr>
          <a:xfrm>
            <a:off x="5067935" y="4956810"/>
            <a:ext cx="25444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</a:rPr>
              <a:t>之</a:t>
            </a:r>
            <a:r>
              <a:rPr lang="en-US" altLang="zh-CN" sz="2400" b="1">
                <a:latin typeface="Arial" panose="020B0604020202020204" pitchFamily="34" charset="0"/>
              </a:rPr>
              <a:t>:</a:t>
            </a:r>
            <a:r>
              <a:rPr lang="zh-CN" altLang="en-US" sz="2400" b="1" dirty="0">
                <a:latin typeface="Arial" panose="020B0604020202020204" pitchFamily="34" charset="0"/>
              </a:rPr>
              <a:t>它</a:t>
            </a:r>
            <a:r>
              <a:rPr lang="en-US" altLang="zh-CN" sz="2400" b="1">
                <a:latin typeface="Arial" panose="020B0604020202020204" pitchFamily="34" charset="0"/>
              </a:rPr>
              <a:t>,</a:t>
            </a:r>
            <a:r>
              <a:rPr lang="zh-CN" altLang="en-US" sz="2400" b="1" dirty="0">
                <a:latin typeface="Arial" panose="020B0604020202020204" pitchFamily="34" charset="0"/>
              </a:rPr>
              <a:t>指代鱼之乐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742815" y="252119"/>
            <a:ext cx="1477010" cy="772136"/>
            <a:chOff x="1309009" y="2422670"/>
            <a:chExt cx="889080" cy="772001"/>
          </a:xfrm>
        </p:grpSpPr>
        <p:sp>
          <p:nvSpPr>
            <p:cNvPr id="2" name="矩形 1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新课·讲解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67" grpId="0"/>
      <p:bldP spid="15368" grpId="0"/>
      <p:bldP spid="15369" grpId="0"/>
      <p:bldP spid="15370" grpId="0"/>
      <p:bldP spid="15371" grpId="0"/>
      <p:bldP spid="15372" grpId="0"/>
      <p:bldP spid="15373" grpId="0"/>
      <p:bldP spid="15374" grpId="0"/>
      <p:bldP spid="1537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68275" y="1743075"/>
            <a:ext cx="7378700" cy="977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1.庄子坚持认为“出游从容”的鱼儿很快乐，表现了他怎样的心境？</a:t>
            </a:r>
            <a:endParaRPr lang="en-US" altLang="zh-CN" sz="2400" dirty="0">
              <a:solidFill>
                <a:schemeClr val="tx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1645" y="2818765"/>
            <a:ext cx="679132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defRPr/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    庄子认为鱼“乐”，其实是他愉悦心境的投射与外化。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  <a:sym typeface="+mn-ea"/>
            </a:endParaRPr>
          </a:p>
        </p:txBody>
      </p:sp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4853305" y="237514"/>
            <a:ext cx="1477010" cy="772136"/>
            <a:chOff x="1309009" y="2422670"/>
            <a:chExt cx="889080" cy="772001"/>
          </a:xfrm>
        </p:grpSpPr>
        <p:sp>
          <p:nvSpPr>
            <p:cNvPr id="5" name="矩形 4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问题·探究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6" name="等腰三角形 5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21310" y="3506470"/>
            <a:ext cx="6278880" cy="5708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2.你认为在庄子和惠子的辩论中，谁是胜者？</a:t>
            </a:r>
            <a:endParaRPr lang="en-US" altLang="zh-CN" sz="2400" dirty="0">
              <a:solidFill>
                <a:schemeClr val="tx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72415" y="4163695"/>
            <a:ext cx="679132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defRPr/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   （1）从故事本身来看，庄子占了上风。结尾处，在惠子巧妙地援引庄子的反驳建立起符合逻辑的推理后，庄子似乎应该无言以对而就此认输了，可是他却又返回争论的起始，借偷换概念而避重就轻地将惠子的发难化解了。所谓偷换概念，指他把惠子说的“安知”，解释成“哪里知道”或“怎样知道”，而惠子的本意却是“怎么（能）知道”。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4761" name="图片 74760" descr="Ar_009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450" y="5445125"/>
            <a:ext cx="755650" cy="3286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组合 5"/>
          <p:cNvGrpSpPr/>
          <p:nvPr/>
        </p:nvGrpSpPr>
        <p:grpSpPr>
          <a:xfrm>
            <a:off x="5000943" y="295801"/>
            <a:ext cx="1476375" cy="771634"/>
            <a:chOff x="1309009" y="2422561"/>
            <a:chExt cx="889080" cy="772110"/>
          </a:xfrm>
        </p:grpSpPr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>
              <a:off x="1309010" y="2422561"/>
              <a:ext cx="889079" cy="277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课堂·导入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2" name="等腰三角形 1"/>
            <p:cNvSpPr/>
            <p:nvPr>
              <p:custDataLst>
                <p:tags r:id="rId4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93395" y="1647190"/>
            <a:ext cx="4450080" cy="5708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400" dirty="0" smtClean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观察以下图片，你发现了什么？</a:t>
            </a:r>
            <a:endParaRPr lang="zh-CN" altLang="en-US" sz="2400" dirty="0" smtClean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605" y="3907790"/>
            <a:ext cx="2286000" cy="2286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805" y="2419985"/>
            <a:ext cx="2133600" cy="12858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4630" y="4448810"/>
            <a:ext cx="2035175" cy="20097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8990" y="2313940"/>
            <a:ext cx="3634105" cy="204787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4853305" y="237514"/>
            <a:ext cx="1477010" cy="772136"/>
            <a:chOff x="1309009" y="2422670"/>
            <a:chExt cx="889080" cy="772001"/>
          </a:xfrm>
        </p:grpSpPr>
        <p:sp>
          <p:nvSpPr>
            <p:cNvPr id="5" name="矩形 4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问题·探究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6" name="等腰三角形 5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95605" y="2204720"/>
            <a:ext cx="6988175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hangingPunct="1">
              <a:lnSpc>
                <a:spcPct val="80000"/>
              </a:lnSpc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（2）从逻辑上看，惠子是胜者。前面说过，庄子是靠故意曲解惠子的意思，才在争论中得以维持自己最初的判断，而这种做法显然是有悖于逻辑判断规则的，所以说，惠子才是胜者。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  <a:sym typeface="+mn-ea"/>
            </a:endParaRPr>
          </a:p>
          <a:p>
            <a:pPr eaLnBrk="1" hangingPunct="1">
              <a:lnSpc>
                <a:spcPct val="80000"/>
              </a:lnSpc>
            </a:pP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pPr eaLnBrk="1" hangingPunct="1">
              <a:lnSpc>
                <a:spcPct val="80000"/>
              </a:lnSpc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（3）从逻辑上看，庄子其实并不应该输，只是他没找准方向，以至给惠子留下了可乘之机。惠子最初的发问是这样的：“子非鱼，安知鱼之乐？”这里暗含有这样的判断：惠子能够知道庄子“非鱼”。因此，庄子完全可以这样回敬惠子：你既然可以知道我不是鱼，我当然也可以知道鱼快乐。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1507" name="Text Box 5"/>
          <p:cNvSpPr txBox="1"/>
          <p:nvPr/>
        </p:nvSpPr>
        <p:spPr>
          <a:xfrm>
            <a:off x="993140" y="1364615"/>
            <a:ext cx="8135938" cy="1106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6600" b="1" dirty="0">
                <a:solidFill>
                  <a:srgbClr val="FF0000"/>
                </a:solidFill>
                <a:latin typeface="Arial" panose="020B0604020202020204" pitchFamily="34" charset="0"/>
              </a:rPr>
              <a:t>庄子与惠子的关系</a:t>
            </a:r>
            <a:r>
              <a:rPr lang="en-US" altLang="zh-CN" sz="6600" b="1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  <a:endParaRPr lang="en-US" altLang="zh-CN" sz="66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31390" y="3098165"/>
            <a:ext cx="4321810" cy="2270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9" name="文本框 49158"/>
          <p:cNvSpPr txBox="1"/>
          <p:nvPr/>
        </p:nvSpPr>
        <p:spPr>
          <a:xfrm>
            <a:off x="680085" y="1713230"/>
            <a:ext cx="6626225" cy="6076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05000"/>
              </a:lnSpc>
            </a:pPr>
            <a:r>
              <a:rPr lang="zh-CN" altLang="en-US" sz="3200" dirty="0">
                <a:solidFill>
                  <a:srgbClr val="00B05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庄子和惠子之间的关系到底怎么样？ </a:t>
            </a:r>
            <a:endParaRPr lang="zh-CN" altLang="en-US" sz="3200" dirty="0">
              <a:solidFill>
                <a:srgbClr val="00B05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9160" name="文本框 49159"/>
          <p:cNvSpPr txBox="1"/>
          <p:nvPr/>
        </p:nvSpPr>
        <p:spPr>
          <a:xfrm>
            <a:off x="309880" y="2320925"/>
            <a:ext cx="7268210" cy="3576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05000"/>
              </a:lnSpc>
            </a:pPr>
            <a:r>
              <a:rPr lang="zh-CN" altLang="en-US" sz="2400" dirty="0">
                <a:solidFill>
                  <a:schemeClr val="tx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   庄子送葬，经过惠子的坟墓，回头对跟随他的</a:t>
            </a:r>
            <a:endParaRPr lang="zh-CN" altLang="en-US" sz="2400" dirty="0">
              <a:solidFill>
                <a:schemeClr val="tx2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105000"/>
              </a:lnSpc>
            </a:pPr>
            <a:r>
              <a:rPr lang="zh-CN" altLang="en-US" sz="2400" dirty="0">
                <a:solidFill>
                  <a:schemeClr val="tx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人说：“楚国郢人捏白士,鼻尖上溅到一滴如蝇翼般</a:t>
            </a:r>
            <a:endParaRPr lang="zh-CN" altLang="en-US" sz="2400" dirty="0">
              <a:solidFill>
                <a:schemeClr val="tx2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105000"/>
              </a:lnSpc>
            </a:pPr>
            <a:r>
              <a:rPr lang="zh-CN" altLang="en-US" sz="2400" dirty="0">
                <a:solidFill>
                  <a:schemeClr val="tx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大的污泥,他请匠石替他削掉。匠石挥动斧头,呼呼</a:t>
            </a:r>
            <a:endParaRPr lang="zh-CN" altLang="en-US" sz="2400" dirty="0">
              <a:solidFill>
                <a:schemeClr val="tx2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105000"/>
              </a:lnSpc>
            </a:pPr>
            <a:r>
              <a:rPr lang="zh-CN" altLang="en-US" sz="2400" dirty="0">
                <a:solidFill>
                  <a:schemeClr val="tx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作响，随手劈下去，把那小滴的泥点完全削除，而</a:t>
            </a:r>
            <a:endParaRPr lang="zh-CN" altLang="en-US" sz="2400" dirty="0">
              <a:solidFill>
                <a:schemeClr val="tx2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105000"/>
              </a:lnSpc>
            </a:pPr>
            <a:r>
              <a:rPr lang="zh-CN" altLang="en-US" sz="2400" dirty="0">
                <a:solidFill>
                  <a:schemeClr val="tx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鼻子没有受到丝毫损伤，郢人站着面不改色。宋元</a:t>
            </a:r>
            <a:endParaRPr lang="zh-CN" altLang="en-US" sz="2400" dirty="0">
              <a:solidFill>
                <a:schemeClr val="tx2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105000"/>
              </a:lnSpc>
            </a:pPr>
            <a:r>
              <a:rPr lang="zh-CN" altLang="en-US" sz="2400" dirty="0">
                <a:solidFill>
                  <a:schemeClr val="tx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君听说这件事,把匠石找来说：‘替我试试看。’匠石说：‘我以前能削,但是我的对手早已经死了！’自从先生去世,我没有对手了,我没有谈论的对象了！”</a:t>
            </a:r>
            <a:endParaRPr lang="zh-CN" altLang="en-US" sz="2400" dirty="0">
              <a:solidFill>
                <a:schemeClr val="tx2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105000"/>
              </a:lnSpc>
            </a:pPr>
            <a:r>
              <a:rPr lang="zh-CN" altLang="en-US" sz="2400" dirty="0">
                <a:solidFill>
                  <a:schemeClr val="tx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                                 （《徐无鬼》） </a:t>
            </a:r>
            <a:endParaRPr lang="zh-CN" altLang="en-US" sz="2400">
              <a:solidFill>
                <a:schemeClr val="tx2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4853305" y="237514"/>
            <a:ext cx="1477010" cy="772136"/>
            <a:chOff x="1309009" y="2422670"/>
            <a:chExt cx="889080" cy="772001"/>
          </a:xfrm>
        </p:grpSpPr>
        <p:sp>
          <p:nvSpPr>
            <p:cNvPr id="5" name="矩形 4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问题·探究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6" name="等腰三角形 5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/>
      <p:bldP spid="4916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20" name="Text Box 8"/>
          <p:cNvSpPr txBox="1"/>
          <p:nvPr/>
        </p:nvSpPr>
        <p:spPr>
          <a:xfrm>
            <a:off x="5528310" y="2111375"/>
            <a:ext cx="1659890" cy="3503930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>
            <a:spAutoFit/>
          </a:bodyPr>
          <a:p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庄子：智辩，重欣赏，对外界认识     </a:t>
            </a:r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带有欣赏的态度</a:t>
            </a:r>
            <a:endParaRPr lang="en-US" altLang="zh-CN" sz="3200">
              <a:latin typeface="Arial" panose="020B0604020202020204" pitchFamily="34" charset="0"/>
            </a:endParaRPr>
          </a:p>
        </p:txBody>
      </p:sp>
      <p:sp>
        <p:nvSpPr>
          <p:cNvPr id="13321" name="Text Box 9"/>
          <p:cNvSpPr txBox="1"/>
          <p:nvPr/>
        </p:nvSpPr>
        <p:spPr>
          <a:xfrm>
            <a:off x="379730" y="1845310"/>
            <a:ext cx="1659890" cy="4791075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>
            <a:spAutoFit/>
          </a:bodyPr>
          <a:p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惠子：好辩，重分析，对事物有一 种寻根究底的态度，重知识的探讨。</a:t>
            </a:r>
            <a:endParaRPr lang="en-US" altLang="zh-CN" sz="3200">
              <a:latin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2375" y="2337435"/>
            <a:ext cx="2755265" cy="2524125"/>
          </a:xfrm>
          <a:prstGeom prst="rect">
            <a:avLst/>
          </a:prstGeom>
        </p:spPr>
      </p:pic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4830445" y="261644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课堂·小结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4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133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5361" name="组合 10"/>
          <p:cNvGrpSpPr/>
          <p:nvPr/>
        </p:nvGrpSpPr>
        <p:grpSpPr>
          <a:xfrm>
            <a:off x="289878" y="1641793"/>
            <a:ext cx="2255837" cy="569912"/>
            <a:chOff x="386506" y="1792176"/>
            <a:chExt cx="2256668" cy="571008"/>
          </a:xfrm>
        </p:grpSpPr>
        <p:cxnSp>
          <p:nvCxnSpPr>
            <p:cNvPr id="22" name="直线连接符 21"/>
            <p:cNvCxnSpPr/>
            <p:nvPr/>
          </p:nvCxnSpPr>
          <p:spPr>
            <a:xfrm flipV="1">
              <a:off x="386506" y="2356822"/>
              <a:ext cx="2256668" cy="6362"/>
            </a:xfrm>
            <a:prstGeom prst="line">
              <a:avLst/>
            </a:prstGeom>
            <a:ln w="38100" cmpd="sng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同侧圆角矩形 23"/>
            <p:cNvSpPr/>
            <p:nvPr/>
          </p:nvSpPr>
          <p:spPr>
            <a:xfrm>
              <a:off x="570724" y="1792176"/>
              <a:ext cx="2000987" cy="516929"/>
            </a:xfrm>
            <a:prstGeom prst="round2Same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000" b="1" strike="noStrike" noProof="1" dirty="0">
                  <a:latin typeface="华文新魏" pitchFamily="2" charset="-122"/>
                  <a:ea typeface="华文新魏" pitchFamily="2" charset="-122"/>
                  <a:cs typeface="黑体" panose="02010609060101010101" charset="-122"/>
                </a:rPr>
                <a:t>资料宝袋</a:t>
              </a:r>
              <a:endParaRPr lang="zh-CN" altLang="en-US" sz="3000" b="1" strike="noStrike" noProof="1" dirty="0">
                <a:latin typeface="华文新魏" pitchFamily="2" charset="-122"/>
                <a:ea typeface="华文新魏" pitchFamily="2" charset="-122"/>
                <a:cs typeface="黑体" panose="02010609060101010101" charset="-122"/>
              </a:endParaRPr>
            </a:p>
          </p:txBody>
        </p:sp>
      </p:grpSp>
      <p:sp>
        <p:nvSpPr>
          <p:cNvPr id="20" name="TextBox 5"/>
          <p:cNvSpPr txBox="1"/>
          <p:nvPr/>
        </p:nvSpPr>
        <p:spPr>
          <a:xfrm>
            <a:off x="1052513" y="2357438"/>
            <a:ext cx="12954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buClr>
                <a:srgbClr val="FF0000"/>
              </a:buClr>
            </a:pPr>
            <a:r>
              <a:rPr lang="zh-CN" altLang="en-US" sz="5400" b="1">
                <a:latin typeface="黑体" panose="02010609060101010101" charset="-122"/>
                <a:ea typeface="黑体" panose="02010609060101010101" charset="-122"/>
              </a:rPr>
              <a:t> </a:t>
            </a:r>
            <a:endParaRPr lang="zh-CN" altLang="en-US" sz="54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366" name="矩形 8"/>
          <p:cNvSpPr/>
          <p:nvPr/>
        </p:nvSpPr>
        <p:spPr>
          <a:xfrm>
            <a:off x="2357438" y="2214563"/>
            <a:ext cx="5572125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br>
              <a:rPr lang="zh-CN" altLang="en-US" sz="2800" dirty="0">
                <a:latin typeface="Arial" panose="020B0604020202020204" pitchFamily="34" charset="0"/>
              </a:rPr>
            </a:b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4650740" y="189889"/>
            <a:ext cx="1477010" cy="772136"/>
            <a:chOff x="1309009" y="2422670"/>
            <a:chExt cx="889080" cy="772001"/>
          </a:xfrm>
        </p:grpSpPr>
        <p:sp>
          <p:nvSpPr>
            <p:cNvPr id="5" name="矩形 4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拓展·延伸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7" name="等腰三角形 6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90" y="2442845"/>
            <a:ext cx="3047365" cy="2286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8195" y="2442210"/>
            <a:ext cx="2286000" cy="2286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rcRect r="1468" b="3167"/>
          <a:stretch>
            <a:fillRect/>
          </a:stretch>
        </p:blipFill>
        <p:spPr>
          <a:xfrm>
            <a:off x="5798820" y="2443480"/>
            <a:ext cx="1627505" cy="228536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10490" y="4930775"/>
            <a:ext cx="7342505" cy="1291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000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《大鱼海棠》该片讲述了掌管海棠花生长的少女椿为报恩而努力复活人类男孩“鲲”的灵魂，在本是天神的湫帮助下与彼此纠缠的命运斗争的故事。影片于2016年7月8日在中国大陆上映。</a:t>
            </a:r>
            <a:endParaRPr lang="zh-CN" altLang="en-US" sz="2000" dirty="0" smtClea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111760" y="1872615"/>
            <a:ext cx="7143750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630555" algn="just"/>
            <a:r>
              <a:rPr lang="zh-CN" altLang="en-US" sz="2400" dirty="0">
                <a:solidFill>
                  <a:srgbClr val="000000"/>
                </a:solidFill>
                <a:cs typeface="Times New Roman" panose="02020603050405020304" pitchFamily="18" charset="0"/>
                <a:sym typeface="+mn-ea"/>
              </a:rPr>
              <a:t>这两则故事集中表现了庄子的思想和《庄子》散文的寓言特色，形象生动，耐人寻味，如甘醴似琼浆，让人百品不厌。希望大家课后阅读《庄子•秋水》，全面了解庄子，包括他的人生观、政治观、社会观，探究庄子与孔孟的区别。</a:t>
            </a:r>
            <a:r>
              <a:rPr lang="zh-CN" altLang="en-US" sz="2400" dirty="0">
                <a:sym typeface="+mn-ea"/>
              </a:rPr>
              <a:t> </a:t>
            </a:r>
            <a:endParaRPr lang="zh-CN" altLang="en-US" sz="2400" b="0">
              <a:solidFill>
                <a:srgbClr val="1E1E1E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830445" y="261644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课堂·小结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0160" y="3940810"/>
            <a:ext cx="3180715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5000943" y="295801"/>
            <a:ext cx="1476375" cy="771634"/>
            <a:chOff x="1309009" y="2422561"/>
            <a:chExt cx="889080" cy="772110"/>
          </a:xfrm>
        </p:grpSpPr>
        <p:sp>
          <p:nvSpPr>
            <p:cNvPr id="10" name="矩形 9"/>
            <p:cNvSpPr/>
            <p:nvPr>
              <p:custDataLst>
                <p:tags r:id="rId1"/>
              </p:custDataLst>
            </p:nvPr>
          </p:nvSpPr>
          <p:spPr>
            <a:xfrm>
              <a:off x="1309010" y="2422561"/>
              <a:ext cx="889079" cy="277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课堂·导入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2" name="等腰三角形 1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60375" y="1966595"/>
            <a:ext cx="822325" cy="19138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北冥有鱼</a:t>
            </a:r>
            <a:endParaRPr lang="zh-CN" altLang="en-US" sz="320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t="1639" r="7114"/>
          <a:stretch>
            <a:fillRect/>
          </a:stretch>
        </p:blipFill>
        <p:spPr>
          <a:xfrm>
            <a:off x="1448435" y="1631950"/>
            <a:ext cx="5679440" cy="22485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5990" y="4014470"/>
            <a:ext cx="3809365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4761" name="图片 74760" descr="Ar_009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450" y="5445125"/>
            <a:ext cx="755650" cy="3286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组合 5"/>
          <p:cNvGrpSpPr/>
          <p:nvPr/>
        </p:nvGrpSpPr>
        <p:grpSpPr>
          <a:xfrm>
            <a:off x="5000943" y="295801"/>
            <a:ext cx="1476375" cy="771634"/>
            <a:chOff x="1309009" y="2422561"/>
            <a:chExt cx="889080" cy="772110"/>
          </a:xfrm>
        </p:grpSpPr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>
              <a:off x="1309010" y="2422561"/>
              <a:ext cx="889079" cy="277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课堂·导入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2" name="等腰三角形 1"/>
            <p:cNvSpPr/>
            <p:nvPr>
              <p:custDataLst>
                <p:tags r:id="rId4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76225" y="1600835"/>
            <a:ext cx="7247255" cy="48926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0000"/>
                </a:solidFill>
                <a:latin typeface="黑体" panose="02010609060101010101" charset="-122"/>
                <a:sym typeface="+mn-ea"/>
              </a:rPr>
              <a:t>   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charset="-122"/>
                <a:sym typeface="+mn-ea"/>
              </a:rPr>
              <a:t>“锦瑟无端五十弦，一弦一柱思华年。庄生晓梦迷蝴蝶，望帝春心托杜鹃。沧海月明珠有泪，蓝田玉暖玉生烟。此情可待成追忆，只是当时已惘然。”这里有一个典故“庄生晓梦迷蝴蝶”，庄子有一天睡觉，梦见自己变成了蝴蝶，张开翅膀，在花丛中自由自在的飞舞歌唱。但当他醒来之后，却陷入了沉思：是我做梦变成了蝴蝶，还是蝴蝶做梦变成了我？如果是我做梦变成蝴蝶，为什么我会体会到蝴蝶独有的飞翔之乐呢？如果是蝴蝶做梦便成了我，为什么这一切会出现在我的梦中呢？于是他就跑过去问老子，老子说：“周即蝴蝶，蝴蝶即周。以明道之为一。”老子为什么要这么说呢？我们今天就一起来走进庄子，通过学习来感受庄子的心灵世界。 </a:t>
            </a:r>
            <a:endParaRPr lang="zh-CN" altLang="en-US" sz="2400" dirty="0">
              <a:solidFill>
                <a:srgbClr val="000000"/>
              </a:solidFill>
              <a:latin typeface="黑体" panose="02010609060101010101" charset="-122"/>
              <a:sym typeface="+mn-ea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5170" name="文本框 135169"/>
          <p:cNvSpPr txBox="1"/>
          <p:nvPr/>
        </p:nvSpPr>
        <p:spPr>
          <a:xfrm>
            <a:off x="2684780" y="2004060"/>
            <a:ext cx="4729480" cy="32848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500" b="1" dirty="0">
                <a:solidFill>
                  <a:srgbClr val="000000"/>
                </a:solidFill>
                <a:latin typeface="华文楷体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dirty="0">
                <a:latin typeface="方正行楷简体" panose="03000509000000000000" charset="-122"/>
                <a:ea typeface="方正行楷简体" panose="03000509000000000000" charset="-122"/>
                <a:sym typeface="+mn-ea"/>
              </a:rPr>
              <a:t>庄子（约前369－前286），战国中期哲学家，庄氏，名周，字子休（一作子沐)，汉族，蒙（今安徽蒙城，又说河南商丘、山东东明）人。是我国先秦（战国）时期伟大的思想家、哲学家、文学家。</a:t>
            </a:r>
            <a:r>
              <a:rPr lang="zh-CN" altLang="en-US" sz="2800" dirty="0">
                <a:latin typeface="方正行楷简体" panose="03000509000000000000" charset="-122"/>
                <a:ea typeface="方正行楷简体" panose="03000509000000000000" charset="-122"/>
                <a:sym typeface="+mn-ea"/>
              </a:rPr>
              <a:t> </a:t>
            </a:r>
            <a:endParaRPr lang="zh-CN" altLang="en-US" sz="2800" dirty="0">
              <a:solidFill>
                <a:srgbClr val="000000"/>
              </a:solidFill>
              <a:latin typeface="方正行楷简体" panose="03000509000000000000" charset="-122"/>
              <a:ea typeface="方正行楷简体" panose="03000509000000000000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012373" y="367556"/>
            <a:ext cx="1476375" cy="771634"/>
            <a:chOff x="1309009" y="2422561"/>
            <a:chExt cx="889080" cy="772110"/>
          </a:xfrm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1309010" y="2422561"/>
              <a:ext cx="889079" cy="277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作者·简介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7" name="等腰三角形 6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4150" y="2476500"/>
            <a:ext cx="2328545" cy="2477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08610" y="1698625"/>
            <a:ext cx="7066915" cy="44075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            </a:t>
            </a:r>
            <a:r>
              <a:rPr lang="zh-CN" altLang="en-US" sz="2400" dirty="0">
                <a:latin typeface="方正行楷简体" panose="03000509000000000000" charset="-122"/>
                <a:ea typeface="方正行楷简体" panose="03000509000000000000" charset="-122"/>
              </a:rPr>
              <a:t>庄子生活在社会矛盾及其复杂的乱世。战时，诸侯征战不已，暴君奸臣杀人如麻。他的志向抱负无法在现实中实现，他无法获得生命的自由。于是，他以追求精神上的自由来逃避纷乱的现实。希望在精神上天马行空无所羁绊，让精神的生活去解放作为形体的生命，从而达到物我两忘超然物外的绝对自由。他希望自己就是蝴蝶，摆脱形体的束缚，可以自由自在的飞翔。正是在这样的背景下，作者创作了《逍遥游》。</a:t>
            </a:r>
            <a:endParaRPr lang="zh-CN" altLang="en-US" sz="2400" dirty="0">
              <a:latin typeface="方正行楷简体" panose="03000509000000000000" charset="-122"/>
              <a:ea typeface="方正行楷简体" panose="03000509000000000000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988878" y="272306"/>
            <a:ext cx="1476375" cy="771634"/>
            <a:chOff x="1309009" y="2422561"/>
            <a:chExt cx="889080" cy="772110"/>
          </a:xfrm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1309010" y="2422561"/>
              <a:ext cx="889079" cy="277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写作·背景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7" name="等腰三角形 6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4988878" y="272306"/>
            <a:ext cx="1476375" cy="771634"/>
            <a:chOff x="1309009" y="2422561"/>
            <a:chExt cx="889080" cy="772110"/>
          </a:xfrm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1309010" y="2422561"/>
              <a:ext cx="889079" cy="277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学习·目标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7" name="等腰三角形 6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40965" name="文本框 40964"/>
          <p:cNvSpPr txBox="1"/>
          <p:nvPr/>
        </p:nvSpPr>
        <p:spPr>
          <a:xfrm>
            <a:off x="487680" y="2462530"/>
            <a:ext cx="6708140" cy="17837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  <a:spcBef>
                <a:spcPct val="50000"/>
              </a:spcBef>
            </a:pPr>
            <a:r>
              <a:rPr sz="2000" b="1">
                <a:latin typeface="楷体" panose="02010609060101010101" charset="-122"/>
                <a:ea typeface="楷体" panose="02010609060101010101" charset="-122"/>
              </a:rPr>
              <a:t>1.搜集庄子有关资料，识记庄子简介，了解《庄子》。</a:t>
            </a:r>
            <a:endParaRPr sz="2000" b="1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sz="2000" b="1">
                <a:latin typeface="楷体" panose="02010609060101010101" charset="-122"/>
                <a:ea typeface="楷体" panose="02010609060101010101" charset="-122"/>
              </a:rPr>
              <a:t>★2. 结合课注释及工具书读通全文，掌握重点文言词语。</a:t>
            </a:r>
            <a:endParaRPr sz="2000" b="1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sz="2000" b="1">
                <a:latin typeface="楷体" panose="02010609060101010101" charset="-122"/>
                <a:ea typeface="楷体" panose="02010609060101010101" charset="-122"/>
              </a:rPr>
              <a:t>3.在反复朗读课文的基础上，能清晰、流利地背诵课文。</a:t>
            </a:r>
            <a:endParaRPr sz="20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7"/>
          <p:cNvSpPr>
            <a:spLocks noGrp="1" noRot="1"/>
          </p:cNvSpPr>
          <p:nvPr/>
        </p:nvSpPr>
        <p:spPr>
          <a:xfrm>
            <a:off x="2083435" y="1643380"/>
            <a:ext cx="4722813" cy="11430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p>
            <a:r>
              <a:rPr lang="zh-CN" altLang="en-US" sz="2800" dirty="0">
                <a:solidFill>
                  <a:srgbClr val="000000"/>
                </a:solidFill>
                <a:latin typeface="华文行楷" panose="02010800040101010101" charset="-122"/>
                <a:ea typeface="华文行楷" panose="02010800040101010101" charset="-122"/>
              </a:rPr>
              <a:t>听读课文</a:t>
            </a:r>
            <a:r>
              <a:rPr lang="en-US" altLang="zh-CN" sz="2800" dirty="0">
                <a:solidFill>
                  <a:srgbClr val="000000"/>
                </a:solidFill>
                <a:latin typeface="华文行楷" panose="02010800040101010101" charset="-122"/>
                <a:ea typeface="华文行楷" panose="02010800040101010101" charset="-122"/>
              </a:rPr>
              <a:t>——</a:t>
            </a:r>
            <a:r>
              <a:rPr lang="zh-CN" altLang="en-US" sz="2800" dirty="0">
                <a:solidFill>
                  <a:srgbClr val="000000"/>
                </a:solidFill>
                <a:latin typeface="华文行楷" panose="02010800040101010101" charset="-122"/>
                <a:ea typeface="华文行楷" panose="02010800040101010101" charset="-122"/>
              </a:rPr>
              <a:t>分析文章结构。</a:t>
            </a:r>
            <a:endParaRPr lang="zh-CN" altLang="en-US" sz="2800" dirty="0">
              <a:solidFill>
                <a:srgbClr val="00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726305" y="276249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整体·感知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7" name="云形标注 6"/>
          <p:cNvSpPr/>
          <p:nvPr/>
        </p:nvSpPr>
        <p:spPr>
          <a:xfrm>
            <a:off x="871855" y="1643380"/>
            <a:ext cx="1238250" cy="852805"/>
          </a:xfrm>
          <a:prstGeom prst="cloud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91540" y="1824355"/>
            <a:ext cx="1198880" cy="4914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000" dirty="0" smtClean="0">
                <a:solidFill>
                  <a:schemeClr val="bg2"/>
                </a:solidFill>
                <a:latin typeface="华文行楷" panose="02010800040101010101" charset="-122"/>
                <a:ea typeface="华文行楷" panose="02010800040101010101" charset="-122"/>
              </a:rPr>
              <a:t>点击图片</a:t>
            </a:r>
            <a:endParaRPr lang="zh-CN" altLang="en-US" sz="2000" dirty="0" smtClean="0">
              <a:solidFill>
                <a:schemeClr val="bg2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pic>
        <p:nvPicPr>
          <p:cNvPr id="3" name="图片 2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5985" y="2986405"/>
            <a:ext cx="3893185" cy="24339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300730" y="5491480"/>
            <a:ext cx="1808480" cy="7308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北冥有鱼</a:t>
            </a: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Grp="1"/>
          </p:cNvSpPr>
          <p:nvPr>
            <p:ph idx="4294967295"/>
          </p:nvPr>
        </p:nvSpPr>
        <p:spPr>
          <a:xfrm>
            <a:off x="1076960" y="3314065"/>
            <a:ext cx="6033135" cy="1355090"/>
          </a:xfrm>
        </p:spPr>
        <p:txBody>
          <a:bodyPr vert="horz" wrap="square" lIns="91440" tIns="45720" rIns="91440" bIns="45720" anchor="t"/>
          <a:p>
            <a:pPr>
              <a:buFont typeface="Wingdings" panose="05000000000000000000" pitchFamily="2" charset="2"/>
              <a:buNone/>
            </a:pPr>
            <a:r>
              <a:rPr>
                <a:sym typeface="+mn-ea"/>
              </a:rPr>
              <a:t>北</a:t>
            </a: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冥</a:t>
            </a:r>
            <a:r>
              <a:rPr>
                <a:sym typeface="+mn-ea"/>
              </a:rPr>
              <a:t>（</a:t>
            </a:r>
            <a:r>
              <a:rPr lang="en-US" altLang="zh-CN" dirty="0" err="1">
                <a:solidFill>
                  <a:srgbClr val="FF3300"/>
                </a:solidFill>
                <a:latin typeface="Arial" panose="020B0604020202020204" pitchFamily="34" charset="0"/>
                <a:ea typeface="幼圆" panose="02010509060101010101" pitchFamily="49" charset="-122"/>
                <a:sym typeface="+mn-ea"/>
              </a:rPr>
              <a:t>míng</a:t>
            </a:r>
            <a:r>
              <a:rPr>
                <a:sym typeface="+mn-ea"/>
              </a:rPr>
              <a:t>）     </a:t>
            </a: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鲲</a:t>
            </a:r>
            <a:r>
              <a:rPr>
                <a:sym typeface="+mn-ea"/>
              </a:rPr>
              <a:t>鹏（ </a:t>
            </a:r>
            <a:r>
              <a:rPr lang="en-US" altLang="zh-CN" dirty="0" err="1">
                <a:solidFill>
                  <a:srgbClr val="FF3300"/>
                </a:solidFill>
                <a:latin typeface="Arial" panose="020B0604020202020204" pitchFamily="34" charset="0"/>
                <a:ea typeface="幼圆" panose="02010509060101010101" pitchFamily="49" charset="-122"/>
                <a:sym typeface="+mn-ea"/>
              </a:rPr>
              <a:t>kūn</a:t>
            </a:r>
            <a:r>
              <a:rPr>
                <a:sym typeface="+mn-ea"/>
              </a:rPr>
              <a:t>） </a:t>
            </a:r>
            <a:endParaRPr>
              <a:sym typeface="+mn-ea"/>
            </a:endParaRPr>
          </a:p>
          <a:p>
            <a:pPr>
              <a:buFont typeface="Wingdings" panose="05000000000000000000" pitchFamily="2" charset="2"/>
              <a:buNone/>
            </a:pP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抟</a:t>
            </a:r>
            <a:r>
              <a:rPr>
                <a:sym typeface="+mn-ea"/>
              </a:rPr>
              <a:t>（</a:t>
            </a:r>
            <a:r>
              <a:rPr lang="en-US" altLang="zh-CN" dirty="0" err="1">
                <a:solidFill>
                  <a:srgbClr val="FF3300"/>
                </a:solidFill>
                <a:latin typeface="Arial" panose="020B0604020202020204" pitchFamily="34" charset="0"/>
                <a:ea typeface="幼圆" panose="02010509060101010101" pitchFamily="49" charset="-122"/>
                <a:sym typeface="+mn-ea"/>
              </a:rPr>
              <a:t>tuán</a:t>
            </a:r>
            <a:r>
              <a:rPr>
                <a:sym typeface="+mn-ea"/>
              </a:rPr>
              <a:t>）         迁</a:t>
            </a: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徙</a:t>
            </a:r>
            <a:r>
              <a:rPr>
                <a:sym typeface="+mn-ea"/>
              </a:rPr>
              <a:t>（</a:t>
            </a:r>
            <a:r>
              <a:rPr lang="en-US" altLang="zh-CN" dirty="0" err="1">
                <a:solidFill>
                  <a:srgbClr val="FF3300"/>
                </a:solidFill>
                <a:latin typeface="Arial" panose="020B0604020202020204" pitchFamily="34" charset="0"/>
                <a:ea typeface="幼圆" panose="02010509060101010101" pitchFamily="49" charset="-122"/>
                <a:sym typeface="+mn-ea"/>
              </a:rPr>
              <a:t>xǐ</a:t>
            </a:r>
            <a:r>
              <a:rPr>
                <a:sym typeface="+mn-ea"/>
              </a:rPr>
              <a:t>） </a:t>
            </a:r>
            <a:endParaRPr lang="zh-CN" altLang="en-US"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18445" name="AutoShape 13"/>
          <p:cNvSpPr/>
          <p:nvPr/>
        </p:nvSpPr>
        <p:spPr>
          <a:xfrm>
            <a:off x="1216025" y="4668838"/>
            <a:ext cx="112713" cy="1235075"/>
          </a:xfrm>
          <a:prstGeom prst="leftBrace">
            <a:avLst>
              <a:gd name="adj1" fmla="val 91314"/>
              <a:gd name="adj2" fmla="val 50000"/>
            </a:avLst>
          </a:prstGeom>
          <a:noFill/>
          <a:ln w="9525">
            <a:noFill/>
          </a:ln>
        </p:spPr>
        <p:txBody>
          <a:bodyPr wrap="none" anchor="ctr"/>
          <a:p>
            <a:pPr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8450" name="AutoShape 18"/>
          <p:cNvSpPr/>
          <p:nvPr/>
        </p:nvSpPr>
        <p:spPr>
          <a:xfrm>
            <a:off x="6343650" y="4716463"/>
            <a:ext cx="111125" cy="1216025"/>
          </a:xfrm>
          <a:prstGeom prst="leftBrace">
            <a:avLst>
              <a:gd name="adj1" fmla="val 91190"/>
              <a:gd name="adj2" fmla="val 50000"/>
            </a:avLst>
          </a:prstGeom>
          <a:noFill/>
          <a:ln w="9525">
            <a:noFill/>
          </a:ln>
        </p:spPr>
        <p:txBody>
          <a:bodyPr wrap="none" anchor="ctr"/>
          <a:p>
            <a:pPr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36195" name="矩形 136194"/>
          <p:cNvSpPr/>
          <p:nvPr/>
        </p:nvSpPr>
        <p:spPr>
          <a:xfrm>
            <a:off x="597535" y="2303780"/>
            <a:ext cx="1417320" cy="82994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lvl="0" indent="0" fontAlgn="auto">
              <a:lnSpc>
                <a:spcPct val="150000"/>
              </a:lnSpc>
              <a:buClr>
                <a:srgbClr val="BBE0E3"/>
              </a:buClr>
              <a:buFont typeface="Arial" panose="020B0604020202020204" pitchFamily="34" charset="0"/>
              <a:buNone/>
            </a:pPr>
            <a:r>
              <a:rPr lang="en-US" altLang="zh-CN" sz="3200" b="1" strike="noStrike" noProof="1" dirty="0">
                <a:solidFill>
                  <a:srgbClr val="C00000"/>
                </a:solidFill>
                <a:latin typeface="华文行楷" panose="02010800040101010101" charset="-122"/>
                <a:ea typeface="华文行楷" panose="02010800040101010101" charset="-122"/>
                <a:cs typeface="+mn-cs"/>
              </a:rPr>
              <a:t>1.</a:t>
            </a:r>
            <a:r>
              <a:rPr lang="zh-CN" altLang="en-US" sz="3200" b="1" strike="noStrike" noProof="1" dirty="0">
                <a:solidFill>
                  <a:srgbClr val="C00000"/>
                </a:solidFill>
                <a:latin typeface="华文行楷" panose="02010800040101010101" charset="-122"/>
                <a:ea typeface="华文行楷" panose="02010800040101010101" charset="-122"/>
                <a:cs typeface="+mn-cs"/>
              </a:rPr>
              <a:t>注音</a:t>
            </a:r>
            <a:endParaRPr lang="zh-CN" altLang="en-US" sz="3200" b="1" strike="noStrike" noProof="1" dirty="0">
              <a:solidFill>
                <a:srgbClr val="C00000"/>
              </a:solidFill>
              <a:latin typeface="华文行楷" panose="02010800040101010101" charset="-122"/>
              <a:ea typeface="华文行楷" panose="02010800040101010101" charset="-122"/>
              <a:cs typeface="+mn-cs"/>
            </a:endParaRPr>
          </a:p>
        </p:txBody>
      </p:sp>
      <p:grpSp>
        <p:nvGrpSpPr>
          <p:cNvPr id="7179" name="组合 3"/>
          <p:cNvGrpSpPr/>
          <p:nvPr/>
        </p:nvGrpSpPr>
        <p:grpSpPr>
          <a:xfrm>
            <a:off x="4724718" y="267529"/>
            <a:ext cx="1509712" cy="787206"/>
            <a:chOff x="1309009" y="2425886"/>
            <a:chExt cx="889080" cy="768785"/>
          </a:xfrm>
        </p:grpSpPr>
        <p:sp>
          <p:nvSpPr>
            <p:cNvPr id="2" name="矩形 1"/>
            <p:cNvSpPr/>
            <p:nvPr>
              <p:custDataLst>
                <p:tags r:id="rId1"/>
              </p:custDataLst>
            </p:nvPr>
          </p:nvSpPr>
          <p:spPr>
            <a:xfrm>
              <a:off x="1309010" y="2425886"/>
              <a:ext cx="889079" cy="2703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字·词·音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  <p:bldP spid="18434" grpId="1" build="p"/>
      <p:bldP spid="18434" grpId="2" build="p"/>
      <p:bldP spid="18434" grpId="3" uiExpand="1" build="p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101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02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03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104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05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06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107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08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09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11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12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113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14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15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116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17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18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119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21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122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23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63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64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65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66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67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68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69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71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72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73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74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75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76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77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78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79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81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82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83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84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85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86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87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88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89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91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92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93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94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95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96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97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98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99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3653</Words>
  <Application>WPS 演示</Application>
  <PresentationFormat>宽屏</PresentationFormat>
  <Paragraphs>220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3" baseType="lpstr">
      <vt:lpstr>Arial</vt:lpstr>
      <vt:lpstr>宋体</vt:lpstr>
      <vt:lpstr>Wingdings</vt:lpstr>
      <vt:lpstr>Times New Roman</vt:lpstr>
      <vt:lpstr>幼圆</vt:lpstr>
      <vt:lpstr>微软雅黑</vt:lpstr>
      <vt:lpstr>Calibri</vt:lpstr>
      <vt:lpstr>华文行楷</vt:lpstr>
      <vt:lpstr>黑体</vt:lpstr>
      <vt:lpstr>华文楷体</vt:lpstr>
      <vt:lpstr>方正行楷简体</vt:lpstr>
      <vt:lpstr>楷体</vt:lpstr>
      <vt:lpstr>华康楷体W5-A</vt:lpstr>
      <vt:lpstr>Arial Unicode MS</vt:lpstr>
      <vt:lpstr>楷体_GB2312</vt:lpstr>
      <vt:lpstr>新宋体</vt:lpstr>
      <vt:lpstr>华文新魏</vt:lpstr>
      <vt:lpstr>自定义设计方案</vt:lpstr>
      <vt:lpstr>《庄 子》二 则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宇恒编辑部</dc:creator>
  <cp:lastModifiedBy>aa</cp:lastModifiedBy>
  <cp:revision>272</cp:revision>
  <dcterms:created xsi:type="dcterms:W3CDTF">2015-11-16T01:00:00Z</dcterms:created>
  <dcterms:modified xsi:type="dcterms:W3CDTF">2019-12-27T12:52:50Z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