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318" r:id="rId4"/>
    <p:sldId id="417" r:id="rId6"/>
    <p:sldId id="261" r:id="rId7"/>
    <p:sldId id="262" r:id="rId8"/>
    <p:sldId id="348" r:id="rId9"/>
    <p:sldId id="349" r:id="rId10"/>
    <p:sldId id="413" r:id="rId11"/>
    <p:sldId id="415" r:id="rId12"/>
    <p:sldId id="416" r:id="rId13"/>
    <p:sldId id="378" r:id="rId14"/>
    <p:sldId id="414" r:id="rId15"/>
    <p:sldId id="274" r:id="rId16"/>
    <p:sldId id="309" r:id="rId17"/>
    <p:sldId id="341" r:id="rId18"/>
    <p:sldId id="379" r:id="rId19"/>
    <p:sldId id="419" r:id="rId20"/>
    <p:sldId id="266" r:id="rId21"/>
    <p:sldId id="418" r:id="rId22"/>
    <p:sldId id="284" r:id="rId23"/>
    <p:sldId id="267" r:id="rId24"/>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Times New Roman" panose="02020603050405020304" pitchFamily="18" charset="0"/>
        <a:ea typeface="幼圆" panose="020105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p:restoredTop sz="94660"/>
  </p:normalViewPr>
  <p:slideViewPr>
    <p:cSldViewPr snapToGrid="0" showGuides="1">
      <p:cViewPr varScale="1">
        <p:scale>
          <a:sx n="116" d="100"/>
          <a:sy n="116" d="100"/>
        </p:scale>
        <p:origin x="336" y="108"/>
      </p:cViewPr>
      <p:guideLst>
        <p:guide orient="horz" pos="2080"/>
        <p:guide pos="2759"/>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2588281"/>
            <a:ext cx="8139178" cy="899167"/>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2588281"/>
            <a:ext cx="8139178"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1296000"/>
            <a:ext cx="8139178" cy="504135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808730"/>
            <a:ext cx="8139178" cy="624845"/>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4511675"/>
            <a:ext cx="8139178" cy="1077985"/>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1296000"/>
            <a:ext cx="3962432" cy="50400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1296000"/>
            <a:ext cx="3962432" cy="504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1296000"/>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789043"/>
            <a:ext cx="3962400" cy="455223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296000"/>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789043"/>
            <a:ext cx="3962432" cy="455223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8" y="1296000"/>
            <a:ext cx="396243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1296000"/>
            <a:ext cx="3962432" cy="50400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9" Type="http://schemas.openxmlformats.org/officeDocument/2006/relationships/theme" Target="../theme/theme1.xml"/><Relationship Id="rId38" Type="http://schemas.openxmlformats.org/officeDocument/2006/relationships/tags" Target="../tags/tag61.xml"/><Relationship Id="rId37" Type="http://schemas.openxmlformats.org/officeDocument/2006/relationships/tags" Target="../tags/tag60.xml"/><Relationship Id="rId36" Type="http://schemas.openxmlformats.org/officeDocument/2006/relationships/tags" Target="../tags/tag59.xml"/><Relationship Id="rId35" Type="http://schemas.openxmlformats.org/officeDocument/2006/relationships/tags" Target="../tags/tag58.xml"/><Relationship Id="rId34" Type="http://schemas.openxmlformats.org/officeDocument/2006/relationships/tags" Target="../tags/tag57.xml"/><Relationship Id="rId33" Type="http://schemas.openxmlformats.org/officeDocument/2006/relationships/tags" Target="../tags/tag56.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3"/>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4"/>
            </p:custDataLst>
          </p:nvPr>
        </p:nvSpPr>
        <p:spPr>
          <a:xfrm>
            <a:off x="502412" y="1296000"/>
            <a:ext cx="8139178"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35"/>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36"/>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37"/>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3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79.xml"/><Relationship Id="rId1" Type="http://schemas.openxmlformats.org/officeDocument/2006/relationships/tags" Target="../tags/tag78.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4.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5.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6.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30.xml"/><Relationship Id="rId6" Type="http://schemas.openxmlformats.org/officeDocument/2006/relationships/image" Target="../media/image9.png"/><Relationship Id="rId5" Type="http://schemas.openxmlformats.org/officeDocument/2006/relationships/slide" Target="slide2.xml"/><Relationship Id="rId4" Type="http://schemas.openxmlformats.org/officeDocument/2006/relationships/image" Target="../media/image8.png"/><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3.xml"/><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image" Target="../media/image1.png"/><Relationship Id="rId1" Type="http://schemas.openxmlformats.org/officeDocument/2006/relationships/slide" Target="slide4.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5.xml"/><Relationship Id="rId1" Type="http://schemas.openxmlformats.org/officeDocument/2006/relationships/tags" Target="../tags/tag64.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5.png"/><Relationship Id="rId2" Type="http://schemas.openxmlformats.org/officeDocument/2006/relationships/tags" Target="../tags/tag67.xml"/><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9.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1.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3.xml"/><Relationship Id="rId1" Type="http://schemas.openxmlformats.org/officeDocument/2006/relationships/tags" Target="../tags/tag7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75.xml"/><Relationship Id="rId1" Type="http://schemas.openxmlformats.org/officeDocument/2006/relationships/tags" Target="../tags/tag7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77.xml"/><Relationship Id="rId1" Type="http://schemas.openxmlformats.org/officeDocument/2006/relationships/tags" Target="../tags/tag76.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5" name="标题 4"/>
          <p:cNvSpPr>
            <a:spLocks noGrp="1"/>
          </p:cNvSpPr>
          <p:nvPr>
            <p:ph type="ctrTitle" idx="4294967295"/>
          </p:nvPr>
        </p:nvSpPr>
        <p:spPr>
          <a:xfrm>
            <a:off x="4171950" y="2130425"/>
            <a:ext cx="4502785" cy="692150"/>
          </a:xfrm>
        </p:spPr>
        <p:txBody>
          <a:bodyPr anchor="ctr"/>
          <a:p>
            <a:pPr algn="ctr" defTabSz="685800" fontAlgn="auto">
              <a:buNone/>
            </a:pPr>
            <a:r>
              <a:rPr lang="zh-CN" altLang="zh-CN" sz="4000" strike="noStrike" kern="1200" baseline="0" noProof="1">
                <a:ln w="9525" cmpd="sng">
                  <a:solidFill>
                    <a:schemeClr val="accent1"/>
                  </a:solidFill>
                  <a:prstDash val="solid"/>
                </a:ln>
                <a:solidFill>
                  <a:schemeClr val="accent6">
                    <a:lumMod val="75000"/>
                  </a:schemeClr>
                </a:solidFill>
                <a:effectLst>
                  <a:glow rad="38100">
                    <a:schemeClr val="accent1">
                      <a:alpha val="40000"/>
                    </a:schemeClr>
                  </a:glow>
                </a:effectLst>
                <a:latin typeface="微软雅黑" panose="020B0503020204020204" pitchFamily="34" charset="-122"/>
                <a:ea typeface="微软雅黑" panose="020B0503020204020204" pitchFamily="34" charset="-122"/>
                <a:cs typeface="+mj-cs"/>
              </a:rPr>
              <a:t>时 间 的 脚 印</a:t>
            </a:r>
            <a:endParaRPr lang="zh-CN" altLang="zh-CN" sz="4000" strike="noStrike" kern="1200" baseline="0" noProof="1">
              <a:ln w="9525" cmpd="sng">
                <a:solidFill>
                  <a:schemeClr val="accent1"/>
                </a:solidFill>
                <a:prstDash val="solid"/>
              </a:ln>
              <a:solidFill>
                <a:schemeClr val="accent6">
                  <a:lumMod val="75000"/>
                </a:schemeClr>
              </a:solidFill>
              <a:effectLst>
                <a:glow rad="38100">
                  <a:schemeClr val="accent1">
                    <a:alpha val="40000"/>
                  </a:schemeClr>
                </a:glow>
              </a:effectLst>
              <a:latin typeface="微软雅黑" panose="020B0503020204020204" pitchFamily="34" charset="-122"/>
              <a:ea typeface="微软雅黑" panose="020B0503020204020204" pitchFamily="34" charset="-122"/>
              <a:cs typeface="+mj-cs"/>
            </a:endParaRPr>
          </a:p>
        </p:txBody>
      </p:sp>
      <p:sp>
        <p:nvSpPr>
          <p:cNvPr id="6" name="文本框 5"/>
          <p:cNvSpPr txBox="1"/>
          <p:nvPr/>
        </p:nvSpPr>
        <p:spPr>
          <a:xfrm>
            <a:off x="6788785" y="2936240"/>
            <a:ext cx="2369185" cy="730885"/>
          </a:xfrm>
          <a:prstGeom prst="rect">
            <a:avLst/>
          </a:prstGeom>
          <a:noFill/>
          <a:ln w="9525">
            <a:noFill/>
          </a:ln>
        </p:spPr>
        <p:txBody>
          <a:bodyPr wrap="square" anchor="t">
            <a:spAutoFit/>
          </a:bodyPr>
          <a:p>
            <a:pPr algn="ctr">
              <a:lnSpc>
                <a:spcPct val="130000"/>
              </a:lnSpc>
            </a:pPr>
            <a:r>
              <a:rPr lang="zh-CN" altLang="en-US" sz="3200" b="1" dirty="0">
                <a:solidFill>
                  <a:srgbClr val="AC411D"/>
                </a:solidFill>
                <a:latin typeface="华文中宋" panose="02010600040101010101" charset="-122"/>
                <a:ea typeface="华文中宋" panose="02010600040101010101" charset="-122"/>
              </a:rPr>
              <a:t>陶世龙</a:t>
            </a:r>
            <a:endParaRPr lang="zh-CN" altLang="en-US" sz="3200" b="1" dirty="0">
              <a:solidFill>
                <a:srgbClr val="AC411D"/>
              </a:solidFill>
              <a:latin typeface="华文中宋" panose="02010600040101010101" charset="-122"/>
              <a:ea typeface="华文中宋" panose="02010600040101010101" charset="-122"/>
            </a:endParaRPr>
          </a:p>
        </p:txBody>
      </p:sp>
      <p:sp>
        <p:nvSpPr>
          <p:cNvPr id="8" name="流程图: 数据 7"/>
          <p:cNvSpPr/>
          <p:nvPr/>
        </p:nvSpPr>
        <p:spPr>
          <a:xfrm>
            <a:off x="3687763" y="1396048"/>
            <a:ext cx="3403600" cy="430213"/>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zh-CN" altLang="en-US" strike="noStrike" noProof="1">
                <a:latin typeface="华文行楷" panose="02010800040101010101" charset="-122"/>
                <a:ea typeface="华文行楷" panose="02010800040101010101" charset="-122"/>
              </a:rPr>
              <a:t>人教版八年级下册</a:t>
            </a:r>
            <a:endParaRPr lang="zh-CN" altLang="en-US" strike="noStrike" noProof="1">
              <a:latin typeface="华文行楷" panose="02010800040101010101" charset="-122"/>
              <a:ea typeface="华文行楷" panose="02010800040101010101" charset="-122"/>
            </a:endParaRPr>
          </a:p>
        </p:txBody>
      </p:sp>
      <p:sp>
        <p:nvSpPr>
          <p:cNvPr id="3" name="文本框 2"/>
          <p:cNvSpPr txBox="1"/>
          <p:nvPr/>
        </p:nvSpPr>
        <p:spPr>
          <a:xfrm>
            <a:off x="3688080" y="5111750"/>
            <a:ext cx="1768475" cy="521970"/>
          </a:xfrm>
          <a:prstGeom prst="rect">
            <a:avLst/>
          </a:prstGeom>
          <a:noFill/>
        </p:spPr>
        <p:txBody>
          <a:bodyPr wrap="square" rtlCol="0">
            <a:spAutoFit/>
          </a:bodyPr>
          <a:p>
            <a:r>
              <a:rPr lang="zh-CN" altLang="en-US" sz="2800" b="1">
                <a:latin typeface="+mj-ea"/>
                <a:ea typeface="+mj-ea"/>
              </a:rPr>
              <a:t>第二单元</a:t>
            </a:r>
            <a:endParaRPr lang="zh-CN" altLang="en-US" sz="2800" b="1">
              <a:latin typeface="+mj-ea"/>
              <a:ea typeface="+mj-ea"/>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9"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p:cTn id="10" dur="200" decel="100000" autoRev="1" fill="hold">
                                          <p:stCondLst>
                                            <p:cond delay="600"/>
                                          </p:stCondLst>
                                        </p:cTn>
                                        <p:tgtEl>
                                          <p:spTgt spid="5"/>
                                        </p:tgtEl>
                                        <p:attrNameLst>
                                          <p:attrName>ppt_x</p:attrName>
                                        </p:attrNameLst>
                                      </p:cBhvr>
                                    </p:anim>
                                  </p:childTnLst>
                                </p:cTn>
                              </p:par>
                              <p:par>
                                <p:cTn id="11" presetID="34" presetClass="entr" presetSubtype="0" fill="hold" grpId="9" nodeType="withEffect">
                                  <p:stCondLst>
                                    <p:cond delay="0"/>
                                  </p:stCondLst>
                                  <p:childTnLst>
                                    <p:set>
                                      <p:cBhvr>
                                        <p:cTn id="12" dur="1" fill="hold">
                                          <p:stCondLst>
                                            <p:cond delay="0"/>
                                          </p:stCondLst>
                                        </p:cTn>
                                        <p:tgtEl>
                                          <p:spTgt spid="6"/>
                                        </p:tgtEl>
                                        <p:attrNameLst>
                                          <p:attrName>style.visibility</p:attrName>
                                        </p:attrNameLst>
                                      </p:cBhvr>
                                      <p:to>
                                        <p:strVal val="visible"/>
                                      </p:to>
                                    </p:set>
                                    <p:anim from="(-#ppt_w/2)" to="(#ppt_x)" calcmode="lin" valueType="num">
                                      <p:cBhvr>
                                        <p:cTn id="13" dur="600" fill="hold">
                                          <p:stCondLst>
                                            <p:cond delay="0"/>
                                          </p:stCondLst>
                                        </p:cTn>
                                        <p:tgtEl>
                                          <p:spTgt spid="6"/>
                                        </p:tgtEl>
                                        <p:attrNameLst>
                                          <p:attrName>ppt_x</p:attrName>
                                        </p:attrNameLst>
                                      </p:cBhvr>
                                    </p:anim>
                                    <p:anim from="0" to="-1.0" calcmode="lin" valueType="num">
                                      <p:cBhvr>
                                        <p:cTn id="14" dur="200" decel="50000" autoRev="1" fill="hold">
                                          <p:stCondLst>
                                            <p:cond delay="600"/>
                                          </p:stCondLst>
                                        </p:cTn>
                                        <p:tgtEl>
                                          <p:spTgt spid="6"/>
                                        </p:tgtEl>
                                        <p:attrNameLst>
                                          <p:attrName>xshear</p:attrName>
                                        </p:attrNameLst>
                                      </p:cBhvr>
                                    </p:anim>
                                    <p:animScale>
                                      <p:cBhvr>
                                        <p:cTn id="15" dur="200" decel="100000" autoRev="1" fill="hold">
                                          <p:stCondLst>
                                            <p:cond delay="600"/>
                                          </p:stCondLst>
                                        </p:cTn>
                                        <p:tgtEl>
                                          <p:spTgt spid="6"/>
                                        </p:tgtEl>
                                      </p:cBhvr>
                                      <p:from x="100000" y="100000"/>
                                      <p:to x="80000" y="100000"/>
                                    </p:animScale>
                                    <p:anim by="(#ppt_h/3+#ppt_w*0.1)" calcmode="lin" valueType="num">
                                      <p:cBhvr>
                                        <p:cTn id="16"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5" grpId="1"/>
      <p:bldP spid="6" grpId="1"/>
      <p:bldP spid="5" grpId="2"/>
      <p:bldP spid="6" grpId="2"/>
      <p:bldP spid="5" grpId="3"/>
      <p:bldP spid="6" grpId="3"/>
      <p:bldP spid="5" grpId="4"/>
      <p:bldP spid="6" grpId="4"/>
      <p:bldP spid="5" grpId="5"/>
      <p:bldP spid="6" grpId="5"/>
      <p:bldP spid="5" grpId="6"/>
      <p:bldP spid="6" grpId="6"/>
      <p:bldP spid="5" grpId="7"/>
      <p:bldP spid="6" grpId="7"/>
      <p:bldP spid="5" grpId="8"/>
      <p:bldP spid="6" grpId="8"/>
      <p:bldP spid="5" grpId="9" bldLvl="0" animBg="1"/>
      <p:bldP spid="6"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9" name="组合 3"/>
          <p:cNvGrpSpPr/>
          <p:nvPr/>
        </p:nvGrpSpPr>
        <p:grpSpPr>
          <a:xfrm>
            <a:off x="4866958" y="244034"/>
            <a:ext cx="1509712" cy="787206"/>
            <a:chOff x="1309009" y="2425886"/>
            <a:chExt cx="889080" cy="768785"/>
          </a:xfrm>
        </p:grpSpPr>
        <p:sp>
          <p:nvSpPr>
            <p:cNvPr id="5" name="矩形 4"/>
            <p:cNvSpPr/>
            <p:nvPr>
              <p:custDataLst>
                <p:tags r:id="rId1"/>
              </p:custDataLst>
            </p:nvPr>
          </p:nvSpPr>
          <p:spPr>
            <a:xfrm>
              <a:off x="1309010" y="2425886"/>
              <a:ext cx="889079" cy="270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zh-CN" strike="noStrike" noProof="1" smtClean="0">
                  <a:solidFill>
                    <a:schemeClr val="bg1"/>
                  </a:solidFill>
                </a:rPr>
                <a:t>整体</a:t>
              </a:r>
              <a:r>
                <a:rPr lang="en-US" altLang="zh-CN" strike="noStrike" noProof="1" smtClean="0">
                  <a:solidFill>
                    <a:schemeClr val="bg1"/>
                  </a:solidFill>
                </a:rPr>
                <a:t>·</a:t>
              </a:r>
              <a:r>
                <a:rPr lang="zh-CN" altLang="en-US" strike="noStrike" noProof="1" smtClean="0">
                  <a:solidFill>
                    <a:schemeClr val="bg1"/>
                  </a:solidFill>
                </a:rPr>
                <a:t>感知</a:t>
              </a:r>
              <a:endParaRPr lang="zh-CN" altLang="en-US" strike="noStrike" noProof="1" smtClean="0">
                <a:solidFill>
                  <a:schemeClr val="bg1"/>
                </a:solidFill>
              </a:endParaRPr>
            </a:p>
          </p:txBody>
        </p:sp>
        <p:sp>
          <p:nvSpPr>
            <p:cNvPr id="11" name="等腰三角形 10"/>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
        <p:nvSpPr>
          <p:cNvPr id="100" name="文本框 99"/>
          <p:cNvSpPr txBox="1"/>
          <p:nvPr/>
        </p:nvSpPr>
        <p:spPr>
          <a:xfrm>
            <a:off x="393700" y="1854835"/>
            <a:ext cx="4070350" cy="398780"/>
          </a:xfrm>
          <a:prstGeom prst="rect">
            <a:avLst/>
          </a:prstGeom>
          <a:noFill/>
          <a:ln w="9525">
            <a:noFill/>
          </a:ln>
        </p:spPr>
        <p:txBody>
          <a:bodyPr wrap="square">
            <a:spAutoFit/>
          </a:bodyPr>
          <a:p>
            <a:r>
              <a:rPr lang="zh-CN" altLang="en-US" sz="2000" b="0">
                <a:latin typeface="楷体" panose="02010609060101010101" charset="-122"/>
                <a:ea typeface="楷体" panose="02010609060101010101" charset="-122"/>
                <a:cs typeface="宋体" panose="02010600030101010101" pitchFamily="2" charset="-122"/>
              </a:rPr>
              <a:t>你读了本文，了解了哪方面的知识？</a:t>
            </a:r>
            <a:endParaRPr lang="zh-CN" altLang="en-US" sz="2000">
              <a:latin typeface="楷体" panose="02010609060101010101" charset="-122"/>
              <a:ea typeface="楷体" panose="02010609060101010101" charset="-122"/>
            </a:endParaRPr>
          </a:p>
        </p:txBody>
      </p:sp>
      <p:sp>
        <p:nvSpPr>
          <p:cNvPr id="2" name="文本框 1"/>
          <p:cNvSpPr txBox="1"/>
          <p:nvPr/>
        </p:nvSpPr>
        <p:spPr>
          <a:xfrm>
            <a:off x="528955" y="2626360"/>
            <a:ext cx="6327140" cy="2306955"/>
          </a:xfrm>
          <a:prstGeom prst="rect">
            <a:avLst/>
          </a:prstGeom>
          <a:noFill/>
          <a:ln w="9525">
            <a:noFill/>
          </a:ln>
        </p:spPr>
        <p:txBody>
          <a:bodyPr wrap="square">
            <a:spAutoFit/>
          </a:bodyPr>
          <a:p>
            <a:r>
              <a:rPr lang="zh-CN" altLang="en-US" sz="1800" b="0">
                <a:latin typeface="宋体" panose="02010600030101010101" pitchFamily="2" charset="-122"/>
                <a:ea typeface="宋体" panose="02010600030101010101" pitchFamily="2" charset="-122"/>
                <a:cs typeface="宋体" panose="02010600030101010101" pitchFamily="2" charset="-122"/>
              </a:rPr>
              <a:t>（9）岩石形态“平卧”或“倾斜”的原因。（10）根据岩石层与层之间的顺序可以知道过去的年月。（1l）岩石保存很多的历史痕迹。（12）岩石的颜色和质料反映了地壳的活动。（13）岩石记录了丰富的古代生物的状况。（14）化石帮助我们认识地球历史的发展过程。（l5）岩石上留下了自然界某些转眼就消逝的活动。（16）读懂岩石的记录对于人类的意义——找寻地下的宝藏。</a:t>
            </a:r>
            <a:endParaRPr lang="zh-CN" altLang="en-US" sz="1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additive="base">
                                        <p:cTn id="7" dur="500" fill="hold"/>
                                        <p:tgtEl>
                                          <p:spTgt spid="7179"/>
                                        </p:tgtEl>
                                        <p:attrNameLst>
                                          <p:attrName>ppt_x</p:attrName>
                                        </p:attrNameLst>
                                      </p:cBhvr>
                                      <p:tavLst>
                                        <p:tav tm="0">
                                          <p:val>
                                            <p:strVal val="#ppt_x"/>
                                          </p:val>
                                        </p:tav>
                                        <p:tav tm="100000">
                                          <p:val>
                                            <p:strVal val="#ppt_x"/>
                                          </p:val>
                                        </p:tav>
                                      </p:tavLst>
                                    </p:anim>
                                    <p:anim calcmode="lin" valueType="num">
                                      <p:cBhvr additive="base">
                                        <p:cTn id="8"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wipe(down)">
                                      <p:cBhvr>
                                        <p:cTn id="13" dur="500"/>
                                        <p:tgtEl>
                                          <p:spTgt spid="10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任意多边形 65"/>
          <p:cNvSpPr/>
          <p:nvPr/>
        </p:nvSpPr>
        <p:spPr>
          <a:xfrm>
            <a:off x="174320" y="1601018"/>
            <a:ext cx="2719692" cy="563697"/>
          </a:xfrm>
          <a:custGeom>
            <a:avLst/>
            <a:gdLst>
              <a:gd name="connsiteX0" fmla="*/ 0 w 2969523"/>
              <a:gd name="connsiteY0" fmla="*/ 743759 h 800909"/>
              <a:gd name="connsiteX1" fmla="*/ 704850 w 2969523"/>
              <a:gd name="connsiteY1" fmla="*/ 800909 h 800909"/>
              <a:gd name="connsiteX2" fmla="*/ 2228850 w 2969523"/>
              <a:gd name="connsiteY2" fmla="*/ 743759 h 800909"/>
              <a:gd name="connsiteX3" fmla="*/ 2876550 w 2969523"/>
              <a:gd name="connsiteY3" fmla="*/ 515159 h 800909"/>
              <a:gd name="connsiteX4" fmla="*/ 2933700 w 2969523"/>
              <a:gd name="connsiteY4" fmla="*/ 286559 h 800909"/>
              <a:gd name="connsiteX5" fmla="*/ 2571750 w 2969523"/>
              <a:gd name="connsiteY5" fmla="*/ 809 h 800909"/>
              <a:gd name="connsiteX6" fmla="*/ 590550 w 2969523"/>
              <a:gd name="connsiteY6" fmla="*/ 210359 h 800909"/>
              <a:gd name="connsiteX7" fmla="*/ 38100 w 2969523"/>
              <a:gd name="connsiteY7" fmla="*/ 496109 h 800909"/>
              <a:gd name="connsiteX8" fmla="*/ 114300 w 2969523"/>
              <a:gd name="connsiteY8" fmla="*/ 781859 h 800909"/>
              <a:gd name="connsiteX0-1" fmla="*/ 0 w 3033023"/>
              <a:gd name="connsiteY0-2" fmla="*/ 743759 h 800909"/>
              <a:gd name="connsiteX1-3" fmla="*/ 768350 w 3033023"/>
              <a:gd name="connsiteY1-4" fmla="*/ 800909 h 800909"/>
              <a:gd name="connsiteX2-5" fmla="*/ 2292350 w 3033023"/>
              <a:gd name="connsiteY2-6" fmla="*/ 743759 h 800909"/>
              <a:gd name="connsiteX3-7" fmla="*/ 2940050 w 3033023"/>
              <a:gd name="connsiteY3-8" fmla="*/ 515159 h 800909"/>
              <a:gd name="connsiteX4-9" fmla="*/ 2997200 w 3033023"/>
              <a:gd name="connsiteY4-10" fmla="*/ 286559 h 800909"/>
              <a:gd name="connsiteX5-11" fmla="*/ 2635250 w 3033023"/>
              <a:gd name="connsiteY5-12" fmla="*/ 809 h 800909"/>
              <a:gd name="connsiteX6-13" fmla="*/ 654050 w 3033023"/>
              <a:gd name="connsiteY6-14" fmla="*/ 210359 h 800909"/>
              <a:gd name="connsiteX7-15" fmla="*/ 101600 w 3033023"/>
              <a:gd name="connsiteY7-16" fmla="*/ 496109 h 800909"/>
              <a:gd name="connsiteX8-17" fmla="*/ 177800 w 3033023"/>
              <a:gd name="connsiteY8-18" fmla="*/ 781859 h 800909"/>
              <a:gd name="connsiteX0-19" fmla="*/ 0 w 3033023"/>
              <a:gd name="connsiteY0-20" fmla="*/ 743759 h 800909"/>
              <a:gd name="connsiteX1-21" fmla="*/ 768350 w 3033023"/>
              <a:gd name="connsiteY1-22" fmla="*/ 800909 h 800909"/>
              <a:gd name="connsiteX2-23" fmla="*/ 2292350 w 3033023"/>
              <a:gd name="connsiteY2-24" fmla="*/ 743759 h 800909"/>
              <a:gd name="connsiteX3-25" fmla="*/ 2940050 w 3033023"/>
              <a:gd name="connsiteY3-26" fmla="*/ 515159 h 800909"/>
              <a:gd name="connsiteX4-27" fmla="*/ 2997200 w 3033023"/>
              <a:gd name="connsiteY4-28" fmla="*/ 286559 h 800909"/>
              <a:gd name="connsiteX5-29" fmla="*/ 2635250 w 3033023"/>
              <a:gd name="connsiteY5-30" fmla="*/ 809 h 800909"/>
              <a:gd name="connsiteX6-31" fmla="*/ 654050 w 3033023"/>
              <a:gd name="connsiteY6-32" fmla="*/ 210359 h 800909"/>
              <a:gd name="connsiteX7-33" fmla="*/ 101600 w 3033023"/>
              <a:gd name="connsiteY7-34" fmla="*/ 496109 h 800909"/>
              <a:gd name="connsiteX8-35" fmla="*/ 254000 w 3033023"/>
              <a:gd name="connsiteY8-36" fmla="*/ 704777 h 800909"/>
              <a:gd name="connsiteX0-37" fmla="*/ 0 w 3033023"/>
              <a:gd name="connsiteY0-38" fmla="*/ 743759 h 800909"/>
              <a:gd name="connsiteX1-39" fmla="*/ 768350 w 3033023"/>
              <a:gd name="connsiteY1-40" fmla="*/ 800909 h 800909"/>
              <a:gd name="connsiteX2-41" fmla="*/ 2292350 w 3033023"/>
              <a:gd name="connsiteY2-42" fmla="*/ 743759 h 800909"/>
              <a:gd name="connsiteX3-43" fmla="*/ 2940050 w 3033023"/>
              <a:gd name="connsiteY3-44" fmla="*/ 515159 h 800909"/>
              <a:gd name="connsiteX4-45" fmla="*/ 2997200 w 3033023"/>
              <a:gd name="connsiteY4-46" fmla="*/ 286559 h 800909"/>
              <a:gd name="connsiteX5-47" fmla="*/ 2635250 w 3033023"/>
              <a:gd name="connsiteY5-48" fmla="*/ 809 h 800909"/>
              <a:gd name="connsiteX6-49" fmla="*/ 654050 w 3033023"/>
              <a:gd name="connsiteY6-50" fmla="*/ 210359 h 800909"/>
              <a:gd name="connsiteX7-51" fmla="*/ 101600 w 3033023"/>
              <a:gd name="connsiteY7-52" fmla="*/ 496109 h 800909"/>
              <a:gd name="connsiteX8-53" fmla="*/ 349250 w 3033023"/>
              <a:gd name="connsiteY8-54" fmla="*/ 751026 h 800909"/>
              <a:gd name="connsiteX0-55" fmla="*/ 0 w 3033023"/>
              <a:gd name="connsiteY0-56" fmla="*/ 743759 h 800909"/>
              <a:gd name="connsiteX1-57" fmla="*/ 768350 w 3033023"/>
              <a:gd name="connsiteY1-58" fmla="*/ 800909 h 800909"/>
              <a:gd name="connsiteX2-59" fmla="*/ 2292350 w 3033023"/>
              <a:gd name="connsiteY2-60" fmla="*/ 743759 h 800909"/>
              <a:gd name="connsiteX3-61" fmla="*/ 2940050 w 3033023"/>
              <a:gd name="connsiteY3-62" fmla="*/ 515159 h 800909"/>
              <a:gd name="connsiteX4-63" fmla="*/ 2997200 w 3033023"/>
              <a:gd name="connsiteY4-64" fmla="*/ 286559 h 800909"/>
              <a:gd name="connsiteX5-65" fmla="*/ 2635250 w 3033023"/>
              <a:gd name="connsiteY5-66" fmla="*/ 809 h 800909"/>
              <a:gd name="connsiteX6-67" fmla="*/ 654050 w 3033023"/>
              <a:gd name="connsiteY6-68" fmla="*/ 210359 h 800909"/>
              <a:gd name="connsiteX7-69" fmla="*/ 101600 w 3033023"/>
              <a:gd name="connsiteY7-70" fmla="*/ 496109 h 800909"/>
              <a:gd name="connsiteX8-71" fmla="*/ 349250 w 3033023"/>
              <a:gd name="connsiteY8-72" fmla="*/ 751026 h 800909"/>
              <a:gd name="connsiteX0-73" fmla="*/ 0 w 3033023"/>
              <a:gd name="connsiteY0-74" fmla="*/ 743759 h 800909"/>
              <a:gd name="connsiteX1-75" fmla="*/ 768350 w 3033023"/>
              <a:gd name="connsiteY1-76" fmla="*/ 800909 h 800909"/>
              <a:gd name="connsiteX2-77" fmla="*/ 2292350 w 3033023"/>
              <a:gd name="connsiteY2-78" fmla="*/ 743759 h 800909"/>
              <a:gd name="connsiteX3-79" fmla="*/ 2940050 w 3033023"/>
              <a:gd name="connsiteY3-80" fmla="*/ 515159 h 800909"/>
              <a:gd name="connsiteX4-81" fmla="*/ 2997200 w 3033023"/>
              <a:gd name="connsiteY4-82" fmla="*/ 286559 h 800909"/>
              <a:gd name="connsiteX5-83" fmla="*/ 2635250 w 3033023"/>
              <a:gd name="connsiteY5-84" fmla="*/ 809 h 800909"/>
              <a:gd name="connsiteX6-85" fmla="*/ 654050 w 3033023"/>
              <a:gd name="connsiteY6-86" fmla="*/ 210359 h 800909"/>
              <a:gd name="connsiteX7-87" fmla="*/ 101600 w 3033023"/>
              <a:gd name="connsiteY7-88" fmla="*/ 496109 h 800909"/>
              <a:gd name="connsiteX8-89" fmla="*/ 349250 w 3033023"/>
              <a:gd name="connsiteY8-90" fmla="*/ 751026 h 800909"/>
              <a:gd name="connsiteX0-91" fmla="*/ 0 w 3247335"/>
              <a:gd name="connsiteY0-92" fmla="*/ 736529 h 800997"/>
              <a:gd name="connsiteX1-93" fmla="*/ 982662 w 3247335"/>
              <a:gd name="connsiteY1-94" fmla="*/ 800909 h 800997"/>
              <a:gd name="connsiteX2-95" fmla="*/ 2506662 w 3247335"/>
              <a:gd name="connsiteY2-96" fmla="*/ 743759 h 800997"/>
              <a:gd name="connsiteX3-97" fmla="*/ 3154362 w 3247335"/>
              <a:gd name="connsiteY3-98" fmla="*/ 515159 h 800997"/>
              <a:gd name="connsiteX4-99" fmla="*/ 3211512 w 3247335"/>
              <a:gd name="connsiteY4-100" fmla="*/ 286559 h 800997"/>
              <a:gd name="connsiteX5-101" fmla="*/ 2849562 w 3247335"/>
              <a:gd name="connsiteY5-102" fmla="*/ 809 h 800997"/>
              <a:gd name="connsiteX6-103" fmla="*/ 868362 w 3247335"/>
              <a:gd name="connsiteY6-104" fmla="*/ 210359 h 800997"/>
              <a:gd name="connsiteX7-105" fmla="*/ 315912 w 3247335"/>
              <a:gd name="connsiteY7-106" fmla="*/ 496109 h 800997"/>
              <a:gd name="connsiteX8-107" fmla="*/ 563562 w 3247335"/>
              <a:gd name="connsiteY8-108" fmla="*/ 751026 h 800997"/>
              <a:gd name="connsiteX0-109" fmla="*/ 0 w 3247335"/>
              <a:gd name="connsiteY0-110" fmla="*/ 736529 h 815129"/>
              <a:gd name="connsiteX1-111" fmla="*/ 982662 w 3247335"/>
              <a:gd name="connsiteY1-112" fmla="*/ 800909 h 815129"/>
              <a:gd name="connsiteX2-113" fmla="*/ 2506662 w 3247335"/>
              <a:gd name="connsiteY2-114" fmla="*/ 743759 h 815129"/>
              <a:gd name="connsiteX3-115" fmla="*/ 3154362 w 3247335"/>
              <a:gd name="connsiteY3-116" fmla="*/ 515159 h 815129"/>
              <a:gd name="connsiteX4-117" fmla="*/ 3211512 w 3247335"/>
              <a:gd name="connsiteY4-118" fmla="*/ 286559 h 815129"/>
              <a:gd name="connsiteX5-119" fmla="*/ 2849562 w 3247335"/>
              <a:gd name="connsiteY5-120" fmla="*/ 809 h 815129"/>
              <a:gd name="connsiteX6-121" fmla="*/ 868362 w 3247335"/>
              <a:gd name="connsiteY6-122" fmla="*/ 210359 h 815129"/>
              <a:gd name="connsiteX7-123" fmla="*/ 315912 w 3247335"/>
              <a:gd name="connsiteY7-124" fmla="*/ 496109 h 815129"/>
              <a:gd name="connsiteX8-125" fmla="*/ 563562 w 3247335"/>
              <a:gd name="connsiteY8-126" fmla="*/ 751026 h 815129"/>
              <a:gd name="connsiteX0-127" fmla="*/ 0 w 3260035"/>
              <a:gd name="connsiteY0-128" fmla="*/ 688338 h 803190"/>
              <a:gd name="connsiteX1-129" fmla="*/ 995362 w 3260035"/>
              <a:gd name="connsiteY1-130" fmla="*/ 800909 h 803190"/>
              <a:gd name="connsiteX2-131" fmla="*/ 2519362 w 3260035"/>
              <a:gd name="connsiteY2-132" fmla="*/ 743759 h 803190"/>
              <a:gd name="connsiteX3-133" fmla="*/ 3167062 w 3260035"/>
              <a:gd name="connsiteY3-134" fmla="*/ 515159 h 803190"/>
              <a:gd name="connsiteX4-135" fmla="*/ 3224212 w 3260035"/>
              <a:gd name="connsiteY4-136" fmla="*/ 286559 h 803190"/>
              <a:gd name="connsiteX5-137" fmla="*/ 2862262 w 3260035"/>
              <a:gd name="connsiteY5-138" fmla="*/ 809 h 803190"/>
              <a:gd name="connsiteX6-139" fmla="*/ 881062 w 3260035"/>
              <a:gd name="connsiteY6-140" fmla="*/ 210359 h 803190"/>
              <a:gd name="connsiteX7-141" fmla="*/ 328612 w 3260035"/>
              <a:gd name="connsiteY7-142" fmla="*/ 496109 h 803190"/>
              <a:gd name="connsiteX8-143" fmla="*/ 576262 w 3260035"/>
              <a:gd name="connsiteY8-144" fmla="*/ 751026 h 8031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260035" h="803190">
                <a:moveTo>
                  <a:pt x="0" y="688338"/>
                </a:moveTo>
                <a:cubicBezTo>
                  <a:pt x="179387" y="813294"/>
                  <a:pt x="575468" y="791672"/>
                  <a:pt x="995362" y="800909"/>
                </a:cubicBezTo>
                <a:cubicBezTo>
                  <a:pt x="1415256" y="810146"/>
                  <a:pt x="2157412" y="791384"/>
                  <a:pt x="2519362" y="743759"/>
                </a:cubicBezTo>
                <a:cubicBezTo>
                  <a:pt x="2881312" y="696134"/>
                  <a:pt x="3049587" y="591359"/>
                  <a:pt x="3167062" y="515159"/>
                </a:cubicBezTo>
                <a:cubicBezTo>
                  <a:pt x="3284537" y="438959"/>
                  <a:pt x="3275012" y="372284"/>
                  <a:pt x="3224212" y="286559"/>
                </a:cubicBezTo>
                <a:cubicBezTo>
                  <a:pt x="3173412" y="200834"/>
                  <a:pt x="3252787" y="13509"/>
                  <a:pt x="2862262" y="809"/>
                </a:cubicBezTo>
                <a:cubicBezTo>
                  <a:pt x="2471737" y="-11891"/>
                  <a:pt x="1303337" y="127809"/>
                  <a:pt x="881062" y="210359"/>
                </a:cubicBezTo>
                <a:cubicBezTo>
                  <a:pt x="458787" y="292909"/>
                  <a:pt x="398462" y="321207"/>
                  <a:pt x="328612" y="496109"/>
                </a:cubicBezTo>
                <a:cubicBezTo>
                  <a:pt x="258762" y="671011"/>
                  <a:pt x="528637" y="703401"/>
                  <a:pt x="576262" y="751026"/>
                </a:cubicBezTo>
              </a:path>
            </a:pathLst>
          </a:custGeom>
          <a:solidFill>
            <a:srgbClr val="81C65A"/>
          </a:solidFill>
          <a:ln w="28575" cap="flat" cmpd="sng" algn="ctr">
            <a:solidFill>
              <a:schemeClr val="accent1"/>
            </a:solidFill>
            <a:prstDash val="solid"/>
            <a:miter lim="800000"/>
          </a:ln>
          <a:effectLst/>
        </p:spPr>
        <p:txBody>
          <a:bodyPr tIns="108000" anchor="ctr">
            <a:scene3d>
              <a:camera prst="orthographicFront">
                <a:rot lat="0" lon="0" rev="180000"/>
              </a:camera>
              <a:lightRig rig="threePt" dir="t"/>
            </a:scene3d>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cs"/>
              </a:rPr>
              <a:t>理清思路</a:t>
            </a:r>
            <a:endParaRPr kumimoji="0" lang="zh-CN" altLang="en-US" sz="28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cs"/>
            </a:endParaRPr>
          </a:p>
        </p:txBody>
      </p:sp>
      <p:sp>
        <p:nvSpPr>
          <p:cNvPr id="8195" name="文本占位符 8194"/>
          <p:cNvSpPr>
            <a:spLocks noGrp="1"/>
          </p:cNvSpPr>
          <p:nvPr/>
        </p:nvSpPr>
        <p:spPr>
          <a:xfrm>
            <a:off x="586105" y="2572385"/>
            <a:ext cx="6342380" cy="309499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just">
              <a:buFont typeface="Wingdings" panose="05000000000000000000" pitchFamily="2" charset="2"/>
              <a:buNone/>
            </a:pPr>
            <a:r>
              <a:rPr lang="zh-CN" altLang="en-US" sz="2000" dirty="0">
                <a:solidFill>
                  <a:schemeClr val="accent6">
                    <a:lumMod val="75000"/>
                  </a:schemeClr>
                </a:solidFill>
                <a:ea typeface="_x000B__x000C_"/>
                <a:sym typeface="+mn-ea"/>
              </a:rPr>
              <a:t>第一部分（第1－5自然段）</a:t>
            </a:r>
            <a:r>
              <a:rPr lang="en-US" altLang="zh-CN" sz="2000" dirty="0">
                <a:solidFill>
                  <a:schemeClr val="accent6">
                    <a:lumMod val="75000"/>
                  </a:schemeClr>
                </a:solidFill>
                <a:ea typeface="_x000B__x000C_"/>
                <a:sym typeface="+mn-ea"/>
              </a:rPr>
              <a:t>:</a:t>
            </a:r>
            <a:endParaRPr lang="en-US" altLang="zh-CN" sz="2000" dirty="0">
              <a:solidFill>
                <a:schemeClr val="accent6">
                  <a:lumMod val="75000"/>
                </a:schemeClr>
              </a:solidFill>
              <a:ea typeface="_x000B__x000C_"/>
              <a:sym typeface="+mn-ea"/>
            </a:endParaRPr>
          </a:p>
          <a:p>
            <a:pPr algn="just">
              <a:buFont typeface="Wingdings" panose="05000000000000000000" pitchFamily="2" charset="2"/>
              <a:buNone/>
            </a:pPr>
            <a:r>
              <a:rPr lang="en-US" altLang="zh-CN" sz="2000" dirty="0">
                <a:solidFill>
                  <a:schemeClr val="accent6">
                    <a:lumMod val="75000"/>
                  </a:schemeClr>
                </a:solidFill>
                <a:ea typeface="_x000B__x000C_"/>
                <a:sym typeface="+mn-ea"/>
              </a:rPr>
              <a:t>              </a:t>
            </a:r>
            <a:r>
              <a:rPr lang="zh-CN" altLang="en-US" sz="2000" dirty="0">
                <a:solidFill>
                  <a:schemeClr val="tx1"/>
                </a:solidFill>
                <a:latin typeface="楷体" panose="02010609060101010101" charset="-122"/>
                <a:ea typeface="楷体" panose="02010609060101010101" charset="-122"/>
                <a:sym typeface="+mn-ea"/>
              </a:rPr>
              <a:t>由人类记录时间踪迹的方式联想到大自然记录时间的方式，进而提出“岩石是怎样记下时间”的疑问，引人思索和探寻。</a:t>
            </a:r>
            <a:endParaRPr lang="zh-CN" altLang="en-US" sz="2000" dirty="0">
              <a:solidFill>
                <a:schemeClr val="tx1"/>
              </a:solidFill>
              <a:latin typeface="楷体" panose="02010609060101010101" charset="-122"/>
              <a:ea typeface="楷体" panose="02010609060101010101" charset="-122"/>
              <a:sym typeface="+mn-ea"/>
            </a:endParaRPr>
          </a:p>
          <a:p>
            <a:pPr algn="just">
              <a:buFont typeface="Wingdings" panose="05000000000000000000" pitchFamily="2" charset="2"/>
              <a:buNone/>
            </a:pPr>
            <a:r>
              <a:rPr lang="zh-CN" altLang="en-US" sz="2000" dirty="0">
                <a:solidFill>
                  <a:schemeClr val="accent6">
                    <a:lumMod val="75000"/>
                  </a:schemeClr>
                </a:solidFill>
                <a:ea typeface="_x000B__x000C_"/>
                <a:sym typeface="+mn-ea"/>
              </a:rPr>
              <a:t>第二部分（第6一21自然段）：</a:t>
            </a:r>
            <a:endParaRPr lang="zh-CN" altLang="en-US" sz="2000" dirty="0">
              <a:solidFill>
                <a:schemeClr val="accent6">
                  <a:lumMod val="75000"/>
                </a:schemeClr>
              </a:solidFill>
              <a:ea typeface="_x000B__x000C_"/>
              <a:sym typeface="+mn-ea"/>
            </a:endParaRPr>
          </a:p>
          <a:p>
            <a:pPr algn="just">
              <a:buFont typeface="Wingdings" panose="05000000000000000000" pitchFamily="2" charset="2"/>
              <a:buNone/>
            </a:pPr>
            <a:r>
              <a:rPr lang="zh-CN" altLang="en-US" sz="2000" dirty="0">
                <a:latin typeface="楷体" panose="02010609060101010101" charset="-122"/>
                <a:ea typeface="楷体" panose="02010609060101010101" charset="-122"/>
                <a:sym typeface="+mn-ea"/>
              </a:rPr>
              <a:t>       从“大自然中的各种物质都时时刻刻在运动着”这一规律入手，详尽说明岩石“烂”与“生成”的变迁，旨在说明岩石层与层之间的顺序记录了时间的踪迹。</a:t>
            </a:r>
            <a:endParaRPr lang="zh-CN" altLang="en-US" sz="1600" dirty="0">
              <a:solidFill>
                <a:schemeClr val="accent2"/>
              </a:solidFill>
              <a:ea typeface="_x000B__x000C_"/>
              <a:sym typeface="+mn-ea"/>
            </a:endParaRPr>
          </a:p>
          <a:p>
            <a:pPr>
              <a:lnSpc>
                <a:spcPct val="90000"/>
              </a:lnSpc>
              <a:buNone/>
            </a:pPr>
            <a:endParaRPr lang="zh-CN" altLang="en-US" sz="1400" b="1" kern="1200" dirty="0">
              <a:solidFill>
                <a:schemeClr val="accent2"/>
              </a:solidFill>
              <a:latin typeface="楷体_GB2312" pitchFamily="49" charset="-122"/>
              <a:ea typeface="_x000B__x000C_"/>
              <a:cs typeface="+mn-cs"/>
              <a:sym typeface="+mn-ea"/>
            </a:endParaRPr>
          </a:p>
        </p:txBody>
      </p:sp>
      <p:grpSp>
        <p:nvGrpSpPr>
          <p:cNvPr id="6" name="组合 5"/>
          <p:cNvGrpSpPr/>
          <p:nvPr>
            <p:custDataLst>
              <p:tags r:id="rId1"/>
            </p:custDataLst>
          </p:nvPr>
        </p:nvGrpSpPr>
        <p:grpSpPr>
          <a:xfrm>
            <a:off x="4743450" y="243864"/>
            <a:ext cx="1477010" cy="772136"/>
            <a:chOff x="1309009" y="2422670"/>
            <a:chExt cx="889080" cy="772001"/>
          </a:xfrm>
        </p:grpSpPr>
        <p:sp>
          <p:nvSpPr>
            <p:cNvPr id="7" name="矩形 6"/>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9" name="等腰三角形 8"/>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box(in)">
                                      <p:cBhvr>
                                        <p:cTn id="13"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86105" y="1964690"/>
            <a:ext cx="7370445" cy="3448685"/>
          </a:xfrm>
          <a:prstGeom prst="rect">
            <a:avLst/>
          </a:prstGeom>
          <a:noFill/>
        </p:spPr>
        <p:txBody>
          <a:bodyPr wrap="square" rtlCol="0" anchor="t">
            <a:spAutoFit/>
          </a:bodyPr>
          <a:p>
            <a:pPr algn="just">
              <a:buFont typeface="Wingdings" panose="05000000000000000000" pitchFamily="2" charset="2"/>
              <a:buNone/>
            </a:pPr>
            <a:r>
              <a:rPr lang="zh-CN" altLang="en-US" sz="2000" dirty="0">
                <a:solidFill>
                  <a:schemeClr val="accent6">
                    <a:lumMod val="75000"/>
                  </a:schemeClr>
                </a:solidFill>
                <a:latin typeface="+mn-lt"/>
                <a:ea typeface="_x000B__x000C_"/>
                <a:sym typeface="+mn-ea"/>
              </a:rPr>
              <a:t>第二部分又可分为四个层次：</a:t>
            </a:r>
            <a:endParaRPr lang="zh-CN" altLang="en-US" sz="1400" dirty="0">
              <a:solidFill>
                <a:schemeClr val="accent2"/>
              </a:solidFill>
              <a:ea typeface="_x000B__x000C_"/>
              <a:sym typeface="+mn-ea"/>
            </a:endParaRPr>
          </a:p>
          <a:p>
            <a:pPr algn="just">
              <a:buFont typeface="Wingdings" panose="05000000000000000000" pitchFamily="2" charset="2"/>
              <a:buNone/>
            </a:pPr>
            <a:r>
              <a:rPr lang="zh-CN" altLang="en-US" sz="2000" dirty="0">
                <a:latin typeface="楷体" panose="02010609060101010101" charset="-122"/>
                <a:ea typeface="楷体" panose="02010609060101010101" charset="-122"/>
                <a:sym typeface="+mn-ea"/>
              </a:rPr>
              <a:t>第一层（第6自然段）：总说自然界各种物质的运动。</a:t>
            </a:r>
            <a:endParaRPr lang="zh-CN" altLang="en-US" sz="2000" dirty="0">
              <a:latin typeface="楷体" panose="02010609060101010101" charset="-122"/>
              <a:ea typeface="楷体" panose="02010609060101010101" charset="-122"/>
              <a:sym typeface="+mn-ea"/>
            </a:endParaRPr>
          </a:p>
          <a:p>
            <a:pPr algn="just">
              <a:buFont typeface="Wingdings" panose="05000000000000000000" pitchFamily="2" charset="2"/>
              <a:buNone/>
            </a:pPr>
            <a:r>
              <a:rPr lang="zh-CN" altLang="en-US" sz="2000" dirty="0">
                <a:latin typeface="楷体" panose="02010609060101010101" charset="-122"/>
                <a:ea typeface="楷体" panose="02010609060101010101" charset="-122"/>
                <a:sym typeface="+mn-ea"/>
              </a:rPr>
              <a:t>第二层（第7一16自然段）：分说岩石“烂掉”的原因和过程。</a:t>
            </a:r>
            <a:endParaRPr lang="zh-CN" altLang="en-US" sz="2000" dirty="0">
              <a:latin typeface="楷体" panose="02010609060101010101" charset="-122"/>
              <a:ea typeface="楷体" panose="02010609060101010101" charset="-122"/>
              <a:sym typeface="+mn-ea"/>
            </a:endParaRPr>
          </a:p>
          <a:p>
            <a:pPr algn="just">
              <a:buFont typeface="Wingdings" panose="05000000000000000000" pitchFamily="2" charset="2"/>
              <a:buNone/>
            </a:pPr>
            <a:r>
              <a:rPr lang="zh-CN" altLang="en-US" sz="2000" dirty="0">
                <a:latin typeface="楷体" panose="02010609060101010101" charset="-122"/>
                <a:ea typeface="楷体" panose="02010609060101010101" charset="-122"/>
                <a:sym typeface="+mn-ea"/>
              </a:rPr>
              <a:t>第三层（第17－20自然段）：分说岩石生成的过程和历时的漫长。</a:t>
            </a:r>
            <a:endParaRPr lang="zh-CN" altLang="en-US" sz="2000" dirty="0">
              <a:latin typeface="楷体" panose="02010609060101010101" charset="-122"/>
              <a:ea typeface="楷体" panose="02010609060101010101" charset="-122"/>
              <a:sym typeface="+mn-ea"/>
            </a:endParaRPr>
          </a:p>
          <a:p>
            <a:pPr algn="just">
              <a:buFont typeface="Wingdings" panose="05000000000000000000" pitchFamily="2" charset="2"/>
              <a:buNone/>
            </a:pPr>
            <a:r>
              <a:rPr lang="zh-CN" altLang="en-US" sz="2000" dirty="0">
                <a:latin typeface="楷体" panose="02010609060101010101" charset="-122"/>
                <a:ea typeface="楷体" panose="02010609060101010101" charset="-122"/>
                <a:sym typeface="+mn-ea"/>
              </a:rPr>
              <a:t>第四层（第21自然段）：总说岩石的岩层与岩层之间的顺序记录 </a:t>
            </a:r>
            <a:endParaRPr lang="zh-CN" altLang="en-US" sz="2000" dirty="0">
              <a:latin typeface="楷体" panose="02010609060101010101" charset="-122"/>
              <a:ea typeface="楷体" panose="02010609060101010101" charset="-122"/>
              <a:sym typeface="+mn-ea"/>
            </a:endParaRPr>
          </a:p>
          <a:p>
            <a:pPr algn="just">
              <a:buFont typeface="Wingdings" panose="05000000000000000000" pitchFamily="2" charset="2"/>
              <a:buNone/>
            </a:pPr>
            <a:r>
              <a:rPr lang="zh-CN" altLang="en-US" sz="2000" dirty="0">
                <a:latin typeface="楷体" panose="02010609060101010101" charset="-122"/>
                <a:ea typeface="楷体" panose="02010609060101010101" charset="-122"/>
                <a:sym typeface="+mn-ea"/>
              </a:rPr>
              <a:t>                      时间的踪迹。</a:t>
            </a:r>
            <a:endParaRPr lang="zh-CN" altLang="en-US" sz="2000" dirty="0">
              <a:latin typeface="楷体" panose="02010609060101010101" charset="-122"/>
              <a:ea typeface="楷体" panose="02010609060101010101" charset="-122"/>
              <a:sym typeface="+mn-ea"/>
            </a:endParaRPr>
          </a:p>
          <a:p>
            <a:pPr algn="just">
              <a:buFont typeface="Wingdings" panose="05000000000000000000" pitchFamily="2" charset="2"/>
              <a:buNone/>
            </a:pPr>
            <a:r>
              <a:rPr lang="zh-CN" altLang="en-US" sz="2000" dirty="0">
                <a:solidFill>
                  <a:schemeClr val="accent6">
                    <a:lumMod val="75000"/>
                  </a:schemeClr>
                </a:solidFill>
                <a:latin typeface="+mn-lt"/>
                <a:ea typeface="_x000B__x000C_"/>
                <a:sym typeface="+mn-ea"/>
              </a:rPr>
              <a:t>第三部分（第22一29自然段）：</a:t>
            </a:r>
            <a:endParaRPr lang="zh-CN" altLang="en-US" sz="2000" dirty="0">
              <a:solidFill>
                <a:schemeClr val="accent6">
                  <a:lumMod val="75000"/>
                </a:schemeClr>
              </a:solidFill>
              <a:latin typeface="+mn-lt"/>
              <a:ea typeface="_x000B__x000C_"/>
              <a:sym typeface="+mn-ea"/>
            </a:endParaRPr>
          </a:p>
          <a:p>
            <a:pPr algn="just">
              <a:buFont typeface="Wingdings" panose="05000000000000000000" pitchFamily="2" charset="2"/>
              <a:buNone/>
            </a:pPr>
            <a:r>
              <a:rPr lang="zh-CN" altLang="en-US" sz="2000" dirty="0">
                <a:latin typeface="楷体" panose="02010609060101010101" charset="-122"/>
                <a:ea typeface="楷体" panose="02010609060101010101" charset="-122"/>
                <a:sym typeface="+mn-ea"/>
              </a:rPr>
              <a:t>说明岩石为我们记录下的历史痕迹。</a:t>
            </a:r>
            <a:endParaRPr lang="zh-CN" altLang="en-US" sz="2000" dirty="0">
              <a:latin typeface="楷体" panose="02010609060101010101" charset="-122"/>
              <a:ea typeface="楷体" panose="02010609060101010101" charset="-122"/>
              <a:sym typeface="+mn-ea"/>
            </a:endParaRPr>
          </a:p>
          <a:p>
            <a:pPr algn="just">
              <a:buFont typeface="Wingdings" panose="05000000000000000000" pitchFamily="2" charset="2"/>
              <a:buNone/>
            </a:pPr>
            <a:r>
              <a:rPr lang="zh-CN" altLang="en-US" sz="2000" dirty="0">
                <a:solidFill>
                  <a:schemeClr val="accent6">
                    <a:lumMod val="75000"/>
                  </a:schemeClr>
                </a:solidFill>
                <a:latin typeface="+mn-lt"/>
                <a:ea typeface="_x000B__x000C_"/>
                <a:sym typeface="+mn-ea"/>
              </a:rPr>
              <a:t>第四部分（第30-31自然段）：</a:t>
            </a:r>
            <a:endParaRPr lang="zh-CN" altLang="en-US" sz="2000" dirty="0">
              <a:solidFill>
                <a:schemeClr val="accent6">
                  <a:lumMod val="75000"/>
                </a:schemeClr>
              </a:solidFill>
              <a:latin typeface="+mn-lt"/>
              <a:ea typeface="_x000B__x000C_"/>
              <a:sym typeface="+mn-ea"/>
            </a:endParaRPr>
          </a:p>
          <a:p>
            <a:pPr algn="just">
              <a:buFont typeface="Wingdings" panose="05000000000000000000" pitchFamily="2" charset="2"/>
              <a:buNone/>
            </a:pPr>
            <a:r>
              <a:rPr lang="zh-CN" altLang="en-US" sz="2000" dirty="0">
                <a:latin typeface="楷体" panose="02010609060101010101" charset="-122"/>
                <a:ea typeface="楷体" panose="02010609060101010101" charset="-122"/>
                <a:sym typeface="+mn-ea"/>
              </a:rPr>
              <a:t>启发人们探索自然奥秘，说明读懂岩石记录的重大意义。</a:t>
            </a:r>
            <a:endParaRPr lang="zh-CN" altLang="en-US" sz="2000" kern="1200" dirty="0">
              <a:latin typeface="楷体" panose="02010609060101010101" charset="-122"/>
              <a:ea typeface="楷体" panose="02010609060101010101" charset="-122"/>
              <a:cs typeface="+mn-cs"/>
              <a:sym typeface="+mn-ea"/>
            </a:endParaRPr>
          </a:p>
          <a:p>
            <a:pPr>
              <a:lnSpc>
                <a:spcPct val="130000"/>
              </a:lnSpc>
            </a:pPr>
            <a:endParaRPr lang="zh-CN" altLang="en-US" sz="1400" dirty="0" smtClean="0">
              <a:latin typeface="Arial" panose="020B0604020202020204" pitchFamily="34" charset="0"/>
              <a:ea typeface="微软雅黑" panose="020B0503020204020204" pitchFamily="34" charset="-122"/>
            </a:endParaRPr>
          </a:p>
        </p:txBody>
      </p:sp>
      <p:grpSp>
        <p:nvGrpSpPr>
          <p:cNvPr id="6" name="组合 5"/>
          <p:cNvGrpSpPr/>
          <p:nvPr>
            <p:custDataLst>
              <p:tags r:id="rId1"/>
            </p:custDataLst>
          </p:nvPr>
        </p:nvGrpSpPr>
        <p:grpSpPr>
          <a:xfrm>
            <a:off x="4743450" y="243864"/>
            <a:ext cx="1477010" cy="772136"/>
            <a:chOff x="1309009" y="2422670"/>
            <a:chExt cx="889080" cy="772001"/>
          </a:xfrm>
        </p:grpSpPr>
        <p:sp>
          <p:nvSpPr>
            <p:cNvPr id="7" name="矩形 6"/>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9" name="等腰三角形 8"/>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custDataLst>
              <p:tags r:id="rId1"/>
            </p:custDataLst>
          </p:nvPr>
        </p:nvGrpSpPr>
        <p:grpSpPr>
          <a:xfrm>
            <a:off x="4853305" y="237514"/>
            <a:ext cx="1477010" cy="772136"/>
            <a:chOff x="1309009" y="2422670"/>
            <a:chExt cx="889080" cy="772001"/>
          </a:xfrm>
        </p:grpSpPr>
        <p:sp>
          <p:nvSpPr>
            <p:cNvPr id="4" name="矩形 3"/>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问题·探究</a:t>
              </a:r>
              <a:endParaRPr lang="zh-CN" altLang="en-US" strike="noStrike" smtClean="0">
                <a:solidFill>
                  <a:schemeClr val="bg1"/>
                </a:solidFill>
              </a:endParaRPr>
            </a:p>
          </p:txBody>
        </p:sp>
        <p:sp>
          <p:nvSpPr>
            <p:cNvPr id="5" name="等腰三角形 4"/>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113667" name="副标题 113666"/>
          <p:cNvSpPr>
            <a:spLocks noGrp="1"/>
          </p:cNvSpPr>
          <p:nvPr/>
        </p:nvSpPr>
        <p:spPr>
          <a:xfrm>
            <a:off x="163195" y="1856740"/>
            <a:ext cx="7368540" cy="1357630"/>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defTabSz="914400">
              <a:buSzPct val="100000"/>
            </a:pPr>
            <a:r>
              <a:rPr lang="zh-CN" altLang="en-US" sz="2400" b="1" dirty="0">
                <a:latin typeface="楷体_GB2312" pitchFamily="49" charset="-122"/>
                <a:ea typeface="楷体_GB2312" pitchFamily="49" charset="-122"/>
                <a:sym typeface="+mn-ea"/>
              </a:rPr>
              <a:t>１．课文在说明岩石可以记录时间后，接着写了一段介绍北京故宫“铜壶滴漏”的内容，这样写是否偏离了主旨？为什么？</a:t>
            </a:r>
            <a:endParaRPr lang="zh-CN" altLang="en-US" sz="2400" b="1" dirty="0">
              <a:latin typeface="楷体_GB2312" pitchFamily="49" charset="-122"/>
              <a:ea typeface="楷体_GB2312" pitchFamily="49" charset="-122"/>
              <a:sym typeface="+mn-ea"/>
            </a:endParaRPr>
          </a:p>
        </p:txBody>
      </p:sp>
      <p:sp>
        <p:nvSpPr>
          <p:cNvPr id="6" name="文本框 5"/>
          <p:cNvSpPr txBox="1"/>
          <p:nvPr/>
        </p:nvSpPr>
        <p:spPr>
          <a:xfrm>
            <a:off x="410845" y="3328670"/>
            <a:ext cx="6872605" cy="2091690"/>
          </a:xfrm>
          <a:prstGeom prst="rect">
            <a:avLst/>
          </a:prstGeom>
          <a:noFill/>
        </p:spPr>
        <p:txBody>
          <a:bodyPr wrap="square" rtlCol="0" anchor="t">
            <a:spAutoFit/>
          </a:bodyPr>
          <a:p>
            <a:pPr>
              <a:lnSpc>
                <a:spcPct val="130000"/>
              </a:lnSpc>
            </a:pPr>
            <a:r>
              <a:rPr lang="en-US" sz="2000" dirty="0">
                <a:solidFill>
                  <a:srgbClr val="0070C0"/>
                </a:solidFill>
                <a:latin typeface="华康楷体W5-A" panose="1A454350000000000000" charset="-122"/>
                <a:ea typeface="华康楷体W5-A" panose="1A454350000000000000" charset="-122"/>
              </a:rPr>
              <a:t>    </a:t>
            </a:r>
            <a:r>
              <a:rPr sz="2000" dirty="0">
                <a:solidFill>
                  <a:srgbClr val="0070C0"/>
                </a:solidFill>
                <a:latin typeface="华康楷体W5-A" panose="1A454350000000000000" charset="-122"/>
                <a:ea typeface="华康楷体W5-A" panose="1A454350000000000000" charset="-122"/>
              </a:rPr>
              <a:t>没有偏离主旨，因为这篇文章的主旨是说明时间是如何被记录下来的。山野里每一厘米厚的岩层便代表着几十年到上百年的时间，但它只是大自然中保存着的许多种记录时间的“重要的一种”，而“铜壶滴漏”则是这其中的另外一种，二者相互补充，体现了说明文语言的准确性。</a:t>
            </a:r>
            <a:endParaRPr sz="2000" dirty="0">
              <a:solidFill>
                <a:srgbClr val="0070C0"/>
              </a:solidFill>
              <a:latin typeface="华康楷体W5-A" panose="1A454350000000000000" charset="-122"/>
              <a:ea typeface="华康楷体W5-A" panose="1A45435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2" name="Text Box 4"/>
          <p:cNvSpPr txBox="1"/>
          <p:nvPr/>
        </p:nvSpPr>
        <p:spPr>
          <a:xfrm>
            <a:off x="281940" y="1734185"/>
            <a:ext cx="7137400" cy="1568450"/>
          </a:xfrm>
          <a:prstGeom prst="rect">
            <a:avLst/>
          </a:prstGeom>
          <a:noFill/>
          <a:ln w="9525">
            <a:noFill/>
          </a:ln>
        </p:spPr>
        <p:txBody>
          <a:bodyPr wrap="square" anchor="t">
            <a:spAutoFit/>
          </a:bodyPr>
          <a:p>
            <a:pPr>
              <a:spcBef>
                <a:spcPct val="50000"/>
              </a:spcBef>
            </a:pPr>
            <a:r>
              <a:rPr lang="zh-CN" altLang="en-US" sz="2400" dirty="0">
                <a:solidFill>
                  <a:srgbClr val="000000"/>
                </a:solidFill>
                <a:latin typeface="华康楷体W5-A" panose="1A454350000000000000" charset="-122"/>
                <a:ea typeface="华康楷体W5-A" panose="1A454350000000000000" charset="-122"/>
                <a:sym typeface="+mn-ea"/>
              </a:rPr>
              <a:t>２．从文中不难看出“时间的脚印”是在岩石生成过程中留下的，那么，作者为什么又用了大量的篇幅来说明岩石被破坏而逐渐成为泥沙的过程呢？会不会喧宾夺主从而对说明对象有所影响？</a:t>
            </a:r>
            <a:endParaRPr lang="en-US" altLang="zh-CN" sz="2400" dirty="0">
              <a:solidFill>
                <a:srgbClr val="000000"/>
              </a:solidFill>
              <a:latin typeface="华康楷体W5-A" panose="1A454350000000000000" charset="-122"/>
              <a:ea typeface="华康楷体W5-A" panose="1A454350000000000000" charset="-122"/>
            </a:endParaRPr>
          </a:p>
        </p:txBody>
      </p:sp>
      <p:grpSp>
        <p:nvGrpSpPr>
          <p:cNvPr id="6" name="组合 5"/>
          <p:cNvGrpSpPr/>
          <p:nvPr>
            <p:custDataLst>
              <p:tags r:id="rId1"/>
            </p:custDataLst>
          </p:nvPr>
        </p:nvGrpSpPr>
        <p:grpSpPr>
          <a:xfrm>
            <a:off x="4853305" y="237514"/>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问题·探究</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2" name="文本框 1"/>
          <p:cNvSpPr txBox="1"/>
          <p:nvPr/>
        </p:nvSpPr>
        <p:spPr>
          <a:xfrm>
            <a:off x="454660" y="3490595"/>
            <a:ext cx="6964680" cy="2091690"/>
          </a:xfrm>
          <a:prstGeom prst="rect">
            <a:avLst/>
          </a:prstGeom>
          <a:noFill/>
        </p:spPr>
        <p:txBody>
          <a:bodyPr wrap="square" rtlCol="0" anchor="t">
            <a:spAutoFit/>
          </a:bodyPr>
          <a:p>
            <a:pPr>
              <a:lnSpc>
                <a:spcPct val="130000"/>
              </a:lnSpc>
            </a:pPr>
            <a:r>
              <a:rPr lang="en-US" sz="2000" dirty="0">
                <a:solidFill>
                  <a:srgbClr val="0070C0"/>
                </a:solidFill>
                <a:latin typeface="华康楷体W5-A" panose="1A454350000000000000" charset="-122"/>
                <a:ea typeface="华康楷体W5-A" panose="1A454350000000000000" charset="-122"/>
              </a:rPr>
              <a:t>    </a:t>
            </a:r>
            <a:r>
              <a:rPr sz="2000" dirty="0">
                <a:solidFill>
                  <a:srgbClr val="0070C0"/>
                </a:solidFill>
                <a:latin typeface="华康楷体W5-A" panose="1A454350000000000000" charset="-122"/>
                <a:ea typeface="华康楷体W5-A" panose="1A454350000000000000" charset="-122"/>
              </a:rPr>
              <a:t>作者用大量篇幅说明岩石被破坏而渐成泥沙的过程，是为下文说明岩石生成打基础作铺垫的，没有“老”的岩石不断地被破坏，就没有“新”的岩石不断地生成，这是物质运动规律的体现。因此，这些内容不仅不会喧宾夺主，而且会使人们对说明对象的了解更具体、更全面。</a:t>
            </a:r>
            <a:endParaRPr sz="2000" dirty="0">
              <a:solidFill>
                <a:srgbClr val="0070C0"/>
              </a:solidFill>
              <a:latin typeface="华康楷体W5-A" panose="1A454350000000000000" charset="-122"/>
              <a:ea typeface="华康楷体W5-A" panose="1A45435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412">
                                            <p:txEl>
                                              <p:charRg st="0" end="46"/>
                                            </p:txEl>
                                          </p:spTgt>
                                        </p:tgtEl>
                                        <p:attrNameLst>
                                          <p:attrName>style.visibility</p:attrName>
                                        </p:attrNameLst>
                                      </p:cBhvr>
                                      <p:to>
                                        <p:strVal val="visible"/>
                                      </p:to>
                                    </p:set>
                                    <p:animEffect transition="in" filter="box(in)">
                                      <p:cBhvr>
                                        <p:cTn id="7" dur="500"/>
                                        <p:tgtEl>
                                          <p:spTgt spid="17412">
                                            <p:txEl>
                                              <p:charRg st="0" end="4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custDataLst>
              <p:tags r:id="rId1"/>
            </p:custDataLst>
          </p:nvPr>
        </p:nvGrpSpPr>
        <p:grpSpPr>
          <a:xfrm>
            <a:off x="4853305" y="237514"/>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问题·探究</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5" name="文本框 4"/>
          <p:cNvSpPr txBox="1"/>
          <p:nvPr/>
        </p:nvSpPr>
        <p:spPr>
          <a:xfrm>
            <a:off x="367030" y="2095500"/>
            <a:ext cx="6994525" cy="478155"/>
          </a:xfrm>
          <a:prstGeom prst="rect">
            <a:avLst/>
          </a:prstGeom>
          <a:noFill/>
        </p:spPr>
        <p:txBody>
          <a:bodyPr wrap="square" rtlCol="0" anchor="t">
            <a:spAutoFit/>
          </a:bodyPr>
          <a:p>
            <a:pPr defTabSz="914400">
              <a:lnSpc>
                <a:spcPct val="105000"/>
              </a:lnSpc>
              <a:buSzPct val="100000"/>
            </a:pPr>
            <a:r>
              <a:rPr lang="zh-CN" altLang="en-US" sz="2400" dirty="0">
                <a:solidFill>
                  <a:srgbClr val="000000"/>
                </a:solidFill>
                <a:latin typeface="华康楷体W5-A" panose="1A454350000000000000" charset="-122"/>
                <a:ea typeface="华康楷体W5-A" panose="1A454350000000000000" charset="-122"/>
                <a:sym typeface="+mn-ea"/>
              </a:rPr>
              <a:t>3.结合课文谈谈“寻找时间的脚印”有何意义</a:t>
            </a:r>
            <a:endParaRPr lang="zh-CN" altLang="en-US" sz="2400" dirty="0">
              <a:solidFill>
                <a:srgbClr val="000000"/>
              </a:solidFill>
              <a:latin typeface="华康楷体W5-A" panose="1A454350000000000000" charset="-122"/>
              <a:ea typeface="华康楷体W5-A" panose="1A454350000000000000" charset="-122"/>
              <a:sym typeface="+mn-ea"/>
            </a:endParaRPr>
          </a:p>
        </p:txBody>
      </p:sp>
      <p:sp>
        <p:nvSpPr>
          <p:cNvPr id="2" name="文本框 1"/>
          <p:cNvSpPr txBox="1"/>
          <p:nvPr/>
        </p:nvSpPr>
        <p:spPr>
          <a:xfrm>
            <a:off x="262255" y="3075940"/>
            <a:ext cx="6796405" cy="1058545"/>
          </a:xfrm>
          <a:prstGeom prst="rect">
            <a:avLst/>
          </a:prstGeom>
          <a:noFill/>
        </p:spPr>
        <p:txBody>
          <a:bodyPr wrap="square" rtlCol="0" anchor="t">
            <a:spAutoFit/>
          </a:bodyPr>
          <a:p>
            <a:pPr algn="l" defTabSz="914400">
              <a:lnSpc>
                <a:spcPct val="105000"/>
              </a:lnSpc>
              <a:buSzPct val="100000"/>
            </a:pPr>
            <a:r>
              <a:rPr lang="en-US" sz="2000" dirty="0">
                <a:solidFill>
                  <a:srgbClr val="0070C0"/>
                </a:solidFill>
                <a:latin typeface="华康楷体W5-A" panose="1A454350000000000000" charset="-122"/>
                <a:ea typeface="华康楷体W5-A" panose="1A454350000000000000" charset="-122"/>
                <a:sym typeface="+mn-ea"/>
              </a:rPr>
              <a:t>    </a:t>
            </a:r>
            <a:r>
              <a:rPr sz="2000" dirty="0">
                <a:solidFill>
                  <a:srgbClr val="0070C0"/>
                </a:solidFill>
                <a:latin typeface="华康楷体W5-A" panose="1A454350000000000000" charset="-122"/>
                <a:ea typeface="华康楷体W5-A" panose="1A454350000000000000" charset="-122"/>
                <a:sym typeface="+mn-ea"/>
              </a:rPr>
              <a:t>“如果我们熟悉了这些石头的历史，便有可能踏着历史的脚印，一步一步地走向地下的宝库”或“不仅使我们增加了知识，而且还非常有助于我们去找寻地下的宝藏”。</a:t>
            </a:r>
            <a:endParaRPr sz="2000" dirty="0">
              <a:solidFill>
                <a:srgbClr val="0070C0"/>
              </a:solidFill>
              <a:latin typeface="华康楷体W5-A" panose="1A454350000000000000" charset="-122"/>
              <a:ea typeface="华康楷体W5-A" panose="1A45435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custDataLst>
              <p:tags r:id="rId1"/>
            </p:custDataLst>
          </p:nvPr>
        </p:nvGrpSpPr>
        <p:grpSpPr>
          <a:xfrm>
            <a:off x="4843780" y="227989"/>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品析·语言</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116739" name="副标题 116738"/>
          <p:cNvSpPr>
            <a:spLocks noGrp="1"/>
          </p:cNvSpPr>
          <p:nvPr/>
        </p:nvSpPr>
        <p:spPr>
          <a:xfrm>
            <a:off x="100330" y="1717675"/>
            <a:ext cx="7613015" cy="4211955"/>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defTabSz="914400">
              <a:lnSpc>
                <a:spcPct val="125000"/>
              </a:lnSpc>
              <a:buSzPct val="100000"/>
            </a:pPr>
            <a:r>
              <a:rPr lang="zh-CN" altLang="en-US" sz="2400" dirty="0">
                <a:solidFill>
                  <a:srgbClr val="000000"/>
                </a:solidFill>
                <a:latin typeface="华康楷体W5-A" panose="1A454350000000000000" charset="-122"/>
                <a:ea typeface="华康楷体W5-A" panose="1A454350000000000000" charset="-122"/>
                <a:sym typeface="+mn-ea"/>
              </a:rPr>
              <a:t>1．“</a:t>
            </a:r>
            <a:r>
              <a:rPr lang="zh-CN" altLang="en-US" sz="2400" dirty="0">
                <a:solidFill>
                  <a:srgbClr val="FF0000"/>
                </a:solidFill>
                <a:latin typeface="华康楷体W5-A" panose="1A454350000000000000" charset="-122"/>
                <a:ea typeface="华康楷体W5-A" panose="1A454350000000000000" charset="-122"/>
                <a:sym typeface="+mn-ea"/>
              </a:rPr>
              <a:t>据计算</a:t>
            </a:r>
            <a:r>
              <a:rPr lang="zh-CN" altLang="en-US" sz="2400" dirty="0">
                <a:solidFill>
                  <a:srgbClr val="000000"/>
                </a:solidFill>
                <a:latin typeface="华康楷体W5-A" panose="1A454350000000000000" charset="-122"/>
                <a:ea typeface="华康楷体W5-A" panose="1A454350000000000000" charset="-122"/>
                <a:sym typeface="+mn-ea"/>
              </a:rPr>
              <a:t>，</a:t>
            </a:r>
            <a:r>
              <a:rPr lang="zh-CN" altLang="en-US" sz="2400" dirty="0">
                <a:solidFill>
                  <a:srgbClr val="FF0000"/>
                </a:solidFill>
                <a:latin typeface="华康楷体W5-A" panose="1A454350000000000000" charset="-122"/>
                <a:ea typeface="华康楷体W5-A" panose="1A454350000000000000" charset="-122"/>
                <a:sym typeface="+mn-ea"/>
              </a:rPr>
              <a:t>大约</a:t>
            </a:r>
            <a:r>
              <a:rPr lang="zh-CN" altLang="en-US" sz="2400" dirty="0">
                <a:solidFill>
                  <a:srgbClr val="000000"/>
                </a:solidFill>
                <a:latin typeface="华康楷体W5-A" panose="1A454350000000000000" charset="-122"/>
                <a:ea typeface="华康楷体W5-A" panose="1A454350000000000000" charset="-122"/>
                <a:sym typeface="+mn-ea"/>
              </a:rPr>
              <a:t>3000－10000年的时间，可以形成一米厚的岩石”。</a:t>
            </a:r>
            <a:endParaRPr lang="zh-CN" altLang="en-US" sz="2400" dirty="0">
              <a:solidFill>
                <a:srgbClr val="000000"/>
              </a:solidFill>
              <a:latin typeface="华康楷体W5-A" panose="1A454350000000000000" charset="-122"/>
              <a:ea typeface="华康楷体W5-A" panose="1A454350000000000000" charset="-122"/>
              <a:sym typeface="+mn-ea"/>
            </a:endParaRPr>
          </a:p>
          <a:p>
            <a:pPr algn="l" defTabSz="914400">
              <a:lnSpc>
                <a:spcPct val="125000"/>
              </a:lnSpc>
              <a:buSzPct val="100000"/>
            </a:pPr>
            <a:r>
              <a:rPr sz="2000" dirty="0">
                <a:solidFill>
                  <a:srgbClr val="0070C0"/>
                </a:solidFill>
                <a:latin typeface="华康楷体W5-A" panose="1A454350000000000000" charset="-122"/>
                <a:ea typeface="华康楷体W5-A" panose="1A454350000000000000" charset="-122"/>
                <a:sym typeface="+mn-ea"/>
              </a:rPr>
              <a:t>  </a:t>
            </a:r>
            <a:r>
              <a:rPr dirty="0">
                <a:solidFill>
                  <a:srgbClr val="0070C0"/>
                </a:solidFill>
                <a:latin typeface="华康楷体W5-A" panose="1A454350000000000000" charset="-122"/>
                <a:ea typeface="华康楷体W5-A" panose="1A454350000000000000" charset="-122"/>
                <a:sym typeface="+mn-ea"/>
              </a:rPr>
              <a:t>这里如果去掉“据计算”、“大约”，就大武断，而人类读懂岩石的年龄，科学方法再精确也毕竟是推测而不能确知，这体现了作者严谨的科学态度，语言准确、严密。</a:t>
            </a:r>
            <a:endParaRPr dirty="0">
              <a:solidFill>
                <a:srgbClr val="0070C0"/>
              </a:solidFill>
              <a:latin typeface="华康楷体W5-A" panose="1A454350000000000000" charset="-122"/>
              <a:ea typeface="华康楷体W5-A" panose="1A454350000000000000" charset="-122"/>
              <a:sym typeface="+mn-ea"/>
            </a:endParaRPr>
          </a:p>
          <a:p>
            <a:pPr algn="l" defTabSz="914400">
              <a:lnSpc>
                <a:spcPct val="125000"/>
              </a:lnSpc>
              <a:buSzPct val="100000"/>
            </a:pPr>
            <a:r>
              <a:rPr lang="zh-CN" altLang="en-US" sz="2400" dirty="0">
                <a:solidFill>
                  <a:srgbClr val="000000"/>
                </a:solidFill>
                <a:latin typeface="华康楷体W5-A" panose="1A454350000000000000" charset="-122"/>
                <a:ea typeface="华康楷体W5-A" panose="1A454350000000000000" charset="-122"/>
                <a:sym typeface="+mn-ea"/>
              </a:rPr>
              <a:t>2．“炎热的阳光烘烤着它，严寒的霜雪冷冻着它，风吹着它，雨打着它……”“狂风来了，洪水冲来了，冰河爬来了”。</a:t>
            </a:r>
            <a:endParaRPr lang="zh-CN" altLang="en-US" sz="2400" dirty="0">
              <a:solidFill>
                <a:srgbClr val="000000"/>
              </a:solidFill>
              <a:latin typeface="华康楷体W5-A" panose="1A454350000000000000" charset="-122"/>
              <a:ea typeface="华康楷体W5-A" panose="1A454350000000000000" charset="-122"/>
              <a:sym typeface="+mn-ea"/>
            </a:endParaRPr>
          </a:p>
          <a:p>
            <a:pPr algn="l" defTabSz="914400">
              <a:lnSpc>
                <a:spcPct val="125000"/>
              </a:lnSpc>
              <a:buSzPct val="100000"/>
            </a:pPr>
            <a:r>
              <a:rPr sz="2000" dirty="0">
                <a:solidFill>
                  <a:srgbClr val="0070C0"/>
                </a:solidFill>
                <a:latin typeface="华康楷体W5-A" panose="1A454350000000000000" charset="-122"/>
                <a:ea typeface="华康楷体W5-A" panose="1A454350000000000000" charset="-122"/>
                <a:sym typeface="+mn-ea"/>
              </a:rPr>
              <a:t>  如此生动的语言，向我们展示了一幅幅岩石受“攻击”的画面，甚至让读者似乎感受到岩石不堪众多因素的“攻击”慢慢“烂”下去的“痛苦”。</a:t>
            </a:r>
            <a:endParaRPr lang="zh-CN" altLang="en-US" sz="3200" b="1" kern="1200" baseline="0" dirty="0">
              <a:solidFill>
                <a:srgbClr val="0000FF"/>
              </a:solidFill>
              <a:latin typeface="黑体" panose="02010609060101010101" charset="-122"/>
              <a:ea typeface="黑体" panose="02010609060101010101" charset="-122"/>
            </a:endParaRPr>
          </a:p>
          <a:p>
            <a:pPr algn="l" defTabSz="914400">
              <a:lnSpc>
                <a:spcPct val="125000"/>
              </a:lnSpc>
              <a:buSzPct val="100000"/>
            </a:pPr>
            <a:endParaRPr lang="zh-CN" altLang="en-US" sz="3200" b="1" kern="1200" baseline="0" dirty="0">
              <a:solidFill>
                <a:srgbClr val="0000FF"/>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1" nodeType="clickEffect">
                                  <p:stCondLst>
                                    <p:cond delay="0"/>
                                  </p:stCondLst>
                                  <p:childTnLst>
                                    <p:set>
                                      <p:cBhvr>
                                        <p:cTn id="12" dur="1" fill="hold">
                                          <p:stCondLst>
                                            <p:cond delay="0"/>
                                          </p:stCondLst>
                                        </p:cTn>
                                        <p:tgtEl>
                                          <p:spTgt spid="116739"/>
                                        </p:tgtEl>
                                        <p:attrNameLst>
                                          <p:attrName>style.visibility</p:attrName>
                                        </p:attrNameLst>
                                      </p:cBhvr>
                                      <p:to>
                                        <p:strVal val="visible"/>
                                      </p:to>
                                    </p:set>
                                    <p:animEffect transition="in" filter="wedge">
                                      <p:cBhvr>
                                        <p:cTn id="13" dur="2000"/>
                                        <p:tgtEl>
                                          <p:spTgt spid="116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P spid="11673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custDataLst>
              <p:tags r:id="rId1"/>
            </p:custDataLst>
          </p:nvPr>
        </p:nvGrpSpPr>
        <p:grpSpPr>
          <a:xfrm>
            <a:off x="4843780" y="227989"/>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品析·语言</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100" name="文本框 99"/>
          <p:cNvSpPr txBox="1"/>
          <p:nvPr/>
        </p:nvSpPr>
        <p:spPr>
          <a:xfrm>
            <a:off x="250825" y="2002790"/>
            <a:ext cx="7108825" cy="1198880"/>
          </a:xfrm>
          <a:prstGeom prst="rect">
            <a:avLst/>
          </a:prstGeom>
          <a:noFill/>
          <a:ln w="9525">
            <a:noFill/>
          </a:ln>
        </p:spPr>
        <p:txBody>
          <a:bodyPr wrap="square">
            <a:spAutoFit/>
          </a:bodyPr>
          <a:p>
            <a:r>
              <a:rPr lang="en-US" altLang="zh-CN" sz="2400" b="0" dirty="0">
                <a:solidFill>
                  <a:srgbClr val="000000"/>
                </a:solidFill>
                <a:latin typeface="华康楷体W5-A" panose="1A454350000000000000" charset="-122"/>
                <a:ea typeface="华康楷体W5-A" panose="1A454350000000000000" charset="-122"/>
              </a:rPr>
              <a:t>3.</a:t>
            </a:r>
            <a:r>
              <a:rPr lang="zh-CN" altLang="en-US" sz="2400" b="0" dirty="0">
                <a:solidFill>
                  <a:srgbClr val="000000"/>
                </a:solidFill>
                <a:latin typeface="华康楷体W5-A" panose="1A454350000000000000" charset="-122"/>
                <a:ea typeface="华康楷体W5-A" panose="1A454350000000000000" charset="-122"/>
              </a:rPr>
              <a:t>“如果大量的水结成了冰，形成冰河，它缓慢地移动着，破坏作用就更大了，就好像一柄铁帚从地上扫过，刨刮着所遇到的一些石头”</a:t>
            </a:r>
            <a:endParaRPr lang="zh-CN" altLang="en-US" sz="2400" dirty="0">
              <a:solidFill>
                <a:srgbClr val="000000"/>
              </a:solidFill>
              <a:latin typeface="华康楷体W5-A" panose="1A454350000000000000" charset="-122"/>
              <a:ea typeface="华康楷体W5-A" panose="1A454350000000000000" charset="-122"/>
            </a:endParaRPr>
          </a:p>
        </p:txBody>
      </p:sp>
      <p:sp>
        <p:nvSpPr>
          <p:cNvPr id="2" name="文本框 1"/>
          <p:cNvSpPr txBox="1"/>
          <p:nvPr/>
        </p:nvSpPr>
        <p:spPr>
          <a:xfrm>
            <a:off x="374650" y="3387090"/>
            <a:ext cx="6985000" cy="706755"/>
          </a:xfrm>
          <a:prstGeom prst="rect">
            <a:avLst/>
          </a:prstGeom>
          <a:noFill/>
          <a:ln w="9525">
            <a:noFill/>
          </a:ln>
        </p:spPr>
        <p:txBody>
          <a:bodyPr wrap="square">
            <a:spAutoFit/>
          </a:bodyPr>
          <a:p>
            <a:r>
              <a:rPr sz="2000" b="0" dirty="0">
                <a:solidFill>
                  <a:srgbClr val="0070C0"/>
                </a:solidFill>
                <a:latin typeface="华康楷体W5-A" panose="1A454350000000000000" charset="-122"/>
                <a:ea typeface="华康楷体W5-A" panose="1A454350000000000000" charset="-122"/>
              </a:rPr>
              <a:t>将冰河的移动比喻成铁帚扫过地面，足见冰河对岩石破坏作用的巨大。</a:t>
            </a:r>
            <a:endParaRPr sz="2000" dirty="0">
              <a:solidFill>
                <a:srgbClr val="0070C0"/>
              </a:solidFill>
              <a:latin typeface="华康楷体W5-A" panose="1A454350000000000000" charset="-122"/>
              <a:ea typeface="华康楷体W5-A" panose="1A454350000000000000" charset="-122"/>
            </a:endParaRPr>
          </a:p>
        </p:txBody>
      </p:sp>
      <p:sp>
        <p:nvSpPr>
          <p:cNvPr id="4" name="文本框 3"/>
          <p:cNvSpPr txBox="1"/>
          <p:nvPr/>
        </p:nvSpPr>
        <p:spPr>
          <a:xfrm>
            <a:off x="374650" y="4279265"/>
            <a:ext cx="7117715" cy="768350"/>
          </a:xfrm>
          <a:prstGeom prst="rect">
            <a:avLst/>
          </a:prstGeom>
          <a:noFill/>
          <a:ln w="9525">
            <a:noFill/>
          </a:ln>
        </p:spPr>
        <p:txBody>
          <a:bodyPr wrap="square">
            <a:spAutoFit/>
          </a:bodyPr>
          <a:p>
            <a:r>
              <a:rPr lang="en-US" altLang="zh-CN" sz="2400" b="0" dirty="0">
                <a:solidFill>
                  <a:srgbClr val="000000"/>
                </a:solidFill>
                <a:latin typeface="华康楷体W5-A" panose="1A454350000000000000" charset="-122"/>
                <a:ea typeface="华康楷体W5-A" panose="1A454350000000000000" charset="-122"/>
              </a:rPr>
              <a:t>4.</a:t>
            </a:r>
            <a:r>
              <a:rPr lang="zh-CN" altLang="en-US" sz="2400" b="0" dirty="0">
                <a:solidFill>
                  <a:srgbClr val="000000"/>
                </a:solidFill>
                <a:latin typeface="华康楷体W5-A" panose="1A454350000000000000" charset="-122"/>
                <a:ea typeface="华康楷体W5-A" panose="1A454350000000000000" charset="-122"/>
              </a:rPr>
              <a:t>“真的有‘海枯石烂’的时候”</a:t>
            </a:r>
            <a:endParaRPr lang="zh-CN" altLang="en-US" sz="2400" b="0" dirty="0">
              <a:solidFill>
                <a:srgbClr val="000000"/>
              </a:solidFill>
              <a:latin typeface="华康楷体W5-A" panose="1A454350000000000000" charset="-122"/>
              <a:ea typeface="华康楷体W5-A" panose="1A454350000000000000" charset="-122"/>
            </a:endParaRPr>
          </a:p>
          <a:p>
            <a:endParaRPr sz="2000" dirty="0">
              <a:solidFill>
                <a:srgbClr val="0070C0"/>
              </a:solidFill>
              <a:latin typeface="华康楷体W5-A" panose="1A454350000000000000" charset="-122"/>
              <a:ea typeface="华康楷体W5-A" panose="1A454350000000000000" charset="-122"/>
            </a:endParaRPr>
          </a:p>
        </p:txBody>
      </p:sp>
      <p:sp>
        <p:nvSpPr>
          <p:cNvPr id="5" name="文本框 4"/>
          <p:cNvSpPr txBox="1"/>
          <p:nvPr/>
        </p:nvSpPr>
        <p:spPr>
          <a:xfrm>
            <a:off x="374650" y="4951730"/>
            <a:ext cx="6697345" cy="891540"/>
          </a:xfrm>
          <a:prstGeom prst="rect">
            <a:avLst/>
          </a:prstGeom>
          <a:noFill/>
        </p:spPr>
        <p:txBody>
          <a:bodyPr wrap="square" rtlCol="0">
            <a:spAutoFit/>
          </a:bodyPr>
          <a:p>
            <a:pPr algn="l">
              <a:lnSpc>
                <a:spcPct val="130000"/>
              </a:lnSpc>
            </a:pPr>
            <a:r>
              <a:rPr sz="2000" dirty="0">
                <a:solidFill>
                  <a:srgbClr val="0070C0"/>
                </a:solidFill>
                <a:latin typeface="华康楷体W5-A" panose="1A454350000000000000" charset="-122"/>
                <a:ea typeface="华康楷体W5-A" panose="1A454350000000000000" charset="-122"/>
                <a:sym typeface="+mn-ea"/>
              </a:rPr>
              <a:t>更让人感到亲切，“海枯石烂”常被人用来表达深厚的情谊永远不会改变，此处则让人浮想联翩，更急切想读下文。</a:t>
            </a:r>
            <a:endParaRPr sz="2000" dirty="0">
              <a:solidFill>
                <a:srgbClr val="0070C0"/>
              </a:solidFill>
              <a:latin typeface="华康楷体W5-A" panose="1A454350000000000000" charset="-122"/>
              <a:ea typeface="华康楷体W5-A" panose="1A45435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custDataLst>
              <p:tags r:id="rId1"/>
            </p:custDataLst>
          </p:nvPr>
        </p:nvGrpSpPr>
        <p:grpSpPr>
          <a:xfrm>
            <a:off x="4650740" y="189889"/>
            <a:ext cx="1477010" cy="772136"/>
            <a:chOff x="1309009" y="2422670"/>
            <a:chExt cx="889080" cy="772001"/>
          </a:xfrm>
        </p:grpSpPr>
        <p:sp>
          <p:nvSpPr>
            <p:cNvPr id="5" name="矩形 4"/>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拓展·延伸</a:t>
              </a:r>
              <a:endParaRPr lang="zh-CN" altLang="en-US" strike="noStrike" smtClean="0">
                <a:solidFill>
                  <a:schemeClr val="bg1"/>
                </a:solidFill>
              </a:endParaRPr>
            </a:p>
          </p:txBody>
        </p:sp>
        <p:sp>
          <p:nvSpPr>
            <p:cNvPr id="7" name="等腰三角形 6"/>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19459" name="Text Box 8">
            <a:hlinkClick r:id="rId4" action="ppaction://hlinksldjump"/>
          </p:cNvPr>
          <p:cNvSpPr txBox="1"/>
          <p:nvPr/>
        </p:nvSpPr>
        <p:spPr>
          <a:xfrm>
            <a:off x="4533900" y="2071370"/>
            <a:ext cx="2667000" cy="1076325"/>
          </a:xfrm>
          <a:prstGeom prst="rect">
            <a:avLst/>
          </a:prstGeom>
          <a:noFill/>
          <a:ln w="9525">
            <a:noFill/>
          </a:ln>
        </p:spPr>
        <p:txBody>
          <a:bodyPr wrap="square">
            <a:spAutoFit/>
          </a:bodyPr>
          <a:p>
            <a:r>
              <a:rPr lang="en-US" altLang="zh-CN" sz="3600" b="1">
                <a:latin typeface="Times New Roman" panose="02020603050405020304" pitchFamily="18" charset="0"/>
              </a:rPr>
              <a:t> </a:t>
            </a:r>
            <a:r>
              <a:rPr lang="zh-CN" altLang="en-US" sz="2800" kern="0" noProof="0" dirty="0">
                <a:solidFill>
                  <a:schemeClr val="accent5">
                    <a:lumMod val="50000"/>
                  </a:schemeClr>
                </a:solidFill>
                <a:latin typeface="楷体" panose="02010609060101010101" charset="-122"/>
                <a:ea typeface="楷体" panose="02010609060101010101" charset="-122"/>
                <a:cs typeface="+mj-cs"/>
              </a:rPr>
              <a:t>看岩石分类表，回顾课文内容</a:t>
            </a:r>
            <a:endParaRPr lang="zh-CN" altLang="en-US" sz="2800" b="1" dirty="0">
              <a:latin typeface="Arial" panose="020B0604020202020204" pitchFamily="34" charset="0"/>
            </a:endParaRPr>
          </a:p>
        </p:txBody>
      </p:sp>
      <p:pic>
        <p:nvPicPr>
          <p:cNvPr id="6" name="图片 5"/>
          <p:cNvPicPr>
            <a:picLocks noChangeAspect="1"/>
          </p:cNvPicPr>
          <p:nvPr/>
        </p:nvPicPr>
        <p:blipFill>
          <a:blip r:embed="rId5"/>
          <a:stretch>
            <a:fillRect/>
          </a:stretch>
        </p:blipFill>
        <p:spPr>
          <a:xfrm>
            <a:off x="309880" y="1442720"/>
            <a:ext cx="3629660" cy="5026660"/>
          </a:xfrm>
          <a:prstGeom prst="rect">
            <a:avLst/>
          </a:prstGeom>
        </p:spPr>
      </p:pic>
      <p:pic>
        <p:nvPicPr>
          <p:cNvPr id="12" name="图片 11"/>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4819650" y="3434715"/>
            <a:ext cx="2381250" cy="2381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459"/>
                                        </p:tgtEl>
                                        <p:attrNameLst>
                                          <p:attrName>style.visibility</p:attrName>
                                        </p:attrNameLst>
                                      </p:cBhvr>
                                      <p:to>
                                        <p:strVal val="visible"/>
                                      </p:to>
                                    </p:set>
                                    <p:anim calcmode="lin" valueType="num">
                                      <p:cBhvr additive="base">
                                        <p:cTn id="18" dur="500" fill="hold"/>
                                        <p:tgtEl>
                                          <p:spTgt spid="19459"/>
                                        </p:tgtEl>
                                        <p:attrNameLst>
                                          <p:attrName>ppt_x</p:attrName>
                                        </p:attrNameLst>
                                      </p:cBhvr>
                                      <p:tavLst>
                                        <p:tav tm="0">
                                          <p:val>
                                            <p:strVal val="#ppt_x"/>
                                          </p:val>
                                        </p:tav>
                                        <p:tav tm="100000">
                                          <p:val>
                                            <p:strVal val="#ppt_x"/>
                                          </p:val>
                                        </p:tav>
                                      </p:tavLst>
                                    </p:anim>
                                    <p:anim calcmode="lin" valueType="num">
                                      <p:cBhvr additive="base">
                                        <p:cTn id="19"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custDataLst>
              <p:tags r:id="rId1"/>
            </p:custDataLst>
          </p:nvPr>
        </p:nvGrpSpPr>
        <p:grpSpPr>
          <a:xfrm>
            <a:off x="4650740" y="189889"/>
            <a:ext cx="1477010" cy="772136"/>
            <a:chOff x="1309009" y="2422670"/>
            <a:chExt cx="889080" cy="772001"/>
          </a:xfrm>
        </p:grpSpPr>
        <p:sp>
          <p:nvSpPr>
            <p:cNvPr id="5" name="矩形 4"/>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拓展·延伸</a:t>
              </a:r>
              <a:endParaRPr lang="zh-CN" altLang="en-US" strike="noStrike" smtClean="0">
                <a:solidFill>
                  <a:schemeClr val="bg1"/>
                </a:solidFill>
              </a:endParaRPr>
            </a:p>
          </p:txBody>
        </p:sp>
        <p:sp>
          <p:nvSpPr>
            <p:cNvPr id="7" name="等腰三角形 6"/>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pic>
        <p:nvPicPr>
          <p:cNvPr id="4" name="图片 3"/>
          <p:cNvPicPr>
            <a:picLocks noChangeAspect="1"/>
          </p:cNvPicPr>
          <p:nvPr/>
        </p:nvPicPr>
        <p:blipFill>
          <a:blip r:embed="rId4"/>
          <a:stretch>
            <a:fillRect/>
          </a:stretch>
        </p:blipFill>
        <p:spPr>
          <a:xfrm>
            <a:off x="3998595" y="1442720"/>
            <a:ext cx="3504565" cy="4994275"/>
          </a:xfrm>
          <a:prstGeom prst="rect">
            <a:avLst/>
          </a:prstGeom>
        </p:spPr>
      </p:pic>
      <p:sp>
        <p:nvSpPr>
          <p:cNvPr id="19459" name="Text Box 8">
            <a:hlinkClick r:id="rId5" action="ppaction://hlinksldjump"/>
          </p:cNvPr>
          <p:cNvSpPr txBox="1"/>
          <p:nvPr/>
        </p:nvSpPr>
        <p:spPr>
          <a:xfrm>
            <a:off x="220345" y="2059940"/>
            <a:ext cx="3627755" cy="1076325"/>
          </a:xfrm>
          <a:prstGeom prst="rect">
            <a:avLst/>
          </a:prstGeom>
          <a:noFill/>
          <a:ln w="9525">
            <a:noFill/>
          </a:ln>
        </p:spPr>
        <p:txBody>
          <a:bodyPr wrap="square">
            <a:spAutoFit/>
          </a:bodyPr>
          <a:p>
            <a:r>
              <a:rPr lang="en-US" altLang="zh-CN" sz="3600" b="1">
                <a:latin typeface="Times New Roman" panose="02020603050405020304" pitchFamily="18" charset="0"/>
              </a:rPr>
              <a:t> </a:t>
            </a:r>
            <a:r>
              <a:rPr lang="zh-CN" altLang="en-US" sz="2800" kern="0" noProof="0" dirty="0">
                <a:solidFill>
                  <a:schemeClr val="accent5">
                    <a:lumMod val="50000"/>
                  </a:schemeClr>
                </a:solidFill>
                <a:latin typeface="楷体" panose="02010609060101010101" charset="-122"/>
                <a:ea typeface="楷体" panose="02010609060101010101" charset="-122"/>
                <a:cs typeface="+mj-cs"/>
              </a:rPr>
              <a:t>看地质分年代表，找出课文对应时代特征</a:t>
            </a:r>
            <a:endParaRPr lang="zh-CN" altLang="en-US" sz="2800" b="1" dirty="0">
              <a:latin typeface="Arial" panose="020B0604020202020204" pitchFamily="34" charset="0"/>
            </a:endParaRPr>
          </a:p>
        </p:txBody>
      </p:sp>
      <p:pic>
        <p:nvPicPr>
          <p:cNvPr id="2" name="图片 1"/>
          <p:cNvPicPr>
            <a:picLocks noChangeAspect="1"/>
          </p:cNvPicPr>
          <p:nvPr/>
        </p:nvPicPr>
        <p:blipFill>
          <a:blip r:embed="rId6">
            <a:clrChange>
              <a:clrFrom>
                <a:srgbClr val="FFFFFF">
                  <a:alpha val="100000"/>
                </a:srgbClr>
              </a:clrFrom>
              <a:clrTo>
                <a:srgbClr val="FFFFFF">
                  <a:alpha val="100000"/>
                  <a:alpha val="0"/>
                </a:srgbClr>
              </a:clrTo>
            </a:clrChange>
          </a:blip>
          <a:srcRect r="1672" b="2954"/>
          <a:stretch>
            <a:fillRect/>
          </a:stretch>
        </p:blipFill>
        <p:spPr>
          <a:xfrm>
            <a:off x="655955" y="3433445"/>
            <a:ext cx="2889885" cy="2658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459"/>
                                        </p:tgtEl>
                                        <p:attrNameLst>
                                          <p:attrName>style.visibility</p:attrName>
                                        </p:attrNameLst>
                                      </p:cBhvr>
                                      <p:to>
                                        <p:strVal val="visible"/>
                                      </p:to>
                                    </p:set>
                                    <p:anim calcmode="lin" valueType="num">
                                      <p:cBhvr additive="base">
                                        <p:cTn id="18" dur="500" fill="hold"/>
                                        <p:tgtEl>
                                          <p:spTgt spid="19459"/>
                                        </p:tgtEl>
                                        <p:attrNameLst>
                                          <p:attrName>ppt_x</p:attrName>
                                        </p:attrNameLst>
                                      </p:cBhvr>
                                      <p:tavLst>
                                        <p:tav tm="0">
                                          <p:val>
                                            <p:strVal val="#ppt_x"/>
                                          </p:val>
                                        </p:tav>
                                        <p:tav tm="100000">
                                          <p:val>
                                            <p:strVal val="#ppt_x"/>
                                          </p:val>
                                        </p:tav>
                                      </p:tavLst>
                                    </p:anim>
                                    <p:anim calcmode="lin" valueType="num">
                                      <p:cBhvr additive="base">
                                        <p:cTn id="19"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61" name="图片 74760" descr="Ar_009">
            <a:hlinkClick r:id="rId1" action="ppaction://hlinksldjump"/>
          </p:cNvPr>
          <p:cNvPicPr>
            <a:picLocks noChangeAspect="1"/>
          </p:cNvPicPr>
          <p:nvPr/>
        </p:nvPicPr>
        <p:blipFill>
          <a:blip r:embed="rId2"/>
          <a:stretch>
            <a:fillRect/>
          </a:stretch>
        </p:blipFill>
        <p:spPr>
          <a:xfrm>
            <a:off x="8172450" y="5445125"/>
            <a:ext cx="755650" cy="328613"/>
          </a:xfrm>
          <a:prstGeom prst="rect">
            <a:avLst/>
          </a:prstGeom>
          <a:noFill/>
          <a:ln w="9525">
            <a:noFill/>
          </a:ln>
        </p:spPr>
      </p:pic>
      <p:grpSp>
        <p:nvGrpSpPr>
          <p:cNvPr id="6" name="组合 5"/>
          <p:cNvGrpSpPr/>
          <p:nvPr/>
        </p:nvGrpSpPr>
        <p:grpSpPr>
          <a:xfrm>
            <a:off x="5000943" y="295801"/>
            <a:ext cx="1476375" cy="771634"/>
            <a:chOff x="1309009" y="2422561"/>
            <a:chExt cx="889080" cy="772110"/>
          </a:xfrm>
        </p:grpSpPr>
        <p:sp>
          <p:nvSpPr>
            <p:cNvPr id="10" name="矩形 9"/>
            <p:cNvSpPr/>
            <p:nvPr>
              <p:custDataLst>
                <p:tags r:id="rId3"/>
              </p:custDataLst>
            </p:nvPr>
          </p:nvSpPr>
          <p:spPr>
            <a:xfrm>
              <a:off x="1309010" y="2422561"/>
              <a:ext cx="889079" cy="277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课堂·导入</a:t>
              </a:r>
              <a:endParaRPr lang="zh-CN" altLang="en-US" strike="noStrike" noProof="1" smtClean="0">
                <a:solidFill>
                  <a:schemeClr val="bg1"/>
                </a:solidFill>
              </a:endParaRPr>
            </a:p>
          </p:txBody>
        </p:sp>
        <p:sp>
          <p:nvSpPr>
            <p:cNvPr id="2" name="等腰三角形 1"/>
            <p:cNvSpPr/>
            <p:nvPr>
              <p:custDataLst>
                <p:tags r:id="rId4"/>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
        <p:nvSpPr>
          <p:cNvPr id="3" name="文本框 2"/>
          <p:cNvSpPr txBox="1"/>
          <p:nvPr/>
        </p:nvSpPr>
        <p:spPr>
          <a:xfrm>
            <a:off x="493395" y="1647190"/>
            <a:ext cx="4450080" cy="570865"/>
          </a:xfrm>
          <a:prstGeom prst="rect">
            <a:avLst/>
          </a:prstGeom>
          <a:noFill/>
        </p:spPr>
        <p:txBody>
          <a:bodyPr wrap="none" rtlCol="0">
            <a:spAutoFit/>
          </a:bodyPr>
          <a:p>
            <a:pPr>
              <a:lnSpc>
                <a:spcPct val="130000"/>
              </a:lnSpc>
            </a:pPr>
            <a:r>
              <a:rPr lang="zh-CN" altLang="en-US" sz="2400" dirty="0" smtClean="0">
                <a:solidFill>
                  <a:schemeClr val="accent6"/>
                </a:solidFill>
                <a:latin typeface="Arial" panose="020B0604020202020204" pitchFamily="34" charset="0"/>
                <a:ea typeface="微软雅黑" panose="020B0503020204020204" pitchFamily="34" charset="-122"/>
              </a:rPr>
              <a:t>观察以下图片，你发现了什么？</a:t>
            </a:r>
            <a:endParaRPr lang="zh-CN" altLang="en-US" sz="2400" dirty="0" smtClean="0">
              <a:solidFill>
                <a:schemeClr val="accent6"/>
              </a:solidFill>
              <a:latin typeface="Arial" panose="020B0604020202020204" pitchFamily="34" charset="0"/>
              <a:ea typeface="微软雅黑" panose="020B0503020204020204" pitchFamily="34" charset="-122"/>
            </a:endParaRPr>
          </a:p>
        </p:txBody>
      </p:sp>
      <p:pic>
        <p:nvPicPr>
          <p:cNvPr id="5" name="图片 4"/>
          <p:cNvPicPr>
            <a:picLocks noChangeAspect="1"/>
          </p:cNvPicPr>
          <p:nvPr/>
        </p:nvPicPr>
        <p:blipFill>
          <a:blip r:embed="rId5"/>
          <a:stretch>
            <a:fillRect/>
          </a:stretch>
        </p:blipFill>
        <p:spPr>
          <a:xfrm>
            <a:off x="384810" y="4225290"/>
            <a:ext cx="3141980" cy="2092960"/>
          </a:xfrm>
          <a:prstGeom prst="rect">
            <a:avLst/>
          </a:prstGeom>
        </p:spPr>
      </p:pic>
      <p:pic>
        <p:nvPicPr>
          <p:cNvPr id="7" name="图片 6"/>
          <p:cNvPicPr>
            <a:picLocks noChangeAspect="1"/>
          </p:cNvPicPr>
          <p:nvPr/>
        </p:nvPicPr>
        <p:blipFill>
          <a:blip r:embed="rId6"/>
          <a:srcRect r="1565" b="8868"/>
          <a:stretch>
            <a:fillRect/>
          </a:stretch>
        </p:blipFill>
        <p:spPr>
          <a:xfrm>
            <a:off x="384810" y="2218055"/>
            <a:ext cx="3141980" cy="1934845"/>
          </a:xfrm>
          <a:prstGeom prst="rect">
            <a:avLst/>
          </a:prstGeom>
        </p:spPr>
      </p:pic>
      <p:pic>
        <p:nvPicPr>
          <p:cNvPr id="8" name="图片 7"/>
          <p:cNvPicPr>
            <a:picLocks noChangeAspect="1"/>
          </p:cNvPicPr>
          <p:nvPr/>
        </p:nvPicPr>
        <p:blipFill>
          <a:blip r:embed="rId7"/>
          <a:srcRect r="1149" b="6630"/>
          <a:stretch>
            <a:fillRect/>
          </a:stretch>
        </p:blipFill>
        <p:spPr>
          <a:xfrm>
            <a:off x="3686810" y="2664460"/>
            <a:ext cx="3727450" cy="264096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custDataLst>
              <p:tags r:id="rId1"/>
            </p:custDataLst>
          </p:nvPr>
        </p:nvGrpSpPr>
        <p:grpSpPr>
          <a:xfrm>
            <a:off x="4961255" y="272439"/>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写作·特色</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17411" name="Text Box 3"/>
          <p:cNvSpPr txBox="1"/>
          <p:nvPr/>
        </p:nvSpPr>
        <p:spPr>
          <a:xfrm>
            <a:off x="2522855" y="2068195"/>
            <a:ext cx="3736975" cy="3784600"/>
          </a:xfrm>
          <a:prstGeom prst="rect">
            <a:avLst/>
          </a:prstGeom>
          <a:noFill/>
          <a:ln w="9525">
            <a:noFill/>
          </a:ln>
        </p:spPr>
        <p:txBody>
          <a:bodyPr wrap="square">
            <a:spAutoFit/>
          </a:bodyPr>
          <a:p>
            <a:pPr defTabSz="914400">
              <a:buSzPct val="100000"/>
            </a:pPr>
            <a:r>
              <a:rPr lang="zh-CN" altLang="en-US" sz="2400">
                <a:solidFill>
                  <a:schemeClr val="accent5">
                    <a:lumMod val="50000"/>
                  </a:schemeClr>
                </a:solidFill>
                <a:latin typeface="楷体" panose="02010609060101010101" charset="-122"/>
                <a:ea typeface="楷体" panose="02010609060101010101" charset="-122"/>
                <a:sym typeface="+mn-ea"/>
              </a:rPr>
              <a:t>１、准确性、严密性</a:t>
            </a:r>
            <a:endParaRPr lang="zh-CN" altLang="en-US" sz="2400">
              <a:solidFill>
                <a:schemeClr val="accent5">
                  <a:lumMod val="50000"/>
                </a:schemeClr>
              </a:solidFill>
              <a:latin typeface="楷体" panose="02010609060101010101" charset="-122"/>
              <a:ea typeface="楷体" panose="02010609060101010101" charset="-122"/>
              <a:sym typeface="+mn-ea"/>
            </a:endParaRPr>
          </a:p>
          <a:p>
            <a:pPr defTabSz="914400">
              <a:buSzPct val="100000"/>
            </a:pPr>
            <a:endParaRPr lang="zh-CN" altLang="en-US" sz="2400">
              <a:solidFill>
                <a:schemeClr val="accent5">
                  <a:lumMod val="50000"/>
                </a:schemeClr>
              </a:solidFill>
              <a:latin typeface="楷体" panose="02010609060101010101" charset="-122"/>
              <a:ea typeface="楷体" panose="02010609060101010101" charset="-122"/>
              <a:sym typeface="+mn-ea"/>
            </a:endParaRPr>
          </a:p>
          <a:p>
            <a:pPr defTabSz="914400">
              <a:buSzPct val="100000"/>
            </a:pPr>
            <a:r>
              <a:rPr lang="zh-CN" altLang="en-US" sz="2400">
                <a:solidFill>
                  <a:schemeClr val="accent5">
                    <a:lumMod val="50000"/>
                  </a:schemeClr>
                </a:solidFill>
                <a:latin typeface="楷体" panose="02010609060101010101" charset="-122"/>
                <a:ea typeface="楷体" panose="02010609060101010101" charset="-122"/>
                <a:sym typeface="+mn-ea"/>
              </a:rPr>
              <a:t>２、生动有趣</a:t>
            </a:r>
            <a:endParaRPr lang="zh-CN" altLang="en-US" sz="2400">
              <a:solidFill>
                <a:schemeClr val="accent5">
                  <a:lumMod val="50000"/>
                </a:schemeClr>
              </a:solidFill>
              <a:latin typeface="楷体" panose="02010609060101010101" charset="-122"/>
              <a:ea typeface="楷体" panose="02010609060101010101" charset="-122"/>
              <a:sym typeface="+mn-ea"/>
            </a:endParaRPr>
          </a:p>
          <a:p>
            <a:pPr defTabSz="914400">
              <a:buSzPct val="100000"/>
            </a:pPr>
            <a:endParaRPr lang="zh-CN" altLang="en-US" sz="2400">
              <a:solidFill>
                <a:schemeClr val="accent5">
                  <a:lumMod val="50000"/>
                </a:schemeClr>
              </a:solidFill>
              <a:latin typeface="楷体" panose="02010609060101010101" charset="-122"/>
              <a:ea typeface="楷体" panose="02010609060101010101" charset="-122"/>
              <a:sym typeface="+mn-ea"/>
            </a:endParaRPr>
          </a:p>
          <a:p>
            <a:pPr defTabSz="914400">
              <a:buSzPct val="100000"/>
            </a:pPr>
            <a:r>
              <a:rPr lang="zh-CN" altLang="en-US" sz="2400">
                <a:solidFill>
                  <a:schemeClr val="accent5">
                    <a:lumMod val="50000"/>
                  </a:schemeClr>
                </a:solidFill>
                <a:latin typeface="楷体" panose="02010609060101010101" charset="-122"/>
                <a:ea typeface="楷体" panose="02010609060101010101" charset="-122"/>
                <a:sym typeface="+mn-ea"/>
              </a:rPr>
              <a:t>①拟人化写法的大量运用</a:t>
            </a:r>
            <a:endParaRPr lang="zh-CN" altLang="en-US" sz="2400">
              <a:solidFill>
                <a:schemeClr val="accent5">
                  <a:lumMod val="50000"/>
                </a:schemeClr>
              </a:solidFill>
              <a:latin typeface="楷体" panose="02010609060101010101" charset="-122"/>
              <a:ea typeface="楷体" panose="02010609060101010101" charset="-122"/>
              <a:sym typeface="+mn-ea"/>
            </a:endParaRPr>
          </a:p>
          <a:p>
            <a:pPr defTabSz="914400">
              <a:buSzPct val="100000"/>
            </a:pPr>
            <a:endParaRPr lang="zh-CN" altLang="en-US" sz="2400">
              <a:solidFill>
                <a:schemeClr val="accent5">
                  <a:lumMod val="50000"/>
                </a:schemeClr>
              </a:solidFill>
              <a:latin typeface="楷体" panose="02010609060101010101" charset="-122"/>
              <a:ea typeface="楷体" panose="02010609060101010101" charset="-122"/>
              <a:sym typeface="+mn-ea"/>
            </a:endParaRPr>
          </a:p>
          <a:p>
            <a:pPr defTabSz="914400">
              <a:buSzPct val="100000"/>
            </a:pPr>
            <a:r>
              <a:rPr lang="zh-CN" altLang="en-US" sz="2400">
                <a:solidFill>
                  <a:schemeClr val="accent5">
                    <a:lumMod val="50000"/>
                  </a:schemeClr>
                </a:solidFill>
                <a:latin typeface="楷体" panose="02010609060101010101" charset="-122"/>
                <a:ea typeface="楷体" panose="02010609060101010101" charset="-122"/>
                <a:sym typeface="+mn-ea"/>
              </a:rPr>
              <a:t>②比喻形象贴切</a:t>
            </a:r>
            <a:endParaRPr lang="zh-CN" altLang="en-US" sz="2400">
              <a:solidFill>
                <a:schemeClr val="accent5">
                  <a:lumMod val="50000"/>
                </a:schemeClr>
              </a:solidFill>
              <a:latin typeface="楷体" panose="02010609060101010101" charset="-122"/>
              <a:ea typeface="楷体" panose="02010609060101010101" charset="-122"/>
              <a:sym typeface="+mn-ea"/>
            </a:endParaRPr>
          </a:p>
          <a:p>
            <a:pPr defTabSz="914400">
              <a:buSzPct val="100000"/>
            </a:pPr>
            <a:endParaRPr lang="zh-CN" altLang="en-US" sz="2400">
              <a:solidFill>
                <a:schemeClr val="accent5">
                  <a:lumMod val="50000"/>
                </a:schemeClr>
              </a:solidFill>
              <a:latin typeface="楷体" panose="02010609060101010101" charset="-122"/>
              <a:ea typeface="楷体" panose="02010609060101010101" charset="-122"/>
              <a:sym typeface="+mn-ea"/>
            </a:endParaRPr>
          </a:p>
          <a:p>
            <a:pPr defTabSz="914400">
              <a:buSzPct val="100000"/>
            </a:pPr>
            <a:r>
              <a:rPr lang="zh-CN" altLang="en-US" sz="2400">
                <a:solidFill>
                  <a:schemeClr val="accent5">
                    <a:lumMod val="50000"/>
                  </a:schemeClr>
                </a:solidFill>
                <a:latin typeface="楷体" panose="02010609060101010101" charset="-122"/>
                <a:ea typeface="楷体" panose="02010609060101010101" charset="-122"/>
                <a:sym typeface="+mn-ea"/>
              </a:rPr>
              <a:t>③有些词语引人兴致</a:t>
            </a:r>
            <a:endParaRPr lang="zh-CN" altLang="en-US" sz="2400">
              <a:solidFill>
                <a:schemeClr val="accent5">
                  <a:lumMod val="50000"/>
                </a:schemeClr>
              </a:solidFill>
              <a:latin typeface="楷体" panose="02010609060101010101" charset="-122"/>
              <a:ea typeface="楷体" panose="02010609060101010101" charset="-122"/>
              <a:sym typeface="+mn-ea"/>
            </a:endParaRPr>
          </a:p>
          <a:p>
            <a:pPr defTabSz="914400">
              <a:buSzPct val="100000"/>
            </a:pPr>
            <a:endParaRPr lang="zh-CN" altLang="en-US" sz="2400">
              <a:solidFill>
                <a:schemeClr val="accent5">
                  <a:lumMod val="50000"/>
                </a:schemeClr>
              </a:solidFill>
              <a:latin typeface="楷体" panose="02010609060101010101"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0-#ppt_w/2"/>
                                          </p:val>
                                        </p:tav>
                                        <p:tav tm="100000">
                                          <p:val>
                                            <p:strVal val="#ppt_x"/>
                                          </p:val>
                                        </p:tav>
                                      </p:tavLst>
                                    </p:anim>
                                    <p:anim calcmode="lin" valueType="num">
                                      <p:cBhvr additive="base">
                                        <p:cTn id="14"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矩形 149505"/>
          <p:cNvSpPr/>
          <p:nvPr/>
        </p:nvSpPr>
        <p:spPr>
          <a:xfrm>
            <a:off x="125095" y="1898015"/>
            <a:ext cx="7499985" cy="3266440"/>
          </a:xfrm>
          <a:prstGeom prst="rect">
            <a:avLst/>
          </a:prstGeom>
          <a:noFill/>
          <a:ln w="9525">
            <a:noFill/>
          </a:ln>
        </p:spPr>
        <p:txBody>
          <a:bodyPr wrap="square" anchor="t">
            <a:spAutoFit/>
          </a:bodyPr>
          <a:p>
            <a:pPr>
              <a:lnSpc>
                <a:spcPct val="120000"/>
              </a:lnSpc>
            </a:pPr>
            <a:r>
              <a:rPr lang="zh-CN" altLang="en-US" sz="2800" dirty="0">
                <a:solidFill>
                  <a:srgbClr val="000000"/>
                </a:solidFill>
                <a:latin typeface="Arial" panose="020B0604020202020204" pitchFamily="34" charset="0"/>
                <a:ea typeface="宋体" panose="02010600030101010101" pitchFamily="2" charset="-122"/>
              </a:rPr>
              <a:t>   </a:t>
            </a:r>
            <a:r>
              <a:rPr lang="zh-CN" altLang="en-US" sz="2400" dirty="0">
                <a:solidFill>
                  <a:srgbClr val="000000"/>
                </a:solidFill>
                <a:latin typeface="华康楷体W5-A" panose="1A454350000000000000" charset="-122"/>
                <a:ea typeface="华康楷体W5-A" panose="1A454350000000000000" charset="-122"/>
              </a:rPr>
              <a:t>  </a:t>
            </a:r>
            <a:r>
              <a:rPr lang="zh-CN" altLang="en-US" sz="2400" dirty="0">
                <a:solidFill>
                  <a:srgbClr val="000000"/>
                </a:solidFill>
                <a:latin typeface="华康楷体W5-A" panose="1A454350000000000000" charset="-122"/>
                <a:ea typeface="华康楷体W5-A" panose="1A454350000000000000" charset="-122"/>
                <a:sym typeface="+mn-ea"/>
              </a:rPr>
              <a:t>这篇科普文章以记录时间的方式为切入点，向我们介绍了有关岩石的丰富而有趣的科学知识，文章说明顺序：由岩石的形成到岩石对历史痕迹的记录再到这种记录的重大意义，依据事物内在的联系进行说明，是逻辑顺序。说明方法：举例子、列数字、打比方等。多读科普作品如《人与自然》系列丛书，了解神奇的世界，也了解人类伟大的创造和成就。</a:t>
            </a:r>
            <a:endParaRPr lang="zh-CN" altLang="en-US" sz="2800" dirty="0">
              <a:solidFill>
                <a:srgbClr val="000000"/>
              </a:solidFill>
              <a:latin typeface="Arial" panose="020B0604020202020204" pitchFamily="34" charset="0"/>
              <a:ea typeface="宋体" panose="02010600030101010101" pitchFamily="2" charset="-122"/>
            </a:endParaRPr>
          </a:p>
        </p:txBody>
      </p:sp>
      <p:grpSp>
        <p:nvGrpSpPr>
          <p:cNvPr id="6" name="组合 5"/>
          <p:cNvGrpSpPr/>
          <p:nvPr>
            <p:custDataLst>
              <p:tags r:id="rId1"/>
            </p:custDataLst>
          </p:nvPr>
        </p:nvGrpSpPr>
        <p:grpSpPr>
          <a:xfrm>
            <a:off x="4830445" y="261644"/>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课堂·小结</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9506"/>
                                        </p:tgtEl>
                                        <p:attrNameLst>
                                          <p:attrName>style.visibility</p:attrName>
                                        </p:attrNameLst>
                                      </p:cBhvr>
                                      <p:to>
                                        <p:strVal val="visible"/>
                                      </p:to>
                                    </p:set>
                                    <p:anim calcmode="lin" valueType="num">
                                      <p:cBhvr>
                                        <p:cTn id="13" dur="500" fill="hold"/>
                                        <p:tgtEl>
                                          <p:spTgt spid="149506"/>
                                        </p:tgtEl>
                                        <p:attrNameLst>
                                          <p:attrName>ppt_x</p:attrName>
                                        </p:attrNameLst>
                                      </p:cBhvr>
                                      <p:tavLst>
                                        <p:tav tm="0">
                                          <p:val>
                                            <p:strVal val="#ppt_x"/>
                                          </p:val>
                                        </p:tav>
                                        <p:tav tm="100000">
                                          <p:val>
                                            <p:strVal val="#ppt_x"/>
                                          </p:val>
                                        </p:tav>
                                      </p:tavLst>
                                    </p:anim>
                                    <p:anim calcmode="lin" valueType="num">
                                      <p:cBhvr>
                                        <p:cTn id="14" dur="500" fill="hold"/>
                                        <p:tgtEl>
                                          <p:spTgt spid="149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86105" y="1695450"/>
            <a:ext cx="6167755" cy="4407535"/>
          </a:xfrm>
          <a:prstGeom prst="rect">
            <a:avLst/>
          </a:prstGeom>
          <a:noFill/>
        </p:spPr>
        <p:txBody>
          <a:bodyPr wrap="square" rtlCol="0" anchor="t">
            <a:spAutoFit/>
          </a:bodyPr>
          <a:p>
            <a:pPr>
              <a:lnSpc>
                <a:spcPct val="130000"/>
              </a:lnSpc>
            </a:pPr>
            <a:r>
              <a:rPr lang="en-US" altLang="zh-CN" sz="1400" dirty="0" smtClean="0">
                <a:latin typeface="Arial" panose="020B0604020202020204" pitchFamily="34" charset="0"/>
                <a:ea typeface="微软雅黑" panose="020B0503020204020204" pitchFamily="34" charset="-122"/>
              </a:rPr>
              <a:t>         </a:t>
            </a:r>
            <a:r>
              <a:rPr lang="zh-CN" altLang="en-US" sz="1800" dirty="0" smtClean="0">
                <a:latin typeface="Arial" panose="020B0604020202020204" pitchFamily="34" charset="0"/>
                <a:ea typeface="微软雅黑" panose="020B0503020204020204" pitchFamily="34" charset="-122"/>
              </a:rPr>
              <a:t>从古至今，关于时间的话题很多。孔子面对滔滔东流的河水感叹“逝者如斯夫，不舍昼夜”；马克思强调“时间就是能力等等发展的地盘”；齐白石要求自己做到“不教一日闲过”；莎士比亚告诫人们“放弃时间的人，时间也放弃他”；培根认为“时间是衡量事业的标准”；梅森指出“不守时间就是没有道德”。除此之外，还有许许多多在各行各业取得卓越成就的人，都针对“时间”发表过自己独特的见解。毫无疑问，这些见解都带有浓厚的个人主观色彩。而从客观上探索“时间”的话题并不多见，至于“在地球上还没有出现人的时候，或者在人还不知道记录时间的时候，到哪里去找寻时间的踪迹呢”这样的话题，更是闻所未闻。这堂课，就请阔世龙先生为我们解答这个问题。</a:t>
            </a:r>
            <a:endParaRPr lang="zh-CN" altLang="en-US" sz="1800" dirty="0" smtClean="0">
              <a:latin typeface="Arial" panose="020B0604020202020204" pitchFamily="34" charset="0"/>
              <a:ea typeface="微软雅黑" panose="020B0503020204020204" pitchFamily="34" charset="-122"/>
            </a:endParaRPr>
          </a:p>
        </p:txBody>
      </p:sp>
      <p:grpSp>
        <p:nvGrpSpPr>
          <p:cNvPr id="6" name="组合 5"/>
          <p:cNvGrpSpPr/>
          <p:nvPr/>
        </p:nvGrpSpPr>
        <p:grpSpPr>
          <a:xfrm>
            <a:off x="5000943" y="295801"/>
            <a:ext cx="1476375" cy="771634"/>
            <a:chOff x="1309009" y="2422561"/>
            <a:chExt cx="889080" cy="772110"/>
          </a:xfrm>
        </p:grpSpPr>
        <p:sp>
          <p:nvSpPr>
            <p:cNvPr id="10" name="矩形 9"/>
            <p:cNvSpPr/>
            <p:nvPr>
              <p:custDataLst>
                <p:tags r:id="rId1"/>
              </p:custDataLst>
            </p:nvPr>
          </p:nvSpPr>
          <p:spPr>
            <a:xfrm>
              <a:off x="1309010" y="2422561"/>
              <a:ext cx="889079" cy="277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课堂·导入</a:t>
              </a:r>
              <a:endParaRPr lang="zh-CN" altLang="en-US" strike="noStrike" noProof="1" smtClean="0">
                <a:solidFill>
                  <a:schemeClr val="bg1"/>
                </a:solidFill>
              </a:endParaRPr>
            </a:p>
          </p:txBody>
        </p:sp>
        <p:sp>
          <p:nvSpPr>
            <p:cNvPr id="3" name="等腰三角形 2"/>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5170" name="文本框 135169"/>
          <p:cNvSpPr txBox="1"/>
          <p:nvPr/>
        </p:nvSpPr>
        <p:spPr>
          <a:xfrm>
            <a:off x="2367280" y="2004060"/>
            <a:ext cx="4897120" cy="3211195"/>
          </a:xfrm>
          <a:prstGeom prst="rect">
            <a:avLst/>
          </a:prstGeom>
          <a:noFill/>
          <a:ln w="9525">
            <a:noFill/>
          </a:ln>
        </p:spPr>
        <p:txBody>
          <a:bodyPr wrap="square" anchor="t">
            <a:spAutoFit/>
          </a:bodyPr>
          <a:p>
            <a:pPr>
              <a:lnSpc>
                <a:spcPct val="120000"/>
              </a:lnSpc>
            </a:pPr>
            <a:r>
              <a:rPr lang="zh-CN" altLang="en-US" sz="2500" b="1" dirty="0">
                <a:solidFill>
                  <a:srgbClr val="000000"/>
                </a:solidFill>
                <a:latin typeface="华文楷体" pitchFamily="2" charset="-122"/>
                <a:ea typeface="宋体" panose="02010600030101010101" pitchFamily="2" charset="-122"/>
              </a:rPr>
              <a:t>  </a:t>
            </a:r>
            <a:r>
              <a:rPr lang="zh-CN" altLang="en-US" sz="2400" dirty="0">
                <a:latin typeface="方正行楷简体" panose="03000509000000000000" charset="-122"/>
                <a:ea typeface="方正行楷简体" panose="03000509000000000000" charset="-122"/>
                <a:sym typeface="+mn-ea"/>
              </a:rPr>
              <a:t>陶世龙，1929年4月出生于四川省安岳县。1948年入北京大学地质系学习，1951年到北京市团委机关工作，次年参与建立北京地质学院，历任教务处科长、副处长，学报副主编、编审，地质学史研究室主任，图书馆馆长等职。</a:t>
            </a:r>
            <a:endParaRPr sz="2400">
              <a:solidFill>
                <a:srgbClr val="000000"/>
              </a:solidFill>
              <a:latin typeface="方正行楷简体" panose="03000509000000000000" charset="-122"/>
              <a:ea typeface="方正行楷简体" panose="03000509000000000000" charset="-122"/>
            </a:endParaRPr>
          </a:p>
        </p:txBody>
      </p:sp>
      <p:grpSp>
        <p:nvGrpSpPr>
          <p:cNvPr id="4" name="组合 3"/>
          <p:cNvGrpSpPr/>
          <p:nvPr/>
        </p:nvGrpSpPr>
        <p:grpSpPr>
          <a:xfrm>
            <a:off x="5012373" y="367556"/>
            <a:ext cx="1476375" cy="771634"/>
            <a:chOff x="1309009" y="2422561"/>
            <a:chExt cx="889080" cy="772110"/>
          </a:xfrm>
        </p:grpSpPr>
        <p:sp>
          <p:nvSpPr>
            <p:cNvPr id="5" name="矩形 4"/>
            <p:cNvSpPr/>
            <p:nvPr>
              <p:custDataLst>
                <p:tags r:id="rId1"/>
              </p:custDataLst>
            </p:nvPr>
          </p:nvSpPr>
          <p:spPr>
            <a:xfrm>
              <a:off x="1309010" y="2422561"/>
              <a:ext cx="889079" cy="277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作者·简介</a:t>
              </a:r>
              <a:endParaRPr lang="zh-CN" altLang="en-US" strike="noStrike" noProof="1" smtClean="0">
                <a:solidFill>
                  <a:schemeClr val="bg1"/>
                </a:solidFill>
              </a:endParaRPr>
            </a:p>
          </p:txBody>
        </p:sp>
        <p:sp>
          <p:nvSpPr>
            <p:cNvPr id="7" name="等腰三角形 6"/>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pic>
        <p:nvPicPr>
          <p:cNvPr id="2" name="图片 1"/>
          <p:cNvPicPr>
            <a:picLocks noChangeAspect="1"/>
          </p:cNvPicPr>
          <p:nvPr/>
        </p:nvPicPr>
        <p:blipFill>
          <a:blip r:embed="rId3"/>
          <a:stretch>
            <a:fillRect/>
          </a:stretch>
        </p:blipFill>
        <p:spPr>
          <a:xfrm>
            <a:off x="586105" y="2648585"/>
            <a:ext cx="1329055" cy="1922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1" nodeType="clickEffect">
                                  <p:stCondLst>
                                    <p:cond delay="0"/>
                                  </p:stCondLst>
                                  <p:childTnLst>
                                    <p:set>
                                      <p:cBhvr>
                                        <p:cTn id="18" dur="1" fill="hold">
                                          <p:stCondLst>
                                            <p:cond delay="0"/>
                                          </p:stCondLst>
                                        </p:cTn>
                                        <p:tgtEl>
                                          <p:spTgt spid="135170"/>
                                        </p:tgtEl>
                                        <p:attrNameLst>
                                          <p:attrName>style.visibility</p:attrName>
                                        </p:attrNameLst>
                                      </p:cBhvr>
                                      <p:to>
                                        <p:strVal val="visible"/>
                                      </p:to>
                                    </p:set>
                                    <p:animEffect transition="in" filter="wedge">
                                      <p:cBhvr>
                                        <p:cTn id="19" dur="2000"/>
                                        <p:tgtEl>
                                          <p:spTgt spid="135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29260" y="2366010"/>
            <a:ext cx="6910070" cy="2009775"/>
          </a:xfrm>
          <a:prstGeom prst="rect">
            <a:avLst/>
          </a:prstGeom>
          <a:noFill/>
          <a:ln w="9525">
            <a:noFill/>
          </a:ln>
        </p:spPr>
        <p:txBody>
          <a:bodyPr wrap="square" anchor="t">
            <a:spAutoFit/>
          </a:bodyPr>
          <a:p>
            <a:pPr>
              <a:lnSpc>
                <a:spcPct val="130000"/>
              </a:lnSpc>
            </a:pPr>
            <a:r>
              <a:rPr lang="en-US" altLang="zh-CN" sz="1400" dirty="0">
                <a:latin typeface="Arial" panose="020B0604020202020204" pitchFamily="34" charset="0"/>
                <a:ea typeface="微软雅黑" panose="020B0503020204020204" pitchFamily="34" charset="-122"/>
              </a:rPr>
              <a:t>            </a:t>
            </a:r>
            <a:r>
              <a:rPr lang="zh-CN" altLang="en-US" sz="2400" dirty="0">
                <a:solidFill>
                  <a:srgbClr val="000000"/>
                </a:solidFill>
                <a:latin typeface="华康楷体W5-A" panose="1A454350000000000000" charset="-122"/>
                <a:ea typeface="华康楷体W5-A" panose="1A454350000000000000" charset="-122"/>
                <a:sym typeface="+mn-ea"/>
              </a:rPr>
              <a:t>１．弄清说明对象，理清文章思路。 </a:t>
            </a:r>
            <a:endParaRPr lang="zh-CN" altLang="en-US" sz="2400" dirty="0">
              <a:solidFill>
                <a:srgbClr val="000000"/>
              </a:solidFill>
              <a:latin typeface="华康楷体W5-A" panose="1A454350000000000000" charset="-122"/>
              <a:ea typeface="华康楷体W5-A" panose="1A454350000000000000" charset="-122"/>
              <a:sym typeface="+mn-ea"/>
            </a:endParaRPr>
          </a:p>
          <a:p>
            <a:pPr>
              <a:lnSpc>
                <a:spcPct val="130000"/>
              </a:lnSpc>
            </a:pPr>
            <a:r>
              <a:rPr lang="zh-CN" altLang="en-US" sz="2400" dirty="0">
                <a:solidFill>
                  <a:srgbClr val="000000"/>
                </a:solidFill>
                <a:latin typeface="华康楷体W5-A" panose="1A454350000000000000" charset="-122"/>
                <a:ea typeface="华康楷体W5-A" panose="1A454350000000000000" charset="-122"/>
                <a:sym typeface="+mn-ea"/>
              </a:rPr>
              <a:t>　　２．认识岩石记录时间的奇异功能，启迪学生  </a:t>
            </a:r>
            <a:endParaRPr lang="zh-CN" altLang="en-US" sz="2400" dirty="0">
              <a:solidFill>
                <a:srgbClr val="000000"/>
              </a:solidFill>
              <a:latin typeface="华康楷体W5-A" panose="1A454350000000000000" charset="-122"/>
              <a:ea typeface="华康楷体W5-A" panose="1A454350000000000000" charset="-122"/>
              <a:sym typeface="+mn-ea"/>
            </a:endParaRPr>
          </a:p>
          <a:p>
            <a:pPr>
              <a:lnSpc>
                <a:spcPct val="130000"/>
              </a:lnSpc>
            </a:pPr>
            <a:r>
              <a:rPr lang="zh-CN" altLang="en-US" sz="2400" dirty="0">
                <a:solidFill>
                  <a:srgbClr val="000000"/>
                </a:solidFill>
                <a:latin typeface="华康楷体W5-A" panose="1A454350000000000000" charset="-122"/>
                <a:ea typeface="华康楷体W5-A" panose="1A454350000000000000" charset="-122"/>
                <a:sym typeface="+mn-ea"/>
              </a:rPr>
              <a:t>        的探究意识和科学精神。 </a:t>
            </a:r>
            <a:endParaRPr lang="zh-CN" altLang="en-US" sz="2400" dirty="0">
              <a:solidFill>
                <a:srgbClr val="000000"/>
              </a:solidFill>
              <a:latin typeface="华康楷体W5-A" panose="1A454350000000000000" charset="-122"/>
              <a:ea typeface="华康楷体W5-A" panose="1A454350000000000000" charset="-122"/>
              <a:sym typeface="+mn-ea"/>
            </a:endParaRPr>
          </a:p>
          <a:p>
            <a:pPr>
              <a:lnSpc>
                <a:spcPct val="130000"/>
              </a:lnSpc>
            </a:pPr>
            <a:r>
              <a:rPr lang="zh-CN" altLang="en-US" sz="2400" dirty="0">
                <a:solidFill>
                  <a:srgbClr val="000000"/>
                </a:solidFill>
                <a:latin typeface="华康楷体W5-A" panose="1A454350000000000000" charset="-122"/>
                <a:ea typeface="华康楷体W5-A" panose="1A454350000000000000" charset="-122"/>
                <a:sym typeface="+mn-ea"/>
              </a:rPr>
              <a:t>    ３．体会文章生动有趣的语言。</a:t>
            </a:r>
            <a:endParaRPr lang="zh-CN" altLang="en-US" sz="2400" dirty="0">
              <a:solidFill>
                <a:srgbClr val="000000"/>
              </a:solidFill>
              <a:latin typeface="华康楷体W5-A" panose="1A454350000000000000" charset="-122"/>
              <a:ea typeface="华康楷体W5-A" panose="1A454350000000000000" charset="-122"/>
            </a:endParaRPr>
          </a:p>
        </p:txBody>
      </p:sp>
      <p:grpSp>
        <p:nvGrpSpPr>
          <p:cNvPr id="4" name="组合 3"/>
          <p:cNvGrpSpPr/>
          <p:nvPr/>
        </p:nvGrpSpPr>
        <p:grpSpPr>
          <a:xfrm>
            <a:off x="4988878" y="272306"/>
            <a:ext cx="1476375" cy="771634"/>
            <a:chOff x="1309009" y="2422561"/>
            <a:chExt cx="889080" cy="772110"/>
          </a:xfrm>
        </p:grpSpPr>
        <p:sp>
          <p:nvSpPr>
            <p:cNvPr id="5" name="矩形 4"/>
            <p:cNvSpPr/>
            <p:nvPr>
              <p:custDataLst>
                <p:tags r:id="rId1"/>
              </p:custDataLst>
            </p:nvPr>
          </p:nvSpPr>
          <p:spPr>
            <a:xfrm>
              <a:off x="1309010" y="2422561"/>
              <a:ext cx="889079" cy="277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学习·目标</a:t>
              </a:r>
              <a:endParaRPr lang="zh-CN" altLang="en-US" strike="noStrike" noProof="1" smtClean="0">
                <a:solidFill>
                  <a:schemeClr val="bg1"/>
                </a:solidFill>
              </a:endParaRPr>
            </a:p>
          </p:txBody>
        </p:sp>
        <p:sp>
          <p:nvSpPr>
            <p:cNvPr id="7" name="等腰三角形 6"/>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idx="4294967295"/>
          </p:nvPr>
        </p:nvSpPr>
        <p:spPr>
          <a:xfrm>
            <a:off x="1216025" y="2305050"/>
            <a:ext cx="6465570" cy="3157220"/>
          </a:xfrm>
        </p:spPr>
        <p:txBody>
          <a:bodyPr vert="horz" wrap="square" lIns="91440" tIns="45720" rIns="91440" bIns="45720" anchor="t"/>
          <a:p>
            <a:pPr>
              <a:buFont typeface="Wingdings" panose="05000000000000000000" pitchFamily="2" charset="2"/>
              <a:buNone/>
            </a:pPr>
            <a:r>
              <a:rPr>
                <a:sym typeface="+mn-ea"/>
              </a:rPr>
              <a:t>腐</a:t>
            </a:r>
            <a:r>
              <a:rPr>
                <a:solidFill>
                  <a:srgbClr val="00B0F0"/>
                </a:solidFill>
                <a:latin typeface="华康楷体W5-A" panose="1A454350000000000000" charset="-122"/>
                <a:ea typeface="华康楷体W5-A" panose="1A454350000000000000" charset="-122"/>
                <a:sym typeface="+mn-ea"/>
              </a:rPr>
              <a:t>蚀</a:t>
            </a:r>
            <a:r>
              <a:rPr>
                <a:sym typeface="+mn-ea"/>
              </a:rPr>
              <a:t>（</a:t>
            </a:r>
            <a:r>
              <a:rPr lang="en-US" altLang="zh-CN" dirty="0" err="1">
                <a:solidFill>
                  <a:srgbClr val="FF3300"/>
                </a:solidFill>
                <a:latin typeface="Arial" panose="020B0604020202020204" pitchFamily="34" charset="0"/>
                <a:ea typeface="幼圆" panose="02010509060101010101" pitchFamily="49" charset="-122"/>
                <a:sym typeface="+mn-ea"/>
              </a:rPr>
              <a:t>shí</a:t>
            </a:r>
            <a:r>
              <a:rPr>
                <a:sym typeface="+mn-ea"/>
              </a:rPr>
              <a:t>）</a:t>
            </a:r>
            <a:r>
              <a:rPr lang="en-US" altLang="zh-CN" b="1">
                <a:solidFill>
                  <a:srgbClr val="001A19"/>
                </a:solidFill>
                <a:sym typeface="+mn-ea"/>
              </a:rPr>
              <a:t>            </a:t>
            </a:r>
            <a:r>
              <a:rPr>
                <a:sym typeface="+mn-ea"/>
              </a:rPr>
              <a:t>粗</a:t>
            </a:r>
            <a:r>
              <a:rPr>
                <a:solidFill>
                  <a:srgbClr val="00B0F0"/>
                </a:solidFill>
                <a:latin typeface="华康楷体W5-A" panose="1A454350000000000000" charset="-122"/>
                <a:ea typeface="华康楷体W5-A" panose="1A454350000000000000" charset="-122"/>
                <a:sym typeface="+mn-ea"/>
              </a:rPr>
              <a:t>糙</a:t>
            </a:r>
            <a:r>
              <a:rPr>
                <a:sym typeface="+mn-ea"/>
              </a:rPr>
              <a:t>（</a:t>
            </a:r>
            <a:r>
              <a:rPr lang="en-US" altLang="zh-CN" dirty="0" err="1">
                <a:solidFill>
                  <a:srgbClr val="FF3300"/>
                </a:solidFill>
                <a:latin typeface="Arial" panose="020B0604020202020204" pitchFamily="34" charset="0"/>
                <a:ea typeface="幼圆" panose="02010509060101010101" pitchFamily="49" charset="-122"/>
                <a:sym typeface="+mn-ea"/>
              </a:rPr>
              <a:t>cāo</a:t>
            </a:r>
            <a:r>
              <a:rPr>
                <a:sym typeface="+mn-ea"/>
              </a:rPr>
              <a:t>） </a:t>
            </a:r>
            <a:r>
              <a:rPr lang="en-US" altLang="zh-CN" b="1">
                <a:solidFill>
                  <a:srgbClr val="001A19"/>
                </a:solidFill>
                <a:sym typeface="+mn-ea"/>
              </a:rPr>
              <a:t>   </a:t>
            </a:r>
            <a:endParaRPr lang="en-US" altLang="zh-CN" b="1">
              <a:solidFill>
                <a:srgbClr val="001A19"/>
              </a:solidFill>
            </a:endParaRPr>
          </a:p>
          <a:p>
            <a:pPr>
              <a:buFont typeface="Wingdings" panose="05000000000000000000" pitchFamily="2" charset="2"/>
              <a:buNone/>
            </a:pPr>
            <a:r>
              <a:rPr>
                <a:solidFill>
                  <a:srgbClr val="00B0F0"/>
                </a:solidFill>
                <a:latin typeface="华康楷体W5-A" panose="1A454350000000000000" charset="-122"/>
                <a:ea typeface="华康楷体W5-A" panose="1A454350000000000000" charset="-122"/>
                <a:sym typeface="+mn-ea"/>
              </a:rPr>
              <a:t>浑</a:t>
            </a:r>
            <a:r>
              <a:rPr>
                <a:sym typeface="+mn-ea"/>
              </a:rPr>
              <a:t>浊（</a:t>
            </a:r>
            <a:r>
              <a:rPr lang="en-US" altLang="zh-CN" dirty="0" err="1">
                <a:solidFill>
                  <a:srgbClr val="FF3300"/>
                </a:solidFill>
                <a:latin typeface="Arial" panose="020B0604020202020204" pitchFamily="34" charset="0"/>
                <a:ea typeface="幼圆" panose="02010509060101010101" pitchFamily="49" charset="-122"/>
                <a:sym typeface="+mn-ea"/>
              </a:rPr>
              <a:t>hún</a:t>
            </a:r>
            <a:r>
              <a:rPr>
                <a:sym typeface="+mn-ea"/>
              </a:rPr>
              <a:t>）           山</a:t>
            </a:r>
            <a:r>
              <a:rPr>
                <a:solidFill>
                  <a:srgbClr val="00B0F0"/>
                </a:solidFill>
                <a:latin typeface="华康楷体W5-A" panose="1A454350000000000000" charset="-122"/>
                <a:ea typeface="华康楷体W5-A" panose="1A454350000000000000" charset="-122"/>
                <a:sym typeface="+mn-ea"/>
              </a:rPr>
              <a:t>麓</a:t>
            </a:r>
            <a:r>
              <a:rPr>
                <a:sym typeface="+mn-ea"/>
              </a:rPr>
              <a:t>（</a:t>
            </a:r>
            <a:r>
              <a:rPr lang="en-US" altLang="zh-CN" dirty="0" err="1">
                <a:solidFill>
                  <a:srgbClr val="FF3300"/>
                </a:solidFill>
                <a:latin typeface="Arial" panose="020B0604020202020204" pitchFamily="34" charset="0"/>
                <a:ea typeface="幼圆" panose="02010509060101010101" pitchFamily="49" charset="-122"/>
                <a:sym typeface="+mn-ea"/>
              </a:rPr>
              <a:t>lù</a:t>
            </a:r>
            <a:r>
              <a:rPr>
                <a:sym typeface="+mn-ea"/>
              </a:rPr>
              <a:t>）        </a:t>
            </a:r>
            <a:endParaRPr>
              <a:sym typeface="+mn-ea"/>
            </a:endParaRPr>
          </a:p>
          <a:p>
            <a:pPr>
              <a:buFont typeface="Wingdings" panose="05000000000000000000" pitchFamily="2" charset="2"/>
              <a:buNone/>
            </a:pPr>
            <a:r>
              <a:rPr>
                <a:solidFill>
                  <a:srgbClr val="00B0F0"/>
                </a:solidFill>
                <a:latin typeface="华康楷体W5-A" panose="1A454350000000000000" charset="-122"/>
                <a:ea typeface="华康楷体W5-A" panose="1A454350000000000000" charset="-122"/>
                <a:sym typeface="+mn-ea"/>
              </a:rPr>
              <a:t>刨</a:t>
            </a:r>
            <a:r>
              <a:rPr>
                <a:sym typeface="+mn-ea"/>
              </a:rPr>
              <a:t>刮（</a:t>
            </a:r>
            <a:r>
              <a:rPr lang="en-US" altLang="zh-CN" dirty="0" err="1">
                <a:solidFill>
                  <a:srgbClr val="FF3300"/>
                </a:solidFill>
                <a:latin typeface="Arial" panose="020B0604020202020204" pitchFamily="34" charset="0"/>
                <a:ea typeface="幼圆" panose="02010509060101010101" pitchFamily="49" charset="-122"/>
                <a:sym typeface="+mn-ea"/>
              </a:rPr>
              <a:t>bào</a:t>
            </a:r>
            <a:r>
              <a:rPr>
                <a:sym typeface="+mn-ea"/>
              </a:rPr>
              <a:t>）           沟</a:t>
            </a:r>
            <a:r>
              <a:rPr>
                <a:solidFill>
                  <a:srgbClr val="00B0F0"/>
                </a:solidFill>
                <a:latin typeface="华康楷体W5-A" panose="1A454350000000000000" charset="-122"/>
                <a:ea typeface="华康楷体W5-A" panose="1A454350000000000000" charset="-122"/>
                <a:sym typeface="+mn-ea"/>
              </a:rPr>
              <a:t>壑</a:t>
            </a:r>
            <a:r>
              <a:rPr>
                <a:sym typeface="+mn-ea"/>
              </a:rPr>
              <a:t>（</a:t>
            </a:r>
            <a:r>
              <a:rPr lang="en-US" altLang="zh-CN" dirty="0" err="1">
                <a:solidFill>
                  <a:srgbClr val="FF3300"/>
                </a:solidFill>
                <a:latin typeface="Arial" panose="020B0604020202020204" pitchFamily="34" charset="0"/>
                <a:ea typeface="幼圆" panose="02010509060101010101" pitchFamily="49" charset="-122"/>
                <a:sym typeface="+mn-ea"/>
              </a:rPr>
              <a:t>hè</a:t>
            </a:r>
            <a:r>
              <a:rPr>
                <a:sym typeface="+mn-ea"/>
              </a:rPr>
              <a:t>）          </a:t>
            </a:r>
            <a:endParaRPr>
              <a:sym typeface="+mn-ea"/>
            </a:endParaRPr>
          </a:p>
          <a:p>
            <a:pPr>
              <a:buFont typeface="Wingdings" panose="05000000000000000000" pitchFamily="2" charset="2"/>
              <a:buNone/>
            </a:pPr>
            <a:r>
              <a:rPr>
                <a:sym typeface="+mn-ea"/>
              </a:rPr>
              <a:t>钟</a:t>
            </a:r>
            <a:r>
              <a:rPr>
                <a:solidFill>
                  <a:srgbClr val="00B0F0"/>
                </a:solidFill>
                <a:latin typeface="华康楷体W5-A" panose="1A454350000000000000" charset="-122"/>
                <a:ea typeface="华康楷体W5-A" panose="1A454350000000000000" charset="-122"/>
                <a:sym typeface="+mn-ea"/>
              </a:rPr>
              <a:t>鼎</a:t>
            </a:r>
            <a:r>
              <a:rPr>
                <a:sym typeface="+mn-ea"/>
              </a:rPr>
              <a:t>文（</a:t>
            </a:r>
            <a:r>
              <a:rPr lang="en-US" altLang="zh-CN" dirty="0" err="1">
                <a:solidFill>
                  <a:srgbClr val="FF3300"/>
                </a:solidFill>
                <a:latin typeface="Arial" panose="020B0604020202020204" pitchFamily="34" charset="0"/>
                <a:ea typeface="幼圆" panose="02010509060101010101" pitchFamily="49" charset="-122"/>
                <a:sym typeface="+mn-ea"/>
              </a:rPr>
              <a:t>dǐng</a:t>
            </a:r>
            <a:r>
              <a:rPr>
                <a:sym typeface="+mn-ea"/>
              </a:rPr>
              <a:t>）         海</a:t>
            </a:r>
            <a:r>
              <a:rPr>
                <a:solidFill>
                  <a:srgbClr val="00B0F0"/>
                </a:solidFill>
                <a:latin typeface="华康楷体W5-A" panose="1A454350000000000000" charset="-122"/>
                <a:ea typeface="华康楷体W5-A" panose="1A454350000000000000" charset="-122"/>
                <a:sym typeface="+mn-ea"/>
              </a:rPr>
              <a:t>枯</a:t>
            </a:r>
            <a:r>
              <a:rPr>
                <a:sym typeface="+mn-ea"/>
              </a:rPr>
              <a:t>石烂（</a:t>
            </a:r>
            <a:r>
              <a:rPr lang="en-US" altLang="zh-CN" dirty="0" err="1">
                <a:solidFill>
                  <a:srgbClr val="FF3300"/>
                </a:solidFill>
                <a:latin typeface="Arial" panose="020B0604020202020204" pitchFamily="34" charset="0"/>
                <a:ea typeface="幼圆" panose="02010509060101010101" pitchFamily="49" charset="-122"/>
                <a:sym typeface="+mn-ea"/>
              </a:rPr>
              <a:t>kū</a:t>
            </a:r>
            <a:r>
              <a:rPr>
                <a:sym typeface="+mn-ea"/>
              </a:rPr>
              <a:t>）     </a:t>
            </a:r>
            <a:endParaRPr>
              <a:sym typeface="+mn-ea"/>
            </a:endParaRPr>
          </a:p>
          <a:p>
            <a:pPr>
              <a:buFont typeface="Wingdings" panose="05000000000000000000" pitchFamily="2" charset="2"/>
              <a:buNone/>
            </a:pPr>
            <a:r>
              <a:rPr>
                <a:solidFill>
                  <a:srgbClr val="00B0F0"/>
                </a:solidFill>
                <a:latin typeface="华康楷体W5-A" panose="1A454350000000000000" charset="-122"/>
                <a:ea typeface="华康楷体W5-A" panose="1A454350000000000000" charset="-122"/>
                <a:sym typeface="+mn-ea"/>
              </a:rPr>
              <a:t>楔</a:t>
            </a:r>
            <a:r>
              <a:rPr>
                <a:sym typeface="+mn-ea"/>
              </a:rPr>
              <a:t>形文字（</a:t>
            </a:r>
            <a:r>
              <a:rPr lang="en-US" altLang="zh-CN" dirty="0" err="1">
                <a:solidFill>
                  <a:srgbClr val="FF3300"/>
                </a:solidFill>
                <a:latin typeface="Arial" panose="020B0604020202020204" pitchFamily="34" charset="0"/>
                <a:ea typeface="幼圆" panose="02010509060101010101" pitchFamily="49" charset="-122"/>
                <a:sym typeface="+mn-ea"/>
              </a:rPr>
              <a:t>xie</a:t>
            </a:r>
            <a:r>
              <a:rPr>
                <a:sym typeface="+mn-ea"/>
              </a:rPr>
              <a:t>）</a:t>
            </a:r>
            <a:endParaRPr>
              <a:sym typeface="+mn-ea"/>
            </a:endParaRPr>
          </a:p>
          <a:p>
            <a:pPr marL="365125" indent="-255270">
              <a:lnSpc>
                <a:spcPct val="80000"/>
              </a:lnSpc>
              <a:buNone/>
            </a:pPr>
            <a:r>
              <a:rPr>
                <a:sym typeface="+mn-ea"/>
              </a:rPr>
              <a:t>    </a:t>
            </a:r>
            <a:r>
              <a:t> </a:t>
            </a:r>
            <a:r>
              <a:rPr lang="zh-CN" altLang="en-US">
                <a:latin typeface="华康楷体W5-A" panose="1A454350000000000000" charset="-122"/>
                <a:ea typeface="华康楷体W5-A" panose="1A454350000000000000" charset="-122"/>
              </a:rPr>
              <a:t>   </a:t>
            </a:r>
            <a:endParaRPr lang="zh-CN" altLang="en-US">
              <a:latin typeface="华康楷体W5-A" panose="1A454350000000000000" charset="-122"/>
              <a:ea typeface="华康楷体W5-A" panose="1A454350000000000000" charset="-122"/>
            </a:endParaRPr>
          </a:p>
        </p:txBody>
      </p:sp>
      <p:sp>
        <p:nvSpPr>
          <p:cNvPr id="18445" name="AutoShape 13"/>
          <p:cNvSpPr/>
          <p:nvPr/>
        </p:nvSpPr>
        <p:spPr>
          <a:xfrm>
            <a:off x="1216025" y="4668838"/>
            <a:ext cx="112713" cy="1235075"/>
          </a:xfrm>
          <a:prstGeom prst="leftBrace">
            <a:avLst>
              <a:gd name="adj1" fmla="val 91314"/>
              <a:gd name="adj2" fmla="val 50000"/>
            </a:avLst>
          </a:prstGeom>
          <a:noFill/>
          <a:ln w="9525">
            <a:noFill/>
          </a:ln>
        </p:spPr>
        <p:txBody>
          <a:bodyPr wrap="none" anchor="ctr"/>
          <a:p>
            <a:pPr>
              <a:buFont typeface="Arial" panose="020B0604020202020204" pitchFamily="34" charset="0"/>
              <a:buNone/>
            </a:pPr>
            <a:endParaRPr lang="zh-CN" altLang="en-US" dirty="0">
              <a:latin typeface="Arial" panose="020B0604020202020204" pitchFamily="34" charset="0"/>
            </a:endParaRPr>
          </a:p>
        </p:txBody>
      </p:sp>
      <p:sp>
        <p:nvSpPr>
          <p:cNvPr id="18450" name="AutoShape 18"/>
          <p:cNvSpPr/>
          <p:nvPr/>
        </p:nvSpPr>
        <p:spPr>
          <a:xfrm>
            <a:off x="6343650" y="4716463"/>
            <a:ext cx="111125" cy="1216025"/>
          </a:xfrm>
          <a:prstGeom prst="leftBrace">
            <a:avLst>
              <a:gd name="adj1" fmla="val 91190"/>
              <a:gd name="adj2" fmla="val 50000"/>
            </a:avLst>
          </a:prstGeom>
          <a:noFill/>
          <a:ln w="9525">
            <a:noFill/>
          </a:ln>
        </p:spPr>
        <p:txBody>
          <a:bodyPr wrap="none" anchor="ctr"/>
          <a:p>
            <a:pPr>
              <a:buFont typeface="Arial" panose="020B0604020202020204" pitchFamily="34" charset="0"/>
              <a:buNone/>
            </a:pPr>
            <a:endParaRPr lang="zh-CN" altLang="en-US" dirty="0">
              <a:latin typeface="Arial" panose="020B0604020202020204" pitchFamily="34" charset="0"/>
            </a:endParaRPr>
          </a:p>
        </p:txBody>
      </p:sp>
      <p:sp>
        <p:nvSpPr>
          <p:cNvPr id="136195" name="矩形 136194"/>
          <p:cNvSpPr/>
          <p:nvPr/>
        </p:nvSpPr>
        <p:spPr>
          <a:xfrm>
            <a:off x="841375" y="1350645"/>
            <a:ext cx="1417320" cy="829945"/>
          </a:xfrm>
          <a:prstGeom prst="rect">
            <a:avLst/>
          </a:prstGeom>
          <a:noFill/>
          <a:ln w="9525">
            <a:noFill/>
            <a:miter/>
          </a:ln>
        </p:spPr>
        <p:txBody>
          <a:bodyPr wrap="square">
            <a:spAutoFit/>
          </a:bodyPr>
          <a:p>
            <a:pPr lvl="0" indent="0" fontAlgn="auto">
              <a:lnSpc>
                <a:spcPct val="150000"/>
              </a:lnSpc>
              <a:buClr>
                <a:srgbClr val="BBE0E3"/>
              </a:buClr>
              <a:buFont typeface="Arial" panose="020B0604020202020204" pitchFamily="34" charset="0"/>
              <a:buNone/>
            </a:pPr>
            <a:r>
              <a:rPr lang="en-US" altLang="zh-CN" sz="3200" b="1" strike="noStrike" noProof="1" dirty="0">
                <a:solidFill>
                  <a:srgbClr val="C00000"/>
                </a:solidFill>
                <a:latin typeface="华文行楷" panose="02010800040101010101" charset="-122"/>
                <a:ea typeface="华文行楷" panose="02010800040101010101" charset="-122"/>
                <a:cs typeface="+mn-cs"/>
              </a:rPr>
              <a:t>1.</a:t>
            </a:r>
            <a:r>
              <a:rPr lang="zh-CN" altLang="en-US" sz="3200" b="1" strike="noStrike" noProof="1" dirty="0">
                <a:solidFill>
                  <a:srgbClr val="C00000"/>
                </a:solidFill>
                <a:latin typeface="华文行楷" panose="02010800040101010101" charset="-122"/>
                <a:ea typeface="华文行楷" panose="02010800040101010101" charset="-122"/>
                <a:cs typeface="+mn-cs"/>
              </a:rPr>
              <a:t>注音</a:t>
            </a:r>
            <a:endParaRPr lang="zh-CN" altLang="en-US" sz="3200" b="1" strike="noStrike" noProof="1" dirty="0">
              <a:solidFill>
                <a:srgbClr val="C00000"/>
              </a:solidFill>
              <a:latin typeface="华文行楷" panose="02010800040101010101" charset="-122"/>
              <a:ea typeface="华文行楷" panose="02010800040101010101" charset="-122"/>
              <a:cs typeface="+mn-cs"/>
            </a:endParaRPr>
          </a:p>
        </p:txBody>
      </p:sp>
      <p:grpSp>
        <p:nvGrpSpPr>
          <p:cNvPr id="7179" name="组合 3"/>
          <p:cNvGrpSpPr/>
          <p:nvPr/>
        </p:nvGrpSpPr>
        <p:grpSpPr>
          <a:xfrm>
            <a:off x="4724718" y="267529"/>
            <a:ext cx="1509712" cy="787206"/>
            <a:chOff x="1309009" y="2425886"/>
            <a:chExt cx="889080" cy="768785"/>
          </a:xfrm>
        </p:grpSpPr>
        <p:sp>
          <p:nvSpPr>
            <p:cNvPr id="2" name="矩形 1"/>
            <p:cNvSpPr/>
            <p:nvPr>
              <p:custDataLst>
                <p:tags r:id="rId1"/>
              </p:custDataLst>
            </p:nvPr>
          </p:nvSpPr>
          <p:spPr>
            <a:xfrm>
              <a:off x="1309010" y="2425886"/>
              <a:ext cx="889079" cy="270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字·词·音</a:t>
              </a:r>
              <a:endParaRPr lang="zh-CN" altLang="en-US" strike="noStrike" noProof="1" smtClean="0">
                <a:solidFill>
                  <a:schemeClr val="bg1"/>
                </a:solidFill>
              </a:endParaRPr>
            </a:p>
          </p:txBody>
        </p:sp>
        <p:sp>
          <p:nvSpPr>
            <p:cNvPr id="11" name="等腰三角形 10"/>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additive="base">
                                        <p:cTn id="7" dur="500" fill="hold"/>
                                        <p:tgtEl>
                                          <p:spTgt spid="7179"/>
                                        </p:tgtEl>
                                        <p:attrNameLst>
                                          <p:attrName>ppt_x</p:attrName>
                                        </p:attrNameLst>
                                      </p:cBhvr>
                                      <p:tavLst>
                                        <p:tav tm="0">
                                          <p:val>
                                            <p:strVal val="#ppt_x"/>
                                          </p:val>
                                        </p:tav>
                                        <p:tav tm="100000">
                                          <p:val>
                                            <p:strVal val="#ppt_x"/>
                                          </p:val>
                                        </p:tav>
                                      </p:tavLst>
                                    </p:anim>
                                    <p:anim calcmode="lin" valueType="num">
                                      <p:cBhvr additive="base">
                                        <p:cTn id="8"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3" nodeType="clickEffect">
                                  <p:stCondLst>
                                    <p:cond delay="0"/>
                                  </p:stCondLst>
                                  <p:childTnLst>
                                    <p:set>
                                      <p:cBhvr>
                                        <p:cTn id="12" dur="1" fill="hold">
                                          <p:stCondLst>
                                            <p:cond delay="0"/>
                                          </p:stCondLst>
                                        </p:cTn>
                                        <p:tgtEl>
                                          <p:spTgt spid="18434">
                                            <p:txEl>
                                              <p:pRg st="0" end="0"/>
                                            </p:txEl>
                                          </p:spTgt>
                                        </p:tgtEl>
                                        <p:attrNameLst>
                                          <p:attrName>style.visibility</p:attrName>
                                        </p:attrNameLst>
                                      </p:cBhvr>
                                      <p:to>
                                        <p:strVal val="visible"/>
                                      </p:to>
                                    </p:set>
                                    <p:animEffect transition="in" filter="wipe(down)">
                                      <p:cBhvr>
                                        <p:cTn id="13" dur="500"/>
                                        <p:tgtEl>
                                          <p:spTgt spid="184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3" nodeType="clickEffect">
                                  <p:stCondLst>
                                    <p:cond delay="0"/>
                                  </p:stCondLst>
                                  <p:childTnLst>
                                    <p:set>
                                      <p:cBhvr>
                                        <p:cTn id="17" dur="1" fill="hold">
                                          <p:stCondLst>
                                            <p:cond delay="0"/>
                                          </p:stCondLst>
                                        </p:cTn>
                                        <p:tgtEl>
                                          <p:spTgt spid="18434">
                                            <p:txEl>
                                              <p:pRg st="1" end="1"/>
                                            </p:txEl>
                                          </p:spTgt>
                                        </p:tgtEl>
                                        <p:attrNameLst>
                                          <p:attrName>style.visibility</p:attrName>
                                        </p:attrNameLst>
                                      </p:cBhvr>
                                      <p:to>
                                        <p:strVal val="visible"/>
                                      </p:to>
                                    </p:set>
                                    <p:animEffect transition="in" filter="wipe(down)">
                                      <p:cBhvr>
                                        <p:cTn id="18" dur="500"/>
                                        <p:tgtEl>
                                          <p:spTgt spid="1843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3" nodeType="clickEffect">
                                  <p:stCondLst>
                                    <p:cond delay="0"/>
                                  </p:stCondLst>
                                  <p:childTnLst>
                                    <p:set>
                                      <p:cBhvr>
                                        <p:cTn id="22" dur="1" fill="hold">
                                          <p:stCondLst>
                                            <p:cond delay="0"/>
                                          </p:stCondLst>
                                        </p:cTn>
                                        <p:tgtEl>
                                          <p:spTgt spid="18434">
                                            <p:txEl>
                                              <p:pRg st="2" end="2"/>
                                            </p:txEl>
                                          </p:spTgt>
                                        </p:tgtEl>
                                        <p:attrNameLst>
                                          <p:attrName>style.visibility</p:attrName>
                                        </p:attrNameLst>
                                      </p:cBhvr>
                                      <p:to>
                                        <p:strVal val="visible"/>
                                      </p:to>
                                    </p:set>
                                    <p:animEffect transition="in" filter="wipe(down)">
                                      <p:cBhvr>
                                        <p:cTn id="23" dur="500"/>
                                        <p:tgtEl>
                                          <p:spTgt spid="1843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3" nodeType="clickEffect">
                                  <p:stCondLst>
                                    <p:cond delay="0"/>
                                  </p:stCondLst>
                                  <p:childTnLst>
                                    <p:set>
                                      <p:cBhvr>
                                        <p:cTn id="27" dur="1" fill="hold">
                                          <p:stCondLst>
                                            <p:cond delay="0"/>
                                          </p:stCondLst>
                                        </p:cTn>
                                        <p:tgtEl>
                                          <p:spTgt spid="18434">
                                            <p:txEl>
                                              <p:pRg st="3" end="3"/>
                                            </p:txEl>
                                          </p:spTgt>
                                        </p:tgtEl>
                                        <p:attrNameLst>
                                          <p:attrName>style.visibility</p:attrName>
                                        </p:attrNameLst>
                                      </p:cBhvr>
                                      <p:to>
                                        <p:strVal val="visible"/>
                                      </p:to>
                                    </p:set>
                                    <p:animEffect transition="in" filter="wipe(down)">
                                      <p:cBhvr>
                                        <p:cTn id="28" dur="500"/>
                                        <p:tgtEl>
                                          <p:spTgt spid="1843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3" nodeType="clickEffect">
                                  <p:stCondLst>
                                    <p:cond delay="0"/>
                                  </p:stCondLst>
                                  <p:childTnLst>
                                    <p:set>
                                      <p:cBhvr>
                                        <p:cTn id="32" dur="1" fill="hold">
                                          <p:stCondLst>
                                            <p:cond delay="0"/>
                                          </p:stCondLst>
                                        </p:cTn>
                                        <p:tgtEl>
                                          <p:spTgt spid="18434">
                                            <p:txEl>
                                              <p:pRg st="4" end="4"/>
                                            </p:txEl>
                                          </p:spTgt>
                                        </p:tgtEl>
                                        <p:attrNameLst>
                                          <p:attrName>style.visibility</p:attrName>
                                        </p:attrNameLst>
                                      </p:cBhvr>
                                      <p:to>
                                        <p:strVal val="visible"/>
                                      </p:to>
                                    </p:set>
                                    <p:animEffect transition="in" filter="wipe(down)">
                                      <p:cBhvr>
                                        <p:cTn id="33" dur="500"/>
                                        <p:tgtEl>
                                          <p:spTgt spid="1843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3" nodeType="clickEffect">
                                  <p:stCondLst>
                                    <p:cond delay="0"/>
                                  </p:stCondLst>
                                  <p:childTnLst>
                                    <p:set>
                                      <p:cBhvr>
                                        <p:cTn id="37" dur="1" fill="hold">
                                          <p:stCondLst>
                                            <p:cond delay="0"/>
                                          </p:stCondLst>
                                        </p:cTn>
                                        <p:tgtEl>
                                          <p:spTgt spid="18434">
                                            <p:txEl>
                                              <p:pRg st="5" end="5"/>
                                            </p:txEl>
                                          </p:spTgt>
                                        </p:tgtEl>
                                        <p:attrNameLst>
                                          <p:attrName>style.visibility</p:attrName>
                                        </p:attrNameLst>
                                      </p:cBhvr>
                                      <p:to>
                                        <p:strVal val="visible"/>
                                      </p:to>
                                    </p:set>
                                    <p:animEffect transition="in" filter="wipe(down)">
                                      <p:cBhvr>
                                        <p:cTn id="38" dur="500"/>
                                        <p:tgtEl>
                                          <p:spTgt spid="184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18434" grpId="1" build="p"/>
      <p:bldP spid="18434" grpId="2" build="p"/>
      <p:bldP spid="18434" grpId="3"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3"/>
          <p:cNvSpPr>
            <a:spLocks noGrp="1"/>
          </p:cNvSpPr>
          <p:nvPr>
            <p:ph idx="4294967295"/>
          </p:nvPr>
        </p:nvSpPr>
        <p:spPr>
          <a:xfrm>
            <a:off x="0" y="2165985"/>
            <a:ext cx="7458075" cy="3732530"/>
          </a:xfrm>
        </p:spPr>
        <p:txBody>
          <a:bodyPr vert="horz" wrap="square" lIns="91440" tIns="45720" rIns="91440" bIns="45720" anchor="t"/>
          <a:p>
            <a:pPr marL="567055" indent="-457200">
              <a:lnSpc>
                <a:spcPct val="90000"/>
              </a:lnSpc>
            </a:pPr>
            <a:r>
              <a:rPr sz="2400">
                <a:sym typeface="+mn-ea"/>
              </a:rPr>
              <a:t>腐蚀：</a:t>
            </a:r>
            <a:r>
              <a:rPr sz="2000">
                <a:solidFill>
                  <a:schemeClr val="tx1"/>
                </a:solidFill>
                <a:latin typeface="微软简楷体" charset="0"/>
                <a:ea typeface="微软简楷体" charset="0"/>
                <a:sym typeface="+mn-ea"/>
              </a:rPr>
              <a:t>①通过化学作用，使物体逐渐消损破坏；②人在坏的思想、行为、环境等因素影响下逐渐变质堕落。（本文用①义项）</a:t>
            </a:r>
            <a:endParaRPr sz="2000">
              <a:solidFill>
                <a:schemeClr val="tx1"/>
              </a:solidFill>
              <a:latin typeface="微软简楷体" charset="0"/>
              <a:ea typeface="微软简楷体" charset="0"/>
              <a:sym typeface="+mn-ea"/>
            </a:endParaRPr>
          </a:p>
          <a:p>
            <a:pPr marL="567055" indent="-457200">
              <a:lnSpc>
                <a:spcPct val="90000"/>
              </a:lnSpc>
            </a:pPr>
            <a:r>
              <a:rPr sz="2400">
                <a:sym typeface="+mn-ea"/>
              </a:rPr>
              <a:t>浑浊：</a:t>
            </a:r>
            <a:r>
              <a:rPr sz="2000">
                <a:solidFill>
                  <a:schemeClr val="tx1"/>
                </a:solidFill>
                <a:latin typeface="微软简楷体" charset="0"/>
                <a:ea typeface="微软简楷体" charset="0"/>
                <a:sym typeface="+mn-ea"/>
              </a:rPr>
              <a:t>（水、空气等）含有杂质，不清洁、不新鲜。</a:t>
            </a:r>
            <a:endParaRPr sz="2000">
              <a:solidFill>
                <a:schemeClr val="tx1"/>
              </a:solidFill>
              <a:latin typeface="微软简楷体" charset="0"/>
              <a:ea typeface="微软简楷体" charset="0"/>
              <a:sym typeface="+mn-ea"/>
            </a:endParaRPr>
          </a:p>
          <a:p>
            <a:pPr marL="567055" indent="-457200">
              <a:lnSpc>
                <a:spcPct val="90000"/>
              </a:lnSpc>
            </a:pPr>
            <a:r>
              <a:rPr sz="2400">
                <a:sym typeface="+mn-ea"/>
              </a:rPr>
              <a:t>海枯石烂：</a:t>
            </a:r>
            <a:r>
              <a:rPr sz="2000">
                <a:solidFill>
                  <a:schemeClr val="tx1"/>
                </a:solidFill>
                <a:latin typeface="微软简楷体" charset="0"/>
                <a:ea typeface="微软简楷体" charset="0"/>
                <a:sym typeface="+mn-ea"/>
              </a:rPr>
              <a:t>海水枯干，石头粉粹。现多用于形容经历极长的时间，但本文是原意。</a:t>
            </a:r>
            <a:endParaRPr sz="2400">
              <a:sym typeface="+mn-ea"/>
            </a:endParaRPr>
          </a:p>
          <a:p>
            <a:pPr marL="567055" indent="-457200">
              <a:lnSpc>
                <a:spcPct val="90000"/>
              </a:lnSpc>
            </a:pPr>
            <a:r>
              <a:rPr sz="2400">
                <a:sym typeface="+mn-ea"/>
              </a:rPr>
              <a:t>山麓：</a:t>
            </a:r>
            <a:r>
              <a:rPr sz="2000">
                <a:solidFill>
                  <a:schemeClr val="tx1"/>
                </a:solidFill>
                <a:latin typeface="微软简楷体" charset="0"/>
                <a:ea typeface="微软简楷体" charset="0"/>
                <a:sym typeface="+mn-ea"/>
              </a:rPr>
              <a:t>山脚。</a:t>
            </a:r>
            <a:endParaRPr sz="2400">
              <a:sym typeface="+mn-ea"/>
            </a:endParaRPr>
          </a:p>
          <a:p>
            <a:pPr marL="567055" indent="-457200">
              <a:lnSpc>
                <a:spcPct val="90000"/>
              </a:lnSpc>
            </a:pPr>
            <a:r>
              <a:rPr sz="2400">
                <a:sym typeface="+mn-ea"/>
              </a:rPr>
              <a:t>龟裂：</a:t>
            </a:r>
            <a:r>
              <a:rPr sz="2000">
                <a:solidFill>
                  <a:schemeClr val="tx1"/>
                </a:solidFill>
                <a:latin typeface="微软简楷体" charset="0"/>
                <a:ea typeface="微软简楷体" charset="0"/>
                <a:sym typeface="+mn-ea"/>
              </a:rPr>
              <a:t>裂开缝隙。</a:t>
            </a:r>
            <a:endParaRPr sz="2400">
              <a:sym typeface="+mn-ea"/>
            </a:endParaRPr>
          </a:p>
          <a:p>
            <a:pPr marL="567055" indent="-457200">
              <a:lnSpc>
                <a:spcPct val="90000"/>
              </a:lnSpc>
            </a:pPr>
            <a:r>
              <a:rPr sz="2400">
                <a:sym typeface="+mn-ea"/>
              </a:rPr>
              <a:t>刨刮：</a:t>
            </a:r>
            <a:r>
              <a:rPr sz="2000">
                <a:solidFill>
                  <a:schemeClr val="tx1"/>
                </a:solidFill>
                <a:latin typeface="微软简楷体" charset="0"/>
                <a:ea typeface="微软简楷体" charset="0"/>
                <a:sym typeface="+mn-ea"/>
              </a:rPr>
              <a:t>刮平。</a:t>
            </a:r>
            <a:endParaRPr lang="zh-CN" altLang="en-US" sz="2400" b="1" dirty="0">
              <a:effectLst>
                <a:outerShdw blurRad="38100" dist="38100" dir="2700000">
                  <a:srgbClr val="FFFFFF"/>
                </a:outerShdw>
              </a:effectLst>
            </a:endParaRPr>
          </a:p>
        </p:txBody>
      </p:sp>
      <p:sp>
        <p:nvSpPr>
          <p:cNvPr id="136195" name="矩形 136194"/>
          <p:cNvSpPr/>
          <p:nvPr/>
        </p:nvSpPr>
        <p:spPr>
          <a:xfrm>
            <a:off x="76200" y="1336040"/>
            <a:ext cx="2961005" cy="829945"/>
          </a:xfrm>
          <a:prstGeom prst="rect">
            <a:avLst/>
          </a:prstGeom>
          <a:noFill/>
          <a:ln w="9525">
            <a:noFill/>
            <a:miter/>
          </a:ln>
        </p:spPr>
        <p:txBody>
          <a:bodyPr wrap="square">
            <a:spAutoFit/>
          </a:bodyPr>
          <a:p>
            <a:pPr marL="457200" lvl="0" indent="-457200" fontAlgn="auto">
              <a:lnSpc>
                <a:spcPct val="150000"/>
              </a:lnSpc>
              <a:buClr>
                <a:srgbClr val="BBE0E3"/>
              </a:buClr>
              <a:buFont typeface="Arial" panose="020B0604020202020204" pitchFamily="34" charset="0"/>
              <a:buChar char="•"/>
            </a:pPr>
            <a:r>
              <a:rPr lang="en-US" altLang="zh-CN" sz="3200" b="1" strike="noStrike" noProof="1" dirty="0">
                <a:solidFill>
                  <a:srgbClr val="C00000"/>
                </a:solidFill>
                <a:latin typeface="华文行楷" panose="02010800040101010101" charset="-122"/>
                <a:ea typeface="华文行楷" panose="02010800040101010101" charset="-122"/>
                <a:cs typeface="+mn-cs"/>
              </a:rPr>
              <a:t>2.理解词义</a:t>
            </a:r>
            <a:endParaRPr lang="zh-CN" altLang="en-US" sz="2800" strike="noStrike" noProof="1" dirty="0">
              <a:solidFill>
                <a:srgbClr val="000000"/>
              </a:solidFill>
              <a:latin typeface="华文行楷" panose="02010800040101010101" charset="-122"/>
              <a:ea typeface="华文行楷" panose="02010800040101010101" charset="-122"/>
            </a:endParaRPr>
          </a:p>
        </p:txBody>
      </p:sp>
      <p:grpSp>
        <p:nvGrpSpPr>
          <p:cNvPr id="7179" name="组合 3"/>
          <p:cNvGrpSpPr/>
          <p:nvPr/>
        </p:nvGrpSpPr>
        <p:grpSpPr>
          <a:xfrm>
            <a:off x="4866958" y="244034"/>
            <a:ext cx="1509712" cy="787206"/>
            <a:chOff x="1309009" y="2425886"/>
            <a:chExt cx="889080" cy="768785"/>
          </a:xfrm>
        </p:grpSpPr>
        <p:sp>
          <p:nvSpPr>
            <p:cNvPr id="5" name="矩形 4"/>
            <p:cNvSpPr/>
            <p:nvPr>
              <p:custDataLst>
                <p:tags r:id="rId1"/>
              </p:custDataLst>
            </p:nvPr>
          </p:nvSpPr>
          <p:spPr>
            <a:xfrm>
              <a:off x="1309010" y="2425886"/>
              <a:ext cx="889079" cy="270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字·词·音</a:t>
              </a:r>
              <a:endParaRPr lang="zh-CN" altLang="en-US" strike="noStrike" noProof="1" smtClean="0">
                <a:solidFill>
                  <a:schemeClr val="bg1"/>
                </a:solidFill>
              </a:endParaRPr>
            </a:p>
          </p:txBody>
        </p:sp>
        <p:sp>
          <p:nvSpPr>
            <p:cNvPr id="11" name="等腰三角形 10"/>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additive="base">
                                        <p:cTn id="7" dur="500" fill="hold"/>
                                        <p:tgtEl>
                                          <p:spTgt spid="7179"/>
                                        </p:tgtEl>
                                        <p:attrNameLst>
                                          <p:attrName>ppt_x</p:attrName>
                                        </p:attrNameLst>
                                      </p:cBhvr>
                                      <p:tavLst>
                                        <p:tav tm="0">
                                          <p:val>
                                            <p:strVal val="#ppt_x"/>
                                          </p:val>
                                        </p:tav>
                                        <p:tav tm="100000">
                                          <p:val>
                                            <p:strVal val="#ppt_x"/>
                                          </p:val>
                                        </p:tav>
                                      </p:tavLst>
                                    </p:anim>
                                    <p:anim calcmode="lin" valueType="num">
                                      <p:cBhvr additive="base">
                                        <p:cTn id="8"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0482">
                                            <p:txEl>
                                              <p:pRg st="0" end="0"/>
                                            </p:txEl>
                                          </p:spTgt>
                                        </p:tgtEl>
                                        <p:attrNameLst>
                                          <p:attrName>style.visibility</p:attrName>
                                        </p:attrNameLst>
                                      </p:cBhvr>
                                      <p:to>
                                        <p:strVal val="visible"/>
                                      </p:to>
                                    </p:set>
                                    <p:anim calcmode="lin" valueType="num">
                                      <p:cBhvr>
                                        <p:cTn id="13" dur="500" fill="hold"/>
                                        <p:tgtEl>
                                          <p:spTgt spid="2048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0482">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2048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048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048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20482">
                                            <p:txEl>
                                              <p:pRg st="1" end="1"/>
                                            </p:txEl>
                                          </p:spTgt>
                                        </p:tgtEl>
                                        <p:attrNameLst>
                                          <p:attrName>style.visibility</p:attrName>
                                        </p:attrNameLst>
                                      </p:cBhvr>
                                      <p:to>
                                        <p:strVal val="visible"/>
                                      </p:to>
                                    </p:set>
                                    <p:anim calcmode="lin" valueType="num">
                                      <p:cBhvr>
                                        <p:cTn id="22" dur="500" fill="hold"/>
                                        <p:tgtEl>
                                          <p:spTgt spid="2048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0482">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2048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048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048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0482">
                                            <p:txEl>
                                              <p:pRg st="2" end="2"/>
                                            </p:txEl>
                                          </p:spTgt>
                                        </p:tgtEl>
                                        <p:attrNameLst>
                                          <p:attrName>style.visibility</p:attrName>
                                        </p:attrNameLst>
                                      </p:cBhvr>
                                      <p:to>
                                        <p:strVal val="visible"/>
                                      </p:to>
                                    </p:set>
                                    <p:anim calcmode="lin" valueType="num">
                                      <p:cBhvr>
                                        <p:cTn id="31" dur="500" fill="hold"/>
                                        <p:tgtEl>
                                          <p:spTgt spid="2048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0482">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2048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048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048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20482">
                                            <p:txEl>
                                              <p:pRg st="3" end="3"/>
                                            </p:txEl>
                                          </p:spTgt>
                                        </p:tgtEl>
                                        <p:attrNameLst>
                                          <p:attrName>style.visibility</p:attrName>
                                        </p:attrNameLst>
                                      </p:cBhvr>
                                      <p:to>
                                        <p:strVal val="visible"/>
                                      </p:to>
                                    </p:set>
                                    <p:anim calcmode="lin" valueType="num">
                                      <p:cBhvr>
                                        <p:cTn id="40" dur="500" fill="hold"/>
                                        <p:tgtEl>
                                          <p:spTgt spid="2048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0482">
                                            <p:txEl>
                                              <p:pRg st="3" end="3"/>
                                            </p:txEl>
                                          </p:spTgt>
                                        </p:tgtEl>
                                        <p:attrNameLst>
                                          <p:attrName>ppt_y</p:attrName>
                                        </p:attrNameLst>
                                      </p:cBhvr>
                                      <p:tavLst>
                                        <p:tav tm="0">
                                          <p:val>
                                            <p:strVal val="#ppt_y"/>
                                          </p:val>
                                        </p:tav>
                                        <p:tav tm="100000">
                                          <p:val>
                                            <p:strVal val="#ppt_y"/>
                                          </p:val>
                                        </p:tav>
                                      </p:tavLst>
                                    </p:anim>
                                    <p:anim calcmode="lin" valueType="num">
                                      <p:cBhvr>
                                        <p:cTn id="42" dur="500" fill="hold"/>
                                        <p:tgtEl>
                                          <p:spTgt spid="2048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048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048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20482">
                                            <p:txEl>
                                              <p:pRg st="4" end="4"/>
                                            </p:txEl>
                                          </p:spTgt>
                                        </p:tgtEl>
                                        <p:attrNameLst>
                                          <p:attrName>style.visibility</p:attrName>
                                        </p:attrNameLst>
                                      </p:cBhvr>
                                      <p:to>
                                        <p:strVal val="visible"/>
                                      </p:to>
                                    </p:set>
                                    <p:anim calcmode="lin" valueType="num">
                                      <p:cBhvr>
                                        <p:cTn id="49" dur="500" fill="hold"/>
                                        <p:tgtEl>
                                          <p:spTgt spid="2048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0482">
                                            <p:txEl>
                                              <p:pRg st="4" end="4"/>
                                            </p:txEl>
                                          </p:spTgt>
                                        </p:tgtEl>
                                        <p:attrNameLst>
                                          <p:attrName>ppt_y</p:attrName>
                                        </p:attrNameLst>
                                      </p:cBhvr>
                                      <p:tavLst>
                                        <p:tav tm="0">
                                          <p:val>
                                            <p:strVal val="#ppt_y"/>
                                          </p:val>
                                        </p:tav>
                                        <p:tav tm="100000">
                                          <p:val>
                                            <p:strVal val="#ppt_y"/>
                                          </p:val>
                                        </p:tav>
                                      </p:tavLst>
                                    </p:anim>
                                    <p:anim calcmode="lin" valueType="num">
                                      <p:cBhvr>
                                        <p:cTn id="51" dur="500" fill="hold"/>
                                        <p:tgtEl>
                                          <p:spTgt spid="2048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048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0482">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20482">
                                            <p:txEl>
                                              <p:pRg st="5" end="5"/>
                                            </p:txEl>
                                          </p:spTgt>
                                        </p:tgtEl>
                                        <p:attrNameLst>
                                          <p:attrName>style.visibility</p:attrName>
                                        </p:attrNameLst>
                                      </p:cBhvr>
                                      <p:to>
                                        <p:strVal val="visible"/>
                                      </p:to>
                                    </p:set>
                                    <p:anim calcmode="lin" valueType="num">
                                      <p:cBhvr>
                                        <p:cTn id="58" dur="500" fill="hold"/>
                                        <p:tgtEl>
                                          <p:spTgt spid="2048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0482">
                                            <p:txEl>
                                              <p:pRg st="5" end="5"/>
                                            </p:txEl>
                                          </p:spTgt>
                                        </p:tgtEl>
                                        <p:attrNameLst>
                                          <p:attrName>ppt_y</p:attrName>
                                        </p:attrNameLst>
                                      </p:cBhvr>
                                      <p:tavLst>
                                        <p:tav tm="0">
                                          <p:val>
                                            <p:strVal val="#ppt_y"/>
                                          </p:val>
                                        </p:tav>
                                        <p:tav tm="100000">
                                          <p:val>
                                            <p:strVal val="#ppt_y"/>
                                          </p:val>
                                        </p:tav>
                                      </p:tavLst>
                                    </p:anim>
                                    <p:anim calcmode="lin" valueType="num">
                                      <p:cBhvr>
                                        <p:cTn id="60" dur="500" fill="hold"/>
                                        <p:tgtEl>
                                          <p:spTgt spid="2048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048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04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3"/>
          <p:cNvSpPr>
            <a:spLocks noGrp="1"/>
          </p:cNvSpPr>
          <p:nvPr>
            <p:ph idx="4294967295"/>
          </p:nvPr>
        </p:nvSpPr>
        <p:spPr>
          <a:xfrm>
            <a:off x="0" y="2089785"/>
            <a:ext cx="7317105" cy="4055110"/>
          </a:xfrm>
        </p:spPr>
        <p:txBody>
          <a:bodyPr vert="horz" wrap="square" lIns="91440" tIns="45720" rIns="91440" bIns="45720" anchor="t"/>
          <a:p>
            <a:pPr marL="452755" indent="-342900"/>
            <a:r>
              <a:rPr sz="2400">
                <a:sym typeface="+mn-ea"/>
              </a:rPr>
              <a:t>沟壑：</a:t>
            </a:r>
            <a:r>
              <a:rPr sz="2000">
                <a:solidFill>
                  <a:schemeClr val="tx1"/>
                </a:solidFill>
                <a:latin typeface="微软简楷体" charset="0"/>
                <a:ea typeface="微软简楷体" charset="0"/>
                <a:sym typeface="+mn-ea"/>
              </a:rPr>
              <a:t>山沟。</a:t>
            </a:r>
            <a:endParaRPr sz="2400">
              <a:sym typeface="+mn-ea"/>
            </a:endParaRPr>
          </a:p>
          <a:p>
            <a:pPr marL="567055" indent="-457200"/>
            <a:r>
              <a:rPr sz="2400">
                <a:sym typeface="+mn-ea"/>
              </a:rPr>
              <a:t>胶结：</a:t>
            </a:r>
            <a:r>
              <a:rPr sz="2000">
                <a:solidFill>
                  <a:schemeClr val="tx1"/>
                </a:solidFill>
                <a:latin typeface="微软简楷体" charset="0"/>
                <a:ea typeface="微软简楷体" charset="0"/>
                <a:sym typeface="+mn-ea"/>
              </a:rPr>
              <a:t>半流体干燥后变硬黏结在一起。</a:t>
            </a:r>
            <a:endParaRPr sz="2400">
              <a:sym typeface="+mn-ea"/>
            </a:endParaRPr>
          </a:p>
          <a:p>
            <a:pPr marL="567055" indent="-457200"/>
            <a:r>
              <a:rPr sz="2400">
                <a:sym typeface="+mn-ea"/>
              </a:rPr>
              <a:t>钟鼎文：</a:t>
            </a:r>
            <a:r>
              <a:rPr sz="2000">
                <a:solidFill>
                  <a:schemeClr val="tx1"/>
                </a:solidFill>
                <a:latin typeface="微软简楷体" charset="0"/>
                <a:ea typeface="微软简楷体" charset="0"/>
                <a:sym typeface="+mn-ea"/>
              </a:rPr>
              <a:t>古代铜器上铸的或刻的文字，通常专指殷周秦汉铜器的文字。</a:t>
            </a:r>
            <a:endParaRPr sz="2000">
              <a:solidFill>
                <a:schemeClr val="tx1"/>
              </a:solidFill>
              <a:latin typeface="微软简楷体" charset="0"/>
              <a:ea typeface="微软简楷体" charset="0"/>
              <a:sym typeface="+mn-ea"/>
            </a:endParaRPr>
          </a:p>
          <a:p>
            <a:pPr marL="567055" indent="-457200"/>
            <a:r>
              <a:rPr sz="2400">
                <a:sym typeface="+mn-ea"/>
              </a:rPr>
              <a:t>甲骨文：</a:t>
            </a:r>
            <a:r>
              <a:rPr sz="2000">
                <a:solidFill>
                  <a:schemeClr val="tx1"/>
                </a:solidFill>
                <a:latin typeface="微软简楷体" charset="0"/>
                <a:ea typeface="微软简楷体" charset="0"/>
                <a:sym typeface="+mn-ea"/>
              </a:rPr>
              <a:t>古代刻在龟甲和兽骨上的文字，内容多是殷人占卜的记录，现在的汉字就是从甲骨文演变下来的。</a:t>
            </a:r>
            <a:endParaRPr sz="2400">
              <a:sym typeface="+mn-ea"/>
            </a:endParaRPr>
          </a:p>
          <a:p>
            <a:pPr marL="567055" indent="-457200"/>
            <a:r>
              <a:rPr sz="2400">
                <a:sym typeface="+mn-ea"/>
              </a:rPr>
              <a:t>楔形文字：</a:t>
            </a:r>
            <a:r>
              <a:rPr sz="2000">
                <a:solidFill>
                  <a:schemeClr val="tx1"/>
                </a:solidFill>
                <a:latin typeface="微软简楷体" charset="0"/>
                <a:ea typeface="微软简楷体" charset="0"/>
                <a:sym typeface="+mn-ea"/>
              </a:rPr>
              <a:t>公元前三千多年美索不达米亚南部苏马连人创造的文字，笔划像楔子，古代巴比伦人、亚述人、波斯人等都曾使用这种文字。</a:t>
            </a:r>
            <a:endParaRPr lang="zh-CN" altLang="en-US" sz="2400" b="1" dirty="0">
              <a:effectLst>
                <a:outerShdw blurRad="38100" dist="38100" dir="2700000">
                  <a:srgbClr val="FFFFFF"/>
                </a:outerShdw>
              </a:effectLst>
            </a:endParaRPr>
          </a:p>
        </p:txBody>
      </p:sp>
      <p:sp>
        <p:nvSpPr>
          <p:cNvPr id="136195" name="矩形 136194"/>
          <p:cNvSpPr/>
          <p:nvPr/>
        </p:nvSpPr>
        <p:spPr>
          <a:xfrm>
            <a:off x="76200" y="1336040"/>
            <a:ext cx="2961005" cy="829945"/>
          </a:xfrm>
          <a:prstGeom prst="rect">
            <a:avLst/>
          </a:prstGeom>
          <a:noFill/>
          <a:ln w="9525">
            <a:noFill/>
            <a:miter/>
          </a:ln>
        </p:spPr>
        <p:txBody>
          <a:bodyPr wrap="square">
            <a:spAutoFit/>
          </a:bodyPr>
          <a:p>
            <a:pPr marL="457200" lvl="0" indent="-457200" fontAlgn="auto">
              <a:lnSpc>
                <a:spcPct val="150000"/>
              </a:lnSpc>
              <a:buClr>
                <a:srgbClr val="BBE0E3"/>
              </a:buClr>
              <a:buFont typeface="Arial" panose="020B0604020202020204" pitchFamily="34" charset="0"/>
              <a:buChar char="•"/>
            </a:pPr>
            <a:r>
              <a:rPr lang="en-US" altLang="zh-CN" sz="3200" b="1" strike="noStrike" noProof="1" dirty="0">
                <a:solidFill>
                  <a:srgbClr val="C00000"/>
                </a:solidFill>
                <a:latin typeface="华文行楷" panose="02010800040101010101" charset="-122"/>
                <a:ea typeface="华文行楷" panose="02010800040101010101" charset="-122"/>
                <a:cs typeface="+mn-cs"/>
              </a:rPr>
              <a:t>2.理解词义</a:t>
            </a:r>
            <a:endParaRPr lang="zh-CN" altLang="en-US" sz="2800" strike="noStrike" noProof="1" dirty="0">
              <a:solidFill>
                <a:srgbClr val="000000"/>
              </a:solidFill>
              <a:latin typeface="华文行楷" panose="02010800040101010101" charset="-122"/>
              <a:ea typeface="华文行楷" panose="02010800040101010101" charset="-122"/>
            </a:endParaRPr>
          </a:p>
        </p:txBody>
      </p:sp>
      <p:grpSp>
        <p:nvGrpSpPr>
          <p:cNvPr id="7179" name="组合 3"/>
          <p:cNvGrpSpPr/>
          <p:nvPr/>
        </p:nvGrpSpPr>
        <p:grpSpPr>
          <a:xfrm>
            <a:off x="4866958" y="244034"/>
            <a:ext cx="1509712" cy="787206"/>
            <a:chOff x="1309009" y="2425886"/>
            <a:chExt cx="889080" cy="768785"/>
          </a:xfrm>
        </p:grpSpPr>
        <p:sp>
          <p:nvSpPr>
            <p:cNvPr id="5" name="矩形 4"/>
            <p:cNvSpPr/>
            <p:nvPr>
              <p:custDataLst>
                <p:tags r:id="rId1"/>
              </p:custDataLst>
            </p:nvPr>
          </p:nvSpPr>
          <p:spPr>
            <a:xfrm>
              <a:off x="1309010" y="2425886"/>
              <a:ext cx="889079" cy="270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字·词·音</a:t>
              </a:r>
              <a:endParaRPr lang="zh-CN" altLang="en-US" strike="noStrike" noProof="1" smtClean="0">
                <a:solidFill>
                  <a:schemeClr val="bg1"/>
                </a:solidFill>
              </a:endParaRPr>
            </a:p>
          </p:txBody>
        </p:sp>
        <p:sp>
          <p:nvSpPr>
            <p:cNvPr id="11" name="等腰三角形 10"/>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additive="base">
                                        <p:cTn id="7" dur="500" fill="hold"/>
                                        <p:tgtEl>
                                          <p:spTgt spid="7179"/>
                                        </p:tgtEl>
                                        <p:attrNameLst>
                                          <p:attrName>ppt_x</p:attrName>
                                        </p:attrNameLst>
                                      </p:cBhvr>
                                      <p:tavLst>
                                        <p:tav tm="0">
                                          <p:val>
                                            <p:strVal val="#ppt_x"/>
                                          </p:val>
                                        </p:tav>
                                        <p:tav tm="100000">
                                          <p:val>
                                            <p:strVal val="#ppt_x"/>
                                          </p:val>
                                        </p:tav>
                                      </p:tavLst>
                                    </p:anim>
                                    <p:anim calcmode="lin" valueType="num">
                                      <p:cBhvr additive="base">
                                        <p:cTn id="8"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0482">
                                            <p:txEl>
                                              <p:pRg st="0" end="0"/>
                                            </p:txEl>
                                          </p:spTgt>
                                        </p:tgtEl>
                                        <p:attrNameLst>
                                          <p:attrName>style.visibility</p:attrName>
                                        </p:attrNameLst>
                                      </p:cBhvr>
                                      <p:to>
                                        <p:strVal val="visible"/>
                                      </p:to>
                                    </p:set>
                                    <p:anim calcmode="lin" valueType="num">
                                      <p:cBhvr>
                                        <p:cTn id="13" dur="500" fill="hold"/>
                                        <p:tgtEl>
                                          <p:spTgt spid="2048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0482">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2048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048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048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20482">
                                            <p:txEl>
                                              <p:pRg st="1" end="1"/>
                                            </p:txEl>
                                          </p:spTgt>
                                        </p:tgtEl>
                                        <p:attrNameLst>
                                          <p:attrName>style.visibility</p:attrName>
                                        </p:attrNameLst>
                                      </p:cBhvr>
                                      <p:to>
                                        <p:strVal val="visible"/>
                                      </p:to>
                                    </p:set>
                                    <p:anim calcmode="lin" valueType="num">
                                      <p:cBhvr>
                                        <p:cTn id="22" dur="500" fill="hold"/>
                                        <p:tgtEl>
                                          <p:spTgt spid="2048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0482">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2048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048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048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0482">
                                            <p:txEl>
                                              <p:pRg st="2" end="2"/>
                                            </p:txEl>
                                          </p:spTgt>
                                        </p:tgtEl>
                                        <p:attrNameLst>
                                          <p:attrName>style.visibility</p:attrName>
                                        </p:attrNameLst>
                                      </p:cBhvr>
                                      <p:to>
                                        <p:strVal val="visible"/>
                                      </p:to>
                                    </p:set>
                                    <p:anim calcmode="lin" valueType="num">
                                      <p:cBhvr>
                                        <p:cTn id="31" dur="500" fill="hold"/>
                                        <p:tgtEl>
                                          <p:spTgt spid="2048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0482">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2048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048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048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20482">
                                            <p:txEl>
                                              <p:pRg st="3" end="3"/>
                                            </p:txEl>
                                          </p:spTgt>
                                        </p:tgtEl>
                                        <p:attrNameLst>
                                          <p:attrName>style.visibility</p:attrName>
                                        </p:attrNameLst>
                                      </p:cBhvr>
                                      <p:to>
                                        <p:strVal val="visible"/>
                                      </p:to>
                                    </p:set>
                                    <p:anim calcmode="lin" valueType="num">
                                      <p:cBhvr>
                                        <p:cTn id="40" dur="500" fill="hold"/>
                                        <p:tgtEl>
                                          <p:spTgt spid="2048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0482">
                                            <p:txEl>
                                              <p:pRg st="3" end="3"/>
                                            </p:txEl>
                                          </p:spTgt>
                                        </p:tgtEl>
                                        <p:attrNameLst>
                                          <p:attrName>ppt_y</p:attrName>
                                        </p:attrNameLst>
                                      </p:cBhvr>
                                      <p:tavLst>
                                        <p:tav tm="0">
                                          <p:val>
                                            <p:strVal val="#ppt_y"/>
                                          </p:val>
                                        </p:tav>
                                        <p:tav tm="100000">
                                          <p:val>
                                            <p:strVal val="#ppt_y"/>
                                          </p:val>
                                        </p:tav>
                                      </p:tavLst>
                                    </p:anim>
                                    <p:anim calcmode="lin" valueType="num">
                                      <p:cBhvr>
                                        <p:cTn id="42" dur="500" fill="hold"/>
                                        <p:tgtEl>
                                          <p:spTgt spid="2048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048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048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20482">
                                            <p:txEl>
                                              <p:pRg st="4" end="4"/>
                                            </p:txEl>
                                          </p:spTgt>
                                        </p:tgtEl>
                                        <p:attrNameLst>
                                          <p:attrName>style.visibility</p:attrName>
                                        </p:attrNameLst>
                                      </p:cBhvr>
                                      <p:to>
                                        <p:strVal val="visible"/>
                                      </p:to>
                                    </p:set>
                                    <p:anim calcmode="lin" valueType="num">
                                      <p:cBhvr>
                                        <p:cTn id="49" dur="500" fill="hold"/>
                                        <p:tgtEl>
                                          <p:spTgt spid="2048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0482">
                                            <p:txEl>
                                              <p:pRg st="4" end="4"/>
                                            </p:txEl>
                                          </p:spTgt>
                                        </p:tgtEl>
                                        <p:attrNameLst>
                                          <p:attrName>ppt_y</p:attrName>
                                        </p:attrNameLst>
                                      </p:cBhvr>
                                      <p:tavLst>
                                        <p:tav tm="0">
                                          <p:val>
                                            <p:strVal val="#ppt_y"/>
                                          </p:val>
                                        </p:tav>
                                        <p:tav tm="100000">
                                          <p:val>
                                            <p:strVal val="#ppt_y"/>
                                          </p:val>
                                        </p:tav>
                                      </p:tavLst>
                                    </p:anim>
                                    <p:anim calcmode="lin" valueType="num">
                                      <p:cBhvr>
                                        <p:cTn id="51" dur="500" fill="hold"/>
                                        <p:tgtEl>
                                          <p:spTgt spid="2048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048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04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9" name="组合 3"/>
          <p:cNvGrpSpPr/>
          <p:nvPr/>
        </p:nvGrpSpPr>
        <p:grpSpPr>
          <a:xfrm>
            <a:off x="4866958" y="244034"/>
            <a:ext cx="1509712" cy="787206"/>
            <a:chOff x="1309009" y="2425886"/>
            <a:chExt cx="889080" cy="768785"/>
          </a:xfrm>
        </p:grpSpPr>
        <p:sp>
          <p:nvSpPr>
            <p:cNvPr id="5" name="矩形 4"/>
            <p:cNvSpPr/>
            <p:nvPr>
              <p:custDataLst>
                <p:tags r:id="rId1"/>
              </p:custDataLst>
            </p:nvPr>
          </p:nvSpPr>
          <p:spPr>
            <a:xfrm>
              <a:off x="1309010" y="2425886"/>
              <a:ext cx="889079" cy="270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zh-CN" strike="noStrike" noProof="1" smtClean="0">
                  <a:solidFill>
                    <a:schemeClr val="bg1"/>
                  </a:solidFill>
                </a:rPr>
                <a:t>整体</a:t>
              </a:r>
              <a:r>
                <a:rPr lang="en-US" altLang="zh-CN" strike="noStrike" noProof="1" smtClean="0">
                  <a:solidFill>
                    <a:schemeClr val="bg1"/>
                  </a:solidFill>
                </a:rPr>
                <a:t>·</a:t>
              </a:r>
              <a:r>
                <a:rPr lang="zh-CN" altLang="en-US" strike="noStrike" noProof="1" smtClean="0">
                  <a:solidFill>
                    <a:schemeClr val="bg1"/>
                  </a:solidFill>
                </a:rPr>
                <a:t>感知</a:t>
              </a:r>
              <a:endParaRPr lang="zh-CN" altLang="en-US" strike="noStrike" noProof="1" smtClean="0">
                <a:solidFill>
                  <a:schemeClr val="bg1"/>
                </a:solidFill>
              </a:endParaRPr>
            </a:p>
          </p:txBody>
        </p:sp>
        <p:sp>
          <p:nvSpPr>
            <p:cNvPr id="11" name="等腰三角形 10"/>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
        <p:nvSpPr>
          <p:cNvPr id="100" name="文本框 99"/>
          <p:cNvSpPr txBox="1"/>
          <p:nvPr/>
        </p:nvSpPr>
        <p:spPr>
          <a:xfrm>
            <a:off x="393700" y="1854835"/>
            <a:ext cx="4070350" cy="398780"/>
          </a:xfrm>
          <a:prstGeom prst="rect">
            <a:avLst/>
          </a:prstGeom>
          <a:noFill/>
          <a:ln w="9525">
            <a:noFill/>
          </a:ln>
        </p:spPr>
        <p:txBody>
          <a:bodyPr wrap="square">
            <a:spAutoFit/>
          </a:bodyPr>
          <a:p>
            <a:r>
              <a:rPr lang="zh-CN" altLang="en-US" sz="2000" b="0">
                <a:latin typeface="楷体" panose="02010609060101010101" charset="-122"/>
                <a:ea typeface="楷体" panose="02010609060101010101" charset="-122"/>
                <a:cs typeface="宋体" panose="02010600030101010101" pitchFamily="2" charset="-122"/>
              </a:rPr>
              <a:t>你读了本文，了解了哪方面的知识？</a:t>
            </a:r>
            <a:endParaRPr lang="zh-CN" altLang="en-US" sz="2000">
              <a:latin typeface="楷体" panose="02010609060101010101" charset="-122"/>
              <a:ea typeface="楷体" panose="02010609060101010101" charset="-122"/>
            </a:endParaRPr>
          </a:p>
        </p:txBody>
      </p:sp>
      <p:sp>
        <p:nvSpPr>
          <p:cNvPr id="2" name="文本框 1"/>
          <p:cNvSpPr txBox="1"/>
          <p:nvPr/>
        </p:nvSpPr>
        <p:spPr>
          <a:xfrm>
            <a:off x="279400" y="2397760"/>
            <a:ext cx="7279640" cy="3415030"/>
          </a:xfrm>
          <a:prstGeom prst="rect">
            <a:avLst/>
          </a:prstGeom>
          <a:noFill/>
          <a:ln w="9525">
            <a:noFill/>
          </a:ln>
        </p:spPr>
        <p:txBody>
          <a:bodyPr wrap="square">
            <a:spAutoFit/>
          </a:bodyPr>
          <a:p>
            <a:r>
              <a:rPr lang="zh-CN" altLang="en-US" sz="1800" b="0">
                <a:latin typeface="宋体" panose="02010600030101010101" pitchFamily="2" charset="-122"/>
                <a:ea typeface="宋体" panose="02010600030101010101" pitchFamily="2" charset="-122"/>
                <a:cs typeface="宋体" panose="02010600030101010101" pitchFamily="2" charset="-122"/>
              </a:rPr>
              <a:t>（</a:t>
            </a:r>
            <a:r>
              <a:rPr lang="en-US" altLang="zh-CN" sz="1800" b="0">
                <a:latin typeface="宋体" panose="02010600030101010101" pitchFamily="2" charset="-122"/>
                <a:ea typeface="宋体" panose="02010600030101010101" pitchFamily="2" charset="-122"/>
                <a:cs typeface="宋体" panose="02010600030101010101" pitchFamily="2" charset="-122"/>
              </a:rPr>
              <a:t>1</a:t>
            </a:r>
            <a:r>
              <a:rPr lang="zh-CN" altLang="en-US" sz="1800" b="0">
                <a:latin typeface="宋体" panose="02010600030101010101" pitchFamily="2" charset="-122"/>
                <a:ea typeface="宋体" panose="02010600030101010101" pitchFamily="2" charset="-122"/>
                <a:cs typeface="宋体" panose="02010600030101010101" pitchFamily="2" charset="-122"/>
              </a:rPr>
              <a:t>）躺在山野里的岩石，是大自然保存时间记录的一种方式。 （</a:t>
            </a:r>
            <a:r>
              <a:rPr lang="en-US" altLang="zh-CN" sz="1800" b="0">
                <a:latin typeface="宋体" panose="02010600030101010101" pitchFamily="2" charset="-122"/>
                <a:ea typeface="宋体" panose="02010600030101010101" pitchFamily="2" charset="-122"/>
                <a:cs typeface="宋体" panose="02010600030101010101" pitchFamily="2" charset="-122"/>
              </a:rPr>
              <a:t>2</a:t>
            </a:r>
            <a:r>
              <a:rPr lang="zh-CN" altLang="en-US" sz="1800" b="0">
                <a:latin typeface="宋体" panose="02010600030101010101" pitchFamily="2" charset="-122"/>
                <a:ea typeface="宋体" panose="02010600030101010101" pitchFamily="2" charset="-122"/>
                <a:cs typeface="宋体" panose="02010600030101010101" pitchFamily="2" charset="-122"/>
              </a:rPr>
              <a:t>）每一厘米的岩层便代表着几十年到上百年的时间。（</a:t>
            </a:r>
            <a:r>
              <a:rPr lang="en-US" altLang="zh-CN" sz="1800" b="0">
                <a:latin typeface="宋体" panose="02010600030101010101" pitchFamily="2" charset="-122"/>
                <a:ea typeface="宋体" panose="02010600030101010101" pitchFamily="2" charset="-122"/>
                <a:cs typeface="宋体" panose="02010600030101010101" pitchFamily="2" charset="-122"/>
              </a:rPr>
              <a:t>3</a:t>
            </a:r>
            <a:r>
              <a:rPr lang="zh-CN" altLang="en-US" sz="1800" b="0">
                <a:latin typeface="宋体" panose="02010600030101010101" pitchFamily="2" charset="-122"/>
                <a:ea typeface="宋体" panose="02010600030101010101" pitchFamily="2" charset="-122"/>
                <a:cs typeface="宋体" panose="02010600030101010101" pitchFamily="2" charset="-122"/>
              </a:rPr>
              <a:t>）北京故宫里的计时装置一一铜壶滴漏，是用水滴记录时间的方式。（</a:t>
            </a:r>
            <a:r>
              <a:rPr lang="en-US" altLang="zh-CN" sz="1800" b="0">
                <a:latin typeface="宋体" panose="02010600030101010101" pitchFamily="2" charset="-122"/>
                <a:ea typeface="宋体" panose="02010600030101010101" pitchFamily="2" charset="-122"/>
                <a:cs typeface="宋体" panose="02010600030101010101" pitchFamily="2" charset="-122"/>
              </a:rPr>
              <a:t>4</a:t>
            </a:r>
            <a:r>
              <a:rPr lang="zh-CN" altLang="en-US" sz="1800" b="0">
                <a:latin typeface="宋体" panose="02010600030101010101" pitchFamily="2" charset="-122"/>
                <a:ea typeface="宋体" panose="02010600030101010101" pitchFamily="2" charset="-122"/>
                <a:cs typeface="宋体" panose="02010600030101010101" pitchFamily="2" charset="-122"/>
              </a:rPr>
              <a:t>）大自然中他各种物质都时时刻刻运动着。（</a:t>
            </a:r>
            <a:r>
              <a:rPr lang="en-US" altLang="zh-CN" sz="1800" b="0">
                <a:latin typeface="宋体" panose="02010600030101010101" pitchFamily="2" charset="-122"/>
                <a:ea typeface="宋体" panose="02010600030101010101" pitchFamily="2" charset="-122"/>
                <a:cs typeface="宋体" panose="02010600030101010101" pitchFamily="2" charset="-122"/>
              </a:rPr>
              <a:t>5</a:t>
            </a:r>
            <a:r>
              <a:rPr lang="zh-CN" altLang="en-US" sz="1800" b="0">
                <a:latin typeface="宋体" panose="02010600030101010101" pitchFamily="2" charset="-122"/>
                <a:ea typeface="宋体" panose="02010600030101010101" pitchFamily="2" charset="-122"/>
                <a:cs typeface="宋体" panose="02010600030101010101" pitchFamily="2" charset="-122"/>
              </a:rPr>
              <a:t>）“海枯石烂”会有时。（</a:t>
            </a:r>
            <a:r>
              <a:rPr lang="en-US" altLang="zh-CN" sz="1800" b="0">
                <a:latin typeface="宋体" panose="02010600030101010101" pitchFamily="2" charset="-122"/>
                <a:ea typeface="宋体" panose="02010600030101010101" pitchFamily="2" charset="-122"/>
                <a:cs typeface="宋体" panose="02010600030101010101" pitchFamily="2" charset="-122"/>
              </a:rPr>
              <a:t>6</a:t>
            </a:r>
            <a:r>
              <a:rPr lang="zh-CN" altLang="en-US" sz="1800" b="0">
                <a:latin typeface="宋体" panose="02010600030101010101" pitchFamily="2" charset="-122"/>
                <a:ea typeface="宋体" panose="02010600030101010101" pitchFamily="2" charset="-122"/>
                <a:cs typeface="宋体" panose="02010600030101010101" pitchFamily="2" charset="-122"/>
              </a:rPr>
              <a:t>）“石烂”的原因：它无时无刻不经受着从各方面来的“攻击”：炎热的太阳烘烤着它，严寒的霜雪冷冻着它，风吹着它，雨打着它</a:t>
            </a:r>
            <a:r>
              <a:rPr lang="en-US" altLang="zh-CN" sz="1800" b="0">
                <a:latin typeface="宋体" panose="02010600030101010101" pitchFamily="2" charset="-122"/>
                <a:ea typeface="宋体" panose="02010600030101010101" pitchFamily="2" charset="-122"/>
                <a:cs typeface="宋体" panose="02010600030101010101" pitchFamily="2" charset="-122"/>
              </a:rPr>
              <a:t>……</a:t>
            </a:r>
            <a:r>
              <a:rPr lang="zh-CN" altLang="en-US" sz="1800" b="0">
                <a:latin typeface="宋体" panose="02010600030101010101" pitchFamily="2" charset="-122"/>
                <a:ea typeface="宋体" panose="02010600030101010101" pitchFamily="2" charset="-122"/>
                <a:cs typeface="宋体" panose="02010600030101010101" pitchFamily="2" charset="-122"/>
              </a:rPr>
              <a:t>空气和水中的酸类腐蚀着岩石中的一部分物质。地面上和地下的生物也没有放弃对它的破坏。（</a:t>
            </a:r>
            <a:r>
              <a:rPr lang="en-US" altLang="zh-CN" sz="1800" b="0">
                <a:latin typeface="宋体" panose="02010600030101010101" pitchFamily="2" charset="-122"/>
                <a:ea typeface="宋体" panose="02010600030101010101" pitchFamily="2" charset="-122"/>
                <a:cs typeface="宋体" panose="02010600030101010101" pitchFamily="2" charset="-122"/>
              </a:rPr>
              <a:t>7</a:t>
            </a:r>
            <a:r>
              <a:rPr lang="zh-CN" altLang="en-US" sz="1800" b="0">
                <a:latin typeface="宋体" panose="02010600030101010101" pitchFamily="2" charset="-122"/>
                <a:ea typeface="宋体" panose="02010600030101010101" pitchFamily="2" charset="-122"/>
                <a:cs typeface="宋体" panose="02010600030101010101" pitchFamily="2" charset="-122"/>
              </a:rPr>
              <a:t>）岩石的毁灭与生成过程。（</a:t>
            </a:r>
            <a:r>
              <a:rPr lang="en-US" altLang="zh-CN" sz="1800" b="0">
                <a:latin typeface="宋体" panose="02010600030101010101" pitchFamily="2" charset="-122"/>
                <a:ea typeface="宋体" panose="02010600030101010101" pitchFamily="2" charset="-122"/>
                <a:cs typeface="宋体" panose="02010600030101010101" pitchFamily="2" charset="-122"/>
              </a:rPr>
              <a:t>8</a:t>
            </a:r>
            <a:r>
              <a:rPr lang="zh-CN" altLang="en-US" sz="1800" b="0">
                <a:latin typeface="宋体" panose="02010600030101010101" pitchFamily="2" charset="-122"/>
                <a:ea typeface="宋体" panose="02010600030101010101" pitchFamily="2" charset="-122"/>
                <a:cs typeface="宋体" panose="02010600030101010101" pitchFamily="2" charset="-122"/>
              </a:rPr>
              <a:t>）一米厚的岩石形成需要的时间：大约</a:t>
            </a:r>
            <a:r>
              <a:rPr lang="en-US" altLang="zh-CN" sz="1800" b="0">
                <a:latin typeface="Calibri" panose="020F0502020204030204" charset="0"/>
                <a:cs typeface="Calibri" panose="020F0502020204030204" charset="0"/>
              </a:rPr>
              <a:t>3000</a:t>
            </a:r>
            <a:r>
              <a:rPr lang="zh-CN" altLang="en-US" sz="1800" b="0">
                <a:latin typeface="宋体" panose="02010600030101010101" pitchFamily="2" charset="-122"/>
                <a:ea typeface="宋体" panose="02010600030101010101" pitchFamily="2" charset="-122"/>
                <a:cs typeface="宋体" panose="02010600030101010101" pitchFamily="2" charset="-122"/>
              </a:rPr>
              <a:t>－</a:t>
            </a:r>
            <a:r>
              <a:rPr lang="en-US" altLang="zh-CN" sz="1800" b="0">
                <a:latin typeface="Calibri" panose="020F0502020204030204" charset="0"/>
                <a:cs typeface="Calibri" panose="020F0502020204030204" charset="0"/>
              </a:rPr>
              <a:t>10000</a:t>
            </a:r>
            <a:r>
              <a:rPr lang="zh-CN" altLang="en-US" sz="1800" b="0">
                <a:latin typeface="宋体" panose="02010600030101010101" pitchFamily="2" charset="-122"/>
                <a:ea typeface="宋体" panose="02010600030101010101" pitchFamily="2" charset="-122"/>
                <a:cs typeface="宋体" panose="02010600030101010101" pitchFamily="2" charset="-122"/>
              </a:rPr>
              <a:t>年的时间。</a:t>
            </a:r>
            <a:endParaRPr lang="zh-CN" altLang="en-US" sz="1800" b="0">
              <a:latin typeface="宋体" panose="02010600030101010101" pitchFamily="2" charset="-122"/>
              <a:ea typeface="宋体" panose="02010600030101010101" pitchFamily="2" charset="-122"/>
              <a:cs typeface="宋体" panose="02010600030101010101" pitchFamily="2" charset="-122"/>
            </a:endParaRPr>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additive="base">
                                        <p:cTn id="7" dur="500" fill="hold"/>
                                        <p:tgtEl>
                                          <p:spTgt spid="7179"/>
                                        </p:tgtEl>
                                        <p:attrNameLst>
                                          <p:attrName>ppt_x</p:attrName>
                                        </p:attrNameLst>
                                      </p:cBhvr>
                                      <p:tavLst>
                                        <p:tav tm="0">
                                          <p:val>
                                            <p:strVal val="#ppt_x"/>
                                          </p:val>
                                        </p:tav>
                                        <p:tav tm="100000">
                                          <p:val>
                                            <p:strVal val="#ppt_x"/>
                                          </p:val>
                                        </p:tav>
                                      </p:tavLst>
                                    </p:anim>
                                    <p:anim calcmode="lin" valueType="num">
                                      <p:cBhvr additive="base">
                                        <p:cTn id="8"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wipe(down)">
                                      <p:cBhvr>
                                        <p:cTn id="13" dur="500"/>
                                        <p:tgtEl>
                                          <p:spTgt spid="10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01.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02.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03.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04.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05.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06.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07.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08.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09.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11.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12.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63.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64.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65.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66.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67.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68.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69.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71.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72.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73.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74.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75.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76.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77.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78.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79.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81.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82.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83.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84.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85.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86.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87.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88.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89.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91.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92.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93.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94.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95.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96.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97.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98.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99.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3101</Words>
  <Application>WPS 演示</Application>
  <PresentationFormat>宽屏</PresentationFormat>
  <Paragraphs>172</Paragraphs>
  <Slides>21</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21</vt:i4>
      </vt:variant>
    </vt:vector>
  </HeadingPairs>
  <TitlesOfParts>
    <vt:vector size="42" baseType="lpstr">
      <vt:lpstr>Arial</vt:lpstr>
      <vt:lpstr>宋体</vt:lpstr>
      <vt:lpstr>Wingdings</vt:lpstr>
      <vt:lpstr>Times New Roman</vt:lpstr>
      <vt:lpstr>幼圆</vt:lpstr>
      <vt:lpstr>微软雅黑</vt:lpstr>
      <vt:lpstr>Calibri</vt:lpstr>
      <vt:lpstr>华文中宋</vt:lpstr>
      <vt:lpstr>华文行楷</vt:lpstr>
      <vt:lpstr>华文楷体</vt:lpstr>
      <vt:lpstr>方正行楷简体</vt:lpstr>
      <vt:lpstr>华康楷体W5-A</vt:lpstr>
      <vt:lpstr>微软简楷体</vt:lpstr>
      <vt:lpstr>楷体</vt:lpstr>
      <vt:lpstr>Arial Unicode MS</vt:lpstr>
      <vt:lpstr>黑体</vt:lpstr>
      <vt:lpstr>_x000B__x000C_</vt:lpstr>
      <vt:lpstr>Segoe Print</vt:lpstr>
      <vt:lpstr>楷体_GB2312</vt:lpstr>
      <vt:lpstr>新宋体</vt:lpstr>
      <vt:lpstr>自定义设计方案</vt:lpstr>
      <vt:lpstr>时 间 的 脚 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宇恒编辑部</dc:creator>
  <cp:lastModifiedBy>aa</cp:lastModifiedBy>
  <cp:revision>186</cp:revision>
  <dcterms:created xsi:type="dcterms:W3CDTF">2015-11-16T01:00:00Z</dcterms:created>
  <dcterms:modified xsi:type="dcterms:W3CDTF">2019-12-27T12:48:35Z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