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18" r:id="rId4"/>
    <p:sldId id="319" r:id="rId6"/>
    <p:sldId id="261" r:id="rId7"/>
    <p:sldId id="262" r:id="rId8"/>
    <p:sldId id="348" r:id="rId9"/>
    <p:sldId id="377" r:id="rId10"/>
    <p:sldId id="263" r:id="rId11"/>
    <p:sldId id="322" r:id="rId12"/>
    <p:sldId id="378" r:id="rId13"/>
    <p:sldId id="385" r:id="rId14"/>
    <p:sldId id="379" r:id="rId15"/>
    <p:sldId id="381" r:id="rId16"/>
    <p:sldId id="309" r:id="rId17"/>
    <p:sldId id="383" r:id="rId18"/>
    <p:sldId id="387" r:id="rId19"/>
    <p:sldId id="388" r:id="rId20"/>
    <p:sldId id="386" r:id="rId21"/>
    <p:sldId id="395" r:id="rId22"/>
    <p:sldId id="393" r:id="rId23"/>
    <p:sldId id="394" r:id="rId24"/>
    <p:sldId id="401" r:id="rId25"/>
    <p:sldId id="402" r:id="rId26"/>
    <p:sldId id="404" r:id="rId27"/>
    <p:sldId id="405" r:id="rId28"/>
    <p:sldId id="406" r:id="rId29"/>
    <p:sldId id="407" r:id="rId3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Times New Roman" panose="02020603050405020304" pitchFamily="18" charset="0"/>
        <a:ea typeface="幼圆" panose="020105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9pPr>
  </p:defaultTextStyle>
  <p:extLst>
    <p:ext uri="{521415D9-36F7-43E2-AB2F-B90AF26B5E84}">
      <p14:sectionLst xmlns:p14="http://schemas.microsoft.com/office/powerpoint/2010/main">
        <p14:section name="默认节" id="{6420010a-cd5f-45c0-841c-54ab1ab0219a}">
          <p14:sldIdLst>
            <p14:sldId id="256"/>
            <p14:sldId id="318"/>
            <p14:sldId id="319"/>
            <p14:sldId id="261"/>
            <p14:sldId id="262"/>
            <p14:sldId id="348"/>
            <p14:sldId id="377"/>
            <p14:sldId id="263"/>
            <p14:sldId id="322"/>
            <p14:sldId id="378"/>
            <p14:sldId id="385"/>
            <p14:sldId id="379"/>
            <p14:sldId id="381"/>
            <p14:sldId id="309"/>
            <p14:sldId id="383"/>
            <p14:sldId id="387"/>
            <p14:sldId id="388"/>
            <p14:sldId id="386"/>
            <p14:sldId id="395"/>
            <p14:sldId id="393"/>
            <p14:sldId id="394"/>
            <p14:sldId id="401"/>
            <p14:sldId id="402"/>
            <p14:sldId id="404"/>
            <p14:sldId id="405"/>
            <p14:sldId id="406"/>
            <p14:sldId id="407"/>
          </p14:sldIdLst>
        </p14:section>
        <p14:section name="无标题节" id="{29efb70e-b3e1-44c5-bd58-31ffebe8eaf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16" d="100"/>
          <a:sy n="116" d="100"/>
        </p:scale>
        <p:origin x="336" y="108"/>
      </p:cViewPr>
      <p:guideLst>
        <p:guide orient="horz" pos="1996"/>
        <p:guide pos="2808"/>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1"/>
            <a:ext cx="8139178" cy="899167"/>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0"/>
            <a:ext cx="8139178" cy="624845"/>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1296000"/>
            <a:ext cx="3962432" cy="504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789043"/>
            <a:ext cx="3962432"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5" Type="http://schemas.openxmlformats.org/officeDocument/2006/relationships/theme" Target="../theme/theme1.xml"/><Relationship Id="rId44" Type="http://schemas.openxmlformats.org/officeDocument/2006/relationships/tags" Target="../tags/tag61.xml"/><Relationship Id="rId43" Type="http://schemas.openxmlformats.org/officeDocument/2006/relationships/tags" Target="../tags/tag60.xml"/><Relationship Id="rId42" Type="http://schemas.openxmlformats.org/officeDocument/2006/relationships/tags" Target="../tags/tag59.xml"/><Relationship Id="rId41" Type="http://schemas.openxmlformats.org/officeDocument/2006/relationships/tags" Target="../tags/tag58.xml"/><Relationship Id="rId40" Type="http://schemas.openxmlformats.org/officeDocument/2006/relationships/tags" Target="../tags/tag57.xml"/><Relationship Id="rId4" Type="http://schemas.openxmlformats.org/officeDocument/2006/relationships/slideLayout" Target="../slideLayouts/slideLayout4.xml"/><Relationship Id="rId39" Type="http://schemas.openxmlformats.org/officeDocument/2006/relationships/tags" Target="../tags/tag56.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9"/>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0"/>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1"/>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2"/>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43"/>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4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6.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hyperlink" Target="file:///C:\Users\Administrator\Desktop\&#20843;&#35821;&#20154;&#19979;\&#20843;&#35821;&#20154;&#19979;\&#25945;&#23398;&#36164;&#28304;&#21253;\&#31532;&#20108;&#21333;&#20803;\6.&#38463;&#35199;&#33707;&#22827;&#30701;&#25991;&#20004;&#31687;\&#23186;&#20307;&#32032;&#26448;\&#38899;&#39057;\18_&#38463;&#35199;&#33707;&#22827;&#30701;&#25991;&#20004;&#31687;%20&#24656;&#40857;&#26080;&#22788;&#19981;&#22312;%20&#26391;&#35829;%20&#20843;&#24180;&#32423;&#35821;&#25991;&#19978;-&#22269;&#35821;&#27969;&#30021;.qsv" TargetMode="Externa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108.xml"/><Relationship Id="rId1" Type="http://schemas.openxmlformats.org/officeDocument/2006/relationships/tags" Target="../tags/tag10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1.png"/><Relationship Id="rId1" Type="http://schemas.openxmlformats.org/officeDocument/2006/relationships/slide" Target="slide4.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13.jpe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32.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15.jpeg"/><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38.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slide" Target="slide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4.png"/><Relationship Id="rId2" Type="http://schemas.openxmlformats.org/officeDocument/2006/relationships/tags" Target="../tags/tag67.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9.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3.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hyperlink" Target="file:///C:\Users\Administrator\Desktop\&#20843;&#35821;&#20154;&#19979;\&#20843;&#35821;&#20154;&#19979;\&#25945;&#23398;&#36164;&#28304;&#21253;\&#31532;&#20108;&#21333;&#20803;\6.&#38463;&#35199;&#33707;&#22827;&#30701;&#25991;&#20004;&#31687;\&#23186;&#20307;&#32032;&#26448;\&#38899;&#39057;\18_&#38463;&#35199;&#33707;&#22827;&#30701;&#25991;&#20004;&#31687;%20&#24656;&#40857;&#26080;&#22788;&#19981;&#22312;%20&#33539;&#35835;%20&#20843;&#24180;&#32423;&#35821;&#25991;&#19978;-&#22269;&#35821;&#27969;&#30021;.qsv" TargetMode="Externa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image" Target="../media/image1.png"/><Relationship Id="rId2" Type="http://schemas.openxmlformats.org/officeDocument/2006/relationships/slide" Target="slide1.xml"/><Relationship Id="rId11" Type="http://schemas.openxmlformats.org/officeDocument/2006/relationships/slideLayout" Target="../slideLayouts/slideLayout20.xml"/><Relationship Id="rId10" Type="http://schemas.openxmlformats.org/officeDocument/2006/relationships/image" Target="../media/image10.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ctrTitle" idx="4294967295"/>
          </p:nvPr>
        </p:nvSpPr>
        <p:spPr>
          <a:xfrm>
            <a:off x="4488815" y="2707005"/>
            <a:ext cx="4502785" cy="692150"/>
          </a:xfrm>
        </p:spPr>
        <p:txBody>
          <a:bodyPr anchor="ctr"/>
          <a:p>
            <a:pPr algn="ctr" defTabSz="685800" fontAlgn="auto">
              <a:buNone/>
            </a:pPr>
            <a:r>
              <a:rPr lang="zh-CN" altLang="en-US" sz="4000" strike="noStrike" kern="1200" baseline="0" noProof="1">
                <a:ln w="9525" cmpd="sng">
                  <a:solidFill>
                    <a:schemeClr val="accent1"/>
                  </a:solidFill>
                  <a:prstDash val="solid"/>
                </a:ln>
                <a:solidFill>
                  <a:schemeClr val="accent6">
                    <a:lumMod val="75000"/>
                  </a:schemeClr>
                </a:solidFill>
                <a:effectLst>
                  <a:glow rad="38100">
                    <a:schemeClr val="accent1">
                      <a:alpha val="40000"/>
                    </a:schemeClr>
                  </a:glow>
                </a:effectLst>
                <a:latin typeface="微软雅黑" panose="020B0503020204020204" pitchFamily="34" charset="-122"/>
                <a:ea typeface="微软雅黑" panose="020B0503020204020204" pitchFamily="34" charset="-122"/>
                <a:cs typeface="+mj-cs"/>
              </a:rPr>
              <a:t>阿西莫夫短文两篇</a:t>
            </a:r>
            <a:endParaRPr lang="zh-CN" altLang="en-US" sz="4000" strike="noStrike" kern="1200" baseline="0" noProof="1">
              <a:ln w="9525" cmpd="sng">
                <a:solidFill>
                  <a:schemeClr val="accent1"/>
                </a:solidFill>
                <a:prstDash val="solid"/>
              </a:ln>
              <a:solidFill>
                <a:schemeClr val="accent6">
                  <a:lumMod val="75000"/>
                </a:schemeClr>
              </a:solidFill>
              <a:effectLst>
                <a:glow rad="38100">
                  <a:schemeClr val="accent1">
                    <a:alpha val="40000"/>
                  </a:schemeClr>
                </a:glow>
              </a:effectLst>
              <a:latin typeface="微软雅黑" panose="020B0503020204020204" pitchFamily="34" charset="-122"/>
              <a:ea typeface="微软雅黑" panose="020B0503020204020204" pitchFamily="34" charset="-122"/>
              <a:cs typeface="+mj-cs"/>
            </a:endParaRPr>
          </a:p>
        </p:txBody>
      </p:sp>
      <p:sp>
        <p:nvSpPr>
          <p:cNvPr id="8" name="流程图: 数据 7"/>
          <p:cNvSpPr/>
          <p:nvPr/>
        </p:nvSpPr>
        <p:spPr>
          <a:xfrm>
            <a:off x="3673793" y="1407478"/>
            <a:ext cx="3403600" cy="430213"/>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zh-CN" altLang="en-US" strike="noStrike" noProof="1">
                <a:latin typeface="华文行楷" panose="02010800040101010101" charset="-122"/>
                <a:ea typeface="华文行楷" panose="02010800040101010101" charset="-122"/>
              </a:rPr>
              <a:t>人教版八年级下册</a:t>
            </a:r>
            <a:endParaRPr lang="zh-CN" altLang="en-US" strike="noStrike" noProof="1">
              <a:latin typeface="华文行楷" panose="02010800040101010101" charset="-122"/>
              <a:ea typeface="华文行楷" panose="02010800040101010101" charset="-122"/>
            </a:endParaRPr>
          </a:p>
        </p:txBody>
      </p:sp>
      <p:sp>
        <p:nvSpPr>
          <p:cNvPr id="3" name="文本框 2"/>
          <p:cNvSpPr txBox="1"/>
          <p:nvPr/>
        </p:nvSpPr>
        <p:spPr>
          <a:xfrm>
            <a:off x="3688080" y="5111750"/>
            <a:ext cx="1768475" cy="521970"/>
          </a:xfrm>
          <a:prstGeom prst="rect">
            <a:avLst/>
          </a:prstGeom>
          <a:noFill/>
        </p:spPr>
        <p:txBody>
          <a:bodyPr wrap="square" rtlCol="0">
            <a:spAutoFit/>
          </a:bodyPr>
          <a:p>
            <a:r>
              <a:rPr lang="zh-CN" altLang="en-US" sz="2800" b="1">
                <a:latin typeface="+mj-ea"/>
                <a:ea typeface="+mj-ea"/>
              </a:rPr>
              <a:t>第二单元</a:t>
            </a:r>
            <a:endParaRPr lang="zh-CN" altLang="en-US" sz="2800" b="1">
              <a:latin typeface="+mj-ea"/>
              <a:ea typeface="+mj-ea"/>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9"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6"/>
      <p:bldP spid="5" grpId="7"/>
      <p:bldP spid="5" grpId="8"/>
      <p:bldP spid="5" grpId="9"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矩形 3"/>
          <p:cNvSpPr>
            <a:spLocks noGrp="1"/>
          </p:cNvSpPr>
          <p:nvPr>
            <p:ph type="body" idx="4294967295"/>
          </p:nvPr>
        </p:nvSpPr>
        <p:spPr>
          <a:xfrm>
            <a:off x="0" y="1708785"/>
            <a:ext cx="3381375" cy="3047365"/>
          </a:xfrm>
        </p:spPr>
        <p:txBody>
          <a:bodyPr lIns="90000" tIns="46800" rIns="90000" bIns="46800">
            <a:spAutoFit/>
          </a:bodyPr>
          <a:p>
            <a:pPr marL="0" indent="0">
              <a:lnSpc>
                <a:spcPct val="200000"/>
              </a:lnSpc>
              <a:buFont typeface="Wingdings" panose="05000000000000000000" pitchFamily="2" charset="2"/>
              <a:buNone/>
            </a:pPr>
            <a:r>
              <a:rPr lang="en-US" altLang="zh-CN" sz="2400" b="1" dirty="0"/>
              <a:t>    </a:t>
            </a:r>
            <a:r>
              <a:rPr lang="zh-CN" altLang="en-US" sz="2400" b="1" dirty="0"/>
              <a:t>听读课文，并结合大屏展示的图片，了解课文内容，理清作者的写作思路，准备复述。</a:t>
            </a:r>
            <a:endParaRPr lang="zh-CN" altLang="en-US" sz="2400" b="1" dirty="0"/>
          </a:p>
        </p:txBody>
      </p:sp>
      <p:sp>
        <p:nvSpPr>
          <p:cNvPr id="86019" name="文本框 6"/>
          <p:cNvSpPr txBox="1"/>
          <p:nvPr/>
        </p:nvSpPr>
        <p:spPr>
          <a:xfrm>
            <a:off x="4497388" y="1622425"/>
            <a:ext cx="4032250" cy="521970"/>
          </a:xfrm>
          <a:prstGeom prst="rect">
            <a:avLst/>
          </a:prstGeom>
          <a:noFill/>
          <a:ln w="9525">
            <a:noFill/>
          </a:ln>
        </p:spPr>
        <p:txBody>
          <a:bodyPr>
            <a:spAutoFit/>
          </a:bodyPr>
          <a:p>
            <a:pPr>
              <a:spcBef>
                <a:spcPct val="50000"/>
              </a:spcBef>
            </a:pPr>
            <a:r>
              <a:rPr lang="zh-CN" altLang="en-US" sz="2800" b="1" dirty="0">
                <a:solidFill>
                  <a:srgbClr val="0000FF"/>
                </a:solidFill>
                <a:latin typeface="Arial" panose="020B0604020202020204" pitchFamily="34" charset="0"/>
              </a:rPr>
              <a:t>南极发现恐龙化石</a:t>
            </a:r>
            <a:endParaRPr lang="zh-CN" altLang="en-US" sz="2800" b="1" dirty="0">
              <a:solidFill>
                <a:srgbClr val="0000FF"/>
              </a:solidFill>
              <a:latin typeface="Arial" panose="020B0604020202020204" pitchFamily="34" charset="0"/>
            </a:endParaRPr>
          </a:p>
        </p:txBody>
      </p:sp>
      <p:sp>
        <p:nvSpPr>
          <p:cNvPr id="86020" name="文本框 7"/>
          <p:cNvSpPr txBox="1"/>
          <p:nvPr/>
        </p:nvSpPr>
        <p:spPr>
          <a:xfrm>
            <a:off x="5040630" y="3638550"/>
            <a:ext cx="2397760" cy="521970"/>
          </a:xfrm>
          <a:prstGeom prst="rect">
            <a:avLst/>
          </a:prstGeom>
          <a:noFill/>
          <a:ln w="9525">
            <a:noFill/>
          </a:ln>
        </p:spPr>
        <p:txBody>
          <a:bodyPr wrap="square">
            <a:spAutoFit/>
          </a:bodyPr>
          <a:p>
            <a:pPr>
              <a:spcBef>
                <a:spcPct val="50000"/>
              </a:spcBef>
            </a:pPr>
            <a:r>
              <a:rPr lang="zh-CN" altLang="en-US" sz="2800" b="1" dirty="0">
                <a:solidFill>
                  <a:srgbClr val="0000FF"/>
                </a:solidFill>
                <a:latin typeface="Arial" panose="020B0604020202020204" pitchFamily="34" charset="0"/>
              </a:rPr>
              <a:t>恐龙无处不在</a:t>
            </a:r>
            <a:endParaRPr lang="zh-CN" altLang="en-US" sz="2800" b="1" dirty="0">
              <a:solidFill>
                <a:srgbClr val="0000FF"/>
              </a:solidFill>
              <a:latin typeface="Arial" panose="020B0604020202020204" pitchFamily="34" charset="0"/>
            </a:endParaRPr>
          </a:p>
        </p:txBody>
      </p:sp>
      <p:sp>
        <p:nvSpPr>
          <p:cNvPr id="86021" name="文本框 8"/>
          <p:cNvSpPr txBox="1"/>
          <p:nvPr/>
        </p:nvSpPr>
        <p:spPr>
          <a:xfrm>
            <a:off x="5040630" y="4721860"/>
            <a:ext cx="2606675" cy="521970"/>
          </a:xfrm>
          <a:prstGeom prst="rect">
            <a:avLst/>
          </a:prstGeom>
          <a:noFill/>
          <a:ln w="9525">
            <a:noFill/>
          </a:ln>
        </p:spPr>
        <p:txBody>
          <a:bodyPr wrap="square">
            <a:spAutoFit/>
          </a:bodyPr>
          <a:p>
            <a:pPr>
              <a:spcBef>
                <a:spcPct val="50000"/>
              </a:spcBef>
            </a:pPr>
            <a:r>
              <a:rPr lang="zh-CN" altLang="en-US" sz="2800" b="1" dirty="0">
                <a:solidFill>
                  <a:srgbClr val="0000FF"/>
                </a:solidFill>
                <a:latin typeface="Arial" panose="020B0604020202020204" pitchFamily="34" charset="0"/>
              </a:rPr>
              <a:t>恐龙不会迁徙</a:t>
            </a:r>
            <a:endParaRPr lang="zh-CN" altLang="en-US" sz="2800" b="1" dirty="0">
              <a:solidFill>
                <a:srgbClr val="0000FF"/>
              </a:solidFill>
              <a:latin typeface="Arial" panose="020B0604020202020204" pitchFamily="34" charset="0"/>
            </a:endParaRPr>
          </a:p>
        </p:txBody>
      </p:sp>
      <p:sp>
        <p:nvSpPr>
          <p:cNvPr id="86022" name="文本框 9"/>
          <p:cNvSpPr txBox="1"/>
          <p:nvPr/>
        </p:nvSpPr>
        <p:spPr>
          <a:xfrm>
            <a:off x="5430520" y="5676900"/>
            <a:ext cx="1826895" cy="521970"/>
          </a:xfrm>
          <a:prstGeom prst="rect">
            <a:avLst/>
          </a:prstGeom>
          <a:noFill/>
          <a:ln w="9525">
            <a:noFill/>
          </a:ln>
        </p:spPr>
        <p:txBody>
          <a:bodyPr wrap="square">
            <a:spAutoFit/>
          </a:bodyPr>
          <a:p>
            <a:pPr>
              <a:spcBef>
                <a:spcPct val="50000"/>
              </a:spcBef>
            </a:pPr>
            <a:r>
              <a:rPr lang="zh-CN" altLang="en-US" sz="2800" b="1" dirty="0">
                <a:solidFill>
                  <a:srgbClr val="0000FF"/>
                </a:solidFill>
                <a:latin typeface="Arial" panose="020B0604020202020204" pitchFamily="34" charset="0"/>
              </a:rPr>
              <a:t>大陆漂移</a:t>
            </a:r>
            <a:endParaRPr lang="zh-CN" altLang="en-US" sz="2800" b="1" dirty="0">
              <a:solidFill>
                <a:srgbClr val="0000FF"/>
              </a:solidFill>
              <a:latin typeface="Arial" panose="020B0604020202020204" pitchFamily="34" charset="0"/>
            </a:endParaRPr>
          </a:p>
        </p:txBody>
      </p:sp>
      <p:sp>
        <p:nvSpPr>
          <p:cNvPr id="86023" name="直线 10"/>
          <p:cNvSpPr/>
          <p:nvPr/>
        </p:nvSpPr>
        <p:spPr>
          <a:xfrm>
            <a:off x="6411913" y="2141538"/>
            <a:ext cx="0" cy="504825"/>
          </a:xfrm>
          <a:prstGeom prst="line">
            <a:avLst/>
          </a:prstGeom>
          <a:ln w="76200" cap="flat" cmpd="sng">
            <a:solidFill>
              <a:srgbClr val="FF0000"/>
            </a:solidFill>
            <a:prstDash val="solid"/>
            <a:headEnd type="none" w="med" len="med"/>
            <a:tailEnd type="triangle" w="med" len="med"/>
          </a:ln>
        </p:spPr>
      </p:sp>
      <p:sp>
        <p:nvSpPr>
          <p:cNvPr id="86024" name="直线 12"/>
          <p:cNvSpPr/>
          <p:nvPr/>
        </p:nvSpPr>
        <p:spPr>
          <a:xfrm>
            <a:off x="6411913" y="5243513"/>
            <a:ext cx="1587" cy="433387"/>
          </a:xfrm>
          <a:prstGeom prst="line">
            <a:avLst/>
          </a:prstGeom>
          <a:ln w="76200" cap="flat" cmpd="sng">
            <a:solidFill>
              <a:srgbClr val="FF0000"/>
            </a:solidFill>
            <a:prstDash val="solid"/>
            <a:headEnd type="none" w="med" len="med"/>
            <a:tailEnd type="triangle" w="med" len="med"/>
          </a:ln>
        </p:spPr>
      </p:sp>
      <p:sp>
        <p:nvSpPr>
          <p:cNvPr id="86025" name="直线 13"/>
          <p:cNvSpPr/>
          <p:nvPr/>
        </p:nvSpPr>
        <p:spPr>
          <a:xfrm>
            <a:off x="6411913" y="4224338"/>
            <a:ext cx="1587" cy="433387"/>
          </a:xfrm>
          <a:prstGeom prst="line">
            <a:avLst/>
          </a:prstGeom>
          <a:ln w="76200" cap="flat" cmpd="sng">
            <a:solidFill>
              <a:srgbClr val="FF0000"/>
            </a:solidFill>
            <a:prstDash val="solid"/>
            <a:headEnd type="none" w="med" len="med"/>
            <a:tailEnd type="triangle" w="med" len="med"/>
          </a:ln>
        </p:spPr>
      </p:sp>
      <p:sp>
        <p:nvSpPr>
          <p:cNvPr id="86026" name="文本框 25"/>
          <p:cNvSpPr txBox="1"/>
          <p:nvPr/>
        </p:nvSpPr>
        <p:spPr>
          <a:xfrm>
            <a:off x="3990975" y="2686685"/>
            <a:ext cx="4434205" cy="521970"/>
          </a:xfrm>
          <a:prstGeom prst="rect">
            <a:avLst/>
          </a:prstGeom>
          <a:noFill/>
          <a:ln w="9525">
            <a:noFill/>
          </a:ln>
        </p:spPr>
        <p:txBody>
          <a:bodyPr wrap="square">
            <a:spAutoFit/>
          </a:bodyPr>
          <a:p>
            <a:pPr>
              <a:spcBef>
                <a:spcPct val="50000"/>
              </a:spcBef>
            </a:pPr>
            <a:r>
              <a:rPr lang="zh-CN" altLang="en-US" sz="2800" b="1" dirty="0">
                <a:solidFill>
                  <a:srgbClr val="0000FF"/>
                </a:solidFill>
                <a:latin typeface="Arial" panose="020B0604020202020204" pitchFamily="34" charset="0"/>
              </a:rPr>
              <a:t>南极外各洲发现恐龙化石</a:t>
            </a:r>
            <a:endParaRPr lang="zh-CN" altLang="en-US" sz="2800" b="1" dirty="0">
              <a:solidFill>
                <a:srgbClr val="0000FF"/>
              </a:solidFill>
              <a:latin typeface="Arial" panose="020B0604020202020204" pitchFamily="34" charset="0"/>
            </a:endParaRPr>
          </a:p>
        </p:txBody>
      </p:sp>
      <p:sp>
        <p:nvSpPr>
          <p:cNvPr id="86027" name="直线 26"/>
          <p:cNvSpPr/>
          <p:nvPr/>
        </p:nvSpPr>
        <p:spPr>
          <a:xfrm>
            <a:off x="6411913" y="3205163"/>
            <a:ext cx="1587" cy="433387"/>
          </a:xfrm>
          <a:prstGeom prst="line">
            <a:avLst/>
          </a:prstGeom>
          <a:ln w="76200" cap="flat" cmpd="sng">
            <a:solidFill>
              <a:srgbClr val="FF0000"/>
            </a:solidFill>
            <a:prstDash val="solid"/>
            <a:headEnd type="none" w="med" len="med"/>
            <a:tailEnd type="triangle" w="med" len="med"/>
          </a:ln>
        </p:spPr>
      </p:sp>
      <p:grpSp>
        <p:nvGrpSpPr>
          <p:cNvPr id="6" name="组合 5"/>
          <p:cNvGrpSpPr/>
          <p:nvPr>
            <p:custDataLst>
              <p:tags r:id="rId1"/>
            </p:custDataLst>
          </p:nvPr>
        </p:nvGrpSpPr>
        <p:grpSpPr>
          <a:xfrm>
            <a:off x="4726305" y="27624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整体·感知</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6019"/>
                                        </p:tgtEl>
                                        <p:attrNameLst>
                                          <p:attrName>style.visibility</p:attrName>
                                        </p:attrNameLst>
                                      </p:cBhvr>
                                      <p:to>
                                        <p:strVal val="visible"/>
                                      </p:to>
                                    </p:set>
                                    <p:animEffect transition="in" filter="wipe(up)">
                                      <p:cBhvr>
                                        <p:cTn id="13" dur="500"/>
                                        <p:tgtEl>
                                          <p:spTgt spid="86019"/>
                                        </p:tgtEl>
                                      </p:cBhvr>
                                    </p:animEffect>
                                  </p:childTnLst>
                                </p:cTn>
                              </p:par>
                              <p:par>
                                <p:cTn id="14" presetID="22" presetClass="entr" presetSubtype="1" fill="hold" nodeType="withEffect">
                                  <p:stCondLst>
                                    <p:cond delay="0"/>
                                  </p:stCondLst>
                                  <p:childTnLst>
                                    <p:set>
                                      <p:cBhvr>
                                        <p:cTn id="15" dur="1" fill="hold">
                                          <p:stCondLst>
                                            <p:cond delay="0"/>
                                          </p:stCondLst>
                                        </p:cTn>
                                        <p:tgtEl>
                                          <p:spTgt spid="86023"/>
                                        </p:tgtEl>
                                        <p:attrNameLst>
                                          <p:attrName>style.visibility</p:attrName>
                                        </p:attrNameLst>
                                      </p:cBhvr>
                                      <p:to>
                                        <p:strVal val="visible"/>
                                      </p:to>
                                    </p:set>
                                    <p:animEffect transition="in" filter="wipe(up)">
                                      <p:cBhvr>
                                        <p:cTn id="16" dur="500"/>
                                        <p:tgtEl>
                                          <p:spTgt spid="860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6026"/>
                                        </p:tgtEl>
                                        <p:attrNameLst>
                                          <p:attrName>style.visibility</p:attrName>
                                        </p:attrNameLst>
                                      </p:cBhvr>
                                      <p:to>
                                        <p:strVal val="visible"/>
                                      </p:to>
                                    </p:set>
                                    <p:animEffect transition="in" filter="wipe(up)">
                                      <p:cBhvr>
                                        <p:cTn id="21" dur="500"/>
                                        <p:tgtEl>
                                          <p:spTgt spid="86026"/>
                                        </p:tgtEl>
                                      </p:cBhvr>
                                    </p:animEffect>
                                  </p:childTnLst>
                                </p:cTn>
                              </p:par>
                              <p:par>
                                <p:cTn id="22" presetID="22" presetClass="entr" presetSubtype="1" fill="hold" nodeType="withEffect">
                                  <p:stCondLst>
                                    <p:cond delay="0"/>
                                  </p:stCondLst>
                                  <p:childTnLst>
                                    <p:set>
                                      <p:cBhvr>
                                        <p:cTn id="23" dur="1" fill="hold">
                                          <p:stCondLst>
                                            <p:cond delay="0"/>
                                          </p:stCondLst>
                                        </p:cTn>
                                        <p:tgtEl>
                                          <p:spTgt spid="86027"/>
                                        </p:tgtEl>
                                        <p:attrNameLst>
                                          <p:attrName>style.visibility</p:attrName>
                                        </p:attrNameLst>
                                      </p:cBhvr>
                                      <p:to>
                                        <p:strVal val="visible"/>
                                      </p:to>
                                    </p:set>
                                    <p:animEffect transition="in" filter="wipe(up)">
                                      <p:cBhvr>
                                        <p:cTn id="24" dur="500"/>
                                        <p:tgtEl>
                                          <p:spTgt spid="860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6020"/>
                                        </p:tgtEl>
                                        <p:attrNameLst>
                                          <p:attrName>style.visibility</p:attrName>
                                        </p:attrNameLst>
                                      </p:cBhvr>
                                      <p:to>
                                        <p:strVal val="visible"/>
                                      </p:to>
                                    </p:set>
                                    <p:animEffect transition="in" filter="wipe(up)">
                                      <p:cBhvr>
                                        <p:cTn id="29" dur="500"/>
                                        <p:tgtEl>
                                          <p:spTgt spid="86020"/>
                                        </p:tgtEl>
                                      </p:cBhvr>
                                    </p:animEffect>
                                  </p:childTnLst>
                                </p:cTn>
                              </p:par>
                              <p:par>
                                <p:cTn id="30" presetID="22" presetClass="entr" presetSubtype="1" fill="hold" nodeType="withEffect">
                                  <p:stCondLst>
                                    <p:cond delay="0"/>
                                  </p:stCondLst>
                                  <p:childTnLst>
                                    <p:set>
                                      <p:cBhvr>
                                        <p:cTn id="31" dur="1" fill="hold">
                                          <p:stCondLst>
                                            <p:cond delay="0"/>
                                          </p:stCondLst>
                                        </p:cTn>
                                        <p:tgtEl>
                                          <p:spTgt spid="86025"/>
                                        </p:tgtEl>
                                        <p:attrNameLst>
                                          <p:attrName>style.visibility</p:attrName>
                                        </p:attrNameLst>
                                      </p:cBhvr>
                                      <p:to>
                                        <p:strVal val="visible"/>
                                      </p:to>
                                    </p:set>
                                    <p:animEffect transition="in" filter="wipe(up)">
                                      <p:cBhvr>
                                        <p:cTn id="32" dur="500"/>
                                        <p:tgtEl>
                                          <p:spTgt spid="860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6021"/>
                                        </p:tgtEl>
                                        <p:attrNameLst>
                                          <p:attrName>style.visibility</p:attrName>
                                        </p:attrNameLst>
                                      </p:cBhvr>
                                      <p:to>
                                        <p:strVal val="visible"/>
                                      </p:to>
                                    </p:set>
                                    <p:animEffect transition="in" filter="wipe(up)">
                                      <p:cBhvr>
                                        <p:cTn id="37" dur="500"/>
                                        <p:tgtEl>
                                          <p:spTgt spid="86021"/>
                                        </p:tgtEl>
                                      </p:cBhvr>
                                    </p:animEffect>
                                  </p:childTnLst>
                                </p:cTn>
                              </p:par>
                              <p:par>
                                <p:cTn id="38" presetID="22" presetClass="entr" presetSubtype="1" fill="hold" nodeType="withEffect">
                                  <p:stCondLst>
                                    <p:cond delay="0"/>
                                  </p:stCondLst>
                                  <p:childTnLst>
                                    <p:set>
                                      <p:cBhvr>
                                        <p:cTn id="39" dur="1" fill="hold">
                                          <p:stCondLst>
                                            <p:cond delay="0"/>
                                          </p:stCondLst>
                                        </p:cTn>
                                        <p:tgtEl>
                                          <p:spTgt spid="86024"/>
                                        </p:tgtEl>
                                        <p:attrNameLst>
                                          <p:attrName>style.visibility</p:attrName>
                                        </p:attrNameLst>
                                      </p:cBhvr>
                                      <p:to>
                                        <p:strVal val="visible"/>
                                      </p:to>
                                    </p:set>
                                    <p:animEffect transition="in" filter="wipe(up)">
                                      <p:cBhvr>
                                        <p:cTn id="40" dur="500"/>
                                        <p:tgtEl>
                                          <p:spTgt spid="860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86022"/>
                                        </p:tgtEl>
                                        <p:attrNameLst>
                                          <p:attrName>style.visibility</p:attrName>
                                        </p:attrNameLst>
                                      </p:cBhvr>
                                      <p:to>
                                        <p:strVal val="visible"/>
                                      </p:to>
                                    </p:set>
                                    <p:animEffect transition="in" filter="wipe(up)">
                                      <p:cBhvr>
                                        <p:cTn id="45"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P spid="86020" grpId="0"/>
      <p:bldP spid="86021" grpId="0"/>
      <p:bldP spid="86022" grpId="0"/>
      <p:bldP spid="860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框 28673"/>
          <p:cNvSpPr txBox="1"/>
          <p:nvPr/>
        </p:nvSpPr>
        <p:spPr>
          <a:xfrm>
            <a:off x="335915" y="2630170"/>
            <a:ext cx="3615690" cy="460375"/>
          </a:xfrm>
          <a:prstGeom prst="rect">
            <a:avLst/>
          </a:prstGeom>
          <a:noFill/>
          <a:ln w="9525">
            <a:noFill/>
          </a:ln>
        </p:spPr>
        <p:txBody>
          <a:bodyPr wrap="square">
            <a:spAutoFit/>
          </a:bodyPr>
          <a:p>
            <a:pPr>
              <a:buNone/>
            </a:pPr>
            <a:r>
              <a:rPr lang="zh-CN" altLang="en-US" sz="2400" dirty="0">
                <a:solidFill>
                  <a:srgbClr val="000000"/>
                </a:solidFill>
                <a:latin typeface="华康楷体W5-A" panose="1A454350000000000000" charset="-122"/>
                <a:ea typeface="华康楷体W5-A" panose="1A454350000000000000" charset="-122"/>
              </a:rPr>
              <a:t>1、恐龙化石无处不有</a:t>
            </a:r>
            <a:endParaRPr lang="zh-CN" altLang="en-US" sz="2600" b="1"/>
          </a:p>
        </p:txBody>
      </p:sp>
      <p:sp>
        <p:nvSpPr>
          <p:cNvPr id="28675" name="文本框 28674"/>
          <p:cNvSpPr txBox="1"/>
          <p:nvPr/>
        </p:nvSpPr>
        <p:spPr>
          <a:xfrm>
            <a:off x="335915" y="3206433"/>
            <a:ext cx="2468880" cy="460375"/>
          </a:xfrm>
          <a:prstGeom prst="rect">
            <a:avLst/>
          </a:prstGeom>
          <a:noFill/>
          <a:ln w="9525">
            <a:noFill/>
          </a:ln>
        </p:spPr>
        <p:txBody>
          <a:bodyPr wrap="none">
            <a:spAutoFit/>
          </a:bodyPr>
          <a:p>
            <a:pPr>
              <a:buNone/>
            </a:pPr>
            <a:r>
              <a:rPr lang="zh-CN" altLang="en-US" sz="2400" dirty="0">
                <a:solidFill>
                  <a:srgbClr val="000000"/>
                </a:solidFill>
                <a:latin typeface="华康楷体W5-A" panose="1A454350000000000000" charset="-122"/>
                <a:ea typeface="华康楷体W5-A" panose="1A454350000000000000" charset="-122"/>
              </a:rPr>
              <a:t>2、恐龙无法迁移</a:t>
            </a:r>
            <a:endParaRPr lang="zh-CN" altLang="en-US" sz="2400" dirty="0">
              <a:solidFill>
                <a:srgbClr val="000000"/>
              </a:solidFill>
              <a:latin typeface="华康楷体W5-A" panose="1A454350000000000000" charset="-122"/>
              <a:ea typeface="华康楷体W5-A" panose="1A454350000000000000" charset="-122"/>
            </a:endParaRPr>
          </a:p>
        </p:txBody>
      </p:sp>
      <p:sp>
        <p:nvSpPr>
          <p:cNvPr id="28676" name="文本框 28675"/>
          <p:cNvSpPr txBox="1"/>
          <p:nvPr/>
        </p:nvSpPr>
        <p:spPr>
          <a:xfrm>
            <a:off x="6066155" y="3090545"/>
            <a:ext cx="2019300" cy="460375"/>
          </a:xfrm>
          <a:prstGeom prst="rect">
            <a:avLst/>
          </a:prstGeom>
          <a:noFill/>
          <a:ln w="9525">
            <a:noFill/>
          </a:ln>
        </p:spPr>
        <p:txBody>
          <a:bodyPr wrap="none">
            <a:spAutoFit/>
          </a:bodyPr>
          <a:p>
            <a:pPr>
              <a:buNone/>
            </a:pPr>
            <a:r>
              <a:rPr lang="zh-CN" altLang="en-US" sz="2400" b="1">
                <a:solidFill>
                  <a:srgbClr val="FF0000"/>
                </a:solidFill>
              </a:rPr>
              <a:t>板块构造理论</a:t>
            </a:r>
            <a:endParaRPr lang="zh-CN" altLang="en-US" sz="2400" b="1">
              <a:solidFill>
                <a:srgbClr val="FF0000"/>
              </a:solidFill>
            </a:endParaRPr>
          </a:p>
        </p:txBody>
      </p:sp>
      <p:sp>
        <p:nvSpPr>
          <p:cNvPr id="28677" name="文本框 28676"/>
          <p:cNvSpPr txBox="1"/>
          <p:nvPr/>
        </p:nvSpPr>
        <p:spPr>
          <a:xfrm>
            <a:off x="497205" y="4032885"/>
            <a:ext cx="7056120" cy="829945"/>
          </a:xfrm>
          <a:prstGeom prst="rect">
            <a:avLst/>
          </a:prstGeom>
          <a:noFill/>
          <a:ln w="9525">
            <a:noFill/>
          </a:ln>
        </p:spPr>
        <p:txBody>
          <a:bodyPr wrap="square">
            <a:spAutoFit/>
          </a:bodyPr>
          <a:p>
            <a:pPr>
              <a:buNone/>
            </a:pPr>
            <a:r>
              <a:rPr lang="zh-CN" altLang="en-US" sz="2400" dirty="0">
                <a:solidFill>
                  <a:srgbClr val="000000"/>
                </a:solidFill>
                <a:latin typeface="华康楷体W5-A" panose="1A454350000000000000" charset="-122"/>
                <a:ea typeface="华康楷体W5-A" panose="1A454350000000000000" charset="-122"/>
              </a:rPr>
              <a:t>说明：不同科学领域之间是紧密相连的。在一个科学领域的发现肯定会对其他领域产生影响。</a:t>
            </a:r>
            <a:endParaRPr lang="zh-CN" altLang="en-US" sz="2400" dirty="0">
              <a:solidFill>
                <a:srgbClr val="000000"/>
              </a:solidFill>
              <a:latin typeface="华康楷体W5-A" panose="1A454350000000000000" charset="-122"/>
              <a:ea typeface="华康楷体W5-A" panose="1A454350000000000000" charset="-122"/>
            </a:endParaRPr>
          </a:p>
        </p:txBody>
      </p:sp>
      <p:sp>
        <p:nvSpPr>
          <p:cNvPr id="28678" name="文本框 28677"/>
          <p:cNvSpPr txBox="1"/>
          <p:nvPr/>
        </p:nvSpPr>
        <p:spPr>
          <a:xfrm>
            <a:off x="3505200" y="3090545"/>
            <a:ext cx="3429000" cy="460375"/>
          </a:xfrm>
          <a:prstGeom prst="rect">
            <a:avLst/>
          </a:prstGeom>
          <a:noFill/>
          <a:ln w="9525">
            <a:noFill/>
          </a:ln>
        </p:spPr>
        <p:txBody>
          <a:bodyPr>
            <a:spAutoFit/>
          </a:bodyPr>
          <a:p>
            <a:pPr>
              <a:spcBef>
                <a:spcPct val="50000"/>
              </a:spcBef>
              <a:buNone/>
            </a:pPr>
            <a:r>
              <a:rPr lang="zh-CN" altLang="en-US" sz="2400" dirty="0">
                <a:solidFill>
                  <a:srgbClr val="000000"/>
                </a:solidFill>
                <a:latin typeface="华康楷体W5-A" panose="1A454350000000000000" charset="-122"/>
                <a:ea typeface="华康楷体W5-A" panose="1A454350000000000000" charset="-122"/>
              </a:rPr>
              <a:t>大陆在漂移</a:t>
            </a:r>
            <a:endParaRPr lang="zh-CN" altLang="en-US" sz="2400" dirty="0">
              <a:solidFill>
                <a:srgbClr val="000000"/>
              </a:solidFill>
              <a:latin typeface="华康楷体W5-A" panose="1A454350000000000000" charset="-122"/>
              <a:ea typeface="华康楷体W5-A" panose="1A454350000000000000" charset="-122"/>
            </a:endParaRPr>
          </a:p>
        </p:txBody>
      </p:sp>
      <p:sp>
        <p:nvSpPr>
          <p:cNvPr id="28679" name="右大括号 28678"/>
          <p:cNvSpPr/>
          <p:nvPr/>
        </p:nvSpPr>
        <p:spPr>
          <a:xfrm>
            <a:off x="4953000" y="1676400"/>
            <a:ext cx="228600" cy="1066800"/>
          </a:xfrm>
          <a:prstGeom prst="rightBrace">
            <a:avLst>
              <a:gd name="adj1" fmla="val 38888"/>
              <a:gd name="adj2" fmla="val 50000"/>
            </a:avLst>
          </a:prstGeom>
          <a:noFill/>
          <a:ln w="9525">
            <a:noFill/>
          </a:ln>
        </p:spPr>
        <p:txBody>
          <a:bodyPr/>
          <a:p>
            <a:endParaRPr lang="zh-CN" altLang="en-US"/>
          </a:p>
        </p:txBody>
      </p:sp>
      <p:sp>
        <p:nvSpPr>
          <p:cNvPr id="28680" name="右大括号 28679"/>
          <p:cNvSpPr/>
          <p:nvPr/>
        </p:nvSpPr>
        <p:spPr>
          <a:xfrm>
            <a:off x="3329940" y="2752725"/>
            <a:ext cx="304800" cy="914400"/>
          </a:xfrm>
          <a:prstGeom prst="rightBrace">
            <a:avLst>
              <a:gd name="adj1" fmla="val 25000"/>
              <a:gd name="adj2" fmla="val 50000"/>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a:p>
            <a:endParaRPr lang="zh-CN" altLang="en-US"/>
          </a:p>
        </p:txBody>
      </p:sp>
      <p:sp>
        <p:nvSpPr>
          <p:cNvPr id="28681" name="右箭头 28680"/>
          <p:cNvSpPr/>
          <p:nvPr/>
        </p:nvSpPr>
        <p:spPr>
          <a:xfrm>
            <a:off x="5151755" y="3206750"/>
            <a:ext cx="914400" cy="228600"/>
          </a:xfrm>
          <a:prstGeom prst="rightArrow">
            <a:avLst>
              <a:gd name="adj1" fmla="val 50000"/>
              <a:gd name="adj2" fmla="val 100000"/>
            </a:avLst>
          </a:prstGeom>
        </p:spPr>
        <p:style>
          <a:lnRef idx="3">
            <a:schemeClr val="lt1"/>
          </a:lnRef>
          <a:fillRef idx="1">
            <a:schemeClr val="accent1"/>
          </a:fillRef>
          <a:effectRef idx="1">
            <a:schemeClr val="accent1"/>
          </a:effectRef>
          <a:fontRef idx="minor">
            <a:schemeClr val="lt1"/>
          </a:fontRef>
        </p:style>
        <p:txBody>
          <a:bodyPr/>
          <a:p>
            <a:endParaRPr lang="zh-CN" altLang="en-US"/>
          </a:p>
        </p:txBody>
      </p:sp>
      <p:grpSp>
        <p:nvGrpSpPr>
          <p:cNvPr id="6" name="组合 5"/>
          <p:cNvGrpSpPr/>
          <p:nvPr>
            <p:custDataLst>
              <p:tags r:id="rId1"/>
            </p:custDataLst>
          </p:nvPr>
        </p:nvGrpSpPr>
        <p:grpSpPr>
          <a:xfrm>
            <a:off x="4726305" y="27624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整体·感知</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4"/>
                                        </p:tgtEl>
                                        <p:attrNameLst>
                                          <p:attrName>style.visibility</p:attrName>
                                        </p:attrNameLst>
                                      </p:cBhvr>
                                      <p:to>
                                        <p:strVal val="visible"/>
                                      </p:to>
                                    </p:set>
                                    <p:anim calcmode="lin" valueType="num">
                                      <p:cBhvr additive="base">
                                        <p:cTn id="13" dur="500" fill="hold"/>
                                        <p:tgtEl>
                                          <p:spTgt spid="28674"/>
                                        </p:tgtEl>
                                        <p:attrNameLst>
                                          <p:attrName>ppt_x</p:attrName>
                                        </p:attrNameLst>
                                      </p:cBhvr>
                                      <p:tavLst>
                                        <p:tav tm="0">
                                          <p:val>
                                            <p:strVal val="#ppt_x"/>
                                          </p:val>
                                        </p:tav>
                                        <p:tav tm="100000">
                                          <p:val>
                                            <p:strVal val="#ppt_x"/>
                                          </p:val>
                                        </p:tav>
                                      </p:tavLst>
                                    </p:anim>
                                    <p:anim calcmode="lin" valueType="num">
                                      <p:cBhvr additive="base">
                                        <p:cTn id="14"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gtEl>
                                        <p:attrNameLst>
                                          <p:attrName>style.visibility</p:attrName>
                                        </p:attrNameLst>
                                      </p:cBhvr>
                                      <p:to>
                                        <p:strVal val="visible"/>
                                      </p:to>
                                    </p:set>
                                    <p:anim calcmode="lin" valueType="num">
                                      <p:cBhvr additive="base">
                                        <p:cTn id="19" dur="500" fill="hold"/>
                                        <p:tgtEl>
                                          <p:spTgt spid="28675"/>
                                        </p:tgtEl>
                                        <p:attrNameLst>
                                          <p:attrName>ppt_x</p:attrName>
                                        </p:attrNameLst>
                                      </p:cBhvr>
                                      <p:tavLst>
                                        <p:tav tm="0">
                                          <p:val>
                                            <p:strVal val="#ppt_x"/>
                                          </p:val>
                                        </p:tav>
                                        <p:tav tm="100000">
                                          <p:val>
                                            <p:strVal val="#ppt_x"/>
                                          </p:val>
                                        </p:tav>
                                      </p:tavLst>
                                    </p:anim>
                                    <p:anim calcmode="lin" valueType="num">
                                      <p:cBhvr additive="base">
                                        <p:cTn id="20"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80"/>
                                        </p:tgtEl>
                                        <p:attrNameLst>
                                          <p:attrName>style.visibility</p:attrName>
                                        </p:attrNameLst>
                                      </p:cBhvr>
                                      <p:to>
                                        <p:strVal val="visible"/>
                                      </p:to>
                                    </p:set>
                                    <p:anim calcmode="lin" valueType="num">
                                      <p:cBhvr additive="base">
                                        <p:cTn id="25" dur="500" fill="hold"/>
                                        <p:tgtEl>
                                          <p:spTgt spid="28680"/>
                                        </p:tgtEl>
                                        <p:attrNameLst>
                                          <p:attrName>ppt_x</p:attrName>
                                        </p:attrNameLst>
                                      </p:cBhvr>
                                      <p:tavLst>
                                        <p:tav tm="0">
                                          <p:val>
                                            <p:strVal val="#ppt_x"/>
                                          </p:val>
                                        </p:tav>
                                        <p:tav tm="100000">
                                          <p:val>
                                            <p:strVal val="#ppt_x"/>
                                          </p:val>
                                        </p:tav>
                                      </p:tavLst>
                                    </p:anim>
                                    <p:anim calcmode="lin" valueType="num">
                                      <p:cBhvr additive="base">
                                        <p:cTn id="26"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8"/>
                                        </p:tgtEl>
                                        <p:attrNameLst>
                                          <p:attrName>style.visibility</p:attrName>
                                        </p:attrNameLst>
                                      </p:cBhvr>
                                      <p:to>
                                        <p:strVal val="visible"/>
                                      </p:to>
                                    </p:set>
                                    <p:anim calcmode="lin" valueType="num">
                                      <p:cBhvr additive="base">
                                        <p:cTn id="31" dur="500" fill="hold"/>
                                        <p:tgtEl>
                                          <p:spTgt spid="28678"/>
                                        </p:tgtEl>
                                        <p:attrNameLst>
                                          <p:attrName>ppt_x</p:attrName>
                                        </p:attrNameLst>
                                      </p:cBhvr>
                                      <p:tavLst>
                                        <p:tav tm="0">
                                          <p:val>
                                            <p:strVal val="#ppt_x"/>
                                          </p:val>
                                        </p:tav>
                                        <p:tav tm="100000">
                                          <p:val>
                                            <p:strVal val="#ppt_x"/>
                                          </p:val>
                                        </p:tav>
                                      </p:tavLst>
                                    </p:anim>
                                    <p:anim calcmode="lin" valueType="num">
                                      <p:cBhvr additive="base">
                                        <p:cTn id="32"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681"/>
                                        </p:tgtEl>
                                        <p:attrNameLst>
                                          <p:attrName>style.visibility</p:attrName>
                                        </p:attrNameLst>
                                      </p:cBhvr>
                                      <p:to>
                                        <p:strVal val="visible"/>
                                      </p:to>
                                    </p:set>
                                    <p:anim calcmode="lin" valueType="num">
                                      <p:cBhvr additive="base">
                                        <p:cTn id="37" dur="500" fill="hold"/>
                                        <p:tgtEl>
                                          <p:spTgt spid="28681"/>
                                        </p:tgtEl>
                                        <p:attrNameLst>
                                          <p:attrName>ppt_x</p:attrName>
                                        </p:attrNameLst>
                                      </p:cBhvr>
                                      <p:tavLst>
                                        <p:tav tm="0">
                                          <p:val>
                                            <p:strVal val="#ppt_x"/>
                                          </p:val>
                                        </p:tav>
                                        <p:tav tm="100000">
                                          <p:val>
                                            <p:strVal val="#ppt_x"/>
                                          </p:val>
                                        </p:tav>
                                      </p:tavLst>
                                    </p:anim>
                                    <p:anim calcmode="lin" valueType="num">
                                      <p:cBhvr additive="base">
                                        <p:cTn id="38"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676"/>
                                        </p:tgtEl>
                                        <p:attrNameLst>
                                          <p:attrName>style.visibility</p:attrName>
                                        </p:attrNameLst>
                                      </p:cBhvr>
                                      <p:to>
                                        <p:strVal val="visible"/>
                                      </p:to>
                                    </p:set>
                                    <p:anim calcmode="lin" valueType="num">
                                      <p:cBhvr additive="base">
                                        <p:cTn id="43" dur="500" fill="hold"/>
                                        <p:tgtEl>
                                          <p:spTgt spid="28676"/>
                                        </p:tgtEl>
                                        <p:attrNameLst>
                                          <p:attrName>ppt_x</p:attrName>
                                        </p:attrNameLst>
                                      </p:cBhvr>
                                      <p:tavLst>
                                        <p:tav tm="0">
                                          <p:val>
                                            <p:strVal val="#ppt_x"/>
                                          </p:val>
                                        </p:tav>
                                        <p:tav tm="100000">
                                          <p:val>
                                            <p:strVal val="#ppt_x"/>
                                          </p:val>
                                        </p:tav>
                                      </p:tavLst>
                                    </p:anim>
                                    <p:anim calcmode="lin" valueType="num">
                                      <p:cBhvr additive="base">
                                        <p:cTn id="4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677"/>
                                        </p:tgtEl>
                                        <p:attrNameLst>
                                          <p:attrName>style.visibility</p:attrName>
                                        </p:attrNameLst>
                                      </p:cBhvr>
                                      <p:to>
                                        <p:strVal val="visible"/>
                                      </p:to>
                                    </p:set>
                                    <p:anim calcmode="lin" valueType="num">
                                      <p:cBhvr additive="base">
                                        <p:cTn id="49" dur="500" fill="hold"/>
                                        <p:tgtEl>
                                          <p:spTgt spid="28677"/>
                                        </p:tgtEl>
                                        <p:attrNameLst>
                                          <p:attrName>ppt_x</p:attrName>
                                        </p:attrNameLst>
                                      </p:cBhvr>
                                      <p:tavLst>
                                        <p:tav tm="0">
                                          <p:val>
                                            <p:strVal val="#ppt_x"/>
                                          </p:val>
                                        </p:tav>
                                        <p:tav tm="100000">
                                          <p:val>
                                            <p:strVal val="#ppt_x"/>
                                          </p:val>
                                        </p:tav>
                                      </p:tavLst>
                                    </p:anim>
                                    <p:anim calcmode="lin" valueType="num">
                                      <p:cBhvr additive="base">
                                        <p:cTn id="50"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文本框 2"/>
          <p:cNvSpPr txBox="1"/>
          <p:nvPr/>
        </p:nvSpPr>
        <p:spPr>
          <a:xfrm>
            <a:off x="459740" y="1600200"/>
            <a:ext cx="4809490" cy="460375"/>
          </a:xfrm>
          <a:prstGeom prst="rect">
            <a:avLst/>
          </a:prstGeom>
          <a:noFill/>
          <a:ln w="9525">
            <a:noFill/>
          </a:ln>
        </p:spPr>
        <p:txBody>
          <a:bodyPr wrap="square">
            <a:spAutoFit/>
          </a:bodyPr>
          <a:p>
            <a:pPr algn="l">
              <a:spcBef>
                <a:spcPct val="50000"/>
              </a:spcBef>
            </a:pPr>
            <a:r>
              <a:rPr lang="zh-CN" altLang="en-US" sz="2400" b="1" dirty="0">
                <a:solidFill>
                  <a:srgbClr val="0000FF"/>
                </a:solidFill>
                <a:latin typeface="Times New Roman" panose="02020603050405020304" pitchFamily="18" charset="0"/>
              </a:rPr>
              <a:t>分析“大陆漂移”学说推断思路：</a:t>
            </a:r>
            <a:endParaRPr lang="zh-CN" altLang="en-US" sz="2400" b="1" dirty="0">
              <a:solidFill>
                <a:srgbClr val="0000FF"/>
              </a:solidFill>
              <a:latin typeface="Times New Roman" panose="02020603050405020304" pitchFamily="18" charset="0"/>
            </a:endParaRPr>
          </a:p>
        </p:txBody>
      </p:sp>
      <p:sp>
        <p:nvSpPr>
          <p:cNvPr id="88067" name="文本框 3"/>
          <p:cNvSpPr txBox="1"/>
          <p:nvPr/>
        </p:nvSpPr>
        <p:spPr>
          <a:xfrm>
            <a:off x="2011680" y="1891030"/>
            <a:ext cx="1687513" cy="1050290"/>
          </a:xfrm>
          <a:prstGeom prst="rect">
            <a:avLst/>
          </a:prstGeom>
          <a:noFill/>
          <a:ln w="9525">
            <a:noFill/>
          </a:ln>
        </p:spPr>
        <p:txBody>
          <a:bodyPr>
            <a:spAutoFit/>
          </a:bodyPr>
          <a:p>
            <a:pPr algn="l">
              <a:lnSpc>
                <a:spcPct val="130000"/>
              </a:lnSpc>
              <a:spcBef>
                <a:spcPct val="50000"/>
              </a:spcBef>
            </a:pPr>
            <a:r>
              <a:rPr lang="zh-CN" altLang="en-US" sz="2400" dirty="0">
                <a:solidFill>
                  <a:schemeClr val="tx2"/>
                </a:solidFill>
                <a:latin typeface="华文行楷" panose="02010800040101010101" charset="-122"/>
                <a:ea typeface="华文行楷" panose="02010800040101010101" charset="-122"/>
              </a:rPr>
              <a:t>南极发现恐龙化石</a:t>
            </a:r>
            <a:endParaRPr lang="zh-CN" altLang="en-US" sz="2400" dirty="0">
              <a:solidFill>
                <a:schemeClr val="tx2"/>
              </a:solidFill>
              <a:latin typeface="华文行楷" panose="02010800040101010101" charset="-122"/>
              <a:ea typeface="华文行楷" panose="02010800040101010101" charset="-122"/>
            </a:endParaRPr>
          </a:p>
        </p:txBody>
      </p:sp>
      <p:sp>
        <p:nvSpPr>
          <p:cNvPr id="88068" name="自选图形 4"/>
          <p:cNvSpPr/>
          <p:nvPr/>
        </p:nvSpPr>
        <p:spPr>
          <a:xfrm>
            <a:off x="3811588" y="1600200"/>
            <a:ext cx="685800" cy="381000"/>
          </a:xfrm>
          <a:prstGeom prst="rightArrowCallout">
            <a:avLst>
              <a:gd name="adj1" fmla="val 25000"/>
              <a:gd name="adj2" fmla="val 25000"/>
              <a:gd name="adj3" fmla="val 30000"/>
              <a:gd name="adj4" fmla="val 66667"/>
            </a:avLst>
          </a:prstGeom>
          <a:noFill/>
          <a:ln w="28575">
            <a:noFill/>
          </a:ln>
        </p:spPr>
        <p:txBody>
          <a:bodyPr wrap="none" anchor="ctr"/>
          <a:p>
            <a:pPr algn="l"/>
            <a:endParaRPr sz="2400" dirty="0">
              <a:solidFill>
                <a:srgbClr val="FF0000"/>
              </a:solidFill>
              <a:latin typeface="Times New Roman" panose="02020603050405020304" pitchFamily="18" charset="0"/>
            </a:endParaRPr>
          </a:p>
        </p:txBody>
      </p:sp>
      <p:sp>
        <p:nvSpPr>
          <p:cNvPr id="88069" name="文本框 5"/>
          <p:cNvSpPr txBox="1"/>
          <p:nvPr/>
        </p:nvSpPr>
        <p:spPr>
          <a:xfrm>
            <a:off x="4598988" y="1891030"/>
            <a:ext cx="2100262" cy="1050290"/>
          </a:xfrm>
          <a:prstGeom prst="rect">
            <a:avLst/>
          </a:prstGeom>
          <a:noFill/>
          <a:ln w="9525">
            <a:noFill/>
          </a:ln>
        </p:spPr>
        <p:txBody>
          <a:bodyPr>
            <a:spAutoFit/>
          </a:bodyPr>
          <a:p>
            <a:pPr algn="l">
              <a:lnSpc>
                <a:spcPct val="130000"/>
              </a:lnSpc>
              <a:spcBef>
                <a:spcPct val="50000"/>
              </a:spcBef>
            </a:pPr>
            <a:r>
              <a:rPr lang="zh-CN" altLang="en-US" sz="2400" dirty="0">
                <a:solidFill>
                  <a:schemeClr val="tx2"/>
                </a:solidFill>
                <a:latin typeface="华文行楷" panose="02010800040101010101" charset="-122"/>
                <a:ea typeface="华文行楷" panose="02010800040101010101" charset="-122"/>
              </a:rPr>
              <a:t>恐龙并不适应南极气候</a:t>
            </a:r>
            <a:endParaRPr lang="zh-CN" altLang="en-US" sz="2400" dirty="0">
              <a:solidFill>
                <a:schemeClr val="tx2"/>
              </a:solidFill>
              <a:latin typeface="华文行楷" panose="02010800040101010101" charset="-122"/>
              <a:ea typeface="华文行楷" panose="02010800040101010101" charset="-122"/>
            </a:endParaRPr>
          </a:p>
        </p:txBody>
      </p:sp>
      <p:sp>
        <p:nvSpPr>
          <p:cNvPr id="88070" name="自选图形 6"/>
          <p:cNvSpPr/>
          <p:nvPr/>
        </p:nvSpPr>
        <p:spPr>
          <a:xfrm>
            <a:off x="6872288" y="1827213"/>
            <a:ext cx="685800" cy="381000"/>
          </a:xfrm>
          <a:prstGeom prst="rightArrowCallout">
            <a:avLst>
              <a:gd name="adj1" fmla="val 25000"/>
              <a:gd name="adj2" fmla="val 25000"/>
              <a:gd name="adj3" fmla="val 30000"/>
              <a:gd name="adj4" fmla="val 66667"/>
            </a:avLst>
          </a:prstGeom>
          <a:noFill/>
          <a:ln w="28575">
            <a:noFill/>
          </a:ln>
        </p:spPr>
        <p:txBody>
          <a:bodyPr wrap="none" anchor="ctr"/>
          <a:p>
            <a:pPr algn="l"/>
            <a:endParaRPr sz="2400" dirty="0">
              <a:solidFill>
                <a:srgbClr val="FF0000"/>
              </a:solidFill>
              <a:latin typeface="Times New Roman" panose="02020603050405020304" pitchFamily="18" charset="0"/>
            </a:endParaRPr>
          </a:p>
        </p:txBody>
      </p:sp>
      <p:sp>
        <p:nvSpPr>
          <p:cNvPr id="88071" name="文本框 7"/>
          <p:cNvSpPr txBox="1"/>
          <p:nvPr/>
        </p:nvSpPr>
        <p:spPr>
          <a:xfrm>
            <a:off x="690563" y="2941955"/>
            <a:ext cx="2471737" cy="1050290"/>
          </a:xfrm>
          <a:prstGeom prst="rect">
            <a:avLst/>
          </a:prstGeom>
          <a:noFill/>
          <a:ln w="9525">
            <a:noFill/>
          </a:ln>
        </p:spPr>
        <p:txBody>
          <a:bodyPr>
            <a:spAutoFit/>
          </a:bodyPr>
          <a:p>
            <a:pPr algn="l">
              <a:lnSpc>
                <a:spcPct val="130000"/>
              </a:lnSpc>
              <a:spcBef>
                <a:spcPct val="50000"/>
              </a:spcBef>
            </a:pPr>
            <a:r>
              <a:rPr lang="zh-CN" altLang="en-US" sz="2400" dirty="0">
                <a:solidFill>
                  <a:schemeClr val="tx2"/>
                </a:solidFill>
                <a:latin typeface="华文行楷" panose="02010800040101010101" charset="-122"/>
                <a:ea typeface="华文行楷" panose="02010800040101010101" charset="-122"/>
              </a:rPr>
              <a:t>大陆在迁移而不是恐龙在迁移</a:t>
            </a:r>
            <a:endParaRPr lang="zh-CN" altLang="en-US" sz="2400" dirty="0">
              <a:solidFill>
                <a:schemeClr val="tx2"/>
              </a:solidFill>
              <a:latin typeface="华文行楷" panose="02010800040101010101" charset="-122"/>
              <a:ea typeface="华文行楷" panose="02010800040101010101" charset="-122"/>
            </a:endParaRPr>
          </a:p>
        </p:txBody>
      </p:sp>
      <p:sp>
        <p:nvSpPr>
          <p:cNvPr id="88072" name="自选图形 8"/>
          <p:cNvSpPr/>
          <p:nvPr/>
        </p:nvSpPr>
        <p:spPr>
          <a:xfrm>
            <a:off x="3162300" y="2941638"/>
            <a:ext cx="685800" cy="381000"/>
          </a:xfrm>
          <a:prstGeom prst="rightArrowCallout">
            <a:avLst>
              <a:gd name="adj1" fmla="val 25000"/>
              <a:gd name="adj2" fmla="val 25000"/>
              <a:gd name="adj3" fmla="val 30000"/>
              <a:gd name="adj4" fmla="val 66667"/>
            </a:avLst>
          </a:prstGeom>
          <a:noFill/>
          <a:ln w="28575">
            <a:noFill/>
          </a:ln>
        </p:spPr>
        <p:txBody>
          <a:bodyPr wrap="none" anchor="ctr"/>
          <a:p>
            <a:pPr algn="l"/>
            <a:endParaRPr sz="2400" dirty="0">
              <a:solidFill>
                <a:srgbClr val="FF0000"/>
              </a:solidFill>
              <a:latin typeface="Times New Roman" panose="02020603050405020304" pitchFamily="18" charset="0"/>
            </a:endParaRPr>
          </a:p>
        </p:txBody>
      </p:sp>
      <p:sp>
        <p:nvSpPr>
          <p:cNvPr id="88073" name="文本框 9"/>
          <p:cNvSpPr txBox="1"/>
          <p:nvPr/>
        </p:nvSpPr>
        <p:spPr>
          <a:xfrm>
            <a:off x="4776470" y="3116263"/>
            <a:ext cx="1990725" cy="1050290"/>
          </a:xfrm>
          <a:prstGeom prst="rect">
            <a:avLst/>
          </a:prstGeom>
          <a:noFill/>
          <a:ln w="9525">
            <a:noFill/>
          </a:ln>
        </p:spPr>
        <p:txBody>
          <a:bodyPr>
            <a:spAutoFit/>
          </a:bodyPr>
          <a:p>
            <a:pPr algn="l">
              <a:lnSpc>
                <a:spcPct val="130000"/>
              </a:lnSpc>
              <a:spcBef>
                <a:spcPct val="50000"/>
              </a:spcBef>
            </a:pPr>
            <a:r>
              <a:rPr lang="zh-CN" altLang="en-US" sz="2400" dirty="0">
                <a:solidFill>
                  <a:schemeClr val="tx2"/>
                </a:solidFill>
                <a:latin typeface="华文行楷" panose="02010800040101010101" charset="-122"/>
                <a:ea typeface="华文行楷" panose="02010800040101010101" charset="-122"/>
              </a:rPr>
              <a:t>提出大陆板块构造理论</a:t>
            </a:r>
            <a:endParaRPr lang="zh-CN" altLang="en-US" sz="2400" b="1" dirty="0">
              <a:solidFill>
                <a:schemeClr val="accent5">
                  <a:lumMod val="50000"/>
                </a:schemeClr>
              </a:solidFill>
              <a:latin typeface="华文行楷" panose="02010800040101010101" charset="-122"/>
              <a:ea typeface="华文行楷" panose="02010800040101010101" charset="-122"/>
            </a:endParaRPr>
          </a:p>
        </p:txBody>
      </p:sp>
      <p:sp>
        <p:nvSpPr>
          <p:cNvPr id="88074" name="自选图形 10"/>
          <p:cNvSpPr/>
          <p:nvPr/>
        </p:nvSpPr>
        <p:spPr>
          <a:xfrm>
            <a:off x="6013450" y="2859088"/>
            <a:ext cx="685800" cy="381000"/>
          </a:xfrm>
          <a:prstGeom prst="rightArrowCallout">
            <a:avLst>
              <a:gd name="adj1" fmla="val 25000"/>
              <a:gd name="adj2" fmla="val 25000"/>
              <a:gd name="adj3" fmla="val 30000"/>
              <a:gd name="adj4" fmla="val 66667"/>
            </a:avLst>
          </a:prstGeom>
          <a:noFill/>
          <a:ln w="28575">
            <a:noFill/>
          </a:ln>
        </p:spPr>
        <p:txBody>
          <a:bodyPr wrap="none" anchor="ctr"/>
          <a:p>
            <a:pPr algn="l"/>
            <a:endParaRPr sz="2400" dirty="0">
              <a:solidFill>
                <a:srgbClr val="FF0000"/>
              </a:solidFill>
              <a:latin typeface="Times New Roman" panose="02020603050405020304" pitchFamily="18" charset="0"/>
            </a:endParaRPr>
          </a:p>
        </p:txBody>
      </p:sp>
      <p:sp>
        <p:nvSpPr>
          <p:cNvPr id="88075" name="文本框 11"/>
          <p:cNvSpPr txBox="1"/>
          <p:nvPr/>
        </p:nvSpPr>
        <p:spPr>
          <a:xfrm>
            <a:off x="1543050" y="4167505"/>
            <a:ext cx="5329555" cy="1050290"/>
          </a:xfrm>
          <a:prstGeom prst="rect">
            <a:avLst/>
          </a:prstGeom>
          <a:noFill/>
          <a:ln w="9525">
            <a:noFill/>
          </a:ln>
        </p:spPr>
        <p:txBody>
          <a:bodyPr wrap="square">
            <a:spAutoFit/>
          </a:bodyPr>
          <a:p>
            <a:pPr algn="l">
              <a:lnSpc>
                <a:spcPct val="130000"/>
              </a:lnSpc>
              <a:spcBef>
                <a:spcPct val="50000"/>
              </a:spcBef>
            </a:pPr>
            <a:r>
              <a:rPr lang="zh-CN" altLang="en-US" sz="2400" dirty="0">
                <a:solidFill>
                  <a:schemeClr val="tx2"/>
                </a:solidFill>
                <a:latin typeface="华文行楷" panose="02010800040101010101" charset="-122"/>
                <a:ea typeface="华文行楷" panose="02010800040101010101" charset="-122"/>
              </a:rPr>
              <a:t>“泛大陆”形成时，所有陆地都处在热带和温带环境中，适合恐龙生活</a:t>
            </a:r>
            <a:endParaRPr lang="zh-CN" altLang="en-US" sz="2400" dirty="0">
              <a:solidFill>
                <a:schemeClr val="tx2"/>
              </a:solidFill>
              <a:latin typeface="华文行楷" panose="02010800040101010101" charset="-122"/>
              <a:ea typeface="华文行楷" panose="02010800040101010101" charset="-122"/>
            </a:endParaRPr>
          </a:p>
        </p:txBody>
      </p:sp>
      <p:sp>
        <p:nvSpPr>
          <p:cNvPr id="88076" name="自选图形 12"/>
          <p:cNvSpPr/>
          <p:nvPr/>
        </p:nvSpPr>
        <p:spPr>
          <a:xfrm>
            <a:off x="6762750" y="4167188"/>
            <a:ext cx="685800" cy="381000"/>
          </a:xfrm>
          <a:prstGeom prst="rightArrowCallout">
            <a:avLst>
              <a:gd name="adj1" fmla="val 25000"/>
              <a:gd name="adj2" fmla="val 25000"/>
              <a:gd name="adj3" fmla="val 30000"/>
              <a:gd name="adj4" fmla="val 66667"/>
            </a:avLst>
          </a:prstGeom>
          <a:noFill/>
          <a:ln w="28575">
            <a:noFill/>
          </a:ln>
        </p:spPr>
        <p:txBody>
          <a:bodyPr wrap="none" anchor="ctr"/>
          <a:p>
            <a:pPr algn="l"/>
            <a:endParaRPr sz="2400" dirty="0">
              <a:solidFill>
                <a:srgbClr val="FF0000"/>
              </a:solidFill>
              <a:latin typeface="Times New Roman" panose="02020603050405020304" pitchFamily="18" charset="0"/>
            </a:endParaRPr>
          </a:p>
        </p:txBody>
      </p:sp>
      <p:sp>
        <p:nvSpPr>
          <p:cNvPr id="88077" name="文本框 13"/>
          <p:cNvSpPr txBox="1"/>
          <p:nvPr/>
        </p:nvSpPr>
        <p:spPr>
          <a:xfrm>
            <a:off x="367983" y="5259070"/>
            <a:ext cx="3609975" cy="1050290"/>
          </a:xfrm>
          <a:prstGeom prst="rect">
            <a:avLst/>
          </a:prstGeom>
          <a:noFill/>
          <a:ln w="9525">
            <a:noFill/>
          </a:ln>
        </p:spPr>
        <p:txBody>
          <a:bodyPr>
            <a:spAutoFit/>
          </a:bodyPr>
          <a:p>
            <a:pPr algn="l">
              <a:lnSpc>
                <a:spcPct val="130000"/>
              </a:lnSpc>
              <a:spcBef>
                <a:spcPct val="50000"/>
              </a:spcBef>
            </a:pPr>
            <a:r>
              <a:rPr lang="zh-CN" altLang="en-US" sz="2400" dirty="0">
                <a:solidFill>
                  <a:schemeClr val="tx2"/>
                </a:solidFill>
                <a:latin typeface="华文行楷" panose="02010800040101010101" charset="-122"/>
                <a:ea typeface="华文行楷" panose="02010800040101010101" charset="-122"/>
              </a:rPr>
              <a:t>由此推断“泛大陆”分裂成四部分</a:t>
            </a:r>
            <a:endParaRPr lang="zh-CN" altLang="en-US" sz="2400" dirty="0">
              <a:solidFill>
                <a:schemeClr val="tx2"/>
              </a:solidFill>
              <a:latin typeface="华文行楷" panose="02010800040101010101" charset="-122"/>
              <a:ea typeface="华文行楷" panose="02010800040101010101" charset="-122"/>
            </a:endParaRPr>
          </a:p>
        </p:txBody>
      </p:sp>
      <p:sp>
        <p:nvSpPr>
          <p:cNvPr id="88078" name="自选图形 15"/>
          <p:cNvSpPr/>
          <p:nvPr/>
        </p:nvSpPr>
        <p:spPr>
          <a:xfrm>
            <a:off x="4422775" y="5367338"/>
            <a:ext cx="685800" cy="381000"/>
          </a:xfrm>
          <a:prstGeom prst="rightArrowCallout">
            <a:avLst>
              <a:gd name="adj1" fmla="val 25000"/>
              <a:gd name="adj2" fmla="val 25000"/>
              <a:gd name="adj3" fmla="val 30000"/>
              <a:gd name="adj4" fmla="val 66667"/>
            </a:avLst>
          </a:prstGeom>
          <a:noFill/>
          <a:ln w="28575">
            <a:noFill/>
          </a:ln>
        </p:spPr>
        <p:txBody>
          <a:bodyPr wrap="none" anchor="ctr"/>
          <a:p>
            <a:pPr algn="l"/>
            <a:endParaRPr sz="2400" dirty="0">
              <a:solidFill>
                <a:srgbClr val="FF0000"/>
              </a:solidFill>
              <a:latin typeface="Times New Roman" panose="02020603050405020304" pitchFamily="18" charset="0"/>
            </a:endParaRPr>
          </a:p>
        </p:txBody>
      </p:sp>
      <p:sp>
        <p:nvSpPr>
          <p:cNvPr id="88079" name="文本框 16"/>
          <p:cNvSpPr txBox="1"/>
          <p:nvPr/>
        </p:nvSpPr>
        <p:spPr>
          <a:xfrm>
            <a:off x="4346258" y="5258753"/>
            <a:ext cx="3101975" cy="1050290"/>
          </a:xfrm>
          <a:prstGeom prst="rect">
            <a:avLst/>
          </a:prstGeom>
          <a:noFill/>
          <a:ln w="9525">
            <a:noFill/>
          </a:ln>
        </p:spPr>
        <p:txBody>
          <a:bodyPr>
            <a:spAutoFit/>
          </a:bodyPr>
          <a:p>
            <a:pPr algn="l">
              <a:lnSpc>
                <a:spcPct val="130000"/>
              </a:lnSpc>
              <a:spcBef>
                <a:spcPct val="50000"/>
              </a:spcBef>
            </a:pPr>
            <a:r>
              <a:rPr lang="zh-CN" altLang="en-US" sz="2400" b="1" dirty="0">
                <a:solidFill>
                  <a:schemeClr val="accent5">
                    <a:lumMod val="50000"/>
                  </a:schemeClr>
                </a:solidFill>
                <a:latin typeface="华文行楷" panose="02010800040101010101" charset="-122"/>
                <a:ea typeface="华文行楷" panose="02010800040101010101" charset="-122"/>
              </a:rPr>
              <a:t>每一块大陆都携带着自己的恐龙而去</a:t>
            </a:r>
            <a:endParaRPr lang="zh-CN" altLang="en-US" sz="2400" b="1" dirty="0">
              <a:solidFill>
                <a:schemeClr val="accent5">
                  <a:lumMod val="50000"/>
                </a:schemeClr>
              </a:solidFill>
              <a:latin typeface="华文行楷" panose="02010800040101010101" charset="-122"/>
              <a:ea typeface="华文行楷" panose="02010800040101010101" charset="-122"/>
            </a:endParaRPr>
          </a:p>
        </p:txBody>
      </p:sp>
      <p:grpSp>
        <p:nvGrpSpPr>
          <p:cNvPr id="6" name="组合 5"/>
          <p:cNvGrpSpPr/>
          <p:nvPr>
            <p:custDataLst>
              <p:tags r:id="rId1"/>
            </p:custDataLst>
          </p:nvPr>
        </p:nvGrpSpPr>
        <p:grpSpPr>
          <a:xfrm>
            <a:off x="4751070" y="252119"/>
            <a:ext cx="1477010" cy="772136"/>
            <a:chOff x="1309009" y="2422670"/>
            <a:chExt cx="889080" cy="772001"/>
          </a:xfrm>
        </p:grpSpPr>
        <p:sp>
          <p:nvSpPr>
            <p:cNvPr id="2" name="矩形 1"/>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141" name=" 141"/>
          <p:cNvSpPr/>
          <p:nvPr/>
        </p:nvSpPr>
        <p:spPr>
          <a:xfrm>
            <a:off x="3426460" y="2208530"/>
            <a:ext cx="1156335" cy="30543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2"/>
              </a:solidFill>
            </a:endParaRPr>
          </a:p>
        </p:txBody>
      </p:sp>
      <p:cxnSp>
        <p:nvCxnSpPr>
          <p:cNvPr id="3" name="肘形连接符 2"/>
          <p:cNvCxnSpPr/>
          <p:nvPr/>
        </p:nvCxnSpPr>
        <p:spPr>
          <a:xfrm rot="10800000" flipV="1">
            <a:off x="3060700" y="2984500"/>
            <a:ext cx="3167380" cy="338455"/>
          </a:xfrm>
          <a:prstGeom prst="bentConnector3">
            <a:avLst>
              <a:gd name="adj1" fmla="val 49980"/>
            </a:avLst>
          </a:prstGeom>
          <a:ln>
            <a:tailEnd type="arrow" w="med" len="med"/>
          </a:ln>
        </p:spPr>
        <p:style>
          <a:lnRef idx="3">
            <a:schemeClr val="dk1"/>
          </a:lnRef>
          <a:fillRef idx="0">
            <a:schemeClr val="dk1"/>
          </a:fillRef>
          <a:effectRef idx="2">
            <a:schemeClr val="dk1"/>
          </a:effectRef>
          <a:fontRef idx="minor">
            <a:schemeClr val="tx1"/>
          </a:fontRef>
        </p:style>
      </p:cxnSp>
      <p:sp>
        <p:nvSpPr>
          <p:cNvPr id="4" name=" 141"/>
          <p:cNvSpPr/>
          <p:nvPr/>
        </p:nvSpPr>
        <p:spPr>
          <a:xfrm>
            <a:off x="3266440" y="3489325"/>
            <a:ext cx="1156335" cy="30543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2"/>
              </a:solidFill>
            </a:endParaRPr>
          </a:p>
        </p:txBody>
      </p:sp>
      <p:sp>
        <p:nvSpPr>
          <p:cNvPr id="135" name=" 135"/>
          <p:cNvSpPr/>
          <p:nvPr/>
        </p:nvSpPr>
        <p:spPr>
          <a:xfrm>
            <a:off x="2891790" y="5875655"/>
            <a:ext cx="1226820" cy="268605"/>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8067"/>
                                        </p:tgtEl>
                                        <p:attrNameLst>
                                          <p:attrName>style.visibility</p:attrName>
                                        </p:attrNameLst>
                                      </p:cBhvr>
                                      <p:to>
                                        <p:strVal val="visible"/>
                                      </p:to>
                                    </p:set>
                                    <p:animEffect transition="in" filter="wipe(left)">
                                      <p:cBhvr>
                                        <p:cTn id="13" dur="500"/>
                                        <p:tgtEl>
                                          <p:spTgt spid="88067"/>
                                        </p:tgtEl>
                                      </p:cBhvr>
                                    </p:animEffect>
                                  </p:childTnLst>
                                </p:cTn>
                              </p:par>
                            </p:childTnLst>
                          </p:cTn>
                        </p:par>
                        <p:par>
                          <p:cTn id="14" fill="hold">
                            <p:stCondLst>
                              <p:cond delay="500"/>
                            </p:stCondLst>
                            <p:childTnLst>
                              <p:par>
                                <p:cTn id="15" presetID="2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88068"/>
                                        </p:tgtEl>
                                        <p:attrNameLst>
                                          <p:attrName>style.visibility</p:attrName>
                                        </p:attrNameLst>
                                      </p:cBhvr>
                                      <p:to>
                                        <p:strVal val="visible"/>
                                      </p:to>
                                    </p:set>
                                    <p:animEffect transition="in" filter="wipe(left)">
                                      <p:cBhvr>
                                        <p:cTn id="17" dur="500"/>
                                        <p:tgtEl>
                                          <p:spTgt spid="8806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1"/>
                                        </p:tgtEl>
                                        <p:attrNameLst>
                                          <p:attrName>style.visibility</p:attrName>
                                        </p:attrNameLst>
                                      </p:cBhvr>
                                      <p:to>
                                        <p:strVal val="visible"/>
                                      </p:to>
                                    </p:set>
                                    <p:anim calcmode="lin" valueType="num">
                                      <p:cBhvr additive="base">
                                        <p:cTn id="22" dur="500" fill="hold"/>
                                        <p:tgtEl>
                                          <p:spTgt spid="141"/>
                                        </p:tgtEl>
                                        <p:attrNameLst>
                                          <p:attrName>ppt_x</p:attrName>
                                        </p:attrNameLst>
                                      </p:cBhvr>
                                      <p:tavLst>
                                        <p:tav tm="0">
                                          <p:val>
                                            <p:strVal val="#ppt_x"/>
                                          </p:val>
                                        </p:tav>
                                        <p:tav tm="100000">
                                          <p:val>
                                            <p:strVal val="#ppt_x"/>
                                          </p:val>
                                        </p:tav>
                                      </p:tavLst>
                                    </p:anim>
                                    <p:anim calcmode="lin" valueType="num">
                                      <p:cBhvr additive="base">
                                        <p:cTn id="23"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8069"/>
                                        </p:tgtEl>
                                        <p:attrNameLst>
                                          <p:attrName>style.visibility</p:attrName>
                                        </p:attrNameLst>
                                      </p:cBhvr>
                                      <p:to>
                                        <p:strVal val="visible"/>
                                      </p:to>
                                    </p:set>
                                    <p:animEffect transition="in" filter="wipe(left)">
                                      <p:cBhvr>
                                        <p:cTn id="28" dur="500"/>
                                        <p:tgtEl>
                                          <p:spTgt spid="88069"/>
                                        </p:tgtEl>
                                      </p:cBhvr>
                                    </p:animEffect>
                                  </p:childTnLst>
                                </p:cTn>
                              </p:par>
                            </p:childTnLst>
                          </p:cTn>
                        </p:par>
                        <p:par>
                          <p:cTn id="29" fill="hold">
                            <p:stCondLst>
                              <p:cond delay="500"/>
                            </p:stCondLst>
                            <p:childTnLst>
                              <p:par>
                                <p:cTn id="30" presetID="22" presetClass="entr" presetSubtype="8" fill="hold" grpId="0" nodeType="afterEffect" nodePh="1">
                                  <p:stCondLst>
                                    <p:cond delay="0"/>
                                  </p:stCondLst>
                                  <p:endCondLst>
                                    <p:cond evt="begin" delay="0">
                                      <p:tn val="30"/>
                                    </p:cond>
                                  </p:endCondLst>
                                  <p:childTnLst>
                                    <p:set>
                                      <p:cBhvr>
                                        <p:cTn id="31" dur="1" fill="hold">
                                          <p:stCondLst>
                                            <p:cond delay="0"/>
                                          </p:stCondLst>
                                        </p:cTn>
                                        <p:tgtEl>
                                          <p:spTgt spid="88070"/>
                                        </p:tgtEl>
                                        <p:attrNameLst>
                                          <p:attrName>style.visibility</p:attrName>
                                        </p:attrNameLst>
                                      </p:cBhvr>
                                      <p:to>
                                        <p:strVal val="visible"/>
                                      </p:to>
                                    </p:set>
                                    <p:animEffect transition="in" filter="wipe(left)">
                                      <p:cBhvr>
                                        <p:cTn id="32" dur="500"/>
                                        <p:tgtEl>
                                          <p:spTgt spid="8807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8071"/>
                                        </p:tgtEl>
                                        <p:attrNameLst>
                                          <p:attrName>style.visibility</p:attrName>
                                        </p:attrNameLst>
                                      </p:cBhvr>
                                      <p:to>
                                        <p:strVal val="visible"/>
                                      </p:to>
                                    </p:set>
                                    <p:animEffect transition="in" filter="wipe(left)">
                                      <p:cBhvr>
                                        <p:cTn id="43" dur="500"/>
                                        <p:tgtEl>
                                          <p:spTgt spid="88071"/>
                                        </p:tgtEl>
                                      </p:cBhvr>
                                    </p:animEffect>
                                  </p:childTnLst>
                                </p:cTn>
                              </p:par>
                            </p:childTnLst>
                          </p:cTn>
                        </p:par>
                        <p:par>
                          <p:cTn id="44" fill="hold">
                            <p:stCondLst>
                              <p:cond delay="5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88072"/>
                                        </p:tgtEl>
                                        <p:attrNameLst>
                                          <p:attrName>style.visibility</p:attrName>
                                        </p:attrNameLst>
                                      </p:cBhvr>
                                      <p:to>
                                        <p:strVal val="visible"/>
                                      </p:to>
                                    </p:set>
                                    <p:animEffect transition="in" filter="wipe(left)">
                                      <p:cBhvr>
                                        <p:cTn id="47" dur="500"/>
                                        <p:tgtEl>
                                          <p:spTgt spid="8807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8073"/>
                                        </p:tgtEl>
                                        <p:attrNameLst>
                                          <p:attrName>style.visibility</p:attrName>
                                        </p:attrNameLst>
                                      </p:cBhvr>
                                      <p:to>
                                        <p:strVal val="visible"/>
                                      </p:to>
                                    </p:set>
                                    <p:animEffect transition="in" filter="wipe(left)">
                                      <p:cBhvr>
                                        <p:cTn id="58" dur="500"/>
                                        <p:tgtEl>
                                          <p:spTgt spid="88073"/>
                                        </p:tgtEl>
                                      </p:cBhvr>
                                    </p:animEffect>
                                  </p:childTnLst>
                                </p:cTn>
                              </p:par>
                            </p:childTnLst>
                          </p:cTn>
                        </p:par>
                        <p:par>
                          <p:cTn id="59" fill="hold">
                            <p:stCondLst>
                              <p:cond delay="500"/>
                            </p:stCondLst>
                            <p:childTnLst>
                              <p:par>
                                <p:cTn id="60" presetID="22" presetClass="entr" presetSubtype="8" fill="hold" grpId="0" nodeType="afterEffect" nodePh="1">
                                  <p:stCondLst>
                                    <p:cond delay="0"/>
                                  </p:stCondLst>
                                  <p:endCondLst>
                                    <p:cond evt="begin" delay="0">
                                      <p:tn val="60"/>
                                    </p:cond>
                                  </p:endCondLst>
                                  <p:childTnLst>
                                    <p:set>
                                      <p:cBhvr>
                                        <p:cTn id="61" dur="1" fill="hold">
                                          <p:stCondLst>
                                            <p:cond delay="0"/>
                                          </p:stCondLst>
                                        </p:cTn>
                                        <p:tgtEl>
                                          <p:spTgt spid="88074"/>
                                        </p:tgtEl>
                                        <p:attrNameLst>
                                          <p:attrName>style.visibility</p:attrName>
                                        </p:attrNameLst>
                                      </p:cBhvr>
                                      <p:to>
                                        <p:strVal val="visible"/>
                                      </p:to>
                                    </p:set>
                                    <p:animEffect transition="in" filter="wipe(left)">
                                      <p:cBhvr>
                                        <p:cTn id="62" dur="500"/>
                                        <p:tgtEl>
                                          <p:spTgt spid="8807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8075"/>
                                        </p:tgtEl>
                                        <p:attrNameLst>
                                          <p:attrName>style.visibility</p:attrName>
                                        </p:attrNameLst>
                                      </p:cBhvr>
                                      <p:to>
                                        <p:strVal val="visible"/>
                                      </p:to>
                                    </p:set>
                                    <p:animEffect transition="in" filter="wipe(left)">
                                      <p:cBhvr>
                                        <p:cTn id="67" dur="500"/>
                                        <p:tgtEl>
                                          <p:spTgt spid="88075"/>
                                        </p:tgtEl>
                                      </p:cBhvr>
                                    </p:animEffect>
                                  </p:childTnLst>
                                </p:cTn>
                              </p:par>
                            </p:childTnLst>
                          </p:cTn>
                        </p:par>
                        <p:par>
                          <p:cTn id="68" fill="hold">
                            <p:stCondLst>
                              <p:cond delay="5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88076"/>
                                        </p:tgtEl>
                                        <p:attrNameLst>
                                          <p:attrName>style.visibility</p:attrName>
                                        </p:attrNameLst>
                                      </p:cBhvr>
                                      <p:to>
                                        <p:strVal val="visible"/>
                                      </p:to>
                                    </p:set>
                                    <p:animEffect transition="in" filter="wipe(left)">
                                      <p:cBhvr>
                                        <p:cTn id="71" dur="500"/>
                                        <p:tgtEl>
                                          <p:spTgt spid="8807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8077"/>
                                        </p:tgtEl>
                                        <p:attrNameLst>
                                          <p:attrName>style.visibility</p:attrName>
                                        </p:attrNameLst>
                                      </p:cBhvr>
                                      <p:to>
                                        <p:strVal val="visible"/>
                                      </p:to>
                                    </p:set>
                                    <p:animEffect transition="in" filter="wipe(left)">
                                      <p:cBhvr>
                                        <p:cTn id="76" dur="500"/>
                                        <p:tgtEl>
                                          <p:spTgt spid="88077"/>
                                        </p:tgtEl>
                                      </p:cBhvr>
                                    </p:animEffect>
                                  </p:childTnLst>
                                </p:cTn>
                              </p:par>
                            </p:childTnLst>
                          </p:cTn>
                        </p:par>
                        <p:par>
                          <p:cTn id="77" fill="hold">
                            <p:stCondLst>
                              <p:cond delay="500"/>
                            </p:stCondLst>
                            <p:childTnLst>
                              <p:par>
                                <p:cTn id="78" presetID="22" presetClass="entr" presetSubtype="8" fill="hold" grpId="0" nodeType="afterEffect" nodePh="1">
                                  <p:stCondLst>
                                    <p:cond delay="0"/>
                                  </p:stCondLst>
                                  <p:endCondLst>
                                    <p:cond evt="begin" delay="0">
                                      <p:tn val="78"/>
                                    </p:cond>
                                  </p:endCondLst>
                                  <p:childTnLst>
                                    <p:set>
                                      <p:cBhvr>
                                        <p:cTn id="79" dur="1" fill="hold">
                                          <p:stCondLst>
                                            <p:cond delay="0"/>
                                          </p:stCondLst>
                                        </p:cTn>
                                        <p:tgtEl>
                                          <p:spTgt spid="88078"/>
                                        </p:tgtEl>
                                        <p:attrNameLst>
                                          <p:attrName>style.visibility</p:attrName>
                                        </p:attrNameLst>
                                      </p:cBhvr>
                                      <p:to>
                                        <p:strVal val="visible"/>
                                      </p:to>
                                    </p:set>
                                    <p:animEffect transition="in" filter="wipe(left)">
                                      <p:cBhvr>
                                        <p:cTn id="80" dur="500"/>
                                        <p:tgtEl>
                                          <p:spTgt spid="88078"/>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5"/>
                                        </p:tgtEl>
                                        <p:attrNameLst>
                                          <p:attrName>style.visibility</p:attrName>
                                        </p:attrNameLst>
                                      </p:cBhvr>
                                      <p:to>
                                        <p:strVal val="visible"/>
                                      </p:to>
                                    </p:set>
                                    <p:anim calcmode="lin" valueType="num">
                                      <p:cBhvr additive="base">
                                        <p:cTn id="85" dur="500" fill="hold"/>
                                        <p:tgtEl>
                                          <p:spTgt spid="135"/>
                                        </p:tgtEl>
                                        <p:attrNameLst>
                                          <p:attrName>ppt_x</p:attrName>
                                        </p:attrNameLst>
                                      </p:cBhvr>
                                      <p:tavLst>
                                        <p:tav tm="0">
                                          <p:val>
                                            <p:strVal val="#ppt_x"/>
                                          </p:val>
                                        </p:tav>
                                        <p:tav tm="100000">
                                          <p:val>
                                            <p:strVal val="#ppt_x"/>
                                          </p:val>
                                        </p:tav>
                                      </p:tavLst>
                                    </p:anim>
                                    <p:anim calcmode="lin" valueType="num">
                                      <p:cBhvr additive="base">
                                        <p:cTn id="86"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8079"/>
                                        </p:tgtEl>
                                        <p:attrNameLst>
                                          <p:attrName>style.visibility</p:attrName>
                                        </p:attrNameLst>
                                      </p:cBhvr>
                                      <p:to>
                                        <p:strVal val="visible"/>
                                      </p:to>
                                    </p:set>
                                    <p:animEffect transition="in" filter="wipe(left)">
                                      <p:cBhvr>
                                        <p:cTn id="91" dur="500"/>
                                        <p:tgtEl>
                                          <p:spTgt spid="88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68" grpId="0"/>
      <p:bldP spid="88069" grpId="0"/>
      <p:bldP spid="88070" grpId="0"/>
      <p:bldP spid="88071" grpId="0"/>
      <p:bldP spid="88072" grpId="0"/>
      <p:bldP spid="88073" grpId="0"/>
      <p:bldP spid="88074" grpId="0"/>
      <p:bldP spid="88075" grpId="0"/>
      <p:bldP spid="88076" grpId="0"/>
      <p:bldP spid="88077" grpId="0"/>
      <p:bldP spid="88078" grpId="0"/>
      <p:bldP spid="88079" grpId="0"/>
      <p:bldP spid="141" grpId="0" animBg="1"/>
      <p:bldP spid="4" grpId="0" animBg="1"/>
      <p:bldP spid="1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文本框 2"/>
          <p:cNvSpPr txBox="1"/>
          <p:nvPr/>
        </p:nvSpPr>
        <p:spPr>
          <a:xfrm>
            <a:off x="657225" y="2000250"/>
            <a:ext cx="7010400" cy="645160"/>
          </a:xfrm>
          <a:prstGeom prst="rect">
            <a:avLst/>
          </a:prstGeom>
          <a:noFill/>
          <a:ln w="9525">
            <a:noFill/>
          </a:ln>
        </p:spPr>
        <p:txBody>
          <a:bodyPr>
            <a:spAutoFit/>
          </a:bodyPr>
          <a:p>
            <a:pPr algn="l">
              <a:lnSpc>
                <a:spcPct val="150000"/>
              </a:lnSpc>
              <a:spcBef>
                <a:spcPct val="50000"/>
              </a:spcBef>
            </a:pPr>
            <a:r>
              <a:rPr lang="zh-CN" altLang="en-US" sz="2400" dirty="0">
                <a:solidFill>
                  <a:srgbClr val="000000"/>
                </a:solidFill>
                <a:latin typeface="华康楷体W5-A" panose="1A454350000000000000" charset="-122"/>
                <a:ea typeface="华康楷体W5-A" panose="1A454350000000000000" charset="-122"/>
              </a:rPr>
              <a:t>分析《恐龙无处不有》</a:t>
            </a:r>
            <a:endParaRPr lang="zh-CN" altLang="en-US" sz="2400" dirty="0">
              <a:solidFill>
                <a:srgbClr val="000000"/>
              </a:solidFill>
              <a:latin typeface="华康楷体W5-A" panose="1A454350000000000000" charset="-122"/>
              <a:ea typeface="华康楷体W5-A" panose="1A454350000000000000" charset="-122"/>
            </a:endParaRPr>
          </a:p>
        </p:txBody>
      </p:sp>
      <p:sp>
        <p:nvSpPr>
          <p:cNvPr id="87043" name="文本框 4"/>
          <p:cNvSpPr txBox="1"/>
          <p:nvPr/>
        </p:nvSpPr>
        <p:spPr>
          <a:xfrm>
            <a:off x="657225" y="2727325"/>
            <a:ext cx="8181975" cy="977265"/>
          </a:xfrm>
          <a:prstGeom prst="rect">
            <a:avLst/>
          </a:prstGeom>
          <a:noFill/>
          <a:ln w="9525">
            <a:noFill/>
          </a:ln>
        </p:spPr>
        <p:txBody>
          <a:bodyPr>
            <a:spAutoFit/>
          </a:bodyPr>
          <a:p>
            <a:pPr algn="l">
              <a:lnSpc>
                <a:spcPct val="120000"/>
              </a:lnSpc>
            </a:pPr>
            <a:r>
              <a:rPr lang="en-US" altLang="zh-CN" sz="2400" b="1" dirty="0">
                <a:solidFill>
                  <a:srgbClr val="0000FF"/>
                </a:solidFill>
                <a:latin typeface="宋体" panose="02010600030101010101" pitchFamily="2" charset="-122"/>
              </a:rPr>
              <a:t>    </a:t>
            </a:r>
            <a:r>
              <a:rPr lang="zh-CN" altLang="en-US" sz="2400" dirty="0">
                <a:solidFill>
                  <a:srgbClr val="000000"/>
                </a:solidFill>
                <a:latin typeface="华康楷体W5-A" panose="1A454350000000000000" charset="-122"/>
                <a:ea typeface="华康楷体W5-A" panose="1A454350000000000000" charset="-122"/>
              </a:rPr>
              <a:t>本文依据</a:t>
            </a:r>
            <a:r>
              <a:rPr lang="en-US" altLang="zh-CN" sz="2400" b="1" dirty="0">
                <a:solidFill>
                  <a:srgbClr val="0000FF"/>
                </a:solidFill>
                <a:latin typeface="宋体" panose="02010600030101010101" pitchFamily="2" charset="-122"/>
              </a:rPr>
              <a:t>______________________</a:t>
            </a:r>
            <a:r>
              <a:rPr lang="zh-CN" altLang="en-US" sz="2400" dirty="0">
                <a:solidFill>
                  <a:srgbClr val="000000"/>
                </a:solidFill>
                <a:latin typeface="华康楷体W5-A" panose="1A454350000000000000" charset="-122"/>
                <a:ea typeface="华康楷体W5-A" panose="1A454350000000000000" charset="-122"/>
              </a:rPr>
              <a:t>__的事实，证明</a:t>
            </a:r>
            <a:endParaRPr lang="zh-CN" altLang="en-US" sz="2400" dirty="0">
              <a:solidFill>
                <a:srgbClr val="000000"/>
              </a:solidFill>
              <a:latin typeface="华康楷体W5-A" panose="1A454350000000000000" charset="-122"/>
              <a:ea typeface="华康楷体W5-A" panose="1A454350000000000000" charset="-122"/>
            </a:endParaRPr>
          </a:p>
          <a:p>
            <a:pPr algn="l">
              <a:lnSpc>
                <a:spcPct val="120000"/>
              </a:lnSpc>
            </a:pPr>
            <a:r>
              <a:rPr lang="zh-CN" altLang="en-US" sz="2400" dirty="0">
                <a:solidFill>
                  <a:srgbClr val="000000"/>
                </a:solidFill>
                <a:latin typeface="华康楷体W5-A" panose="1A454350000000000000" charset="-122"/>
                <a:ea typeface="华康楷体W5-A" panose="1A454350000000000000" charset="-122"/>
              </a:rPr>
              <a:t>了</a:t>
            </a:r>
            <a:r>
              <a:rPr lang="en-US" altLang="zh-CN" sz="2400" b="1" dirty="0">
                <a:solidFill>
                  <a:srgbClr val="0000FF"/>
                </a:solidFill>
                <a:latin typeface="宋体" panose="02010600030101010101" pitchFamily="2" charset="-122"/>
              </a:rPr>
              <a:t>_________</a:t>
            </a:r>
            <a:r>
              <a:rPr lang="zh-CN" altLang="en-US" sz="2400" dirty="0">
                <a:solidFill>
                  <a:srgbClr val="000000"/>
                </a:solidFill>
                <a:latin typeface="华康楷体W5-A" panose="1A454350000000000000" charset="-122"/>
                <a:ea typeface="华康楷体W5-A" panose="1A454350000000000000" charset="-122"/>
              </a:rPr>
              <a:t>假说。</a:t>
            </a:r>
            <a:endParaRPr lang="zh-CN" altLang="en-US" sz="2400" b="1" dirty="0">
              <a:solidFill>
                <a:srgbClr val="0000FF"/>
              </a:solidFill>
              <a:latin typeface="宋体" panose="02010600030101010101" pitchFamily="2" charset="-122"/>
            </a:endParaRPr>
          </a:p>
        </p:txBody>
      </p:sp>
      <p:sp>
        <p:nvSpPr>
          <p:cNvPr id="87044" name="文本框 5"/>
          <p:cNvSpPr txBox="1"/>
          <p:nvPr/>
        </p:nvSpPr>
        <p:spPr>
          <a:xfrm>
            <a:off x="2930525" y="2578100"/>
            <a:ext cx="4419600" cy="645160"/>
          </a:xfrm>
          <a:prstGeom prst="rect">
            <a:avLst/>
          </a:prstGeom>
          <a:noFill/>
          <a:ln w="9525">
            <a:noFill/>
          </a:ln>
        </p:spPr>
        <p:txBody>
          <a:bodyPr>
            <a:spAutoFit/>
          </a:bodyPr>
          <a:p>
            <a:pPr algn="l">
              <a:lnSpc>
                <a:spcPct val="150000"/>
              </a:lnSpc>
              <a:spcBef>
                <a:spcPct val="50000"/>
              </a:spcBef>
            </a:pPr>
            <a:r>
              <a:rPr sz="2400" dirty="0">
                <a:solidFill>
                  <a:srgbClr val="0070C0"/>
                </a:solidFill>
                <a:latin typeface="华康楷体W5-A" panose="1A454350000000000000" charset="-122"/>
                <a:ea typeface="华康楷体W5-A" panose="1A454350000000000000" charset="-122"/>
              </a:rPr>
              <a:t>在南极发现恐龙化石</a:t>
            </a:r>
            <a:endParaRPr lang="zh-CN" altLang="en-US" sz="2400" b="1" dirty="0">
              <a:solidFill>
                <a:srgbClr val="0070C0"/>
              </a:solidFill>
              <a:latin typeface="华康楷体W5-A" panose="1A454350000000000000" charset="-122"/>
              <a:ea typeface="华康楷体W5-A" panose="1A454350000000000000" charset="-122"/>
            </a:endParaRPr>
          </a:p>
        </p:txBody>
      </p:sp>
      <p:sp>
        <p:nvSpPr>
          <p:cNvPr id="87045" name="文本框 6"/>
          <p:cNvSpPr txBox="1"/>
          <p:nvPr/>
        </p:nvSpPr>
        <p:spPr>
          <a:xfrm>
            <a:off x="1017588" y="3021013"/>
            <a:ext cx="2133600" cy="645160"/>
          </a:xfrm>
          <a:prstGeom prst="rect">
            <a:avLst/>
          </a:prstGeom>
          <a:noFill/>
          <a:ln w="9525">
            <a:noFill/>
          </a:ln>
        </p:spPr>
        <p:txBody>
          <a:bodyPr>
            <a:spAutoFit/>
          </a:bodyPr>
          <a:p>
            <a:pPr algn="l">
              <a:lnSpc>
                <a:spcPct val="150000"/>
              </a:lnSpc>
              <a:spcBef>
                <a:spcPct val="50000"/>
              </a:spcBef>
            </a:pPr>
            <a:r>
              <a:rPr sz="2400" dirty="0">
                <a:solidFill>
                  <a:srgbClr val="0070C0"/>
                </a:solidFill>
                <a:latin typeface="华康楷体W5-A" panose="1A454350000000000000" charset="-122"/>
                <a:ea typeface="华康楷体W5-A" panose="1A454350000000000000" charset="-122"/>
              </a:rPr>
              <a:t>大陆漂移</a:t>
            </a:r>
            <a:endParaRPr sz="2400" dirty="0">
              <a:solidFill>
                <a:srgbClr val="0070C0"/>
              </a:solidFill>
              <a:latin typeface="华康楷体W5-A" panose="1A454350000000000000" charset="-122"/>
              <a:ea typeface="华康楷体W5-A" panose="1A454350000000000000" charset="-122"/>
            </a:endParaRPr>
          </a:p>
        </p:txBody>
      </p:sp>
      <p:sp>
        <p:nvSpPr>
          <p:cNvPr id="87046" name="文本框 7"/>
          <p:cNvSpPr txBox="1"/>
          <p:nvPr/>
        </p:nvSpPr>
        <p:spPr>
          <a:xfrm>
            <a:off x="612775" y="3589338"/>
            <a:ext cx="8320088" cy="1124585"/>
          </a:xfrm>
          <a:prstGeom prst="rect">
            <a:avLst/>
          </a:prstGeom>
          <a:noFill/>
          <a:ln w="9525">
            <a:noFill/>
          </a:ln>
        </p:spPr>
        <p:txBody>
          <a:bodyPr>
            <a:spAutoFit/>
          </a:bodyPr>
          <a:p>
            <a:pPr algn="l">
              <a:lnSpc>
                <a:spcPct val="140000"/>
              </a:lnSpc>
            </a:pPr>
            <a:r>
              <a:rPr lang="en-US" altLang="zh-CN" sz="2400" b="1" dirty="0">
                <a:solidFill>
                  <a:srgbClr val="0000FF"/>
                </a:solidFill>
                <a:latin typeface="宋体" panose="02010600030101010101" pitchFamily="2" charset="-122"/>
              </a:rPr>
              <a:t>    </a:t>
            </a:r>
            <a:r>
              <a:rPr lang="zh-CN" altLang="en-US" sz="2400" dirty="0">
                <a:solidFill>
                  <a:srgbClr val="000000"/>
                </a:solidFill>
                <a:latin typeface="华康楷体W5-A" panose="1A454350000000000000" charset="-122"/>
                <a:ea typeface="华康楷体W5-A" panose="1A454350000000000000" charset="-122"/>
              </a:rPr>
              <a:t>课文说明的对象涉及两个学科，即：</a:t>
            </a:r>
            <a:r>
              <a:rPr lang="en-US" altLang="zh-CN" sz="2400" b="1">
                <a:solidFill>
                  <a:srgbClr val="0000FF"/>
                </a:solidFill>
                <a:latin typeface="宋体" panose="02010600030101010101" pitchFamily="2" charset="-122"/>
              </a:rPr>
              <a:t>_______________ __________________</a:t>
            </a:r>
            <a:endParaRPr lang="en-US" altLang="zh-CN" sz="2400" b="1">
              <a:solidFill>
                <a:srgbClr val="0000FF"/>
              </a:solidFill>
              <a:latin typeface="宋体" panose="02010600030101010101" pitchFamily="2" charset="-122"/>
            </a:endParaRPr>
          </a:p>
        </p:txBody>
      </p:sp>
      <p:sp>
        <p:nvSpPr>
          <p:cNvPr id="87047" name="文本框 8"/>
          <p:cNvSpPr txBox="1"/>
          <p:nvPr/>
        </p:nvSpPr>
        <p:spPr>
          <a:xfrm>
            <a:off x="6094413" y="3478213"/>
            <a:ext cx="2884487" cy="645160"/>
          </a:xfrm>
          <a:prstGeom prst="rect">
            <a:avLst/>
          </a:prstGeom>
          <a:noFill/>
          <a:ln w="9525">
            <a:noFill/>
          </a:ln>
        </p:spPr>
        <p:txBody>
          <a:bodyPr>
            <a:spAutoFit/>
          </a:bodyPr>
          <a:p>
            <a:pPr algn="l">
              <a:lnSpc>
                <a:spcPct val="150000"/>
              </a:lnSpc>
              <a:spcBef>
                <a:spcPct val="50000"/>
              </a:spcBef>
            </a:pPr>
            <a:r>
              <a:rPr sz="2400" dirty="0">
                <a:solidFill>
                  <a:srgbClr val="0070C0"/>
                </a:solidFill>
                <a:latin typeface="华康楷体W5-A" panose="1A454350000000000000" charset="-122"/>
                <a:ea typeface="华康楷体W5-A" panose="1A454350000000000000" charset="-122"/>
              </a:rPr>
              <a:t>生物学（恐龙）、</a:t>
            </a:r>
            <a:endParaRPr lang="zh-CN" altLang="en-US" sz="2400" b="1" dirty="0">
              <a:solidFill>
                <a:srgbClr val="FF0000"/>
              </a:solidFill>
              <a:latin typeface="楷体_GB2312" panose="02010609030101010101" charset="-122"/>
              <a:ea typeface="楷体_GB2312" panose="02010609030101010101" charset="-122"/>
            </a:endParaRPr>
          </a:p>
        </p:txBody>
      </p:sp>
      <p:sp>
        <p:nvSpPr>
          <p:cNvPr id="87048" name="文本框 9"/>
          <p:cNvSpPr txBox="1"/>
          <p:nvPr/>
        </p:nvSpPr>
        <p:spPr>
          <a:xfrm>
            <a:off x="652463" y="3976688"/>
            <a:ext cx="4343400" cy="645160"/>
          </a:xfrm>
          <a:prstGeom prst="rect">
            <a:avLst/>
          </a:prstGeom>
          <a:noFill/>
          <a:ln w="9525">
            <a:noFill/>
          </a:ln>
        </p:spPr>
        <p:txBody>
          <a:bodyPr>
            <a:spAutoFit/>
          </a:bodyPr>
          <a:p>
            <a:pPr algn="l">
              <a:lnSpc>
                <a:spcPct val="150000"/>
              </a:lnSpc>
              <a:spcBef>
                <a:spcPct val="50000"/>
              </a:spcBef>
            </a:pPr>
            <a:r>
              <a:rPr sz="2400" dirty="0">
                <a:solidFill>
                  <a:srgbClr val="0070C0"/>
                </a:solidFill>
                <a:latin typeface="华康楷体W5-A" panose="1A454350000000000000" charset="-122"/>
                <a:ea typeface="华康楷体W5-A" panose="1A454350000000000000" charset="-122"/>
              </a:rPr>
              <a:t>地质学（板块理论）</a:t>
            </a:r>
            <a:endParaRPr sz="2400" dirty="0">
              <a:solidFill>
                <a:srgbClr val="0070C0"/>
              </a:solidFill>
              <a:latin typeface="华康楷体W5-A" panose="1A454350000000000000" charset="-122"/>
              <a:ea typeface="华康楷体W5-A" panose="1A454350000000000000" charset="-122"/>
            </a:endParaRPr>
          </a:p>
        </p:txBody>
      </p:sp>
      <p:sp>
        <p:nvSpPr>
          <p:cNvPr id="87049" name="文本框 10"/>
          <p:cNvSpPr txBox="1"/>
          <p:nvPr/>
        </p:nvSpPr>
        <p:spPr>
          <a:xfrm>
            <a:off x="1263650" y="4521200"/>
            <a:ext cx="5562600" cy="645160"/>
          </a:xfrm>
          <a:prstGeom prst="rect">
            <a:avLst/>
          </a:prstGeom>
          <a:noFill/>
          <a:ln w="9525">
            <a:noFill/>
          </a:ln>
        </p:spPr>
        <p:txBody>
          <a:bodyPr>
            <a:spAutoFit/>
          </a:bodyPr>
          <a:p>
            <a:pPr algn="l">
              <a:lnSpc>
                <a:spcPct val="150000"/>
              </a:lnSpc>
              <a:spcBef>
                <a:spcPct val="50000"/>
              </a:spcBef>
            </a:pPr>
            <a:r>
              <a:rPr lang="zh-CN" altLang="en-US" sz="2400" dirty="0">
                <a:solidFill>
                  <a:srgbClr val="000000"/>
                </a:solidFill>
                <a:latin typeface="华康楷体W5-A" panose="1A454350000000000000" charset="-122"/>
                <a:ea typeface="华康楷体W5-A" panose="1A454350000000000000" charset="-122"/>
              </a:rPr>
              <a:t>从中我们明白一个什么道理：</a:t>
            </a:r>
            <a:endParaRPr lang="zh-CN" altLang="en-US" sz="2400" b="1" dirty="0">
              <a:solidFill>
                <a:srgbClr val="0000FF"/>
              </a:solidFill>
              <a:latin typeface="宋体" panose="02010600030101010101" pitchFamily="2" charset="-122"/>
            </a:endParaRPr>
          </a:p>
        </p:txBody>
      </p:sp>
      <p:sp>
        <p:nvSpPr>
          <p:cNvPr id="87050" name="文本框 11"/>
          <p:cNvSpPr txBox="1"/>
          <p:nvPr/>
        </p:nvSpPr>
        <p:spPr>
          <a:xfrm>
            <a:off x="298450" y="5166360"/>
            <a:ext cx="7493635" cy="977265"/>
          </a:xfrm>
          <a:prstGeom prst="rect">
            <a:avLst/>
          </a:prstGeom>
          <a:noFill/>
          <a:ln w="9525">
            <a:noFill/>
          </a:ln>
        </p:spPr>
        <p:txBody>
          <a:bodyPr wrap="square">
            <a:spAutoFit/>
          </a:bodyPr>
          <a:p>
            <a:pPr algn="l">
              <a:lnSpc>
                <a:spcPct val="120000"/>
              </a:lnSpc>
              <a:spcBef>
                <a:spcPct val="50000"/>
              </a:spcBef>
            </a:pPr>
            <a:r>
              <a:rPr lang="en-US" altLang="zh-CN" sz="2400" b="1" dirty="0">
                <a:solidFill>
                  <a:srgbClr val="FF0000"/>
                </a:solidFill>
                <a:latin typeface="宋体" panose="02010600030101010101" pitchFamily="2" charset="-122"/>
              </a:rPr>
              <a:t>    </a:t>
            </a:r>
            <a:r>
              <a:rPr sz="2400" dirty="0">
                <a:solidFill>
                  <a:srgbClr val="0070C0"/>
                </a:solidFill>
                <a:latin typeface="华康楷体W5-A" panose="1A454350000000000000" charset="-122"/>
                <a:ea typeface="华康楷体W5-A" panose="1A454350000000000000" charset="-122"/>
              </a:rPr>
              <a:t>不同学科领域之间是紧密相连的。在一个科学领域里的发现肯定会对其他领域产生影响。</a:t>
            </a:r>
            <a:endParaRPr sz="2400" dirty="0">
              <a:solidFill>
                <a:srgbClr val="0070C0"/>
              </a:solidFill>
              <a:latin typeface="华康楷体W5-A" panose="1A454350000000000000" charset="-122"/>
              <a:ea typeface="华康楷体W5-A" panose="1A454350000000000000" charset="-122"/>
            </a:endParaRPr>
          </a:p>
        </p:txBody>
      </p:sp>
      <p:sp>
        <p:nvSpPr>
          <p:cNvPr id="87051" name="文本框 87050"/>
          <p:cNvSpPr txBox="1"/>
          <p:nvPr/>
        </p:nvSpPr>
        <p:spPr>
          <a:xfrm>
            <a:off x="561340" y="1638300"/>
            <a:ext cx="4525963" cy="460375"/>
          </a:xfrm>
          <a:prstGeom prst="rect">
            <a:avLst/>
          </a:prstGeom>
          <a:noFill/>
          <a:ln w="12700">
            <a:noFill/>
          </a:ln>
          <a:effectLst>
            <a:outerShdw dist="35921" dir="2699999" sy="50000" kx="2003315" algn="bl" rotWithShape="0">
              <a:srgbClr val="C0C0C0">
                <a:alpha val="80000"/>
              </a:srgbClr>
            </a:outerShdw>
          </a:effectLst>
        </p:spPr>
        <p:txBody>
          <a:bodyPr>
            <a:spAutoFit/>
          </a:bodyPr>
          <a:p>
            <a:pPr algn="l"/>
            <a:r>
              <a:rPr lang="zh-CN" altLang="en-US" sz="2400" dirty="0">
                <a:solidFill>
                  <a:srgbClr val="000000"/>
                </a:solidFill>
                <a:latin typeface="华康楷体W5-A" panose="1A454350000000000000" charset="-122"/>
                <a:ea typeface="华康楷体W5-A" panose="1A454350000000000000" charset="-122"/>
              </a:rPr>
              <a:t>一、初读课文  探讨内容</a:t>
            </a:r>
            <a:endParaRPr lang="zh-CN" altLang="en-US" sz="2400" dirty="0">
              <a:solidFill>
                <a:srgbClr val="000000"/>
              </a:solidFill>
              <a:latin typeface="华康楷体W5-A" panose="1A454350000000000000" charset="-122"/>
              <a:ea typeface="华康楷体W5-A" panose="1A454350000000000000" charset="-122"/>
            </a:endParaRPr>
          </a:p>
        </p:txBody>
      </p:sp>
      <p:grpSp>
        <p:nvGrpSpPr>
          <p:cNvPr id="2" name="组合 1"/>
          <p:cNvGrpSpPr/>
          <p:nvPr>
            <p:custDataLst>
              <p:tags r:id="rId1"/>
            </p:custDataLst>
          </p:nvPr>
        </p:nvGrpSpPr>
        <p:grpSpPr>
          <a:xfrm>
            <a:off x="4853305" y="237514"/>
            <a:ext cx="1477010" cy="772136"/>
            <a:chOff x="1309009" y="2422670"/>
            <a:chExt cx="889080" cy="772001"/>
          </a:xfrm>
        </p:grpSpPr>
        <p:sp>
          <p:nvSpPr>
            <p:cNvPr id="4" name="矩形 3"/>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5" name="等腰三角形 4"/>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0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0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0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0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87045" grpId="0"/>
      <p:bldP spid="87047" grpId="0"/>
      <p:bldP spid="87048" grpId="0"/>
      <p:bldP spid="870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2" name="Text Box 4"/>
          <p:cNvSpPr txBox="1"/>
          <p:nvPr/>
        </p:nvSpPr>
        <p:spPr>
          <a:xfrm>
            <a:off x="283845" y="1922145"/>
            <a:ext cx="7048500" cy="460375"/>
          </a:xfrm>
          <a:prstGeom prst="rect">
            <a:avLst/>
          </a:prstGeom>
          <a:noFill/>
          <a:ln w="9525">
            <a:noFill/>
          </a:ln>
        </p:spPr>
        <p:txBody>
          <a:bodyPr wrap="square" anchor="t">
            <a:spAutoFit/>
          </a:bodyPr>
          <a:p>
            <a:pPr>
              <a:spcBef>
                <a:spcPct val="50000"/>
              </a:spcBef>
            </a:pPr>
            <a:r>
              <a:rPr lang="zh-CN" altLang="en-US" sz="2400" dirty="0">
                <a:solidFill>
                  <a:srgbClr val="000000"/>
                </a:solidFill>
                <a:latin typeface="华康楷体W5-A" panose="1A454350000000000000" charset="-122"/>
                <a:ea typeface="华康楷体W5-A" panose="1A454350000000000000" charset="-122"/>
                <a:sym typeface="+mn-ea"/>
              </a:rPr>
              <a:t>1.“板块构造”理论的依据是什么？</a:t>
            </a:r>
            <a:endParaRPr lang="en-US" altLang="zh-CN" sz="2400" dirty="0">
              <a:solidFill>
                <a:srgbClr val="000000"/>
              </a:solidFill>
              <a:latin typeface="华康楷体W5-A" panose="1A454350000000000000" charset="-122"/>
              <a:ea typeface="华康楷体W5-A" panose="1A454350000000000000" charset="-122"/>
            </a:endParaRPr>
          </a:p>
        </p:txBody>
      </p:sp>
      <p:sp>
        <p:nvSpPr>
          <p:cNvPr id="17417" name="Text Box 9"/>
          <p:cNvSpPr txBox="1"/>
          <p:nvPr/>
        </p:nvSpPr>
        <p:spPr>
          <a:xfrm>
            <a:off x="586105" y="2538095"/>
            <a:ext cx="6800850" cy="1322070"/>
          </a:xfrm>
          <a:prstGeom prst="rect">
            <a:avLst/>
          </a:prstGeom>
          <a:noFill/>
          <a:ln w="9525">
            <a:noFill/>
          </a:ln>
        </p:spPr>
        <p:txBody>
          <a:bodyPr wrap="square" anchor="t">
            <a:spAutoFit/>
          </a:bodyPr>
          <a:p>
            <a:pPr algn="l"/>
            <a:r>
              <a:rPr sz="2000" dirty="0">
                <a:solidFill>
                  <a:srgbClr val="0070C0"/>
                </a:solidFill>
                <a:latin typeface="华康楷体W5-A" panose="1A454350000000000000" charset="-122"/>
                <a:ea typeface="华康楷体W5-A" panose="1A454350000000000000" charset="-122"/>
              </a:rPr>
              <a:t>    </a:t>
            </a:r>
            <a:r>
              <a:rPr sz="2000" dirty="0">
                <a:solidFill>
                  <a:srgbClr val="0070C0"/>
                </a:solidFill>
                <a:latin typeface="华康楷体W5-A" panose="1A454350000000000000" charset="-122"/>
                <a:ea typeface="华康楷体W5-A" panose="1A454350000000000000" charset="-122"/>
                <a:sym typeface="+mn-ea"/>
              </a:rPr>
              <a:t>大陆漂移的事实，即人们发现地壳是由一些紧密拼合在一起但又缓慢运动的大板块构成的。一些板块被拉开，而另一些则挤压在一起，一个板块也许会缓慢地向另一个板块下面俯冲。</a:t>
            </a:r>
            <a:endParaRPr sz="2000" dirty="0">
              <a:solidFill>
                <a:srgbClr val="0070C0"/>
              </a:solidFill>
              <a:latin typeface="华康楷体W5-A" panose="1A454350000000000000" charset="-122"/>
              <a:ea typeface="华康楷体W5-A" panose="1A454350000000000000" charset="-122"/>
            </a:endParaRPr>
          </a:p>
        </p:txBody>
      </p:sp>
      <p:grpSp>
        <p:nvGrpSpPr>
          <p:cNvPr id="6" name="组合 5"/>
          <p:cNvGrpSpPr/>
          <p:nvPr>
            <p:custDataLst>
              <p:tags r:id="rId1"/>
            </p:custDataLst>
          </p:nvPr>
        </p:nvGrpSpPr>
        <p:grpSpPr>
          <a:xfrm>
            <a:off x="4853305" y="237514"/>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2" name="文本框 1"/>
          <p:cNvSpPr txBox="1"/>
          <p:nvPr/>
        </p:nvSpPr>
        <p:spPr>
          <a:xfrm>
            <a:off x="283845" y="4015740"/>
            <a:ext cx="7630160" cy="534035"/>
          </a:xfrm>
          <a:prstGeom prst="rect">
            <a:avLst/>
          </a:prstGeom>
          <a:noFill/>
        </p:spPr>
        <p:txBody>
          <a:bodyPr wrap="square" rtlCol="0" anchor="t">
            <a:spAutoFit/>
          </a:bodyPr>
          <a:p>
            <a:pPr eaLnBrk="0" hangingPunct="0">
              <a:lnSpc>
                <a:spcPct val="120000"/>
              </a:lnSpc>
              <a:spcBef>
                <a:spcPts val="600"/>
              </a:spcBef>
            </a:pPr>
            <a:r>
              <a:rPr lang="zh-CN" altLang="en-US" sz="2400" dirty="0">
                <a:solidFill>
                  <a:srgbClr val="000000"/>
                </a:solidFill>
                <a:latin typeface="华康楷体W5-A" panose="1A454350000000000000" charset="-122"/>
                <a:ea typeface="华康楷体W5-A" panose="1A454350000000000000" charset="-122"/>
                <a:sym typeface="+mn-ea"/>
              </a:rPr>
              <a:t>2.“板块构造”理论为地质界的哪些问题提供了答案？</a:t>
            </a:r>
            <a:endParaRPr lang="zh-CN" altLang="en-US" sz="2400" dirty="0">
              <a:solidFill>
                <a:srgbClr val="000000"/>
              </a:solidFill>
              <a:latin typeface="华康楷体W5-A" panose="1A454350000000000000" charset="-122"/>
              <a:ea typeface="华康楷体W5-A" panose="1A454350000000000000" charset="-122"/>
            </a:endParaRPr>
          </a:p>
        </p:txBody>
      </p:sp>
      <p:sp>
        <p:nvSpPr>
          <p:cNvPr id="4" name="Text Box 9"/>
          <p:cNvSpPr txBox="1"/>
          <p:nvPr/>
        </p:nvSpPr>
        <p:spPr>
          <a:xfrm>
            <a:off x="586105" y="4818380"/>
            <a:ext cx="5259705" cy="553085"/>
          </a:xfrm>
          <a:prstGeom prst="rect">
            <a:avLst/>
          </a:prstGeom>
          <a:noFill/>
          <a:ln w="9525">
            <a:noFill/>
          </a:ln>
        </p:spPr>
        <p:txBody>
          <a:bodyPr wrap="square" anchor="t">
            <a:spAutoFit/>
          </a:bodyPr>
          <a:p>
            <a:pPr algn="l">
              <a:lnSpc>
                <a:spcPct val="150000"/>
              </a:lnSpc>
              <a:spcBef>
                <a:spcPct val="50000"/>
              </a:spcBef>
            </a:pPr>
            <a:r>
              <a:rPr lang="en-US" sz="2000" dirty="0">
                <a:solidFill>
                  <a:srgbClr val="00B0F0"/>
                </a:solidFill>
                <a:latin typeface="华康楷体W5-A" panose="1A454350000000000000" charset="-122"/>
                <a:ea typeface="华康楷体W5-A" panose="1A454350000000000000" charset="-122"/>
              </a:rPr>
              <a:t>   </a:t>
            </a:r>
            <a:r>
              <a:rPr sz="2000" dirty="0">
                <a:solidFill>
                  <a:srgbClr val="0070C0"/>
                </a:solidFill>
                <a:latin typeface="华康楷体W5-A" panose="1A454350000000000000" charset="-122"/>
                <a:ea typeface="华康楷体W5-A" panose="1A454350000000000000" charset="-122"/>
              </a:rPr>
              <a:t> </a:t>
            </a:r>
            <a:r>
              <a:rPr sz="2000" dirty="0">
                <a:solidFill>
                  <a:srgbClr val="0070C0"/>
                </a:solidFill>
                <a:latin typeface="华康楷体W5-A" panose="1A454350000000000000" charset="-122"/>
                <a:ea typeface="华康楷体W5-A" panose="1A454350000000000000" charset="-122"/>
                <a:sym typeface="+mn-ea"/>
              </a:rPr>
              <a:t>火山、地震、岛屿链、海洋深渊等问题。</a:t>
            </a:r>
            <a:endParaRPr sz="2000" dirty="0">
              <a:solidFill>
                <a:srgbClr val="0070C0"/>
              </a:solidFill>
              <a:latin typeface="华康楷体W5-A" panose="1A454350000000000000" charset="-122"/>
              <a:ea typeface="华康楷体W5-A" panose="1A45435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2">
                                            <p:txEl>
                                              <p:charRg st="0" end="46"/>
                                            </p:txEl>
                                          </p:spTgt>
                                        </p:tgtEl>
                                        <p:attrNameLst>
                                          <p:attrName>style.visibility</p:attrName>
                                        </p:attrNameLst>
                                      </p:cBhvr>
                                      <p:to>
                                        <p:strVal val="visible"/>
                                      </p:to>
                                    </p:set>
                                    <p:animEffect transition="in" filter="box(in)">
                                      <p:cBhvr>
                                        <p:cTn id="7" dur="500"/>
                                        <p:tgtEl>
                                          <p:spTgt spid="17412">
                                            <p:txEl>
                                              <p:charRg st="0" end="4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417">
                                            <p:txEl>
                                              <p:charRg st="0" end="23"/>
                                            </p:txEl>
                                          </p:spTgt>
                                        </p:tgtEl>
                                        <p:attrNameLst>
                                          <p:attrName>style.visibility</p:attrName>
                                        </p:attrNameLst>
                                      </p:cBhvr>
                                      <p:to>
                                        <p:strVal val="visible"/>
                                      </p:to>
                                    </p:set>
                                    <p:animEffect transition="in" filter="checkerboard(across)">
                                      <p:cBhvr>
                                        <p:cTn id="12" dur="500"/>
                                        <p:tgtEl>
                                          <p:spTgt spid="17417">
                                            <p:txEl>
                                              <p:charRg st="0" end="2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xEl>
                                              <p:charRg st="0" end="23"/>
                                            </p:txEl>
                                          </p:spTgt>
                                        </p:tgtEl>
                                        <p:attrNameLst>
                                          <p:attrName>style.visibility</p:attrName>
                                        </p:attrNameLst>
                                      </p:cBhvr>
                                      <p:to>
                                        <p:strVal val="visible"/>
                                      </p:to>
                                    </p:set>
                                    <p:animEffect transition="in" filter="checkerboard(across)">
                                      <p:cBhvr>
                                        <p:cTn id="23" dur="500"/>
                                        <p:tgtEl>
                                          <p:spTgt spid="4">
                                            <p:txEl>
                                              <p:charRg st="0"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2" name="Text Box 4"/>
          <p:cNvSpPr txBox="1"/>
          <p:nvPr/>
        </p:nvSpPr>
        <p:spPr>
          <a:xfrm>
            <a:off x="283845" y="1922145"/>
            <a:ext cx="7048500" cy="1014730"/>
          </a:xfrm>
          <a:prstGeom prst="rect">
            <a:avLst/>
          </a:prstGeom>
          <a:noFill/>
          <a:ln w="9525">
            <a:noFill/>
          </a:ln>
        </p:spPr>
        <p:txBody>
          <a:bodyPr wrap="square" anchor="t">
            <a:spAutoFit/>
          </a:bodyPr>
          <a:p>
            <a:pPr>
              <a:spcBef>
                <a:spcPct val="50000"/>
              </a:spcBef>
            </a:pPr>
            <a:r>
              <a:rPr lang="zh-CN" altLang="en-US" sz="2400" dirty="0">
                <a:solidFill>
                  <a:srgbClr val="000000"/>
                </a:solidFill>
                <a:latin typeface="华康楷体W5-A" panose="1A454350000000000000" charset="-122"/>
                <a:ea typeface="华康楷体W5-A" panose="1A454350000000000000" charset="-122"/>
                <a:sym typeface="+mn-ea"/>
              </a:rPr>
              <a:t>3.“泛大陆”是怎样形成的？</a:t>
            </a:r>
            <a:endParaRPr lang="zh-CN" altLang="en-US" sz="2400" dirty="0">
              <a:solidFill>
                <a:srgbClr val="000000"/>
              </a:solidFill>
              <a:latin typeface="华康楷体W5-A" panose="1A454350000000000000" charset="-122"/>
              <a:ea typeface="华康楷体W5-A" panose="1A454350000000000000" charset="-122"/>
            </a:endParaRPr>
          </a:p>
          <a:p>
            <a:pPr>
              <a:spcBef>
                <a:spcPct val="50000"/>
              </a:spcBef>
            </a:pPr>
            <a:endParaRPr lang="en-US" altLang="zh-CN" sz="2400" dirty="0">
              <a:solidFill>
                <a:srgbClr val="000000"/>
              </a:solidFill>
              <a:latin typeface="华康楷体W5-A" panose="1A454350000000000000" charset="-122"/>
              <a:ea typeface="华康楷体W5-A" panose="1A454350000000000000" charset="-122"/>
            </a:endParaRPr>
          </a:p>
        </p:txBody>
      </p:sp>
      <p:sp>
        <p:nvSpPr>
          <p:cNvPr id="17417" name="Text Box 9"/>
          <p:cNvSpPr txBox="1"/>
          <p:nvPr/>
        </p:nvSpPr>
        <p:spPr>
          <a:xfrm>
            <a:off x="586105" y="2576830"/>
            <a:ext cx="6800850" cy="2861310"/>
          </a:xfrm>
          <a:prstGeom prst="rect">
            <a:avLst/>
          </a:prstGeom>
          <a:noFill/>
          <a:ln w="9525">
            <a:noFill/>
          </a:ln>
        </p:spPr>
        <p:txBody>
          <a:bodyPr wrap="square" anchor="t">
            <a:spAutoFit/>
          </a:bodyPr>
          <a:p>
            <a:pPr algn="l">
              <a:lnSpc>
                <a:spcPct val="150000"/>
              </a:lnSpc>
              <a:spcBef>
                <a:spcPct val="50000"/>
              </a:spcBef>
            </a:pPr>
            <a:r>
              <a:rPr sz="2000" dirty="0">
                <a:solidFill>
                  <a:srgbClr val="0070C0"/>
                </a:solidFill>
                <a:latin typeface="华康楷体W5-A" panose="1A454350000000000000" charset="-122"/>
                <a:ea typeface="华康楷体W5-A" panose="1A454350000000000000" charset="-122"/>
              </a:rPr>
              <a:t>     </a:t>
            </a:r>
            <a:r>
              <a:rPr sz="2400" dirty="0">
                <a:solidFill>
                  <a:srgbClr val="0070C0"/>
                </a:solidFill>
                <a:latin typeface="华康楷体W5-A" panose="1A454350000000000000" charset="-122"/>
                <a:ea typeface="华康楷体W5-A" panose="1A454350000000000000" charset="-122"/>
                <a:sym typeface="+mn-ea"/>
              </a:rPr>
              <a:t>地壳是由一些紧密拼合在一起但又缓慢运动的大板块构成的，板块背上驮着许多大陆，板块运动时大陆也随之一起运动。每隔一段时期，板块会将所有的大陆汇聚在一起，地球此时仅由一个主要陆地构成，这就是“泛大陆”。</a:t>
            </a:r>
            <a:endParaRPr sz="2400" dirty="0">
              <a:solidFill>
                <a:srgbClr val="0070C0"/>
              </a:solidFill>
              <a:latin typeface="华康楷体W5-A" panose="1A454350000000000000" charset="-122"/>
              <a:ea typeface="华康楷体W5-A" panose="1A454350000000000000" charset="-122"/>
              <a:sym typeface="+mn-ea"/>
            </a:endParaRPr>
          </a:p>
        </p:txBody>
      </p:sp>
      <p:grpSp>
        <p:nvGrpSpPr>
          <p:cNvPr id="6" name="组合 5"/>
          <p:cNvGrpSpPr/>
          <p:nvPr>
            <p:custDataLst>
              <p:tags r:id="rId1"/>
            </p:custDataLst>
          </p:nvPr>
        </p:nvGrpSpPr>
        <p:grpSpPr>
          <a:xfrm>
            <a:off x="4853305" y="237514"/>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2">
                                            <p:txEl>
                                              <p:charRg st="0" end="46"/>
                                            </p:txEl>
                                          </p:spTgt>
                                        </p:tgtEl>
                                        <p:attrNameLst>
                                          <p:attrName>style.visibility</p:attrName>
                                        </p:attrNameLst>
                                      </p:cBhvr>
                                      <p:to>
                                        <p:strVal val="visible"/>
                                      </p:to>
                                    </p:set>
                                    <p:animEffect transition="in" filter="box(in)">
                                      <p:cBhvr>
                                        <p:cTn id="7" dur="500"/>
                                        <p:tgtEl>
                                          <p:spTgt spid="17412">
                                            <p:txEl>
                                              <p:charRg st="0" end="4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417">
                                            <p:txEl>
                                              <p:charRg st="0" end="23"/>
                                            </p:txEl>
                                          </p:spTgt>
                                        </p:tgtEl>
                                        <p:attrNameLst>
                                          <p:attrName>style.visibility</p:attrName>
                                        </p:attrNameLst>
                                      </p:cBhvr>
                                      <p:to>
                                        <p:strVal val="visible"/>
                                      </p:to>
                                    </p:set>
                                    <p:animEffect transition="in" filter="checkerboard(across)">
                                      <p:cBhvr>
                                        <p:cTn id="12" dur="500"/>
                                        <p:tgtEl>
                                          <p:spTgt spid="17417">
                                            <p:txEl>
                                              <p:charRg st="0"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custDataLst>
              <p:tags r:id="rId1"/>
            </p:custDataLst>
          </p:nvPr>
        </p:nvGrpSpPr>
        <p:grpSpPr>
          <a:xfrm>
            <a:off x="4795520" y="24957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品析·语言</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13319" name="文本占位符 13318"/>
          <p:cNvSpPr>
            <a:spLocks noGrp="1"/>
          </p:cNvSpPr>
          <p:nvPr/>
        </p:nvSpPr>
        <p:spPr>
          <a:xfrm>
            <a:off x="294640" y="1718945"/>
            <a:ext cx="7336790" cy="279336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l" eaLnBrk="0" hangingPunct="0">
              <a:buClr>
                <a:srgbClr val="DC5C31"/>
              </a:buClr>
              <a:buFont typeface="Wingdings" panose="05000000000000000000" charset="0"/>
              <a:buChar char=""/>
            </a:pPr>
            <a:r>
              <a:rPr lang="zh-CN" altLang="en-US" sz="2400" dirty="0">
                <a:solidFill>
                  <a:schemeClr val="tx2"/>
                </a:solidFill>
                <a:latin typeface="华康楷体W5-A" panose="1A454350000000000000" charset="-122"/>
                <a:ea typeface="华康楷体W5-A" panose="1A454350000000000000" charset="-122"/>
                <a:sym typeface="+mn-ea"/>
              </a:rPr>
              <a:t>比较下面两句话，说说哪个表达效果好。</a:t>
            </a:r>
            <a:endParaRPr lang="zh-CN" altLang="en-US" sz="2400" dirty="0">
              <a:solidFill>
                <a:schemeClr val="tx2"/>
              </a:solidFill>
              <a:latin typeface="华康楷体W5-A" panose="1A454350000000000000" charset="-122"/>
              <a:ea typeface="华康楷体W5-A" panose="1A454350000000000000" charset="-122"/>
              <a:sym typeface="+mn-ea"/>
            </a:endParaRPr>
          </a:p>
          <a:p>
            <a:pPr algn="l">
              <a:lnSpc>
                <a:spcPct val="150000"/>
              </a:lnSpc>
            </a:pPr>
            <a:r>
              <a:rPr lang="zh-CN" altLang="en-US" sz="2400" dirty="0">
                <a:solidFill>
                  <a:schemeClr val="tx2"/>
                </a:solidFill>
                <a:latin typeface="华康楷体W5-A" panose="1A454350000000000000" charset="-122"/>
                <a:ea typeface="华康楷体W5-A" panose="1A454350000000000000" charset="-122"/>
                <a:sym typeface="+mn-ea"/>
              </a:rPr>
              <a:t>（1）板块上有许多大陆，当板块向一个或另一个方向运动时，大陆也一起运动。</a:t>
            </a:r>
            <a:endParaRPr lang="zh-CN" altLang="en-US" sz="2400" dirty="0">
              <a:solidFill>
                <a:schemeClr val="tx2"/>
              </a:solidFill>
              <a:latin typeface="华康楷体W5-A" panose="1A454350000000000000" charset="-122"/>
              <a:ea typeface="华康楷体W5-A" panose="1A454350000000000000" charset="-122"/>
            </a:endParaRPr>
          </a:p>
          <a:p>
            <a:pPr algn="l">
              <a:lnSpc>
                <a:spcPct val="150000"/>
              </a:lnSpc>
            </a:pPr>
            <a:r>
              <a:rPr lang="zh-CN" altLang="en-US" sz="2400" dirty="0">
                <a:solidFill>
                  <a:schemeClr val="tx2"/>
                </a:solidFill>
                <a:latin typeface="华康楷体W5-A" panose="1A454350000000000000" charset="-122"/>
                <a:ea typeface="华康楷体W5-A" panose="1A454350000000000000" charset="-122"/>
                <a:sym typeface="+mn-ea"/>
              </a:rPr>
              <a:t>(原句：板块背上驮着许多大陆，当板块向一个或另一个方向运动时，大陆也随之一起运动。)</a:t>
            </a:r>
            <a:endParaRPr lang="zh-CN" altLang="en-US" sz="2400" dirty="0">
              <a:solidFill>
                <a:schemeClr val="tx2"/>
              </a:solidFill>
              <a:latin typeface="华康楷体W5-A" panose="1A454350000000000000" charset="-122"/>
              <a:ea typeface="华康楷体W5-A" panose="1A454350000000000000" charset="-122"/>
            </a:endParaRPr>
          </a:p>
          <a:p>
            <a:pPr marL="0" indent="0" algn="l" eaLnBrk="0" hangingPunct="0">
              <a:buNone/>
            </a:pPr>
            <a:endParaRPr lang="zh-CN" altLang="en-US" sz="2400" dirty="0">
              <a:solidFill>
                <a:schemeClr val="tx2"/>
              </a:solidFill>
              <a:latin typeface="华康楷体W5-A" panose="1A454350000000000000" charset="-122"/>
              <a:ea typeface="华康楷体W5-A" panose="1A454350000000000000" charset="-122"/>
              <a:sym typeface="+mn-ea"/>
            </a:endParaRPr>
          </a:p>
          <a:p>
            <a:pPr marL="0" indent="0" algn="l" eaLnBrk="0" hangingPunct="0">
              <a:buNone/>
            </a:pPr>
            <a:endParaRPr lang="zh-CN" altLang="en-US" sz="2400" dirty="0">
              <a:solidFill>
                <a:srgbClr val="000000"/>
              </a:solidFill>
              <a:latin typeface="华康楷体W5-A" panose="1A454350000000000000" charset="-122"/>
              <a:ea typeface="华康楷体W5-A" panose="1A454350000000000000" charset="-122"/>
            </a:endParaRPr>
          </a:p>
        </p:txBody>
      </p:sp>
      <p:sp>
        <p:nvSpPr>
          <p:cNvPr id="2" name="文本框 1"/>
          <p:cNvSpPr txBox="1"/>
          <p:nvPr/>
        </p:nvSpPr>
        <p:spPr>
          <a:xfrm>
            <a:off x="749935" y="3358515"/>
            <a:ext cx="309880" cy="370840"/>
          </a:xfrm>
          <a:prstGeom prst="rect">
            <a:avLst/>
          </a:prstGeom>
          <a:noFill/>
        </p:spPr>
        <p:txBody>
          <a:bodyPr wrap="none" rtlCol="0">
            <a:spAutoFit/>
          </a:bodyPr>
          <a:p>
            <a:pPr>
              <a:lnSpc>
                <a:spcPct val="130000"/>
              </a:lnSpc>
            </a:pPr>
            <a:endParaRPr lang="zh-CN" altLang="en-US" sz="1400" dirty="0" smtClean="0">
              <a:latin typeface="Arial" panose="020B0604020202020204" pitchFamily="34" charset="0"/>
              <a:ea typeface="微软雅黑" panose="020B0503020204020204" pitchFamily="34" charset="-122"/>
            </a:endParaRPr>
          </a:p>
        </p:txBody>
      </p:sp>
      <p:sp>
        <p:nvSpPr>
          <p:cNvPr id="10243" name="Text Box 3"/>
          <p:cNvSpPr txBox="1"/>
          <p:nvPr/>
        </p:nvSpPr>
        <p:spPr>
          <a:xfrm>
            <a:off x="439420" y="4781550"/>
            <a:ext cx="7047865" cy="521970"/>
          </a:xfrm>
          <a:prstGeom prst="rect">
            <a:avLst/>
          </a:prstGeom>
          <a:noFill/>
          <a:ln w="9525">
            <a:noFill/>
          </a:ln>
        </p:spPr>
        <p:txBody>
          <a:bodyPr wrap="square">
            <a:spAutoFit/>
          </a:bodyPr>
          <a:p>
            <a:pPr>
              <a:spcBef>
                <a:spcPct val="50000"/>
              </a:spcBef>
              <a:buFont typeface="Arial" panose="020B0604020202020204" pitchFamily="34" charset="0"/>
              <a:buNone/>
            </a:pPr>
            <a:r>
              <a:rPr lang="en-US" sz="2800" dirty="0">
                <a:solidFill>
                  <a:srgbClr val="0070C0"/>
                </a:solidFill>
                <a:latin typeface="华康楷体W5-A" panose="1A454350000000000000" charset="-122"/>
                <a:ea typeface="华康楷体W5-A" panose="1A454350000000000000" charset="-122"/>
                <a:sym typeface="+mn-ea"/>
              </a:rPr>
              <a:t>原文用了拟人的修辞手法，比改文生动形象。</a:t>
            </a:r>
            <a:endParaRPr lang="en-US" sz="2800" dirty="0">
              <a:solidFill>
                <a:srgbClr val="0070C0"/>
              </a:solidFill>
              <a:latin typeface="华康楷体W5-A" panose="1A454350000000000000" charset="-122"/>
              <a:ea typeface="华康楷体W5-A" panose="1A45435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clickPar">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iterate type="lt">
                                    <p:tmPct val="100000"/>
                                  </p:iterate>
                                  <p:childTnLst>
                                    <p:set>
                                      <p:cBhvr>
                                        <p:cTn id="12" dur="1" fill="hold">
                                          <p:stCondLst>
                                            <p:cond delay="0"/>
                                          </p:stCondLst>
                                        </p:cTn>
                                        <p:tgtEl>
                                          <p:spTgt spid="13319"/>
                                        </p:tgtEl>
                                        <p:attrNameLst>
                                          <p:attrName>style.visibility</p:attrName>
                                        </p:attrNameLst>
                                      </p:cBhvr>
                                      <p:to>
                                        <p:strVal val="visible"/>
                                      </p:to>
                                    </p:set>
                                    <p:animEffect transition="in" filter="blinds(horizontal)">
                                      <p:cBhvr>
                                        <p:cTn id="13" dur="75"/>
                                        <p:tgtEl>
                                          <p:spTgt spid="133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3"/>
                                        </p:tgtEl>
                                        <p:attrNameLst>
                                          <p:attrName>style.visibility</p:attrName>
                                        </p:attrNameLst>
                                      </p:cBhvr>
                                      <p:to>
                                        <p:strVal val="visible"/>
                                      </p:to>
                                    </p:set>
                                    <p:anim calcmode="lin" valueType="num">
                                      <p:cBhvr additive="base">
                                        <p:cTn id="18" dur="500" fill="hold"/>
                                        <p:tgtEl>
                                          <p:spTgt spid="10243"/>
                                        </p:tgtEl>
                                        <p:attrNameLst>
                                          <p:attrName>ppt_x</p:attrName>
                                        </p:attrNameLst>
                                      </p:cBhvr>
                                      <p:tavLst>
                                        <p:tav tm="0">
                                          <p:val>
                                            <p:strVal val="#ppt_x"/>
                                          </p:val>
                                        </p:tav>
                                        <p:tav tm="100000">
                                          <p:val>
                                            <p:strVal val="#ppt_x"/>
                                          </p:val>
                                        </p:tav>
                                      </p:tavLst>
                                    </p:anim>
                                    <p:anim calcmode="lin" valueType="num">
                                      <p:cBhvr additive="base">
                                        <p:cTn id="19"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02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8935" y="2212340"/>
            <a:ext cx="7107555" cy="3415030"/>
          </a:xfrm>
          <a:prstGeom prst="rect">
            <a:avLst/>
          </a:prstGeom>
          <a:noFill/>
        </p:spPr>
        <p:txBody>
          <a:bodyPr wrap="square" rtlCol="0" anchor="t">
            <a:spAutoFit/>
          </a:bodyPr>
          <a:p>
            <a:pPr algn="l">
              <a:lnSpc>
                <a:spcPct val="150000"/>
              </a:lnSpc>
            </a:pPr>
            <a:r>
              <a:rPr lang="zh-CN" altLang="en-US" sz="2400" dirty="0">
                <a:solidFill>
                  <a:schemeClr val="tx2"/>
                </a:solidFill>
                <a:latin typeface="华康楷体W5-A" panose="1A454350000000000000" charset="-122"/>
                <a:ea typeface="华康楷体W5-A" panose="1A454350000000000000" charset="-122"/>
                <a:sym typeface="+mn-ea"/>
              </a:rPr>
              <a:t>（</a:t>
            </a:r>
            <a:r>
              <a:rPr lang="en-US" altLang="zh-CN" sz="2400" dirty="0">
                <a:solidFill>
                  <a:schemeClr val="tx2"/>
                </a:solidFill>
                <a:latin typeface="华康楷体W5-A" panose="1A454350000000000000" charset="-122"/>
                <a:ea typeface="华康楷体W5-A" panose="1A454350000000000000" charset="-122"/>
                <a:sym typeface="+mn-ea"/>
              </a:rPr>
              <a:t>2</a:t>
            </a:r>
            <a:r>
              <a:rPr lang="zh-CN" altLang="en-US" sz="2400" dirty="0">
                <a:solidFill>
                  <a:schemeClr val="tx2"/>
                </a:solidFill>
                <a:latin typeface="华康楷体W5-A" panose="1A454350000000000000" charset="-122"/>
                <a:ea typeface="华康楷体W5-A" panose="1A454350000000000000" charset="-122"/>
                <a:sym typeface="+mn-ea"/>
              </a:rPr>
              <a:t>）第六段中“是大陆在漂移而不是恐龙在迁移”。这句话中的“漂移”与“迁移”能否互换，为什么？</a:t>
            </a:r>
            <a:endParaRPr lang="zh-CN" altLang="en-US" sz="2400" dirty="0">
              <a:solidFill>
                <a:schemeClr val="tx2"/>
              </a:solidFill>
              <a:latin typeface="华康楷体W5-A" panose="1A454350000000000000" charset="-122"/>
              <a:ea typeface="华康楷体W5-A" panose="1A454350000000000000" charset="-122"/>
              <a:sym typeface="+mn-ea"/>
            </a:endParaRPr>
          </a:p>
          <a:p>
            <a:pPr algn="l">
              <a:lnSpc>
                <a:spcPct val="150000"/>
              </a:lnSpc>
            </a:pPr>
            <a:endParaRPr lang="zh-CN" altLang="en-US" sz="2400" dirty="0">
              <a:solidFill>
                <a:schemeClr val="tx2"/>
              </a:solidFill>
              <a:latin typeface="华康楷体W5-A" panose="1A454350000000000000" charset="-122"/>
              <a:ea typeface="华康楷体W5-A" panose="1A454350000000000000" charset="-122"/>
            </a:endParaRPr>
          </a:p>
          <a:p>
            <a:pPr algn="l">
              <a:lnSpc>
                <a:spcPct val="150000"/>
              </a:lnSpc>
            </a:pPr>
            <a:r>
              <a:rPr lang="en-US" sz="2400" dirty="0">
                <a:solidFill>
                  <a:srgbClr val="0070C0"/>
                </a:solidFill>
                <a:latin typeface="华康楷体W5-A" panose="1A454350000000000000" charset="-122"/>
                <a:ea typeface="华康楷体W5-A" panose="1A454350000000000000" charset="-122"/>
                <a:sym typeface="+mn-ea"/>
              </a:rPr>
              <a:t>不能互换。因为“漂移”是指无生命的东西借助外力移动,“迁移”是有生命的东西有目的的朝某一个地方去，换了以后就不准确了。</a:t>
            </a:r>
            <a:endParaRPr lang="en-US" sz="2400" dirty="0">
              <a:solidFill>
                <a:srgbClr val="0070C0"/>
              </a:solidFill>
              <a:latin typeface="华康楷体W5-A" panose="1A454350000000000000" charset="-122"/>
              <a:ea typeface="华康楷体W5-A" panose="1A454350000000000000" charset="-122"/>
              <a:sym typeface="+mn-ea"/>
            </a:endParaRPr>
          </a:p>
        </p:txBody>
      </p:sp>
      <p:grpSp>
        <p:nvGrpSpPr>
          <p:cNvPr id="6" name="组合 5"/>
          <p:cNvGrpSpPr/>
          <p:nvPr>
            <p:custDataLst>
              <p:tags r:id="rId1"/>
            </p:custDataLst>
          </p:nvPr>
        </p:nvGrpSpPr>
        <p:grpSpPr>
          <a:xfrm>
            <a:off x="4795520" y="24957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品析·语言</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clickPar">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7"/>
          <p:cNvSpPr>
            <a:spLocks noGrp="1" noRot="1"/>
          </p:cNvSpPr>
          <p:nvPr/>
        </p:nvSpPr>
        <p:spPr>
          <a:xfrm>
            <a:off x="2083435" y="1643380"/>
            <a:ext cx="4722813" cy="1143000"/>
          </a:xfrm>
          <a:prstGeom prst="rect">
            <a:avLst/>
          </a:prstGeom>
          <a:noFill/>
          <a:ln w="9525">
            <a:noFill/>
          </a:ln>
        </p:spPr>
        <p:txBody>
          <a:bodyPr wrap="square" lIns="91440" tIns="45720" rIns="91440" bIns="45720" anchor="ctr"/>
          <a:p>
            <a:r>
              <a:rPr lang="zh-CN" altLang="en-US" sz="2800" dirty="0">
                <a:solidFill>
                  <a:srgbClr val="000000"/>
                </a:solidFill>
                <a:latin typeface="华文行楷" panose="02010800040101010101" charset="-122"/>
                <a:ea typeface="华文行楷" panose="02010800040101010101" charset="-122"/>
              </a:rPr>
              <a:t>听读课文</a:t>
            </a:r>
            <a:r>
              <a:rPr lang="en-US" altLang="zh-CN" sz="2800" dirty="0">
                <a:solidFill>
                  <a:srgbClr val="000000"/>
                </a:solidFill>
                <a:latin typeface="华文行楷" panose="02010800040101010101" charset="-122"/>
                <a:ea typeface="华文行楷" panose="02010800040101010101" charset="-122"/>
              </a:rPr>
              <a:t>——</a:t>
            </a:r>
            <a:r>
              <a:rPr lang="zh-CN" altLang="en-US" sz="2800" dirty="0">
                <a:solidFill>
                  <a:srgbClr val="000000"/>
                </a:solidFill>
                <a:latin typeface="华文行楷" panose="02010800040101010101" charset="-122"/>
                <a:ea typeface="华文行楷" panose="02010800040101010101" charset="-122"/>
              </a:rPr>
              <a:t>分析文章结构。</a:t>
            </a:r>
            <a:endParaRPr lang="zh-CN" altLang="en-US" sz="2800" dirty="0">
              <a:solidFill>
                <a:srgbClr val="000000"/>
              </a:solidFill>
              <a:latin typeface="华文行楷" panose="02010800040101010101" charset="-122"/>
              <a:ea typeface="华文行楷" panose="02010800040101010101" charset="-122"/>
            </a:endParaRPr>
          </a:p>
        </p:txBody>
      </p:sp>
      <p:grpSp>
        <p:nvGrpSpPr>
          <p:cNvPr id="6" name="组合 5"/>
          <p:cNvGrpSpPr/>
          <p:nvPr>
            <p:custDataLst>
              <p:tags r:id="rId1"/>
            </p:custDataLst>
          </p:nvPr>
        </p:nvGrpSpPr>
        <p:grpSpPr>
          <a:xfrm>
            <a:off x="4726305" y="27624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整体·感知</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7" name="云形标注 6"/>
          <p:cNvSpPr/>
          <p:nvPr/>
        </p:nvSpPr>
        <p:spPr>
          <a:xfrm>
            <a:off x="871855" y="1643380"/>
            <a:ext cx="1238250" cy="852805"/>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891540" y="1824355"/>
            <a:ext cx="1198880" cy="491490"/>
          </a:xfrm>
          <a:prstGeom prst="rect">
            <a:avLst/>
          </a:prstGeom>
          <a:noFill/>
        </p:spPr>
        <p:txBody>
          <a:bodyPr wrap="none" rtlCol="0">
            <a:spAutoFit/>
          </a:bodyPr>
          <a:p>
            <a:pPr>
              <a:lnSpc>
                <a:spcPct val="130000"/>
              </a:lnSpc>
            </a:pPr>
            <a:r>
              <a:rPr lang="zh-CN" altLang="en-US" sz="2000" dirty="0" smtClean="0">
                <a:solidFill>
                  <a:schemeClr val="bg2"/>
                </a:solidFill>
                <a:latin typeface="华文行楷" panose="02010800040101010101" charset="-122"/>
                <a:ea typeface="华文行楷" panose="02010800040101010101" charset="-122"/>
              </a:rPr>
              <a:t>点击图片</a:t>
            </a:r>
            <a:endParaRPr lang="zh-CN" altLang="en-US" sz="2000" dirty="0" smtClean="0">
              <a:solidFill>
                <a:schemeClr val="bg2"/>
              </a:solidFill>
              <a:latin typeface="华文行楷" panose="02010800040101010101" charset="-122"/>
              <a:ea typeface="华文行楷" panose="02010800040101010101" charset="-122"/>
            </a:endParaRPr>
          </a:p>
        </p:txBody>
      </p:sp>
      <p:sp>
        <p:nvSpPr>
          <p:cNvPr id="75778" name="文本框 75777"/>
          <p:cNvSpPr txBox="1"/>
          <p:nvPr/>
        </p:nvSpPr>
        <p:spPr>
          <a:xfrm>
            <a:off x="3202940" y="5209540"/>
            <a:ext cx="2484120" cy="737235"/>
          </a:xfrm>
          <a:prstGeom prst="rect">
            <a:avLst/>
          </a:prstGeom>
          <a:noFill/>
          <a:ln w="9525">
            <a:noFill/>
          </a:ln>
        </p:spPr>
        <p:txBody>
          <a:bodyPr wrap="square">
            <a:spAutoFit/>
          </a:bodyPr>
          <a:p>
            <a:pPr>
              <a:lnSpc>
                <a:spcPct val="150000"/>
              </a:lnSpc>
              <a:spcBef>
                <a:spcPct val="50000"/>
              </a:spcBef>
            </a:pPr>
            <a:r>
              <a:rPr lang="zh-CN" altLang="en-US" sz="2800" b="1" dirty="0">
                <a:solidFill>
                  <a:srgbClr val="0000FF"/>
                </a:solidFill>
                <a:latin typeface="Times New Roman" panose="02020603050405020304" pitchFamily="18" charset="0"/>
              </a:rPr>
              <a:t>被压扁的沙子</a:t>
            </a:r>
            <a:endParaRPr lang="zh-CN" altLang="en-US" sz="2800" b="1" dirty="0">
              <a:solidFill>
                <a:srgbClr val="0000FF"/>
              </a:solidFill>
              <a:latin typeface="Times New Roman" panose="02020603050405020304" pitchFamily="18" charset="0"/>
            </a:endParaRPr>
          </a:p>
        </p:txBody>
      </p:sp>
      <p:pic>
        <p:nvPicPr>
          <p:cNvPr id="3" name="图片 2">
            <a:hlinkClick r:id="rId4" action="ppaction://hlinkfile"/>
          </p:cNvPr>
          <p:cNvPicPr>
            <a:picLocks noChangeAspect="1"/>
          </p:cNvPicPr>
          <p:nvPr/>
        </p:nvPicPr>
        <p:blipFill>
          <a:blip r:embed="rId5"/>
          <a:stretch>
            <a:fillRect/>
          </a:stretch>
        </p:blipFill>
        <p:spPr>
          <a:xfrm>
            <a:off x="2671445" y="2861310"/>
            <a:ext cx="3015615" cy="2195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87350" y="2275840"/>
            <a:ext cx="7066915" cy="2306955"/>
          </a:xfrm>
          <a:prstGeom prst="rect">
            <a:avLst/>
          </a:prstGeom>
          <a:noFill/>
          <a:ln w="9525">
            <a:noFill/>
          </a:ln>
        </p:spPr>
        <p:txBody>
          <a:bodyPr wrap="square" anchor="t">
            <a:spAutoFit/>
          </a:bodyPr>
          <a:p>
            <a:pPr algn="l">
              <a:lnSpc>
                <a:spcPct val="150000"/>
              </a:lnSpc>
              <a:spcBef>
                <a:spcPct val="50000"/>
              </a:spcBef>
            </a:pPr>
            <a:r>
              <a:rPr lang="en-US" altLang="zh-CN" sz="1400" dirty="0">
                <a:latin typeface="Arial" panose="020B0604020202020204" pitchFamily="34" charset="0"/>
                <a:ea typeface="微软雅黑" panose="020B0503020204020204" pitchFamily="34" charset="-122"/>
              </a:rPr>
              <a:t>            </a:t>
            </a:r>
            <a:r>
              <a:rPr lang="zh-CN" altLang="en-US" sz="2400" dirty="0">
                <a:latin typeface="方正行楷简体" panose="03000509000000000000" charset="-122"/>
                <a:ea typeface="方正行楷简体" panose="03000509000000000000" charset="-122"/>
                <a:sym typeface="+mn-ea"/>
              </a:rPr>
              <a:t>与前篇所讨论的内容一样，作者正是通过“被压扁的沙子”来探讨恐龙的死因——再次证明“不同科学领域之间是紧密相连的。在一个科学领域的新发现肯定会对其他领域产生影响”。</a:t>
            </a:r>
            <a:endParaRPr lang="zh-CN" altLang="en-US" sz="2400" dirty="0">
              <a:latin typeface="方正行楷简体" panose="03000509000000000000" charset="-122"/>
              <a:ea typeface="方正行楷简体" panose="03000509000000000000" charset="-122"/>
            </a:endParaRPr>
          </a:p>
        </p:txBody>
      </p:sp>
      <p:grpSp>
        <p:nvGrpSpPr>
          <p:cNvPr id="4" name="组合 3"/>
          <p:cNvGrpSpPr/>
          <p:nvPr/>
        </p:nvGrpSpPr>
        <p:grpSpPr>
          <a:xfrm>
            <a:off x="4988878" y="272306"/>
            <a:ext cx="1476375" cy="771634"/>
            <a:chOff x="1309009" y="2422561"/>
            <a:chExt cx="889080" cy="772110"/>
          </a:xfrm>
        </p:grpSpPr>
        <p:sp>
          <p:nvSpPr>
            <p:cNvPr id="5" name="矩形 4"/>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写作·背景</a:t>
              </a:r>
              <a:endParaRPr lang="zh-CN" altLang="en-US" strike="noStrike" noProof="1" smtClean="0">
                <a:solidFill>
                  <a:schemeClr val="bg1"/>
                </a:solidFill>
              </a:endParaRPr>
            </a:p>
          </p:txBody>
        </p:sp>
        <p:sp>
          <p:nvSpPr>
            <p:cNvPr id="7" name="等腰三角形 6"/>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61" name="图片 74760" descr="Ar_009">
            <a:hlinkClick r:id="rId1" action="ppaction://hlinksldjump"/>
          </p:cNvPr>
          <p:cNvPicPr>
            <a:picLocks noChangeAspect="1"/>
          </p:cNvPicPr>
          <p:nvPr/>
        </p:nvPicPr>
        <p:blipFill>
          <a:blip r:embed="rId2"/>
          <a:stretch>
            <a:fillRect/>
          </a:stretch>
        </p:blipFill>
        <p:spPr>
          <a:xfrm>
            <a:off x="8172450" y="5445125"/>
            <a:ext cx="755650" cy="328613"/>
          </a:xfrm>
          <a:prstGeom prst="rect">
            <a:avLst/>
          </a:prstGeom>
          <a:noFill/>
          <a:ln w="9525">
            <a:noFill/>
          </a:ln>
        </p:spPr>
      </p:pic>
      <p:grpSp>
        <p:nvGrpSpPr>
          <p:cNvPr id="6" name="组合 5"/>
          <p:cNvGrpSpPr/>
          <p:nvPr/>
        </p:nvGrpSpPr>
        <p:grpSpPr>
          <a:xfrm>
            <a:off x="5000943" y="295801"/>
            <a:ext cx="1476375" cy="771634"/>
            <a:chOff x="1309009" y="2422561"/>
            <a:chExt cx="889080" cy="772110"/>
          </a:xfrm>
        </p:grpSpPr>
        <p:sp>
          <p:nvSpPr>
            <p:cNvPr id="10" name="矩形 9"/>
            <p:cNvSpPr/>
            <p:nvPr>
              <p:custDataLst>
                <p:tags r:id="rId3"/>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课堂·导入</a:t>
              </a:r>
              <a:endParaRPr lang="zh-CN" altLang="en-US" strike="noStrike" noProof="1" smtClean="0">
                <a:solidFill>
                  <a:schemeClr val="bg1"/>
                </a:solidFill>
              </a:endParaRPr>
            </a:p>
          </p:txBody>
        </p:sp>
        <p:sp>
          <p:nvSpPr>
            <p:cNvPr id="2" name="等腰三角形 1"/>
            <p:cNvSpPr/>
            <p:nvPr>
              <p:custDataLst>
                <p:tags r:id="rId4"/>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3" name="文本框 2"/>
          <p:cNvSpPr txBox="1"/>
          <p:nvPr/>
        </p:nvSpPr>
        <p:spPr>
          <a:xfrm>
            <a:off x="551180" y="1891665"/>
            <a:ext cx="5059680" cy="570865"/>
          </a:xfrm>
          <a:prstGeom prst="rect">
            <a:avLst/>
          </a:prstGeom>
          <a:noFill/>
        </p:spPr>
        <p:txBody>
          <a:bodyPr wrap="none" rtlCol="0">
            <a:spAutoFit/>
          </a:bodyPr>
          <a:p>
            <a:pPr>
              <a:lnSpc>
                <a:spcPct val="130000"/>
              </a:lnSpc>
            </a:pPr>
            <a:r>
              <a:rPr lang="zh-CN" altLang="en-US" sz="2400" dirty="0" smtClean="0">
                <a:solidFill>
                  <a:schemeClr val="accent6"/>
                </a:solidFill>
                <a:latin typeface="Arial" panose="020B0604020202020204" pitchFamily="34" charset="0"/>
                <a:ea typeface="微软雅黑" panose="020B0503020204020204" pitchFamily="34" charset="-122"/>
              </a:rPr>
              <a:t>观察以下图片，你认识这些动物吗？</a:t>
            </a:r>
            <a:endParaRPr lang="zh-CN" altLang="en-US" sz="2400" dirty="0" smtClean="0">
              <a:solidFill>
                <a:schemeClr val="accent6"/>
              </a:solidFill>
              <a:latin typeface="Arial" panose="020B0604020202020204" pitchFamily="34" charset="0"/>
              <a:ea typeface="微软雅黑" panose="020B0503020204020204" pitchFamily="34" charset="-122"/>
            </a:endParaRPr>
          </a:p>
        </p:txBody>
      </p:sp>
      <p:pic>
        <p:nvPicPr>
          <p:cNvPr id="7" name="图片 6"/>
          <p:cNvPicPr>
            <a:picLocks noChangeAspect="1"/>
          </p:cNvPicPr>
          <p:nvPr/>
        </p:nvPicPr>
        <p:blipFill>
          <a:blip r:embed="rId5">
            <a:clrChange>
              <a:clrFrom>
                <a:srgbClr val="E5E5E5">
                  <a:alpha val="100000"/>
                </a:srgbClr>
              </a:clrFrom>
              <a:clrTo>
                <a:srgbClr val="E5E5E5">
                  <a:alpha val="100000"/>
                  <a:alpha val="0"/>
                </a:srgbClr>
              </a:clrTo>
            </a:clrChange>
          </a:blip>
          <a:stretch>
            <a:fillRect/>
          </a:stretch>
        </p:blipFill>
        <p:spPr>
          <a:xfrm>
            <a:off x="244475" y="2813050"/>
            <a:ext cx="3945890" cy="2632075"/>
          </a:xfrm>
          <a:prstGeom prst="rect">
            <a:avLst/>
          </a:prstGeom>
        </p:spPr>
      </p:pic>
      <p:pic>
        <p:nvPicPr>
          <p:cNvPr id="13" name="图片 12"/>
          <p:cNvPicPr>
            <a:picLocks noChangeAspect="1"/>
          </p:cNvPicPr>
          <p:nvPr/>
        </p:nvPicPr>
        <p:blipFill>
          <a:blip r:embed="rId6">
            <a:clrChange>
              <a:clrFrom>
                <a:srgbClr val="E4E4E4">
                  <a:alpha val="100000"/>
                </a:srgbClr>
              </a:clrFrom>
              <a:clrTo>
                <a:srgbClr val="E4E4E4">
                  <a:alpha val="100000"/>
                  <a:alpha val="0"/>
                </a:srgbClr>
              </a:clrTo>
            </a:clrChange>
          </a:blip>
          <a:stretch>
            <a:fillRect/>
          </a:stretch>
        </p:blipFill>
        <p:spPr>
          <a:xfrm>
            <a:off x="3964940" y="3124835"/>
            <a:ext cx="3468370" cy="232029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58" name="图片 3" descr="his401_01_pic"/>
          <p:cNvPicPr>
            <a:picLocks noChangeAspect="1"/>
          </p:cNvPicPr>
          <p:nvPr/>
        </p:nvPicPr>
        <p:blipFill>
          <a:blip r:embed="rId1"/>
          <a:stretch>
            <a:fillRect/>
          </a:stretch>
        </p:blipFill>
        <p:spPr>
          <a:xfrm>
            <a:off x="195898" y="2178685"/>
            <a:ext cx="3184525" cy="3314700"/>
          </a:xfrm>
          <a:prstGeom prst="rect">
            <a:avLst/>
          </a:prstGeom>
          <a:noFill/>
          <a:ln w="9525">
            <a:noFill/>
          </a:ln>
        </p:spPr>
      </p:pic>
      <p:pic>
        <p:nvPicPr>
          <p:cNvPr id="96259" name="图片 4" descr="17_13_7908"/>
          <p:cNvPicPr>
            <a:picLocks noChangeAspect="1"/>
          </p:cNvPicPr>
          <p:nvPr/>
        </p:nvPicPr>
        <p:blipFill>
          <a:blip r:embed="rId2">
            <a:lum bright="-17999"/>
          </a:blip>
          <a:stretch>
            <a:fillRect/>
          </a:stretch>
        </p:blipFill>
        <p:spPr>
          <a:xfrm>
            <a:off x="3535680" y="2178685"/>
            <a:ext cx="4253230" cy="3192780"/>
          </a:xfrm>
          <a:prstGeom prst="rect">
            <a:avLst/>
          </a:prstGeom>
          <a:noFill/>
          <a:ln w="9525">
            <a:noFill/>
          </a:ln>
        </p:spPr>
      </p:pic>
      <p:sp>
        <p:nvSpPr>
          <p:cNvPr id="96260" name="文本框 96259"/>
          <p:cNvSpPr txBox="1"/>
          <p:nvPr/>
        </p:nvSpPr>
        <p:spPr>
          <a:xfrm>
            <a:off x="3022918" y="1328738"/>
            <a:ext cx="1713230" cy="645160"/>
          </a:xfrm>
          <a:prstGeom prst="rect">
            <a:avLst/>
          </a:prstGeom>
          <a:noFill/>
          <a:ln w="9525">
            <a:noFill/>
          </a:ln>
        </p:spPr>
        <p:txBody>
          <a:bodyPr wrap="none" anchor="t">
            <a:spAutoFit/>
          </a:bodyPr>
          <a:p>
            <a:pPr algn="l">
              <a:lnSpc>
                <a:spcPct val="150000"/>
              </a:lnSpc>
              <a:spcBef>
                <a:spcPct val="50000"/>
              </a:spcBef>
            </a:pPr>
            <a:r>
              <a:rPr lang="zh-CN" altLang="en-US" sz="2400" b="1" dirty="0">
                <a:solidFill>
                  <a:srgbClr val="0000FF"/>
                </a:solidFill>
                <a:latin typeface="Times New Roman" panose="02020603050405020304" pitchFamily="18" charset="0"/>
                <a:ea typeface="黑体" panose="02010609060101010101" charset="-122"/>
              </a:rPr>
              <a:t>恐龙的灭亡</a:t>
            </a:r>
            <a:endParaRPr lang="zh-CN" altLang="en-US" sz="2400" b="1" dirty="0">
              <a:solidFill>
                <a:srgbClr val="0000FF"/>
              </a:solidFill>
              <a:latin typeface="Times New Roman" panose="02020603050405020304" pitchFamily="18" charset="0"/>
              <a:ea typeface="黑体" panose="02010609060101010101" charset="-122"/>
            </a:endParaRPr>
          </a:p>
        </p:txBody>
      </p:sp>
      <p:grpSp>
        <p:nvGrpSpPr>
          <p:cNvPr id="2" name="组合 1"/>
          <p:cNvGrpSpPr/>
          <p:nvPr>
            <p:custDataLst>
              <p:tags r:id="rId3"/>
            </p:custDataLst>
          </p:nvPr>
        </p:nvGrpSpPr>
        <p:grpSpPr>
          <a:xfrm>
            <a:off x="4751070" y="252119"/>
            <a:ext cx="1477010" cy="772136"/>
            <a:chOff x="1309009" y="2422670"/>
            <a:chExt cx="889080" cy="772001"/>
          </a:xfrm>
        </p:grpSpPr>
        <p:sp>
          <p:nvSpPr>
            <p:cNvPr id="3" name="矩形 2"/>
            <p:cNvSpPr/>
            <p:nvPr>
              <p:custDataLst>
                <p:tags r:id="rId4"/>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4" name="等腰三角形 3"/>
            <p:cNvSpPr/>
            <p:nvPr>
              <p:custDataLst>
                <p:tags r:id="rId5"/>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96258"/>
                                        </p:tgtEl>
                                        <p:attrNameLst>
                                          <p:attrName>style.visibility</p:attrName>
                                        </p:attrNameLst>
                                      </p:cBhvr>
                                      <p:to>
                                        <p:strVal val="visible"/>
                                      </p:to>
                                    </p:set>
                                    <p:animEffect transition="in" filter="fade">
                                      <p:cBhvr>
                                        <p:cTn id="13" dur="1000"/>
                                        <p:tgtEl>
                                          <p:spTgt spid="96258"/>
                                        </p:tgtEl>
                                      </p:cBhvr>
                                    </p:animEffect>
                                    <p:anim calcmode="lin" valueType="num">
                                      <p:cBhvr>
                                        <p:cTn id="14" dur="1000" fill="hold"/>
                                        <p:tgtEl>
                                          <p:spTgt spid="96258"/>
                                        </p:tgtEl>
                                        <p:attrNameLst>
                                          <p:attrName>ppt_x</p:attrName>
                                        </p:attrNameLst>
                                      </p:cBhvr>
                                      <p:tavLst>
                                        <p:tav tm="0">
                                          <p:val>
                                            <p:strVal val="#ppt_x"/>
                                          </p:val>
                                        </p:tav>
                                        <p:tav tm="100000">
                                          <p:val>
                                            <p:strVal val="#ppt_x"/>
                                          </p:val>
                                        </p:tav>
                                      </p:tavLst>
                                    </p:anim>
                                    <p:anim calcmode="lin" valueType="num">
                                      <p:cBhvr>
                                        <p:cTn id="15" dur="900" decel="100000" fill="hold"/>
                                        <p:tgtEl>
                                          <p:spTgt spid="9625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6258"/>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6259"/>
                                        </p:tgtEl>
                                        <p:attrNameLst>
                                          <p:attrName>style.visibility</p:attrName>
                                        </p:attrNameLst>
                                      </p:cBhvr>
                                      <p:to>
                                        <p:strVal val="visible"/>
                                      </p:to>
                                    </p:set>
                                    <p:animEffect transition="in" filter="fade">
                                      <p:cBhvr>
                                        <p:cTn id="21" dur="1000"/>
                                        <p:tgtEl>
                                          <p:spTgt spid="96259"/>
                                        </p:tgtEl>
                                      </p:cBhvr>
                                    </p:animEffect>
                                    <p:anim calcmode="lin" valueType="num">
                                      <p:cBhvr>
                                        <p:cTn id="22" dur="1000" fill="hold"/>
                                        <p:tgtEl>
                                          <p:spTgt spid="96259"/>
                                        </p:tgtEl>
                                        <p:attrNameLst>
                                          <p:attrName>ppt_x</p:attrName>
                                        </p:attrNameLst>
                                      </p:cBhvr>
                                      <p:tavLst>
                                        <p:tav tm="0">
                                          <p:val>
                                            <p:strVal val="#ppt_x"/>
                                          </p:val>
                                        </p:tav>
                                        <p:tav tm="100000">
                                          <p:val>
                                            <p:strVal val="#ppt_x"/>
                                          </p:val>
                                        </p:tav>
                                      </p:tavLst>
                                    </p:anim>
                                    <p:anim calcmode="lin" valueType="num">
                                      <p:cBhvr>
                                        <p:cTn id="23" dur="900" decel="100000" fill="hold"/>
                                        <p:tgtEl>
                                          <p:spTgt spid="9625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62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2" name="图片 97281" descr="图片1"/>
          <p:cNvPicPr>
            <a:picLocks noChangeAspect="1"/>
          </p:cNvPicPr>
          <p:nvPr/>
        </p:nvPicPr>
        <p:blipFill>
          <a:blip r:embed="rId1"/>
          <a:stretch>
            <a:fillRect/>
          </a:stretch>
        </p:blipFill>
        <p:spPr>
          <a:xfrm>
            <a:off x="121920" y="2286635"/>
            <a:ext cx="3656330" cy="2743200"/>
          </a:xfrm>
          <a:prstGeom prst="rect">
            <a:avLst/>
          </a:prstGeom>
          <a:noFill/>
          <a:ln w="9525">
            <a:noFill/>
          </a:ln>
        </p:spPr>
      </p:pic>
      <p:pic>
        <p:nvPicPr>
          <p:cNvPr id="98308" name="图片 4" descr="200491015345745"/>
          <p:cNvPicPr>
            <a:picLocks noChangeAspect="1"/>
          </p:cNvPicPr>
          <p:nvPr/>
        </p:nvPicPr>
        <p:blipFill>
          <a:blip r:embed="rId2"/>
          <a:stretch>
            <a:fillRect/>
          </a:stretch>
        </p:blipFill>
        <p:spPr>
          <a:xfrm>
            <a:off x="3884930" y="2286635"/>
            <a:ext cx="3665855" cy="2743200"/>
          </a:xfrm>
          <a:prstGeom prst="rect">
            <a:avLst/>
          </a:prstGeom>
          <a:noFill/>
          <a:ln w="9525">
            <a:noFill/>
          </a:ln>
        </p:spPr>
      </p:pic>
      <p:grpSp>
        <p:nvGrpSpPr>
          <p:cNvPr id="2" name="组合 1"/>
          <p:cNvGrpSpPr/>
          <p:nvPr>
            <p:custDataLst>
              <p:tags r:id="rId3"/>
            </p:custDataLst>
          </p:nvPr>
        </p:nvGrpSpPr>
        <p:grpSpPr>
          <a:xfrm>
            <a:off x="4751070" y="252119"/>
            <a:ext cx="1477010" cy="772136"/>
            <a:chOff x="1309009" y="2422670"/>
            <a:chExt cx="889080" cy="772001"/>
          </a:xfrm>
        </p:grpSpPr>
        <p:sp>
          <p:nvSpPr>
            <p:cNvPr id="3" name="矩形 2"/>
            <p:cNvSpPr/>
            <p:nvPr>
              <p:custDataLst>
                <p:tags r:id="rId4"/>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4" name="等腰三角形 3"/>
            <p:cNvSpPr/>
            <p:nvPr>
              <p:custDataLst>
                <p:tags r:id="rId5"/>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5" name="文本框 4"/>
          <p:cNvSpPr txBox="1"/>
          <p:nvPr/>
        </p:nvSpPr>
        <p:spPr>
          <a:xfrm>
            <a:off x="2011680" y="1549400"/>
            <a:ext cx="3549650" cy="570865"/>
          </a:xfrm>
          <a:prstGeom prst="rect">
            <a:avLst/>
          </a:prstGeom>
          <a:noFill/>
        </p:spPr>
        <p:txBody>
          <a:bodyPr wrap="none" rtlCol="0">
            <a:spAutoFit/>
          </a:bodyPr>
          <a:p>
            <a:pPr>
              <a:lnSpc>
                <a:spcPct val="130000"/>
              </a:lnSpc>
            </a:pPr>
            <a:r>
              <a:rPr lang="zh-CN" altLang="en-US" sz="2400" b="1" dirty="0">
                <a:solidFill>
                  <a:srgbClr val="0000FF"/>
                </a:solidFill>
                <a:ea typeface="黑体" panose="02010609060101010101" charset="-122"/>
              </a:rPr>
              <a:t>“撞击说”和“火山说”</a:t>
            </a:r>
            <a:endParaRPr lang="zh-CN" altLang="en-US" sz="2400" b="1" dirty="0">
              <a:solidFill>
                <a:srgbClr val="0000FF"/>
              </a:solidFill>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2"/>
                                        </p:tgtEl>
                                        <p:attrNameLst>
                                          <p:attrName>style.visibility</p:attrName>
                                        </p:attrNameLst>
                                      </p:cBhvr>
                                      <p:to>
                                        <p:strVal val="visible"/>
                                      </p:to>
                                    </p:set>
                                    <p:anim calcmode="lin" valueType="num">
                                      <p:cBhvr additive="base">
                                        <p:cTn id="13" dur="500" fill="hold"/>
                                        <p:tgtEl>
                                          <p:spTgt spid="97282"/>
                                        </p:tgtEl>
                                        <p:attrNameLst>
                                          <p:attrName>ppt_x</p:attrName>
                                        </p:attrNameLst>
                                      </p:cBhvr>
                                      <p:tavLst>
                                        <p:tav tm="0">
                                          <p:val>
                                            <p:strVal val="#ppt_x"/>
                                          </p:val>
                                        </p:tav>
                                        <p:tav tm="100000">
                                          <p:val>
                                            <p:strVal val="#ppt_x"/>
                                          </p:val>
                                        </p:tav>
                                      </p:tavLst>
                                    </p:anim>
                                    <p:anim calcmode="lin" valueType="num">
                                      <p:cBhvr additive="base">
                                        <p:cTn id="14" dur="500" fill="hold"/>
                                        <p:tgtEl>
                                          <p:spTgt spid="972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308"/>
                                        </p:tgtEl>
                                        <p:attrNameLst>
                                          <p:attrName>style.visibility</p:attrName>
                                        </p:attrNameLst>
                                      </p:cBhvr>
                                      <p:to>
                                        <p:strVal val="visible"/>
                                      </p:to>
                                    </p:set>
                                    <p:anim calcmode="lin" valueType="num">
                                      <p:cBhvr additive="base">
                                        <p:cTn id="19" dur="500" fill="hold"/>
                                        <p:tgtEl>
                                          <p:spTgt spid="98308"/>
                                        </p:tgtEl>
                                        <p:attrNameLst>
                                          <p:attrName>ppt_x</p:attrName>
                                        </p:attrNameLst>
                                      </p:cBhvr>
                                      <p:tavLst>
                                        <p:tav tm="0">
                                          <p:val>
                                            <p:strVal val="#ppt_x"/>
                                          </p:val>
                                        </p:tav>
                                        <p:tav tm="100000">
                                          <p:val>
                                            <p:strVal val="#ppt_x"/>
                                          </p:val>
                                        </p:tav>
                                      </p:tavLst>
                                    </p:anim>
                                    <p:anim calcmode="lin" valueType="num">
                                      <p:cBhvr additive="base">
                                        <p:cTn id="20" dur="500" fill="hold"/>
                                        <p:tgtEl>
                                          <p:spTgt spid="98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文本框 2"/>
          <p:cNvSpPr txBox="1"/>
          <p:nvPr/>
        </p:nvSpPr>
        <p:spPr>
          <a:xfrm>
            <a:off x="376873" y="1614488"/>
            <a:ext cx="7113587" cy="645160"/>
          </a:xfrm>
          <a:prstGeom prst="rect">
            <a:avLst/>
          </a:prstGeom>
          <a:noFill/>
          <a:ln w="9525">
            <a:noFill/>
          </a:ln>
        </p:spPr>
        <p:txBody>
          <a:bodyPr>
            <a:spAutoFit/>
          </a:bodyPr>
          <a:p>
            <a:pPr algn="l">
              <a:lnSpc>
                <a:spcPct val="150000"/>
              </a:lnSpc>
              <a:spcBef>
                <a:spcPct val="50000"/>
              </a:spcBef>
            </a:pPr>
            <a:r>
              <a:rPr lang="zh-CN" altLang="en-US" sz="2400" dirty="0">
                <a:solidFill>
                  <a:srgbClr val="000000"/>
                </a:solidFill>
                <a:latin typeface="华康楷体W5-A" panose="1A454350000000000000" charset="-122"/>
                <a:ea typeface="华康楷体W5-A" panose="1A454350000000000000" charset="-122"/>
              </a:rPr>
              <a:t>解释“撞击说”和“火山说”：</a:t>
            </a:r>
            <a:endParaRPr lang="zh-CN" altLang="en-US" sz="2400" b="1" dirty="0">
              <a:solidFill>
                <a:srgbClr val="0000FF"/>
              </a:solidFill>
              <a:latin typeface="宋体" panose="02010600030101010101" pitchFamily="2" charset="-122"/>
            </a:endParaRPr>
          </a:p>
        </p:txBody>
      </p:sp>
      <p:sp>
        <p:nvSpPr>
          <p:cNvPr id="104451" name="矩形 3"/>
          <p:cNvSpPr/>
          <p:nvPr/>
        </p:nvSpPr>
        <p:spPr>
          <a:xfrm>
            <a:off x="63183" y="2253933"/>
            <a:ext cx="7740650" cy="1198880"/>
          </a:xfrm>
          <a:prstGeom prst="rect">
            <a:avLst/>
          </a:prstGeom>
          <a:noFill/>
          <a:ln w="9525">
            <a:noFill/>
          </a:ln>
        </p:spPr>
        <p:txBody>
          <a:bodyPr>
            <a:spAutoFit/>
          </a:bodyPr>
          <a:p>
            <a:pPr algn="l">
              <a:lnSpc>
                <a:spcPct val="150000"/>
              </a:lnSpc>
            </a:pPr>
            <a:r>
              <a:rPr lang="en-US" altLang="zh-CN" sz="2400" b="1" dirty="0">
                <a:solidFill>
                  <a:srgbClr val="FF0000"/>
                </a:solidFill>
                <a:latin typeface="楷体_GB2312" panose="02010609030101010101" charset="-122"/>
                <a:ea typeface="楷体_GB2312" panose="02010609030101010101" charset="-122"/>
              </a:rPr>
              <a:t>    </a:t>
            </a:r>
            <a:r>
              <a:rPr lang="zh-CN" altLang="en-US" sz="2400" b="1" dirty="0">
                <a:solidFill>
                  <a:srgbClr val="FF0000"/>
                </a:solidFill>
                <a:latin typeface="楷体_GB2312" panose="02010609030101010101" charset="-122"/>
                <a:ea typeface="楷体_GB2312" panose="02010609030101010101" charset="-122"/>
              </a:rPr>
              <a:t>撞击说：一个巨大的小行星或彗星对地球毁灭性的撞击，是导致包括恐龙在内的许多地球生物灭绝的原因。</a:t>
            </a:r>
            <a:endParaRPr lang="zh-CN" altLang="en-US" sz="2400" b="1" dirty="0">
              <a:solidFill>
                <a:srgbClr val="FF0000"/>
              </a:solidFill>
              <a:latin typeface="楷体_GB2312" panose="02010609030101010101" charset="-122"/>
              <a:ea typeface="楷体_GB2312" panose="02010609030101010101" charset="-122"/>
            </a:endParaRPr>
          </a:p>
        </p:txBody>
      </p:sp>
      <p:sp>
        <p:nvSpPr>
          <p:cNvPr id="104452" name="文本框 4"/>
          <p:cNvSpPr txBox="1"/>
          <p:nvPr/>
        </p:nvSpPr>
        <p:spPr>
          <a:xfrm>
            <a:off x="63183" y="3642678"/>
            <a:ext cx="7740650" cy="1198880"/>
          </a:xfrm>
          <a:prstGeom prst="rect">
            <a:avLst/>
          </a:prstGeom>
          <a:noFill/>
          <a:ln w="9525">
            <a:noFill/>
          </a:ln>
        </p:spPr>
        <p:txBody>
          <a:bodyPr>
            <a:spAutoFit/>
          </a:bodyPr>
          <a:p>
            <a:pPr algn="l">
              <a:lnSpc>
                <a:spcPct val="150000"/>
              </a:lnSpc>
              <a:spcBef>
                <a:spcPct val="50000"/>
              </a:spcBef>
            </a:pPr>
            <a:r>
              <a:rPr lang="en-US" altLang="zh-CN" sz="2400" b="1" dirty="0">
                <a:solidFill>
                  <a:srgbClr val="FF0000"/>
                </a:solidFill>
                <a:latin typeface="楷体_GB2312" panose="02010609030101010101" charset="-122"/>
                <a:ea typeface="楷体_GB2312" panose="02010609030101010101" charset="-122"/>
              </a:rPr>
              <a:t>    </a:t>
            </a:r>
            <a:r>
              <a:rPr lang="zh-CN" altLang="en-US" sz="2400" b="1" dirty="0">
                <a:solidFill>
                  <a:srgbClr val="FF0000"/>
                </a:solidFill>
                <a:latin typeface="楷体_GB2312" panose="02010609030101010101" charset="-122"/>
                <a:ea typeface="楷体_GB2312" panose="02010609030101010101" charset="-122"/>
              </a:rPr>
              <a:t>火山说：地球突然经历了一个火山爆发期，使得包括恐龙在内的大量生物灭绝。</a:t>
            </a:r>
            <a:endParaRPr lang="zh-CN" altLang="en-US" sz="2400" b="1" dirty="0">
              <a:solidFill>
                <a:srgbClr val="FF0000"/>
              </a:solidFill>
              <a:latin typeface="楷体_GB2312" panose="02010609030101010101" charset="-122"/>
              <a:ea typeface="楷体_GB2312"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文本框 2"/>
          <p:cNvSpPr txBox="1"/>
          <p:nvPr/>
        </p:nvSpPr>
        <p:spPr>
          <a:xfrm>
            <a:off x="492125" y="1480185"/>
            <a:ext cx="5340985" cy="645160"/>
          </a:xfrm>
          <a:prstGeom prst="rect">
            <a:avLst/>
          </a:prstGeom>
          <a:noFill/>
          <a:ln w="9525">
            <a:noFill/>
          </a:ln>
        </p:spPr>
        <p:txBody>
          <a:bodyPr wrap="square">
            <a:spAutoFit/>
          </a:bodyPr>
          <a:p>
            <a:pPr algn="l">
              <a:lnSpc>
                <a:spcPct val="150000"/>
              </a:lnSpc>
              <a:spcBef>
                <a:spcPct val="50000"/>
              </a:spcBef>
            </a:pPr>
            <a:r>
              <a:rPr lang="en-US" altLang="zh-CN" sz="2400" dirty="0">
                <a:solidFill>
                  <a:srgbClr val="000000"/>
                </a:solidFill>
                <a:latin typeface="华康楷体W5-A" panose="1A454350000000000000" charset="-122"/>
                <a:ea typeface="华康楷体W5-A" panose="1A454350000000000000" charset="-122"/>
              </a:rPr>
              <a:t>1.</a:t>
            </a:r>
            <a:r>
              <a:rPr lang="zh-CN" altLang="en-US" sz="2400" dirty="0">
                <a:solidFill>
                  <a:srgbClr val="000000"/>
                </a:solidFill>
                <a:latin typeface="华康楷体W5-A" panose="1A454350000000000000" charset="-122"/>
                <a:ea typeface="华康楷体W5-A" panose="1A454350000000000000" charset="-122"/>
              </a:rPr>
              <a:t>科学家是怎样证明“撞击说”的？</a:t>
            </a:r>
            <a:endParaRPr lang="zh-CN" altLang="en-US" sz="2400" dirty="0">
              <a:solidFill>
                <a:srgbClr val="000000"/>
              </a:solidFill>
              <a:latin typeface="华康楷体W5-A" panose="1A454350000000000000" charset="-122"/>
              <a:ea typeface="华康楷体W5-A" panose="1A454350000000000000" charset="-122"/>
            </a:endParaRPr>
          </a:p>
        </p:txBody>
      </p:sp>
      <p:sp>
        <p:nvSpPr>
          <p:cNvPr id="106499" name="文本框 3"/>
          <p:cNvSpPr txBox="1"/>
          <p:nvPr/>
        </p:nvSpPr>
        <p:spPr>
          <a:xfrm>
            <a:off x="640715" y="1934528"/>
            <a:ext cx="6781800" cy="553085"/>
          </a:xfrm>
          <a:prstGeom prst="rect">
            <a:avLst/>
          </a:prstGeom>
          <a:noFill/>
          <a:ln w="9525">
            <a:noFill/>
          </a:ln>
        </p:spPr>
        <p:txBody>
          <a:bodyPr>
            <a:spAutoFit/>
          </a:bodyPr>
          <a:p>
            <a:pPr algn="l">
              <a:lnSpc>
                <a:spcPct val="150000"/>
              </a:lnSpc>
              <a:spcBef>
                <a:spcPct val="50000"/>
              </a:spcBef>
            </a:pPr>
            <a:r>
              <a:rPr sz="2000" dirty="0">
                <a:solidFill>
                  <a:srgbClr val="0070C0"/>
                </a:solidFill>
                <a:latin typeface="华康楷体W5-A" panose="1A454350000000000000" charset="-122"/>
                <a:ea typeface="华康楷体W5-A" panose="1A454350000000000000" charset="-122"/>
              </a:rPr>
              <a:t>（1）举斯石英和金刚石的例子；</a:t>
            </a:r>
            <a:endParaRPr sz="2000" dirty="0">
              <a:solidFill>
                <a:srgbClr val="0070C0"/>
              </a:solidFill>
              <a:latin typeface="华康楷体W5-A" panose="1A454350000000000000" charset="-122"/>
              <a:ea typeface="华康楷体W5-A" panose="1A454350000000000000" charset="-122"/>
            </a:endParaRPr>
          </a:p>
        </p:txBody>
      </p:sp>
      <p:sp>
        <p:nvSpPr>
          <p:cNvPr id="106500" name="文本框 4"/>
          <p:cNvSpPr txBox="1"/>
          <p:nvPr/>
        </p:nvSpPr>
        <p:spPr>
          <a:xfrm>
            <a:off x="724218" y="2414905"/>
            <a:ext cx="6324600" cy="553085"/>
          </a:xfrm>
          <a:prstGeom prst="rect">
            <a:avLst/>
          </a:prstGeom>
          <a:noFill/>
          <a:ln w="9525">
            <a:noFill/>
          </a:ln>
        </p:spPr>
        <p:txBody>
          <a:bodyPr>
            <a:spAutoFit/>
          </a:bodyPr>
          <a:p>
            <a:pPr algn="l">
              <a:lnSpc>
                <a:spcPct val="150000"/>
              </a:lnSpc>
              <a:spcBef>
                <a:spcPct val="50000"/>
              </a:spcBef>
            </a:pPr>
            <a:r>
              <a:rPr sz="2000" dirty="0">
                <a:solidFill>
                  <a:srgbClr val="0070C0"/>
                </a:solidFill>
                <a:latin typeface="华康楷体W5-A" panose="1A454350000000000000" charset="-122"/>
                <a:ea typeface="华康楷体W5-A" panose="1A454350000000000000" charset="-122"/>
              </a:rPr>
              <a:t>分析科学家的证明思路：</a:t>
            </a:r>
            <a:endParaRPr sz="2000" dirty="0">
              <a:solidFill>
                <a:srgbClr val="0070C0"/>
              </a:solidFill>
              <a:latin typeface="华康楷体W5-A" panose="1A454350000000000000" charset="-122"/>
              <a:ea typeface="华康楷体W5-A" panose="1A454350000000000000" charset="-122"/>
            </a:endParaRPr>
          </a:p>
        </p:txBody>
      </p:sp>
      <p:sp>
        <p:nvSpPr>
          <p:cNvPr id="106501" name="文本框 5"/>
          <p:cNvSpPr txBox="1"/>
          <p:nvPr/>
        </p:nvSpPr>
        <p:spPr>
          <a:xfrm>
            <a:off x="672783" y="2967673"/>
            <a:ext cx="5705475" cy="1014730"/>
          </a:xfrm>
          <a:prstGeom prst="rect">
            <a:avLst/>
          </a:prstGeom>
          <a:noFill/>
          <a:ln w="9525">
            <a:noFill/>
          </a:ln>
        </p:spPr>
        <p:txBody>
          <a:bodyPr>
            <a:spAutoFit/>
          </a:bodyPr>
          <a:p>
            <a:pPr algn="l">
              <a:lnSpc>
                <a:spcPct val="150000"/>
              </a:lnSpc>
              <a:spcBef>
                <a:spcPct val="50000"/>
              </a:spcBef>
            </a:pPr>
            <a:r>
              <a:rPr sz="2000" dirty="0">
                <a:solidFill>
                  <a:srgbClr val="0070C0"/>
                </a:solidFill>
                <a:latin typeface="华康楷体W5-A" panose="1A454350000000000000" charset="-122"/>
                <a:ea typeface="华康楷体W5-A" panose="1A454350000000000000" charset="-122"/>
              </a:rPr>
              <a:t>普通的沙子在超高压的状态下会成为致密的“斯石英”</a:t>
            </a:r>
            <a:endParaRPr sz="2000" dirty="0">
              <a:solidFill>
                <a:srgbClr val="0070C0"/>
              </a:solidFill>
              <a:latin typeface="华康楷体W5-A" panose="1A454350000000000000" charset="-122"/>
              <a:ea typeface="华康楷体W5-A" panose="1A454350000000000000" charset="-122"/>
            </a:endParaRPr>
          </a:p>
        </p:txBody>
      </p:sp>
      <p:sp>
        <p:nvSpPr>
          <p:cNvPr id="106502" name="自选图形 6"/>
          <p:cNvSpPr/>
          <p:nvPr/>
        </p:nvSpPr>
        <p:spPr>
          <a:xfrm>
            <a:off x="6662738" y="2960688"/>
            <a:ext cx="838200" cy="228600"/>
          </a:xfrm>
          <a:prstGeom prst="rightArrowCallout">
            <a:avLst>
              <a:gd name="adj1" fmla="val 25000"/>
              <a:gd name="adj2" fmla="val 25000"/>
              <a:gd name="adj3" fmla="val 61111"/>
              <a:gd name="adj4" fmla="val 66667"/>
            </a:avLst>
          </a:prstGeom>
          <a:noFill/>
          <a:ln w="9525">
            <a:noFill/>
          </a:ln>
        </p:spPr>
        <p:txBody>
          <a:bodyPr wrap="none" anchor="ctr"/>
          <a:p>
            <a:pPr algn="l"/>
            <a:endParaRPr sz="2400" dirty="0">
              <a:solidFill>
                <a:srgbClr val="FF0000"/>
              </a:solidFill>
              <a:latin typeface="宋体" panose="02010600030101010101" pitchFamily="2" charset="-122"/>
            </a:endParaRPr>
          </a:p>
        </p:txBody>
      </p:sp>
      <p:sp>
        <p:nvSpPr>
          <p:cNvPr id="106503" name="文本框 7"/>
          <p:cNvSpPr txBox="1"/>
          <p:nvPr/>
        </p:nvSpPr>
        <p:spPr>
          <a:xfrm>
            <a:off x="640715" y="3982720"/>
            <a:ext cx="6492240" cy="1014730"/>
          </a:xfrm>
          <a:prstGeom prst="rect">
            <a:avLst/>
          </a:prstGeom>
          <a:noFill/>
          <a:ln w="9525">
            <a:noFill/>
          </a:ln>
        </p:spPr>
        <p:txBody>
          <a:bodyPr wrap="square">
            <a:spAutoFit/>
          </a:bodyPr>
          <a:p>
            <a:pPr algn="l">
              <a:lnSpc>
                <a:spcPct val="150000"/>
              </a:lnSpc>
              <a:spcBef>
                <a:spcPct val="50000"/>
              </a:spcBef>
            </a:pPr>
            <a:r>
              <a:rPr sz="2000" dirty="0">
                <a:solidFill>
                  <a:srgbClr val="0070C0"/>
                </a:solidFill>
                <a:latin typeface="华康楷体W5-A" panose="1A454350000000000000" charset="-122"/>
                <a:ea typeface="华康楷体W5-A" panose="1A454350000000000000" charset="-122"/>
              </a:rPr>
              <a:t>“斯石英”在自然状态下经历数万年的反弹，又会变成沙子</a:t>
            </a:r>
            <a:endParaRPr sz="2000" dirty="0">
              <a:solidFill>
                <a:srgbClr val="0070C0"/>
              </a:solidFill>
              <a:latin typeface="华康楷体W5-A" panose="1A454350000000000000" charset="-122"/>
              <a:ea typeface="华康楷体W5-A" panose="1A454350000000000000" charset="-122"/>
            </a:endParaRPr>
          </a:p>
        </p:txBody>
      </p:sp>
      <p:sp>
        <p:nvSpPr>
          <p:cNvPr id="106504" name="自选图形 8"/>
          <p:cNvSpPr/>
          <p:nvPr/>
        </p:nvSpPr>
        <p:spPr>
          <a:xfrm>
            <a:off x="6662738" y="4092575"/>
            <a:ext cx="838200" cy="228600"/>
          </a:xfrm>
          <a:prstGeom prst="rightArrowCallout">
            <a:avLst>
              <a:gd name="adj1" fmla="val 25000"/>
              <a:gd name="adj2" fmla="val 25000"/>
              <a:gd name="adj3" fmla="val 61111"/>
              <a:gd name="adj4" fmla="val 66667"/>
            </a:avLst>
          </a:prstGeom>
          <a:noFill/>
          <a:ln w="9525">
            <a:noFill/>
          </a:ln>
        </p:spPr>
        <p:txBody>
          <a:bodyPr wrap="none" anchor="ctr"/>
          <a:p>
            <a:pPr algn="l"/>
            <a:endParaRPr sz="2400" dirty="0">
              <a:solidFill>
                <a:srgbClr val="FF0000"/>
              </a:solidFill>
              <a:latin typeface="宋体" panose="02010600030101010101" pitchFamily="2" charset="-122"/>
            </a:endParaRPr>
          </a:p>
        </p:txBody>
      </p:sp>
      <p:sp>
        <p:nvSpPr>
          <p:cNvPr id="106505" name="文本框 9"/>
          <p:cNvSpPr txBox="1"/>
          <p:nvPr/>
        </p:nvSpPr>
        <p:spPr>
          <a:xfrm>
            <a:off x="673100" y="4997450"/>
            <a:ext cx="7100888" cy="1014730"/>
          </a:xfrm>
          <a:prstGeom prst="rect">
            <a:avLst/>
          </a:prstGeom>
          <a:noFill/>
          <a:ln w="9525">
            <a:noFill/>
          </a:ln>
        </p:spPr>
        <p:txBody>
          <a:bodyPr>
            <a:spAutoFit/>
          </a:bodyPr>
          <a:p>
            <a:pPr algn="l">
              <a:lnSpc>
                <a:spcPct val="150000"/>
              </a:lnSpc>
              <a:spcBef>
                <a:spcPct val="50000"/>
              </a:spcBef>
            </a:pPr>
            <a:r>
              <a:rPr sz="2000" dirty="0">
                <a:solidFill>
                  <a:srgbClr val="0070C0"/>
                </a:solidFill>
                <a:latin typeface="华康楷体W5-A" panose="1A454350000000000000" charset="-122"/>
                <a:ea typeface="华康楷体W5-A" panose="1A454350000000000000" charset="-122"/>
              </a:rPr>
              <a:t>在自然界，斯石英出现的地方肯定发生过巨大的撞击，形成过高压，而且肯定没有发生过火山活动。</a:t>
            </a:r>
            <a:endParaRPr lang="zh-CN" altLang="en-US" sz="2400" b="1" dirty="0">
              <a:solidFill>
                <a:srgbClr val="FF0000"/>
              </a:solidFill>
              <a:latin typeface="宋体" panose="02010600030101010101" pitchFamily="2" charset="-122"/>
            </a:endParaRPr>
          </a:p>
        </p:txBody>
      </p:sp>
      <p:sp>
        <p:nvSpPr>
          <p:cNvPr id="106506" name="文本框 10"/>
          <p:cNvSpPr txBox="1"/>
          <p:nvPr/>
        </p:nvSpPr>
        <p:spPr>
          <a:xfrm>
            <a:off x="6805295" y="2961005"/>
            <a:ext cx="551815" cy="1012825"/>
          </a:xfrm>
          <a:prstGeom prst="rect">
            <a:avLst/>
          </a:prstGeom>
          <a:noFill/>
          <a:ln w="9525">
            <a:noFill/>
          </a:ln>
        </p:spPr>
        <p:txBody>
          <a:bodyPr vert="eaVert">
            <a:spAutoFit/>
          </a:bodyPr>
          <a:p>
            <a:pPr algn="dist">
              <a:spcBef>
                <a:spcPct val="50000"/>
              </a:spcBef>
            </a:pPr>
            <a:r>
              <a:rPr lang="zh-CN" altLang="en-US" sz="2400" b="1" dirty="0">
                <a:solidFill>
                  <a:srgbClr val="FF0000"/>
                </a:solidFill>
                <a:latin typeface="宋体" panose="02010600030101010101" pitchFamily="2" charset="-122"/>
              </a:rPr>
              <a:t>推断</a:t>
            </a:r>
            <a:endParaRPr lang="zh-CN" altLang="en-US" sz="2400" b="1" dirty="0">
              <a:solidFill>
                <a:srgbClr val="FF0000"/>
              </a:solidFill>
              <a:latin typeface="宋体" panose="02010600030101010101" pitchFamily="2" charset="-122"/>
            </a:endParaRPr>
          </a:p>
        </p:txBody>
      </p:sp>
      <p:sp>
        <p:nvSpPr>
          <p:cNvPr id="106507" name="文本框 11"/>
          <p:cNvSpPr txBox="1"/>
          <p:nvPr/>
        </p:nvSpPr>
        <p:spPr>
          <a:xfrm>
            <a:off x="7771765" y="4320858"/>
            <a:ext cx="551815" cy="957262"/>
          </a:xfrm>
          <a:prstGeom prst="rect">
            <a:avLst/>
          </a:prstGeom>
          <a:noFill/>
          <a:ln w="9525">
            <a:noFill/>
          </a:ln>
        </p:spPr>
        <p:txBody>
          <a:bodyPr vert="eaVert">
            <a:spAutoFit/>
          </a:bodyPr>
          <a:p>
            <a:pPr algn="dist">
              <a:spcBef>
                <a:spcPct val="50000"/>
              </a:spcBef>
            </a:pPr>
            <a:r>
              <a:rPr lang="zh-CN" altLang="en-US" sz="2400" b="1" dirty="0">
                <a:solidFill>
                  <a:srgbClr val="FF0000"/>
                </a:solidFill>
                <a:latin typeface="宋体" panose="02010600030101010101" pitchFamily="2" charset="-122"/>
              </a:rPr>
              <a:t>结论</a:t>
            </a:r>
            <a:endParaRPr lang="zh-CN" altLang="en-US" sz="2400" b="1" dirty="0">
              <a:solidFill>
                <a:srgbClr val="FF0000"/>
              </a:solidFill>
              <a:latin typeface="宋体" panose="02010600030101010101" pitchFamily="2" charset="-122"/>
            </a:endParaRPr>
          </a:p>
        </p:txBody>
      </p:sp>
      <p:grpSp>
        <p:nvGrpSpPr>
          <p:cNvPr id="6" name="组合 5"/>
          <p:cNvGrpSpPr/>
          <p:nvPr>
            <p:custDataLst>
              <p:tags r:id="rId1"/>
            </p:custDataLst>
          </p:nvPr>
        </p:nvGrpSpPr>
        <p:grpSpPr>
          <a:xfrm>
            <a:off x="4853305" y="237514"/>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06502"/>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1065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65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5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6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0" grpId="0"/>
      <p:bldP spid="106501" grpId="0"/>
      <p:bldP spid="106502" grpId="0"/>
      <p:bldP spid="106503" grpId="0"/>
      <p:bldP spid="106504" grpId="0"/>
      <p:bldP spid="106505" grpId="0"/>
      <p:bldP spid="106506" grpId="0"/>
      <p:bldP spid="1065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文本框 2"/>
          <p:cNvSpPr txBox="1"/>
          <p:nvPr/>
        </p:nvSpPr>
        <p:spPr>
          <a:xfrm>
            <a:off x="493713" y="1978978"/>
            <a:ext cx="7478712" cy="398780"/>
          </a:xfrm>
          <a:prstGeom prst="rect">
            <a:avLst/>
          </a:prstGeom>
          <a:noFill/>
          <a:ln w="9525">
            <a:noFill/>
          </a:ln>
        </p:spPr>
        <p:txBody>
          <a:bodyPr>
            <a:spAutoFit/>
          </a:bodyPr>
          <a:p>
            <a:pPr algn="l">
              <a:spcBef>
                <a:spcPct val="50000"/>
              </a:spcBef>
            </a:pPr>
            <a:r>
              <a:rPr sz="2000" dirty="0">
                <a:solidFill>
                  <a:srgbClr val="0070C0"/>
                </a:solidFill>
                <a:latin typeface="华康楷体W5-A" panose="1A454350000000000000" charset="-122"/>
                <a:ea typeface="华康楷体W5-A" panose="1A454350000000000000" charset="-122"/>
              </a:rPr>
              <a:t>（2）举新墨西哥州拉顿地区的岩石例子：</a:t>
            </a:r>
            <a:endParaRPr sz="2000" dirty="0">
              <a:solidFill>
                <a:srgbClr val="0070C0"/>
              </a:solidFill>
              <a:latin typeface="华康楷体W5-A" panose="1A454350000000000000" charset="-122"/>
              <a:ea typeface="华康楷体W5-A" panose="1A454350000000000000" charset="-122"/>
            </a:endParaRPr>
          </a:p>
        </p:txBody>
      </p:sp>
      <p:sp>
        <p:nvSpPr>
          <p:cNvPr id="107523" name="矩形 3"/>
          <p:cNvSpPr/>
          <p:nvPr/>
        </p:nvSpPr>
        <p:spPr>
          <a:xfrm>
            <a:off x="684530" y="2931795"/>
            <a:ext cx="6815455" cy="1568450"/>
          </a:xfrm>
          <a:prstGeom prst="rect">
            <a:avLst/>
          </a:prstGeom>
          <a:noFill/>
          <a:ln w="9525">
            <a:noFill/>
          </a:ln>
        </p:spPr>
        <p:txBody>
          <a:bodyPr wrap="square">
            <a:spAutoFit/>
          </a:bodyPr>
          <a:p>
            <a:pPr algn="l">
              <a:lnSpc>
                <a:spcPct val="150000"/>
              </a:lnSpc>
            </a:pPr>
            <a:r>
              <a:rPr lang="en-US" altLang="zh-CN" sz="2400" b="1" dirty="0">
                <a:solidFill>
                  <a:srgbClr val="FF0000"/>
                </a:solidFill>
                <a:latin typeface="楷体_GB2312" panose="02010609030101010101" charset="-122"/>
                <a:ea typeface="楷体_GB2312" panose="02010609030101010101" charset="-122"/>
              </a:rPr>
              <a:t>   </a:t>
            </a:r>
            <a:r>
              <a:rPr sz="2000" dirty="0">
                <a:solidFill>
                  <a:srgbClr val="0070C0"/>
                </a:solidFill>
                <a:latin typeface="华康楷体W5-A" panose="1A454350000000000000" charset="-122"/>
                <a:ea typeface="华康楷体W5-A" panose="1A454350000000000000" charset="-122"/>
              </a:rPr>
              <a:t>在新墨西哥州拉顿一些地方发现了斯石英，而且有证据显示这些地区曾经受到巨大陨石的撞击。撞击所产生的巨大压力形成了“斯石英”。</a:t>
            </a:r>
            <a:endParaRPr lang="zh-CN" altLang="en-US" sz="2400" b="1" dirty="0">
              <a:solidFill>
                <a:srgbClr val="FF0000"/>
              </a:solidFill>
              <a:latin typeface="楷体_GB2312" panose="02010609030101010101" charset="-122"/>
              <a:ea typeface="楷体_GB2312" panose="02010609030101010101" charset="-122"/>
            </a:endParaRPr>
          </a:p>
        </p:txBody>
      </p:sp>
      <p:sp>
        <p:nvSpPr>
          <p:cNvPr id="107524" name="文本框 4"/>
          <p:cNvSpPr txBox="1"/>
          <p:nvPr/>
        </p:nvSpPr>
        <p:spPr>
          <a:xfrm>
            <a:off x="684213" y="2471103"/>
            <a:ext cx="3048000" cy="460375"/>
          </a:xfrm>
          <a:prstGeom prst="rect">
            <a:avLst/>
          </a:prstGeom>
          <a:noFill/>
          <a:ln w="9525">
            <a:noFill/>
          </a:ln>
        </p:spPr>
        <p:txBody>
          <a:bodyPr>
            <a:spAutoFit/>
          </a:bodyPr>
          <a:p>
            <a:pPr algn="l">
              <a:spcBef>
                <a:spcPct val="50000"/>
              </a:spcBef>
            </a:pPr>
            <a:r>
              <a:rPr sz="2400" dirty="0">
                <a:solidFill>
                  <a:srgbClr val="0070C0"/>
                </a:solidFill>
                <a:latin typeface="华康楷体W5-A" panose="1A454350000000000000" charset="-122"/>
                <a:ea typeface="华康楷体W5-A" panose="1A454350000000000000" charset="-122"/>
              </a:rPr>
              <a:t>证明思路：</a:t>
            </a:r>
            <a:endParaRPr sz="2400" dirty="0">
              <a:solidFill>
                <a:srgbClr val="0070C0"/>
              </a:solidFill>
              <a:latin typeface="华康楷体W5-A" panose="1A454350000000000000" charset="-122"/>
              <a:ea typeface="华康楷体W5-A" panose="1A454350000000000000" charset="-122"/>
            </a:endParaRPr>
          </a:p>
        </p:txBody>
      </p:sp>
      <p:grpSp>
        <p:nvGrpSpPr>
          <p:cNvPr id="6" name="组合 5"/>
          <p:cNvGrpSpPr/>
          <p:nvPr>
            <p:custDataLst>
              <p:tags r:id="rId1"/>
            </p:custDataLst>
          </p:nvPr>
        </p:nvGrpSpPr>
        <p:grpSpPr>
          <a:xfrm>
            <a:off x="4853305" y="237514"/>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文本框 117761"/>
          <p:cNvSpPr txBox="1"/>
          <p:nvPr/>
        </p:nvSpPr>
        <p:spPr>
          <a:xfrm>
            <a:off x="3089593" y="1579563"/>
            <a:ext cx="2357437" cy="645160"/>
          </a:xfrm>
          <a:prstGeom prst="rect">
            <a:avLst/>
          </a:prstGeom>
          <a:noFill/>
          <a:ln w="9525">
            <a:noFill/>
          </a:ln>
        </p:spPr>
        <p:txBody>
          <a:bodyPr>
            <a:spAutoFit/>
          </a:bodyPr>
          <a:p>
            <a:pPr algn="l">
              <a:lnSpc>
                <a:spcPct val="150000"/>
              </a:lnSpc>
              <a:spcBef>
                <a:spcPct val="50000"/>
              </a:spcBef>
            </a:pPr>
            <a:r>
              <a:rPr lang="zh-CN" altLang="en-US" sz="2400" b="1" dirty="0">
                <a:solidFill>
                  <a:srgbClr val="0000FF"/>
                </a:solidFill>
                <a:latin typeface="Times New Roman" panose="02020603050405020304" pitchFamily="18" charset="0"/>
              </a:rPr>
              <a:t>恐龙无处不有</a:t>
            </a:r>
            <a:endParaRPr lang="zh-CN" altLang="en-US" sz="2400" b="1" dirty="0">
              <a:solidFill>
                <a:srgbClr val="0000FF"/>
              </a:solidFill>
              <a:latin typeface="Times New Roman" panose="02020603050405020304" pitchFamily="18" charset="0"/>
            </a:endParaRPr>
          </a:p>
        </p:txBody>
      </p:sp>
      <p:sp>
        <p:nvSpPr>
          <p:cNvPr id="117763" name="左大括号 117762"/>
          <p:cNvSpPr/>
          <p:nvPr/>
        </p:nvSpPr>
        <p:spPr>
          <a:xfrm rot="5400000">
            <a:off x="4394200" y="309563"/>
            <a:ext cx="331788" cy="4151312"/>
          </a:xfrm>
          <a:prstGeom prst="leftBrace">
            <a:avLst>
              <a:gd name="adj1" fmla="val 104266"/>
              <a:gd name="adj2" fmla="val 50000"/>
            </a:avLst>
          </a:prstGeom>
          <a:noFill/>
          <a:ln w="19050">
            <a:noFill/>
          </a:ln>
        </p:spPr>
        <p:txBody>
          <a:bodyPr/>
          <a:p>
            <a:endParaRPr lang="zh-CN" altLang="en-US"/>
          </a:p>
        </p:txBody>
      </p:sp>
      <p:sp>
        <p:nvSpPr>
          <p:cNvPr id="117764" name="文本框 117763"/>
          <p:cNvSpPr txBox="1"/>
          <p:nvPr/>
        </p:nvSpPr>
        <p:spPr>
          <a:xfrm>
            <a:off x="2108200" y="2411413"/>
            <a:ext cx="1338263" cy="645160"/>
          </a:xfrm>
          <a:prstGeom prst="rect">
            <a:avLst/>
          </a:prstGeom>
          <a:noFill/>
          <a:ln w="9525">
            <a:noFill/>
          </a:ln>
        </p:spPr>
        <p:txBody>
          <a:bodyPr>
            <a:spAutoFit/>
          </a:bodyPr>
          <a:p>
            <a:pPr algn="l">
              <a:lnSpc>
                <a:spcPct val="150000"/>
              </a:lnSpc>
              <a:spcBef>
                <a:spcPct val="50000"/>
              </a:spcBef>
            </a:pPr>
            <a:r>
              <a:rPr lang="zh-CN" altLang="en-US" sz="2400" b="1" dirty="0">
                <a:solidFill>
                  <a:srgbClr val="FF0000"/>
                </a:solidFill>
                <a:latin typeface="Times New Roman" panose="02020603050405020304" pitchFamily="18" charset="0"/>
              </a:rPr>
              <a:t>生物学</a:t>
            </a:r>
            <a:endParaRPr lang="zh-CN" altLang="en-US" sz="2400" b="1" dirty="0">
              <a:solidFill>
                <a:srgbClr val="FF0000"/>
              </a:solidFill>
              <a:latin typeface="Times New Roman" panose="02020603050405020304" pitchFamily="18" charset="0"/>
            </a:endParaRPr>
          </a:p>
        </p:txBody>
      </p:sp>
      <p:sp>
        <p:nvSpPr>
          <p:cNvPr id="117765" name="文本框 117764"/>
          <p:cNvSpPr txBox="1"/>
          <p:nvPr/>
        </p:nvSpPr>
        <p:spPr>
          <a:xfrm>
            <a:off x="5889625" y="2411413"/>
            <a:ext cx="1382713" cy="645160"/>
          </a:xfrm>
          <a:prstGeom prst="rect">
            <a:avLst/>
          </a:prstGeom>
          <a:noFill/>
          <a:ln w="9525">
            <a:noFill/>
          </a:ln>
        </p:spPr>
        <p:txBody>
          <a:bodyPr>
            <a:spAutoFit/>
          </a:bodyPr>
          <a:p>
            <a:pPr algn="l">
              <a:lnSpc>
                <a:spcPct val="150000"/>
              </a:lnSpc>
              <a:spcBef>
                <a:spcPct val="50000"/>
              </a:spcBef>
            </a:pPr>
            <a:r>
              <a:rPr lang="zh-CN" altLang="en-US" sz="2400" b="1" dirty="0">
                <a:solidFill>
                  <a:srgbClr val="FF0000"/>
                </a:solidFill>
                <a:latin typeface="Times New Roman" panose="02020603050405020304" pitchFamily="18" charset="0"/>
              </a:rPr>
              <a:t>地质学</a:t>
            </a:r>
            <a:endParaRPr lang="zh-CN" altLang="en-US" sz="2400" b="1" dirty="0">
              <a:solidFill>
                <a:srgbClr val="FF0000"/>
              </a:solidFill>
              <a:latin typeface="Times New Roman" panose="02020603050405020304" pitchFamily="18" charset="0"/>
            </a:endParaRPr>
          </a:p>
        </p:txBody>
      </p:sp>
      <p:sp>
        <p:nvSpPr>
          <p:cNvPr id="117766" name="文本框 117765"/>
          <p:cNvSpPr txBox="1"/>
          <p:nvPr/>
        </p:nvSpPr>
        <p:spPr>
          <a:xfrm>
            <a:off x="1243013" y="3081338"/>
            <a:ext cx="2813050" cy="645160"/>
          </a:xfrm>
          <a:prstGeom prst="rect">
            <a:avLst/>
          </a:prstGeom>
          <a:noFill/>
          <a:ln w="9525">
            <a:noFill/>
          </a:ln>
        </p:spPr>
        <p:txBody>
          <a:bodyPr>
            <a:spAutoFit/>
          </a:bodyPr>
          <a:p>
            <a:pPr>
              <a:lnSpc>
                <a:spcPct val="150000"/>
              </a:lnSpc>
              <a:spcBef>
                <a:spcPct val="50000"/>
              </a:spcBef>
            </a:pPr>
            <a:r>
              <a:rPr lang="zh-CN" altLang="en-US" sz="2400" b="1" dirty="0">
                <a:solidFill>
                  <a:srgbClr val="FF0000"/>
                </a:solidFill>
                <a:latin typeface="Times New Roman" panose="02020603050405020304" pitchFamily="18" charset="0"/>
              </a:rPr>
              <a:t>南极发现恐龙化石</a:t>
            </a:r>
            <a:endParaRPr lang="zh-CN" altLang="en-US" sz="2400" b="1" dirty="0">
              <a:solidFill>
                <a:srgbClr val="FF0000"/>
              </a:solidFill>
              <a:latin typeface="Times New Roman" panose="02020603050405020304" pitchFamily="18" charset="0"/>
            </a:endParaRPr>
          </a:p>
        </p:txBody>
      </p:sp>
      <p:sp>
        <p:nvSpPr>
          <p:cNvPr id="117767" name="直接连接符 117766"/>
          <p:cNvSpPr/>
          <p:nvPr/>
        </p:nvSpPr>
        <p:spPr>
          <a:xfrm>
            <a:off x="2581275" y="3743325"/>
            <a:ext cx="0" cy="1738313"/>
          </a:xfrm>
          <a:prstGeom prst="line">
            <a:avLst/>
          </a:prstGeom>
          <a:ln w="19050" cap="flat" cmpd="sng">
            <a:solidFill>
              <a:srgbClr val="FF00FF"/>
            </a:solidFill>
            <a:prstDash val="solid"/>
            <a:headEnd type="none" w="med" len="med"/>
            <a:tailEnd type="none" w="med" len="med"/>
          </a:ln>
        </p:spPr>
      </p:sp>
      <p:sp>
        <p:nvSpPr>
          <p:cNvPr id="117768" name="文本框 117767"/>
          <p:cNvSpPr txBox="1"/>
          <p:nvPr/>
        </p:nvSpPr>
        <p:spPr>
          <a:xfrm>
            <a:off x="1427163" y="3881438"/>
            <a:ext cx="1144587" cy="1383665"/>
          </a:xfrm>
          <a:prstGeom prst="rect">
            <a:avLst/>
          </a:prstGeom>
          <a:noFill/>
          <a:ln w="9525">
            <a:noFill/>
          </a:ln>
        </p:spPr>
        <p:txBody>
          <a:bodyPr>
            <a:spAutoFit/>
          </a:bodyPr>
          <a:p>
            <a:pPr>
              <a:lnSpc>
                <a:spcPct val="150000"/>
              </a:lnSpc>
              <a:spcBef>
                <a:spcPct val="50000"/>
              </a:spcBef>
            </a:pPr>
            <a:r>
              <a:rPr lang="zh-CN" altLang="en-US" sz="2400" b="1" dirty="0">
                <a:solidFill>
                  <a:srgbClr val="0000FF"/>
                </a:solidFill>
                <a:latin typeface="Times New Roman" panose="02020603050405020304" pitchFamily="18" charset="0"/>
              </a:rPr>
              <a:t>被压扁</a:t>
            </a:r>
            <a:endParaRPr lang="zh-CN" altLang="en-US" sz="2400" b="1" dirty="0">
              <a:solidFill>
                <a:srgbClr val="0000FF"/>
              </a:solidFill>
              <a:latin typeface="Times New Roman" panose="02020603050405020304" pitchFamily="18" charset="0"/>
            </a:endParaRPr>
          </a:p>
          <a:p>
            <a:pPr>
              <a:lnSpc>
                <a:spcPct val="150000"/>
              </a:lnSpc>
              <a:spcBef>
                <a:spcPct val="50000"/>
              </a:spcBef>
            </a:pPr>
            <a:r>
              <a:rPr lang="zh-CN" altLang="en-US" sz="2400" b="1" dirty="0">
                <a:solidFill>
                  <a:srgbClr val="0000FF"/>
                </a:solidFill>
                <a:latin typeface="Times New Roman" panose="02020603050405020304" pitchFamily="18" charset="0"/>
              </a:rPr>
              <a:t>的沙子</a:t>
            </a:r>
            <a:endParaRPr lang="zh-CN" altLang="en-US" sz="2400" b="1" dirty="0">
              <a:solidFill>
                <a:srgbClr val="0000FF"/>
              </a:solidFill>
              <a:latin typeface="Times New Roman" panose="02020603050405020304" pitchFamily="18" charset="0"/>
            </a:endParaRPr>
          </a:p>
        </p:txBody>
      </p:sp>
      <p:sp>
        <p:nvSpPr>
          <p:cNvPr id="117769" name="燕尾形箭头 117768"/>
          <p:cNvSpPr/>
          <p:nvPr/>
        </p:nvSpPr>
        <p:spPr>
          <a:xfrm>
            <a:off x="4090988" y="3395663"/>
            <a:ext cx="1355725" cy="260350"/>
          </a:xfrm>
          <a:prstGeom prst="notchedRightArrow">
            <a:avLst>
              <a:gd name="adj1" fmla="val 50000"/>
              <a:gd name="adj2" fmla="val 130182"/>
            </a:avLst>
          </a:prstGeom>
          <a:noFill/>
          <a:ln w="9525">
            <a:noFill/>
          </a:ln>
        </p:spPr>
        <p:txBody>
          <a:bodyPr/>
          <a:p>
            <a:endParaRPr lang="zh-CN" altLang="en-US"/>
          </a:p>
        </p:txBody>
      </p:sp>
      <p:sp>
        <p:nvSpPr>
          <p:cNvPr id="117770" name="文本框 117769"/>
          <p:cNvSpPr txBox="1"/>
          <p:nvPr/>
        </p:nvSpPr>
        <p:spPr>
          <a:xfrm>
            <a:off x="3440113" y="3908425"/>
            <a:ext cx="1236662" cy="645160"/>
          </a:xfrm>
          <a:prstGeom prst="rect">
            <a:avLst/>
          </a:prstGeom>
          <a:noFill/>
          <a:ln w="9525">
            <a:noFill/>
          </a:ln>
        </p:spPr>
        <p:txBody>
          <a:bodyPr>
            <a:spAutoFit/>
          </a:bodyPr>
          <a:p>
            <a:pPr algn="l">
              <a:lnSpc>
                <a:spcPct val="150000"/>
              </a:lnSpc>
              <a:spcBef>
                <a:spcPct val="50000"/>
              </a:spcBef>
            </a:pPr>
            <a:r>
              <a:rPr lang="zh-CN" altLang="en-US" sz="2400" b="1" dirty="0">
                <a:solidFill>
                  <a:srgbClr val="FF0000"/>
                </a:solidFill>
                <a:latin typeface="Times New Roman" panose="02020603050405020304" pitchFamily="18" charset="0"/>
              </a:rPr>
              <a:t>撞击说</a:t>
            </a:r>
            <a:endParaRPr lang="zh-CN" altLang="en-US" sz="2400" b="1" dirty="0">
              <a:solidFill>
                <a:srgbClr val="FF0000"/>
              </a:solidFill>
              <a:latin typeface="Times New Roman" panose="02020603050405020304" pitchFamily="18" charset="0"/>
            </a:endParaRPr>
          </a:p>
        </p:txBody>
      </p:sp>
      <p:sp>
        <p:nvSpPr>
          <p:cNvPr id="117771" name="文本框 117770"/>
          <p:cNvSpPr txBox="1"/>
          <p:nvPr/>
        </p:nvSpPr>
        <p:spPr>
          <a:xfrm>
            <a:off x="3409950" y="4862513"/>
            <a:ext cx="1281113" cy="645160"/>
          </a:xfrm>
          <a:prstGeom prst="rect">
            <a:avLst/>
          </a:prstGeom>
          <a:noFill/>
          <a:ln w="9525">
            <a:noFill/>
          </a:ln>
        </p:spPr>
        <p:txBody>
          <a:bodyPr>
            <a:spAutoFit/>
          </a:bodyPr>
          <a:p>
            <a:pPr algn="l">
              <a:lnSpc>
                <a:spcPct val="150000"/>
              </a:lnSpc>
              <a:spcBef>
                <a:spcPct val="50000"/>
              </a:spcBef>
            </a:pPr>
            <a:r>
              <a:rPr lang="zh-CN" altLang="en-US" sz="2400" b="1" dirty="0">
                <a:solidFill>
                  <a:srgbClr val="FF0000"/>
                </a:solidFill>
                <a:latin typeface="Times New Roman" panose="02020603050405020304" pitchFamily="18" charset="0"/>
              </a:rPr>
              <a:t>火山说</a:t>
            </a:r>
            <a:endParaRPr lang="zh-CN" altLang="en-US" sz="2400" b="1" dirty="0">
              <a:solidFill>
                <a:srgbClr val="FF0000"/>
              </a:solidFill>
              <a:latin typeface="Times New Roman" panose="02020603050405020304" pitchFamily="18" charset="0"/>
            </a:endParaRPr>
          </a:p>
        </p:txBody>
      </p:sp>
      <p:sp>
        <p:nvSpPr>
          <p:cNvPr id="117772" name="文本框 117771"/>
          <p:cNvSpPr txBox="1"/>
          <p:nvPr/>
        </p:nvSpPr>
        <p:spPr>
          <a:xfrm>
            <a:off x="5473700" y="3087688"/>
            <a:ext cx="2222500" cy="645160"/>
          </a:xfrm>
          <a:prstGeom prst="rect">
            <a:avLst/>
          </a:prstGeom>
          <a:noFill/>
          <a:ln w="9525">
            <a:noFill/>
          </a:ln>
        </p:spPr>
        <p:txBody>
          <a:bodyPr>
            <a:spAutoFit/>
          </a:bodyPr>
          <a:p>
            <a:pPr algn="l">
              <a:lnSpc>
                <a:spcPct val="150000"/>
              </a:lnSpc>
              <a:spcBef>
                <a:spcPct val="50000"/>
              </a:spcBef>
            </a:pPr>
            <a:r>
              <a:rPr lang="zh-CN" altLang="en-US" sz="2400" b="1" dirty="0">
                <a:solidFill>
                  <a:srgbClr val="FF0000"/>
                </a:solidFill>
                <a:latin typeface="Times New Roman" panose="02020603050405020304" pitchFamily="18" charset="0"/>
              </a:rPr>
              <a:t>大陆漂移假说</a:t>
            </a:r>
            <a:endParaRPr lang="zh-CN" altLang="en-US" sz="2400" b="1" dirty="0">
              <a:solidFill>
                <a:srgbClr val="FF0000"/>
              </a:solidFill>
              <a:latin typeface="Times New Roman" panose="02020603050405020304" pitchFamily="18" charset="0"/>
            </a:endParaRPr>
          </a:p>
        </p:txBody>
      </p:sp>
      <p:sp>
        <p:nvSpPr>
          <p:cNvPr id="117773" name="文本框 117772"/>
          <p:cNvSpPr txBox="1"/>
          <p:nvPr/>
        </p:nvSpPr>
        <p:spPr>
          <a:xfrm>
            <a:off x="5527675" y="3913188"/>
            <a:ext cx="1789113" cy="645160"/>
          </a:xfrm>
          <a:prstGeom prst="rect">
            <a:avLst/>
          </a:prstGeom>
          <a:noFill/>
          <a:ln w="9525">
            <a:noFill/>
          </a:ln>
        </p:spPr>
        <p:txBody>
          <a:bodyPr>
            <a:spAutoFit/>
          </a:bodyPr>
          <a:p>
            <a:pPr algn="l">
              <a:lnSpc>
                <a:spcPct val="150000"/>
              </a:lnSpc>
              <a:spcBef>
                <a:spcPct val="50000"/>
              </a:spcBef>
            </a:pPr>
            <a:r>
              <a:rPr lang="zh-CN" altLang="en-US" sz="2400" b="1" dirty="0">
                <a:solidFill>
                  <a:srgbClr val="FF0000"/>
                </a:solidFill>
                <a:latin typeface="Times New Roman" panose="02020603050405020304" pitchFamily="18" charset="0"/>
              </a:rPr>
              <a:t>恐龙灭绝</a:t>
            </a:r>
            <a:endParaRPr lang="zh-CN" altLang="en-US" sz="2400" b="1" dirty="0">
              <a:solidFill>
                <a:srgbClr val="FF0000"/>
              </a:solidFill>
              <a:latin typeface="Times New Roman" panose="02020603050405020304" pitchFamily="18" charset="0"/>
            </a:endParaRPr>
          </a:p>
        </p:txBody>
      </p:sp>
      <p:sp>
        <p:nvSpPr>
          <p:cNvPr id="117774" name="右箭头 117773"/>
          <p:cNvSpPr/>
          <p:nvPr/>
        </p:nvSpPr>
        <p:spPr>
          <a:xfrm>
            <a:off x="2671763" y="4244975"/>
            <a:ext cx="693737" cy="231775"/>
          </a:xfrm>
          <a:prstGeom prst="rightArrow">
            <a:avLst>
              <a:gd name="adj1" fmla="val 50000"/>
              <a:gd name="adj2" fmla="val 74828"/>
            </a:avLst>
          </a:prstGeom>
          <a:noFill/>
          <a:ln w="9525">
            <a:noFill/>
          </a:ln>
        </p:spPr>
        <p:txBody>
          <a:bodyPr/>
          <a:p>
            <a:endParaRPr lang="zh-CN" altLang="en-US"/>
          </a:p>
        </p:txBody>
      </p:sp>
      <p:sp>
        <p:nvSpPr>
          <p:cNvPr id="117775" name="右箭头 117774"/>
          <p:cNvSpPr/>
          <p:nvPr/>
        </p:nvSpPr>
        <p:spPr>
          <a:xfrm>
            <a:off x="2681288" y="5108575"/>
            <a:ext cx="693737" cy="231775"/>
          </a:xfrm>
          <a:prstGeom prst="rightArrow">
            <a:avLst>
              <a:gd name="adj1" fmla="val 50000"/>
              <a:gd name="adj2" fmla="val 74828"/>
            </a:avLst>
          </a:prstGeom>
          <a:noFill/>
          <a:ln w="9525">
            <a:noFill/>
          </a:ln>
        </p:spPr>
        <p:txBody>
          <a:bodyPr/>
          <a:p>
            <a:endParaRPr lang="zh-CN" altLang="en-US"/>
          </a:p>
        </p:txBody>
      </p:sp>
      <p:sp>
        <p:nvSpPr>
          <p:cNvPr id="117776" name="右箭头 117775"/>
          <p:cNvSpPr/>
          <p:nvPr/>
        </p:nvSpPr>
        <p:spPr>
          <a:xfrm>
            <a:off x="4557713" y="4214813"/>
            <a:ext cx="884237" cy="231775"/>
          </a:xfrm>
          <a:prstGeom prst="rightArrow">
            <a:avLst>
              <a:gd name="adj1" fmla="val 50000"/>
              <a:gd name="adj2" fmla="val 95376"/>
            </a:avLst>
          </a:prstGeom>
          <a:noFill/>
          <a:ln w="9525">
            <a:noFill/>
          </a:ln>
        </p:spPr>
        <p:txBody>
          <a:bodyPr/>
          <a:p>
            <a:endParaRPr lang="zh-CN" altLang="en-US"/>
          </a:p>
        </p:txBody>
      </p:sp>
      <p:sp>
        <p:nvSpPr>
          <p:cNvPr id="117777" name="文本框 117776"/>
          <p:cNvSpPr txBox="1"/>
          <p:nvPr/>
        </p:nvSpPr>
        <p:spPr>
          <a:xfrm>
            <a:off x="4308475" y="2871788"/>
            <a:ext cx="795020" cy="645160"/>
          </a:xfrm>
          <a:prstGeom prst="rect">
            <a:avLst/>
          </a:prstGeom>
          <a:noFill/>
          <a:ln w="9525">
            <a:noFill/>
          </a:ln>
        </p:spPr>
        <p:txBody>
          <a:bodyPr wrap="none" anchor="t">
            <a:spAutoFit/>
          </a:bodyPr>
          <a:p>
            <a:pPr algn="l">
              <a:lnSpc>
                <a:spcPct val="150000"/>
              </a:lnSpc>
              <a:spcBef>
                <a:spcPct val="50000"/>
              </a:spcBef>
            </a:pPr>
            <a:r>
              <a:rPr lang="zh-CN" altLang="en-US" sz="2400" b="1" dirty="0">
                <a:solidFill>
                  <a:srgbClr val="0000FF"/>
                </a:solidFill>
                <a:latin typeface="Times New Roman" panose="02020603050405020304" pitchFamily="18" charset="0"/>
              </a:rPr>
              <a:t>佐证</a:t>
            </a:r>
            <a:endParaRPr lang="zh-CN" altLang="en-US" sz="2400" b="1" dirty="0">
              <a:solidFill>
                <a:srgbClr val="0000FF"/>
              </a:solidFill>
              <a:latin typeface="Times New Roman" panose="02020603050405020304" pitchFamily="18" charset="0"/>
            </a:endParaRPr>
          </a:p>
        </p:txBody>
      </p:sp>
      <p:sp>
        <p:nvSpPr>
          <p:cNvPr id="117778" name="文本框 117777"/>
          <p:cNvSpPr txBox="1"/>
          <p:nvPr/>
        </p:nvSpPr>
        <p:spPr>
          <a:xfrm>
            <a:off x="2600325" y="3627438"/>
            <a:ext cx="1030288" cy="645160"/>
          </a:xfrm>
          <a:prstGeom prst="rect">
            <a:avLst/>
          </a:prstGeom>
          <a:noFill/>
          <a:ln w="9525">
            <a:noFill/>
          </a:ln>
        </p:spPr>
        <p:txBody>
          <a:bodyPr>
            <a:spAutoFit/>
          </a:bodyPr>
          <a:p>
            <a:pPr algn="l">
              <a:lnSpc>
                <a:spcPct val="150000"/>
              </a:lnSpc>
              <a:spcBef>
                <a:spcPct val="50000"/>
              </a:spcBef>
            </a:pPr>
            <a:r>
              <a:rPr lang="zh-CN" altLang="en-US" sz="2400" b="1" dirty="0">
                <a:solidFill>
                  <a:srgbClr val="0000FF"/>
                </a:solidFill>
                <a:latin typeface="Times New Roman" panose="02020603050405020304" pitchFamily="18" charset="0"/>
              </a:rPr>
              <a:t>证明</a:t>
            </a:r>
            <a:endParaRPr lang="zh-CN" altLang="en-US" sz="2400" b="1" dirty="0">
              <a:solidFill>
                <a:srgbClr val="0000FF"/>
              </a:solidFill>
              <a:latin typeface="Times New Roman" panose="02020603050405020304" pitchFamily="18" charset="0"/>
            </a:endParaRPr>
          </a:p>
        </p:txBody>
      </p:sp>
      <p:sp>
        <p:nvSpPr>
          <p:cNvPr id="117779" name="文本框 117778"/>
          <p:cNvSpPr txBox="1"/>
          <p:nvPr/>
        </p:nvSpPr>
        <p:spPr>
          <a:xfrm>
            <a:off x="2600325" y="4516438"/>
            <a:ext cx="1054100" cy="645160"/>
          </a:xfrm>
          <a:prstGeom prst="rect">
            <a:avLst/>
          </a:prstGeom>
          <a:noFill/>
          <a:ln w="9525">
            <a:noFill/>
          </a:ln>
        </p:spPr>
        <p:txBody>
          <a:bodyPr>
            <a:spAutoFit/>
          </a:bodyPr>
          <a:p>
            <a:pPr algn="l">
              <a:lnSpc>
                <a:spcPct val="150000"/>
              </a:lnSpc>
              <a:spcBef>
                <a:spcPct val="50000"/>
              </a:spcBef>
            </a:pPr>
            <a:r>
              <a:rPr lang="zh-CN" altLang="en-US" sz="2400" b="1" dirty="0">
                <a:solidFill>
                  <a:srgbClr val="0000FF"/>
                </a:solidFill>
                <a:latin typeface="Times New Roman" panose="02020603050405020304" pitchFamily="18" charset="0"/>
              </a:rPr>
              <a:t>否定</a:t>
            </a:r>
            <a:endParaRPr lang="zh-CN" altLang="en-US" sz="2400" b="1" dirty="0">
              <a:solidFill>
                <a:srgbClr val="0000FF"/>
              </a:solidFill>
              <a:latin typeface="Times New Roman" panose="02020603050405020304" pitchFamily="18" charset="0"/>
            </a:endParaRPr>
          </a:p>
        </p:txBody>
      </p:sp>
      <p:sp>
        <p:nvSpPr>
          <p:cNvPr id="117780" name="文本框 117779"/>
          <p:cNvSpPr txBox="1"/>
          <p:nvPr/>
        </p:nvSpPr>
        <p:spPr>
          <a:xfrm>
            <a:off x="4510088" y="3697288"/>
            <a:ext cx="795020" cy="645160"/>
          </a:xfrm>
          <a:prstGeom prst="rect">
            <a:avLst/>
          </a:prstGeom>
          <a:noFill/>
          <a:ln w="9525">
            <a:noFill/>
          </a:ln>
        </p:spPr>
        <p:txBody>
          <a:bodyPr wrap="none" anchor="t">
            <a:spAutoFit/>
          </a:bodyPr>
          <a:p>
            <a:pPr algn="l">
              <a:lnSpc>
                <a:spcPct val="150000"/>
              </a:lnSpc>
              <a:spcBef>
                <a:spcPct val="50000"/>
              </a:spcBef>
            </a:pPr>
            <a:r>
              <a:rPr lang="zh-CN" altLang="en-US" sz="2400" b="1" dirty="0">
                <a:solidFill>
                  <a:srgbClr val="0000FF"/>
                </a:solidFill>
                <a:latin typeface="Times New Roman" panose="02020603050405020304" pitchFamily="18" charset="0"/>
              </a:rPr>
              <a:t>导致</a:t>
            </a:r>
            <a:endParaRPr lang="zh-CN" altLang="en-US" sz="2400" b="1" dirty="0">
              <a:solidFill>
                <a:srgbClr val="0000FF"/>
              </a:solidFill>
              <a:latin typeface="Times New Roman" panose="02020603050405020304" pitchFamily="18" charset="0"/>
            </a:endParaRPr>
          </a:p>
        </p:txBody>
      </p:sp>
      <p:sp>
        <p:nvSpPr>
          <p:cNvPr id="117781" name="文本框 117780"/>
          <p:cNvSpPr txBox="1"/>
          <p:nvPr/>
        </p:nvSpPr>
        <p:spPr>
          <a:xfrm>
            <a:off x="854393" y="5481638"/>
            <a:ext cx="7108825" cy="645160"/>
          </a:xfrm>
          <a:prstGeom prst="rect">
            <a:avLst/>
          </a:prstGeom>
          <a:noFill/>
          <a:ln w="9525">
            <a:noFill/>
          </a:ln>
        </p:spPr>
        <p:txBody>
          <a:bodyPr>
            <a:spAutoFit/>
          </a:bodyPr>
          <a:p>
            <a:pPr algn="l">
              <a:lnSpc>
                <a:spcPct val="150000"/>
              </a:lnSpc>
              <a:spcBef>
                <a:spcPct val="50000"/>
              </a:spcBef>
            </a:pPr>
            <a:r>
              <a:rPr lang="zh-CN" altLang="en-US" sz="2400" b="1" dirty="0">
                <a:solidFill>
                  <a:srgbClr val="0000FF"/>
                </a:solidFill>
                <a:latin typeface="Times New Roman" panose="02020603050405020304" pitchFamily="18" charset="0"/>
              </a:rPr>
              <a:t>结论：造成恐龙灭绝的不是火山活动，而是撞击</a:t>
            </a:r>
            <a:endParaRPr lang="zh-CN" altLang="en-US" sz="2400" b="1" dirty="0">
              <a:solidFill>
                <a:srgbClr val="0000FF"/>
              </a:solidFill>
              <a:latin typeface="Times New Roman" panose="02020603050405020304" pitchFamily="18" charset="0"/>
            </a:endParaRPr>
          </a:p>
        </p:txBody>
      </p:sp>
      <p:grpSp>
        <p:nvGrpSpPr>
          <p:cNvPr id="6" name="组合 5"/>
          <p:cNvGrpSpPr/>
          <p:nvPr>
            <p:custDataLst>
              <p:tags r:id="rId1"/>
            </p:custDataLst>
          </p:nvPr>
        </p:nvGrpSpPr>
        <p:grpSpPr>
          <a:xfrm>
            <a:off x="4830445" y="261644"/>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课堂·小结</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Par">
                                  <p:stCondLst>
                                    <p:cond delay="0"/>
                                  </p:stCondLst>
                                  <p:childTnLst>
                                    <p:set>
                                      <p:cBhvr>
                                        <p:cTn id="12" dur="1" fill="hold">
                                          <p:stCondLst>
                                            <p:cond delay="0"/>
                                          </p:stCondLst>
                                        </p:cTn>
                                        <p:tgtEl>
                                          <p:spTgt spid="117764"/>
                                        </p:tgtEl>
                                        <p:attrNameLst>
                                          <p:attrName>style.visibility</p:attrName>
                                        </p:attrNameLst>
                                      </p:cBhvr>
                                      <p:to>
                                        <p:strVal val="visible"/>
                                      </p:to>
                                    </p:set>
                                    <p:animEffect transition="in" filter="wipe(left)">
                                      <p:cBhvr>
                                        <p:cTn id="13" dur="500"/>
                                        <p:tgtEl>
                                          <p:spTgt spid="11776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7765"/>
                                        </p:tgtEl>
                                        <p:attrNameLst>
                                          <p:attrName>style.visibility</p:attrName>
                                        </p:attrNameLst>
                                      </p:cBhvr>
                                      <p:to>
                                        <p:strVal val="visible"/>
                                      </p:to>
                                    </p:set>
                                    <p:animEffect transition="in" filter="wipe(left)">
                                      <p:cBhvr>
                                        <p:cTn id="17" dur="500"/>
                                        <p:tgtEl>
                                          <p:spTgt spid="11776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7766"/>
                                        </p:tgtEl>
                                        <p:attrNameLst>
                                          <p:attrName>style.visibility</p:attrName>
                                        </p:attrNameLst>
                                      </p:cBhvr>
                                      <p:to>
                                        <p:strVal val="visible"/>
                                      </p:to>
                                    </p:set>
                                    <p:animEffect transition="in" filter="wipe(left)">
                                      <p:cBhvr>
                                        <p:cTn id="21" dur="500"/>
                                        <p:tgtEl>
                                          <p:spTgt spid="11776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7777"/>
                                        </p:tgtEl>
                                        <p:attrNameLst>
                                          <p:attrName>style.visibility</p:attrName>
                                        </p:attrNameLst>
                                      </p:cBhvr>
                                      <p:to>
                                        <p:strVal val="visible"/>
                                      </p:to>
                                    </p:set>
                                    <p:animEffect transition="in" filter="wipe(left)">
                                      <p:cBhvr>
                                        <p:cTn id="25" dur="500"/>
                                        <p:tgtEl>
                                          <p:spTgt spid="117777"/>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17769"/>
                                        </p:tgtEl>
                                        <p:attrNameLst>
                                          <p:attrName>style.visibility</p:attrName>
                                        </p:attrNameLst>
                                      </p:cBhvr>
                                      <p:to>
                                        <p:strVal val="visible"/>
                                      </p:to>
                                    </p:set>
                                    <p:animEffect transition="in" filter="wipe(left)">
                                      <p:cBhvr>
                                        <p:cTn id="29" dur="500"/>
                                        <p:tgtEl>
                                          <p:spTgt spid="11776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7772"/>
                                        </p:tgtEl>
                                        <p:attrNameLst>
                                          <p:attrName>style.visibility</p:attrName>
                                        </p:attrNameLst>
                                      </p:cBhvr>
                                      <p:to>
                                        <p:strVal val="visible"/>
                                      </p:to>
                                    </p:set>
                                    <p:animEffect transition="in" filter="wipe(left)">
                                      <p:cBhvr>
                                        <p:cTn id="33" dur="500"/>
                                        <p:tgtEl>
                                          <p:spTgt spid="11777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17768"/>
                                        </p:tgtEl>
                                        <p:attrNameLst>
                                          <p:attrName>style.visibility</p:attrName>
                                        </p:attrNameLst>
                                      </p:cBhvr>
                                      <p:to>
                                        <p:strVal val="visible"/>
                                      </p:to>
                                    </p:set>
                                    <p:animEffect transition="in" filter="wipe(up)">
                                      <p:cBhvr>
                                        <p:cTn id="37" dur="500"/>
                                        <p:tgtEl>
                                          <p:spTgt spid="117768"/>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17767"/>
                                        </p:tgtEl>
                                        <p:attrNameLst>
                                          <p:attrName>style.visibility</p:attrName>
                                        </p:attrNameLst>
                                      </p:cBhvr>
                                      <p:to>
                                        <p:strVal val="visible"/>
                                      </p:to>
                                    </p:set>
                                    <p:animEffect transition="in" filter="wipe(up)">
                                      <p:cBhvr>
                                        <p:cTn id="41" dur="500"/>
                                        <p:tgtEl>
                                          <p:spTgt spid="117767"/>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17778"/>
                                        </p:tgtEl>
                                        <p:attrNameLst>
                                          <p:attrName>style.visibility</p:attrName>
                                        </p:attrNameLst>
                                      </p:cBhvr>
                                      <p:to>
                                        <p:strVal val="visible"/>
                                      </p:to>
                                    </p:set>
                                    <p:animEffect transition="in" filter="wipe(left)">
                                      <p:cBhvr>
                                        <p:cTn id="45" dur="500"/>
                                        <p:tgtEl>
                                          <p:spTgt spid="117778"/>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17774"/>
                                        </p:tgtEl>
                                        <p:attrNameLst>
                                          <p:attrName>style.visibility</p:attrName>
                                        </p:attrNameLst>
                                      </p:cBhvr>
                                      <p:to>
                                        <p:strVal val="visible"/>
                                      </p:to>
                                    </p:set>
                                    <p:animEffect transition="in" filter="wipe(left)">
                                      <p:cBhvr>
                                        <p:cTn id="49" dur="500"/>
                                        <p:tgtEl>
                                          <p:spTgt spid="117774"/>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7770"/>
                                        </p:tgtEl>
                                        <p:attrNameLst>
                                          <p:attrName>style.visibility</p:attrName>
                                        </p:attrNameLst>
                                      </p:cBhvr>
                                      <p:to>
                                        <p:strVal val="visible"/>
                                      </p:to>
                                    </p:set>
                                    <p:animEffect transition="in" filter="wipe(left)">
                                      <p:cBhvr>
                                        <p:cTn id="53" dur="500"/>
                                        <p:tgtEl>
                                          <p:spTgt spid="117770"/>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117776"/>
                                        </p:tgtEl>
                                        <p:attrNameLst>
                                          <p:attrName>style.visibility</p:attrName>
                                        </p:attrNameLst>
                                      </p:cBhvr>
                                      <p:to>
                                        <p:strVal val="visible"/>
                                      </p:to>
                                    </p:set>
                                    <p:animEffect transition="in" filter="wipe(left)">
                                      <p:cBhvr>
                                        <p:cTn id="57" dur="500"/>
                                        <p:tgtEl>
                                          <p:spTgt spid="117776"/>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17780"/>
                                        </p:tgtEl>
                                        <p:attrNameLst>
                                          <p:attrName>style.visibility</p:attrName>
                                        </p:attrNameLst>
                                      </p:cBhvr>
                                      <p:to>
                                        <p:strVal val="visible"/>
                                      </p:to>
                                    </p:set>
                                    <p:animEffect transition="in" filter="wipe(left)">
                                      <p:cBhvr>
                                        <p:cTn id="61" dur="500"/>
                                        <p:tgtEl>
                                          <p:spTgt spid="117780"/>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17773"/>
                                        </p:tgtEl>
                                        <p:attrNameLst>
                                          <p:attrName>style.visibility</p:attrName>
                                        </p:attrNameLst>
                                      </p:cBhvr>
                                      <p:to>
                                        <p:strVal val="visible"/>
                                      </p:to>
                                    </p:set>
                                    <p:animEffect transition="in" filter="wipe(left)">
                                      <p:cBhvr>
                                        <p:cTn id="65" dur="500"/>
                                        <p:tgtEl>
                                          <p:spTgt spid="117773"/>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117775"/>
                                        </p:tgtEl>
                                        <p:attrNameLst>
                                          <p:attrName>style.visibility</p:attrName>
                                        </p:attrNameLst>
                                      </p:cBhvr>
                                      <p:to>
                                        <p:strVal val="visible"/>
                                      </p:to>
                                    </p:set>
                                    <p:animEffect transition="in" filter="wipe(left)">
                                      <p:cBhvr>
                                        <p:cTn id="69" dur="500"/>
                                        <p:tgtEl>
                                          <p:spTgt spid="117775"/>
                                        </p:tgtEl>
                                      </p:cBhvr>
                                    </p:animEffect>
                                  </p:childTnLst>
                                </p:cTn>
                              </p:par>
                            </p:childTnLst>
                          </p:cTn>
                        </p:par>
                        <p:par>
                          <p:cTn id="70" fill="hold">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117779"/>
                                        </p:tgtEl>
                                        <p:attrNameLst>
                                          <p:attrName>style.visibility</p:attrName>
                                        </p:attrNameLst>
                                      </p:cBhvr>
                                      <p:to>
                                        <p:strVal val="visible"/>
                                      </p:to>
                                    </p:set>
                                    <p:animEffect transition="in" filter="wipe(left)">
                                      <p:cBhvr>
                                        <p:cTn id="73" dur="500"/>
                                        <p:tgtEl>
                                          <p:spTgt spid="117779"/>
                                        </p:tgtEl>
                                      </p:cBhvr>
                                    </p:animEffect>
                                  </p:childTnLst>
                                </p:cTn>
                              </p:par>
                            </p:childTnLst>
                          </p:cTn>
                        </p:par>
                        <p:par>
                          <p:cTn id="74" fill="hold">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117771"/>
                                        </p:tgtEl>
                                        <p:attrNameLst>
                                          <p:attrName>style.visibility</p:attrName>
                                        </p:attrNameLst>
                                      </p:cBhvr>
                                      <p:to>
                                        <p:strVal val="visible"/>
                                      </p:to>
                                    </p:set>
                                    <p:animEffect transition="in" filter="wipe(left)">
                                      <p:cBhvr>
                                        <p:cTn id="77" dur="500"/>
                                        <p:tgtEl>
                                          <p:spTgt spid="117771"/>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117781"/>
                                        </p:tgtEl>
                                        <p:attrNameLst>
                                          <p:attrName>style.visibility</p:attrName>
                                        </p:attrNameLst>
                                      </p:cBhvr>
                                      <p:to>
                                        <p:strVal val="visible"/>
                                      </p:to>
                                    </p:set>
                                    <p:animEffect transition="in" filter="wipe(left)">
                                      <p:cBhvr>
                                        <p:cTn id="81" dur="500"/>
                                        <p:tgtEl>
                                          <p:spTgt spid="117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p:bldP spid="117766" grpId="0"/>
      <p:bldP spid="117768" grpId="0"/>
      <p:bldP spid="117770" grpId="0"/>
      <p:bldP spid="117771" grpId="0"/>
      <p:bldP spid="117772" grpId="0"/>
      <p:bldP spid="117773" grpId="0"/>
      <p:bldP spid="117777" grpId="0"/>
      <p:bldP spid="117778" grpId="0"/>
      <p:bldP spid="117779" grpId="0"/>
      <p:bldP spid="117780" grpId="0"/>
      <p:bldP spid="1177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矩形 3"/>
          <p:cNvSpPr>
            <a:spLocks noGrp="1"/>
          </p:cNvSpPr>
          <p:nvPr>
            <p:ph type="subTitle" idx="4294967295"/>
          </p:nvPr>
        </p:nvSpPr>
        <p:spPr>
          <a:xfrm>
            <a:off x="0" y="1939290"/>
            <a:ext cx="7661275" cy="3415030"/>
          </a:xfrm>
        </p:spPr>
        <p:txBody>
          <a:bodyPr vert="horz" wrap="square" lIns="91440" tIns="45720" rIns="91440" bIns="45720" anchor="t">
            <a:spAutoFit/>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lgn="l">
              <a:lnSpc>
                <a:spcPct val="150000"/>
              </a:lnSpc>
              <a:spcBef>
                <a:spcPct val="0"/>
              </a:spcBef>
            </a:pPr>
            <a:r>
              <a:rPr lang="en-US" altLang="zh-CN" sz="2400" b="1" dirty="0">
                <a:latin typeface="宋体" panose="02010600030101010101" pitchFamily="2" charset="-122"/>
              </a:rPr>
              <a:t>    </a:t>
            </a:r>
            <a:r>
              <a:rPr lang="zh-CN" altLang="en-US" sz="2400" dirty="0">
                <a:solidFill>
                  <a:srgbClr val="000000"/>
                </a:solidFill>
                <a:latin typeface="华康楷体W5-A" panose="1A454350000000000000" charset="-122"/>
                <a:ea typeface="华康楷体W5-A" panose="1A454350000000000000" charset="-122"/>
              </a:rPr>
              <a:t>这两篇短文都谈到了恐龙的灭绝，但这一问题在每篇文章中所扮的“角色”不同。在第一篇中，作者谈到恐龙灭绝的历史，谈到它的化石无处不有，是为了证明另一科学理论</a:t>
            </a:r>
            <a:r>
              <a:rPr sz="2400" dirty="0">
                <a:solidFill>
                  <a:srgbClr val="000000"/>
                </a:solidFill>
                <a:latin typeface="华康楷体W5-A" panose="1A454350000000000000" charset="-122"/>
                <a:ea typeface="华康楷体W5-A" panose="1A454350000000000000" charset="-122"/>
              </a:rPr>
              <a:t>(“</a:t>
            </a:r>
            <a:r>
              <a:rPr lang="zh-CN" altLang="en-US" sz="2400" dirty="0">
                <a:solidFill>
                  <a:srgbClr val="000000"/>
                </a:solidFill>
                <a:latin typeface="华康楷体W5-A" panose="1A454350000000000000" charset="-122"/>
                <a:ea typeface="华康楷体W5-A" panose="1A454350000000000000" charset="-122"/>
              </a:rPr>
              <a:t>板块构造”理论</a:t>
            </a:r>
            <a:r>
              <a:rPr sz="2400" dirty="0">
                <a:solidFill>
                  <a:srgbClr val="000000"/>
                </a:solidFill>
                <a:latin typeface="华康楷体W5-A" panose="1A454350000000000000" charset="-122"/>
                <a:ea typeface="华康楷体W5-A" panose="1A454350000000000000" charset="-122"/>
              </a:rPr>
              <a:t>)</a:t>
            </a:r>
            <a:r>
              <a:rPr lang="zh-CN" altLang="en-US" sz="2400" dirty="0">
                <a:solidFill>
                  <a:srgbClr val="000000"/>
                </a:solidFill>
                <a:latin typeface="华康楷体W5-A" panose="1A454350000000000000" charset="-122"/>
                <a:ea typeface="华康楷体W5-A" panose="1A454350000000000000" charset="-122"/>
              </a:rPr>
              <a:t>的正确；而在第二篇中，恐龙的灭绝则成为探讨的主题，“被压扁的沙子”则成了证据。 </a:t>
            </a:r>
            <a:endParaRPr lang="zh-CN" altLang="en-US" sz="2400" b="1" dirty="0">
              <a:latin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文本框 2"/>
          <p:cNvSpPr txBox="1"/>
          <p:nvPr/>
        </p:nvSpPr>
        <p:spPr>
          <a:xfrm>
            <a:off x="586105" y="2271713"/>
            <a:ext cx="4446588" cy="3046095"/>
          </a:xfrm>
          <a:prstGeom prst="rect">
            <a:avLst/>
          </a:prstGeom>
          <a:noFill/>
          <a:ln w="9525">
            <a:noFill/>
          </a:ln>
        </p:spPr>
        <p:txBody>
          <a:bodyPr>
            <a:spAutoFit/>
          </a:bodyPr>
          <a:p>
            <a:pPr algn="l">
              <a:lnSpc>
                <a:spcPct val="200000"/>
              </a:lnSpc>
            </a:pPr>
            <a:r>
              <a:rPr lang="en-US" altLang="zh-CN" sz="2400" b="1" dirty="0">
                <a:solidFill>
                  <a:srgbClr val="0000FF"/>
                </a:solidFill>
                <a:latin typeface="Times New Roman" panose="02020603050405020304" pitchFamily="18" charset="0"/>
              </a:rPr>
              <a:t>        </a:t>
            </a:r>
            <a:r>
              <a:rPr lang="zh-CN" altLang="en-US" sz="2400" b="1" dirty="0">
                <a:solidFill>
                  <a:srgbClr val="0000FF"/>
                </a:solidFill>
                <a:latin typeface="Times New Roman" panose="02020603050405020304" pitchFamily="18" charset="0"/>
              </a:rPr>
              <a:t>请你任选一种猜测，并据此展开想像和联想，将陆地上恐龙灭绝时的情景，作一下口头表达。</a:t>
            </a:r>
            <a:endParaRPr lang="zh-CN" altLang="en-US" sz="2400" b="1" dirty="0">
              <a:solidFill>
                <a:srgbClr val="0000FF"/>
              </a:solidFill>
              <a:latin typeface="Times New Roman" panose="02020603050405020304" pitchFamily="18" charset="0"/>
            </a:endParaRPr>
          </a:p>
        </p:txBody>
      </p:sp>
      <p:graphicFrame>
        <p:nvGraphicFramePr>
          <p:cNvPr id="118787" name="对象 6"/>
          <p:cNvGraphicFramePr>
            <a:graphicFrameLocks noChangeAspect="1"/>
          </p:cNvGraphicFramePr>
          <p:nvPr/>
        </p:nvGraphicFramePr>
        <p:xfrm>
          <a:off x="5303203" y="3210243"/>
          <a:ext cx="1957387" cy="2503487"/>
        </p:xfrm>
        <a:graphic>
          <a:graphicData uri="http://schemas.openxmlformats.org/presentationml/2006/ole">
            <mc:AlternateContent xmlns:mc="http://schemas.openxmlformats.org/markup-compatibility/2006">
              <mc:Choice xmlns:v="urn:schemas-microsoft-com:vml" Requires="v">
                <p:oleObj spid="_x0000_s3077" name="" r:id="rId1" imgW="3305175" imgH="3762375" progId="MSPhotoEd.3">
                  <p:embed/>
                </p:oleObj>
              </mc:Choice>
              <mc:Fallback>
                <p:oleObj name="" r:id="rId1" imgW="3305175" imgH="3762375" progId="MSPhotoEd.3">
                  <p:embed/>
                  <p:pic>
                    <p:nvPicPr>
                      <p:cNvPr id="0" name="图片 3076"/>
                      <p:cNvPicPr/>
                      <p:nvPr/>
                    </p:nvPicPr>
                    <p:blipFill>
                      <a:blip r:embed="rId2"/>
                      <a:stretch>
                        <a:fillRect/>
                      </a:stretch>
                    </p:blipFill>
                    <p:spPr>
                      <a:xfrm>
                        <a:off x="5303203" y="3210243"/>
                        <a:ext cx="1957387" cy="2503487"/>
                      </a:xfrm>
                      <a:prstGeom prst="rect">
                        <a:avLst/>
                      </a:prstGeom>
                      <a:noFill/>
                      <a:ln w="38100">
                        <a:noFill/>
                        <a:miter/>
                      </a:ln>
                    </p:spPr>
                  </p:pic>
                </p:oleObj>
              </mc:Fallback>
            </mc:AlternateContent>
          </a:graphicData>
        </a:graphic>
      </p:graphicFrame>
      <p:pic>
        <p:nvPicPr>
          <p:cNvPr id="118788" name="图片 118787" descr="图片4"/>
          <p:cNvPicPr>
            <a:picLocks noChangeAspect="1"/>
          </p:cNvPicPr>
          <p:nvPr/>
        </p:nvPicPr>
        <p:blipFill>
          <a:blip r:embed="rId3"/>
          <a:srcRect t="34697"/>
          <a:stretch>
            <a:fillRect/>
          </a:stretch>
        </p:blipFill>
        <p:spPr>
          <a:xfrm>
            <a:off x="663575" y="1638300"/>
            <a:ext cx="2797175" cy="633413"/>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61" name="图片 74760" descr="Ar_009">
            <a:hlinkClick r:id="rId1" action="ppaction://hlinksldjump"/>
          </p:cNvPr>
          <p:cNvPicPr>
            <a:picLocks noChangeAspect="1"/>
          </p:cNvPicPr>
          <p:nvPr/>
        </p:nvPicPr>
        <p:blipFill>
          <a:blip r:embed="rId2"/>
          <a:stretch>
            <a:fillRect/>
          </a:stretch>
        </p:blipFill>
        <p:spPr>
          <a:xfrm>
            <a:off x="8172450" y="5445125"/>
            <a:ext cx="755650" cy="328613"/>
          </a:xfrm>
          <a:prstGeom prst="rect">
            <a:avLst/>
          </a:prstGeom>
          <a:noFill/>
          <a:ln w="9525">
            <a:noFill/>
          </a:ln>
        </p:spPr>
      </p:pic>
      <p:grpSp>
        <p:nvGrpSpPr>
          <p:cNvPr id="6" name="组合 5"/>
          <p:cNvGrpSpPr/>
          <p:nvPr/>
        </p:nvGrpSpPr>
        <p:grpSpPr>
          <a:xfrm>
            <a:off x="5000943" y="295801"/>
            <a:ext cx="1476375" cy="771634"/>
            <a:chOff x="1309009" y="2422561"/>
            <a:chExt cx="889080" cy="772110"/>
          </a:xfrm>
        </p:grpSpPr>
        <p:sp>
          <p:nvSpPr>
            <p:cNvPr id="10" name="矩形 9"/>
            <p:cNvSpPr/>
            <p:nvPr>
              <p:custDataLst>
                <p:tags r:id="rId3"/>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课堂·导入</a:t>
              </a:r>
              <a:endParaRPr lang="zh-CN" altLang="en-US" strike="noStrike" noProof="1" smtClean="0">
                <a:solidFill>
                  <a:schemeClr val="bg1"/>
                </a:solidFill>
              </a:endParaRPr>
            </a:p>
          </p:txBody>
        </p:sp>
        <p:sp>
          <p:nvSpPr>
            <p:cNvPr id="2" name="等腰三角形 1"/>
            <p:cNvSpPr/>
            <p:nvPr>
              <p:custDataLst>
                <p:tags r:id="rId4"/>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5" name="文本框 4"/>
          <p:cNvSpPr txBox="1"/>
          <p:nvPr/>
        </p:nvSpPr>
        <p:spPr>
          <a:xfrm>
            <a:off x="433705" y="2205990"/>
            <a:ext cx="6821805" cy="2306955"/>
          </a:xfrm>
          <a:prstGeom prst="rect">
            <a:avLst/>
          </a:prstGeom>
          <a:noFill/>
        </p:spPr>
        <p:txBody>
          <a:bodyPr wrap="square" rtlCol="0" anchor="t">
            <a:spAutoFit/>
          </a:bodyPr>
          <a:p>
            <a:pPr>
              <a:spcBef>
                <a:spcPct val="50000"/>
              </a:spcBef>
              <a:buFont typeface="Arial" panose="020B0604020202020204" pitchFamily="34" charset="0"/>
              <a:buNone/>
            </a:pPr>
            <a:r>
              <a:rPr lang="en-US" altLang="zh-CN" sz="2400" dirty="0">
                <a:solidFill>
                  <a:srgbClr val="000000"/>
                </a:solidFill>
                <a:latin typeface="黑体" panose="02010609060101010101" charset="-122"/>
                <a:sym typeface="+mn-ea"/>
              </a:rPr>
              <a:t>    </a:t>
            </a:r>
            <a:r>
              <a:rPr lang="zh-CN" altLang="en-US" sz="2400" dirty="0">
                <a:solidFill>
                  <a:srgbClr val="000000"/>
                </a:solidFill>
                <a:latin typeface="黑体" panose="02010609060101010101" charset="-122"/>
                <a:sym typeface="+mn-ea"/>
              </a:rPr>
              <a:t>6500万年前，在地球上生活了1．6亿年的恐龙突然灭绝了，这成了生物史上最大的谜。不同地域恐龙化石的发现意味着什么？导致恐龙灭绝的原因是什么？阿西莫夫的两篇短文对此分别做了回答。今天我们一起学习《恐龙无处不有》和《被压扁的沙子》。</a:t>
            </a:r>
            <a:endParaRPr lang="zh-CN" altLang="en-US" sz="2400" dirty="0">
              <a:solidFill>
                <a:srgbClr val="000000"/>
              </a:solidFill>
              <a:latin typeface="黑体" panose="02010609060101010101" charset="-122"/>
              <a:sym typeface="+mn-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文本框 135169"/>
          <p:cNvSpPr txBox="1"/>
          <p:nvPr/>
        </p:nvSpPr>
        <p:spPr>
          <a:xfrm>
            <a:off x="2374265" y="2014220"/>
            <a:ext cx="5109210" cy="4097655"/>
          </a:xfrm>
          <a:prstGeom prst="rect">
            <a:avLst/>
          </a:prstGeom>
          <a:noFill/>
          <a:ln w="9525">
            <a:noFill/>
          </a:ln>
        </p:spPr>
        <p:txBody>
          <a:bodyPr wrap="square" anchor="t">
            <a:spAutoFit/>
          </a:bodyPr>
          <a:p>
            <a:pPr>
              <a:lnSpc>
                <a:spcPct val="120000"/>
              </a:lnSpc>
            </a:pPr>
            <a:r>
              <a:rPr lang="zh-CN" altLang="en-US" sz="2500" b="1" dirty="0">
                <a:solidFill>
                  <a:srgbClr val="000000"/>
                </a:solidFill>
                <a:latin typeface="华文楷体" pitchFamily="2" charset="-122"/>
                <a:ea typeface="宋体" panose="02010600030101010101" pitchFamily="2" charset="-122"/>
              </a:rPr>
              <a:t>  </a:t>
            </a:r>
            <a:r>
              <a:rPr lang="zh-CN" altLang="en-US" sz="2400" dirty="0">
                <a:latin typeface="方正行楷简体" panose="03000509000000000000" charset="-122"/>
                <a:ea typeface="方正行楷简体" panose="03000509000000000000" charset="-122"/>
                <a:sym typeface="+mn-ea"/>
              </a:rPr>
              <a:t>艾萨克·阿西莫夫（英语：Isaac Asimov，1920年1月2日－1992年4月6日），当代美国最著名的科普作家、科幻小说家、世界顶尖级科幻小说作家，他也是位文学评论家，美国科幻小说黄金时代的代表人物之一。他一生高产，著述颇丰，一生著述近500本，其中有100多部科幻小说，早已远远超过了“著作等身”的地步。</a:t>
            </a:r>
            <a:endParaRPr sz="2400">
              <a:solidFill>
                <a:srgbClr val="000000"/>
              </a:solidFill>
              <a:latin typeface="方正行楷简体" panose="03000509000000000000" charset="-122"/>
              <a:ea typeface="方正行楷简体" panose="03000509000000000000" charset="-122"/>
            </a:endParaRPr>
          </a:p>
        </p:txBody>
      </p:sp>
      <p:grpSp>
        <p:nvGrpSpPr>
          <p:cNvPr id="4" name="组合 3"/>
          <p:cNvGrpSpPr/>
          <p:nvPr/>
        </p:nvGrpSpPr>
        <p:grpSpPr>
          <a:xfrm>
            <a:off x="5012373" y="367556"/>
            <a:ext cx="1476375" cy="771634"/>
            <a:chOff x="1309009" y="2422561"/>
            <a:chExt cx="889080" cy="772110"/>
          </a:xfrm>
        </p:grpSpPr>
        <p:sp>
          <p:nvSpPr>
            <p:cNvPr id="5" name="矩形 4"/>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作者·简介</a:t>
              </a:r>
              <a:endParaRPr lang="zh-CN" altLang="en-US" strike="noStrike" noProof="1" smtClean="0">
                <a:solidFill>
                  <a:schemeClr val="bg1"/>
                </a:solidFill>
              </a:endParaRPr>
            </a:p>
          </p:txBody>
        </p:sp>
        <p:sp>
          <p:nvSpPr>
            <p:cNvPr id="7" name="等腰三角形 6"/>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pic>
        <p:nvPicPr>
          <p:cNvPr id="3" name="图片 2"/>
          <p:cNvPicPr>
            <a:picLocks noChangeAspect="1"/>
          </p:cNvPicPr>
          <p:nvPr/>
        </p:nvPicPr>
        <p:blipFill>
          <a:blip r:embed="rId3"/>
          <a:stretch>
            <a:fillRect/>
          </a:stretch>
        </p:blipFill>
        <p:spPr>
          <a:xfrm>
            <a:off x="433705" y="2403475"/>
            <a:ext cx="1828800" cy="244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1" nodeType="clickEffect">
                                  <p:stCondLst>
                                    <p:cond delay="0"/>
                                  </p:stCondLst>
                                  <p:childTnLst>
                                    <p:set>
                                      <p:cBhvr>
                                        <p:cTn id="18" dur="1" fill="hold">
                                          <p:stCondLst>
                                            <p:cond delay="0"/>
                                          </p:stCondLst>
                                        </p:cTn>
                                        <p:tgtEl>
                                          <p:spTgt spid="135170"/>
                                        </p:tgtEl>
                                        <p:attrNameLst>
                                          <p:attrName>style.visibility</p:attrName>
                                        </p:attrNameLst>
                                      </p:cBhvr>
                                      <p:to>
                                        <p:strVal val="visible"/>
                                      </p:to>
                                    </p:set>
                                    <p:animEffect transition="in" filter="wedge">
                                      <p:cBhvr>
                                        <p:cTn id="19" dur="20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67970" y="2200910"/>
            <a:ext cx="7066915" cy="2009775"/>
          </a:xfrm>
          <a:prstGeom prst="rect">
            <a:avLst/>
          </a:prstGeom>
          <a:noFill/>
          <a:ln w="9525">
            <a:noFill/>
          </a:ln>
        </p:spPr>
        <p:txBody>
          <a:bodyPr wrap="square" anchor="t">
            <a:spAutoFit/>
          </a:bodyPr>
          <a:p>
            <a:pPr>
              <a:lnSpc>
                <a:spcPct val="130000"/>
              </a:lnSpc>
            </a:pPr>
            <a:r>
              <a:rPr lang="en-US" altLang="zh-CN" sz="1400" dirty="0">
                <a:latin typeface="Arial" panose="020B0604020202020204" pitchFamily="34" charset="0"/>
                <a:ea typeface="微软雅黑" panose="020B0503020204020204" pitchFamily="34" charset="-122"/>
              </a:rPr>
              <a:t>            </a:t>
            </a:r>
            <a:r>
              <a:rPr lang="zh-CN" altLang="en-US" sz="2400" dirty="0">
                <a:latin typeface="方正行楷简体" panose="03000509000000000000" charset="-122"/>
                <a:ea typeface="方正行楷简体" panose="03000509000000000000" charset="-122"/>
              </a:rPr>
              <a:t>本文选自《新疆域》。孟庆任译。6500万年前，在地球上生活了1.6亿年的恐龙突然灭绝了，成为生物史上最大的谜案。美国科普作家阿西莫夫从不同领域的科学发现中受到启发，写成此文。</a:t>
            </a:r>
            <a:endParaRPr lang="zh-CN" altLang="en-US" sz="2400" dirty="0">
              <a:latin typeface="方正行楷简体" panose="03000509000000000000" charset="-122"/>
              <a:ea typeface="方正行楷简体" panose="03000509000000000000" charset="-122"/>
            </a:endParaRPr>
          </a:p>
        </p:txBody>
      </p:sp>
      <p:grpSp>
        <p:nvGrpSpPr>
          <p:cNvPr id="4" name="组合 3"/>
          <p:cNvGrpSpPr/>
          <p:nvPr/>
        </p:nvGrpSpPr>
        <p:grpSpPr>
          <a:xfrm>
            <a:off x="4988878" y="272306"/>
            <a:ext cx="1476375" cy="771634"/>
            <a:chOff x="1309009" y="2422561"/>
            <a:chExt cx="889080" cy="772110"/>
          </a:xfrm>
        </p:grpSpPr>
        <p:sp>
          <p:nvSpPr>
            <p:cNvPr id="5" name="矩形 4"/>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写作·背景</a:t>
              </a:r>
              <a:endParaRPr lang="zh-CN" altLang="en-US" strike="noStrike" noProof="1" smtClean="0">
                <a:solidFill>
                  <a:schemeClr val="bg1"/>
                </a:solidFill>
              </a:endParaRPr>
            </a:p>
          </p:txBody>
        </p:sp>
        <p:sp>
          <p:nvSpPr>
            <p:cNvPr id="7" name="等腰三角形 6"/>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idx="4294967295"/>
          </p:nvPr>
        </p:nvSpPr>
        <p:spPr>
          <a:xfrm>
            <a:off x="0" y="2326005"/>
            <a:ext cx="7470775" cy="2738120"/>
          </a:xfrm>
        </p:spPr>
        <p:txBody>
          <a:bodyPr vert="horz" wrap="square" lIns="91440" tIns="45720" rIns="91440" bIns="45720" anchor="t"/>
          <a:p>
            <a:pPr marL="365125" indent="-255270">
              <a:lnSpc>
                <a:spcPct val="80000"/>
              </a:lnSpc>
              <a:buNone/>
            </a:pPr>
            <a:r>
              <a:rPr lang="zh-CN" altLang="en-US">
                <a:latin typeface="华康楷体W5-A" panose="1A454350000000000000" charset="-122"/>
                <a:ea typeface="华康楷体W5-A" panose="1A454350000000000000" charset="-122"/>
              </a:rPr>
              <a:t>遗</a:t>
            </a:r>
            <a:r>
              <a:rPr lang="zh-CN" altLang="en-US">
                <a:solidFill>
                  <a:srgbClr val="00B0F0"/>
                </a:solidFill>
                <a:latin typeface="华康楷体W5-A" panose="1A454350000000000000" charset="-122"/>
                <a:ea typeface="华康楷体W5-A" panose="1A454350000000000000" charset="-122"/>
              </a:rPr>
              <a:t>骸</a:t>
            </a:r>
            <a:r>
              <a:rPr lang="zh-CN" altLang="en-US">
                <a:latin typeface="华康楷体W5-A" panose="1A454350000000000000" charset="-122"/>
                <a:ea typeface="华康楷体W5-A" panose="1A454350000000000000" charset="-122"/>
              </a:rPr>
              <a:t>（hái）          </a:t>
            </a:r>
            <a:r>
              <a:rPr lang="zh-CN" altLang="en-US">
                <a:solidFill>
                  <a:srgbClr val="00B0F0"/>
                </a:solidFill>
                <a:latin typeface="华康楷体W5-A" panose="1A454350000000000000" charset="-122"/>
                <a:ea typeface="华康楷体W5-A" panose="1A454350000000000000" charset="-122"/>
              </a:rPr>
              <a:t>褶皱</a:t>
            </a:r>
            <a:r>
              <a:rPr lang="zh-CN" altLang="en-US">
                <a:latin typeface="华康楷体W5-A" panose="1A454350000000000000" charset="-122"/>
                <a:ea typeface="华康楷体W5-A" panose="1A454350000000000000" charset="-122"/>
              </a:rPr>
              <a:t>（zhě zhòu）    </a:t>
            </a:r>
            <a:endParaRPr lang="zh-CN" altLang="en-US">
              <a:latin typeface="华康楷体W5-A" panose="1A454350000000000000" charset="-122"/>
              <a:ea typeface="华康楷体W5-A" panose="1A454350000000000000" charset="-122"/>
            </a:endParaRPr>
          </a:p>
          <a:p>
            <a:pPr marL="365125" indent="-255270">
              <a:lnSpc>
                <a:spcPct val="80000"/>
              </a:lnSpc>
              <a:buNone/>
            </a:pPr>
            <a:endParaRPr lang="zh-CN" altLang="en-US">
              <a:latin typeface="华康楷体W5-A" panose="1A454350000000000000" charset="-122"/>
              <a:ea typeface="华康楷体W5-A" panose="1A454350000000000000" charset="-122"/>
            </a:endParaRPr>
          </a:p>
          <a:p>
            <a:pPr marL="365125" indent="-255270">
              <a:lnSpc>
                <a:spcPct val="80000"/>
              </a:lnSpc>
              <a:buNone/>
            </a:pPr>
            <a:r>
              <a:rPr lang="zh-CN" altLang="en-US">
                <a:solidFill>
                  <a:srgbClr val="00B0F0"/>
                </a:solidFill>
                <a:latin typeface="华康楷体W5-A" panose="1A454350000000000000" charset="-122"/>
                <a:ea typeface="华康楷体W5-A" panose="1A454350000000000000" charset="-122"/>
              </a:rPr>
              <a:t>劫</a:t>
            </a:r>
            <a:r>
              <a:rPr lang="zh-CN" altLang="en-US">
                <a:latin typeface="华康楷体W5-A" panose="1A454350000000000000" charset="-122"/>
                <a:ea typeface="华康楷体W5-A" panose="1A454350000000000000" charset="-122"/>
              </a:rPr>
              <a:t>难（jié）          致</a:t>
            </a:r>
            <a:r>
              <a:rPr lang="zh-CN" altLang="en-US">
                <a:solidFill>
                  <a:srgbClr val="00B0F0"/>
                </a:solidFill>
                <a:latin typeface="华康楷体W5-A" panose="1A454350000000000000" charset="-122"/>
                <a:ea typeface="华康楷体W5-A" panose="1A454350000000000000" charset="-122"/>
              </a:rPr>
              <a:t>密</a:t>
            </a:r>
            <a:r>
              <a:rPr lang="zh-CN" altLang="en-US">
                <a:latin typeface="华康楷体W5-A" panose="1A454350000000000000" charset="-122"/>
                <a:ea typeface="华康楷体W5-A" panose="1A454350000000000000" charset="-122"/>
              </a:rPr>
              <a:t> </a:t>
            </a:r>
            <a:r>
              <a:rPr lang="en-US" altLang="zh-CN">
                <a:latin typeface="华康楷体W5-A" panose="1A454350000000000000" charset="-122"/>
                <a:ea typeface="华康楷体W5-A" panose="1A454350000000000000" charset="-122"/>
              </a:rPr>
              <a:t>(</a:t>
            </a:r>
            <a:r>
              <a:rPr lang="zh-CN" altLang="en-US">
                <a:latin typeface="华康楷体W5-A" panose="1A454350000000000000" charset="-122"/>
                <a:ea typeface="华康楷体W5-A" panose="1A454350000000000000" charset="-122"/>
              </a:rPr>
              <a:t>zhì</a:t>
            </a:r>
            <a:r>
              <a:rPr lang="en-US" altLang="zh-CN">
                <a:latin typeface="华康楷体W5-A" panose="1A454350000000000000" charset="-122"/>
                <a:ea typeface="华康楷体W5-A" panose="1A454350000000000000" charset="-122"/>
              </a:rPr>
              <a:t>)</a:t>
            </a:r>
            <a:r>
              <a:rPr lang="zh-CN" altLang="en-US">
                <a:latin typeface="华康楷体W5-A" panose="1A454350000000000000" charset="-122"/>
                <a:ea typeface="华康楷体W5-A" panose="1A454350000000000000" charset="-122"/>
              </a:rPr>
              <a:t>  </a:t>
            </a:r>
            <a:endParaRPr lang="zh-CN" altLang="en-US">
              <a:latin typeface="华康楷体W5-A" panose="1A454350000000000000" charset="-122"/>
              <a:ea typeface="华康楷体W5-A" panose="1A454350000000000000" charset="-122"/>
            </a:endParaRPr>
          </a:p>
          <a:p>
            <a:pPr marL="365125" indent="-255270">
              <a:lnSpc>
                <a:spcPct val="80000"/>
              </a:lnSpc>
              <a:buNone/>
            </a:pPr>
            <a:endParaRPr lang="zh-CN" altLang="en-US">
              <a:latin typeface="华康楷体W5-A" panose="1A454350000000000000" charset="-122"/>
              <a:ea typeface="华康楷体W5-A" panose="1A454350000000000000" charset="-122"/>
            </a:endParaRPr>
          </a:p>
          <a:p>
            <a:pPr marL="365125" indent="-255270">
              <a:lnSpc>
                <a:spcPct val="80000"/>
              </a:lnSpc>
              <a:buNone/>
            </a:pPr>
            <a:r>
              <a:rPr lang="zh-CN" altLang="en-US">
                <a:solidFill>
                  <a:srgbClr val="00B0F0"/>
                </a:solidFill>
                <a:latin typeface="华康楷体W5-A" panose="1A454350000000000000" charset="-122"/>
                <a:ea typeface="华康楷体W5-A" panose="1A454350000000000000" charset="-122"/>
              </a:rPr>
              <a:t>追溯 </a:t>
            </a:r>
            <a:r>
              <a:rPr lang="en-US" altLang="zh-CN">
                <a:latin typeface="华康楷体W5-A" panose="1A454350000000000000" charset="-122"/>
                <a:ea typeface="华康楷体W5-A" panose="1A454350000000000000" charset="-122"/>
              </a:rPr>
              <a:t>(</a:t>
            </a:r>
            <a:r>
              <a:rPr lang="zh-CN" altLang="en-US">
                <a:latin typeface="华康楷体W5-A" panose="1A454350000000000000" charset="-122"/>
                <a:ea typeface="华康楷体W5-A" panose="1A454350000000000000" charset="-122"/>
              </a:rPr>
              <a:t>zhuī sù）     天衣无</a:t>
            </a:r>
            <a:r>
              <a:rPr lang="zh-CN" altLang="en-US">
                <a:solidFill>
                  <a:srgbClr val="00B0F0"/>
                </a:solidFill>
                <a:latin typeface="华康楷体W5-A" panose="1A454350000000000000" charset="-122"/>
                <a:ea typeface="华康楷体W5-A" panose="1A454350000000000000" charset="-122"/>
              </a:rPr>
              <a:t>缝</a:t>
            </a:r>
            <a:r>
              <a:rPr lang="zh-CN" altLang="en-US">
                <a:latin typeface="华康楷体W5-A" panose="1A454350000000000000" charset="-122"/>
                <a:ea typeface="华康楷体W5-A" panose="1A454350000000000000" charset="-122"/>
              </a:rPr>
              <a:t> </a:t>
            </a:r>
            <a:r>
              <a:rPr lang="en-US" altLang="zh-CN">
                <a:latin typeface="华康楷体W5-A" panose="1A454350000000000000" charset="-122"/>
                <a:ea typeface="华康楷体W5-A" panose="1A454350000000000000" charset="-122"/>
              </a:rPr>
              <a:t>(</a:t>
            </a:r>
            <a:r>
              <a:rPr lang="zh-CN" altLang="en-US">
                <a:latin typeface="华康楷体W5-A" panose="1A454350000000000000" charset="-122"/>
                <a:ea typeface="华康楷体W5-A" panose="1A454350000000000000" charset="-122"/>
              </a:rPr>
              <a:t>fèng</a:t>
            </a:r>
            <a:r>
              <a:rPr lang="en-US" altLang="zh-CN">
                <a:latin typeface="华康楷体W5-A" panose="1A454350000000000000" charset="-122"/>
                <a:ea typeface="华康楷体W5-A" panose="1A454350000000000000" charset="-122"/>
              </a:rPr>
              <a:t>)</a:t>
            </a:r>
            <a:endParaRPr lang="en-US" altLang="zh-CN">
              <a:latin typeface="华康楷体W5-A" panose="1A454350000000000000" charset="-122"/>
              <a:ea typeface="华康楷体W5-A" panose="1A454350000000000000" charset="-122"/>
            </a:endParaRPr>
          </a:p>
        </p:txBody>
      </p:sp>
      <p:sp>
        <p:nvSpPr>
          <p:cNvPr id="18445" name="AutoShape 13"/>
          <p:cNvSpPr/>
          <p:nvPr/>
        </p:nvSpPr>
        <p:spPr>
          <a:xfrm>
            <a:off x="1397000" y="4668838"/>
            <a:ext cx="112713" cy="1235075"/>
          </a:xfrm>
          <a:prstGeom prst="leftBrace">
            <a:avLst>
              <a:gd name="adj1" fmla="val 91314"/>
              <a:gd name="adj2" fmla="val 50000"/>
            </a:avLst>
          </a:prstGeom>
          <a:noFill/>
          <a:ln w="9525">
            <a:noFill/>
          </a:ln>
        </p:spPr>
        <p:txBody>
          <a:bodyPr wrap="none" anchor="ctr"/>
          <a:p>
            <a:pPr>
              <a:buFont typeface="Arial" panose="020B0604020202020204" pitchFamily="34" charset="0"/>
              <a:buNone/>
            </a:pPr>
            <a:endParaRPr lang="zh-CN" altLang="en-US" dirty="0">
              <a:latin typeface="Arial" panose="020B0604020202020204" pitchFamily="34" charset="0"/>
            </a:endParaRPr>
          </a:p>
        </p:txBody>
      </p:sp>
      <p:sp>
        <p:nvSpPr>
          <p:cNvPr id="136195" name="矩形 136194"/>
          <p:cNvSpPr/>
          <p:nvPr/>
        </p:nvSpPr>
        <p:spPr>
          <a:xfrm>
            <a:off x="414655" y="1372870"/>
            <a:ext cx="1417320" cy="829945"/>
          </a:xfrm>
          <a:prstGeom prst="rect">
            <a:avLst/>
          </a:prstGeom>
          <a:noFill/>
          <a:ln w="9525">
            <a:noFill/>
            <a:miter/>
          </a:ln>
        </p:spPr>
        <p:txBody>
          <a:bodyPr wrap="square">
            <a:spAutoFit/>
          </a:bodyPr>
          <a:p>
            <a:pPr lvl="0" indent="0" fontAlgn="auto">
              <a:lnSpc>
                <a:spcPct val="150000"/>
              </a:lnSpc>
              <a:buClr>
                <a:srgbClr val="BBE0E3"/>
              </a:buClr>
              <a:buFont typeface="Arial" panose="020B0604020202020204" pitchFamily="34" charset="0"/>
              <a:buNone/>
            </a:pPr>
            <a:r>
              <a:rPr lang="en-US" altLang="zh-CN" sz="3200" b="1" strike="noStrike" noProof="1" dirty="0">
                <a:solidFill>
                  <a:srgbClr val="C00000"/>
                </a:solidFill>
                <a:latin typeface="华文行楷" panose="02010800040101010101" charset="-122"/>
                <a:ea typeface="华文行楷" panose="02010800040101010101" charset="-122"/>
                <a:cs typeface="+mn-cs"/>
              </a:rPr>
              <a:t>1.</a:t>
            </a:r>
            <a:r>
              <a:rPr lang="zh-CN" altLang="en-US" sz="3200" b="1" strike="noStrike" noProof="1" dirty="0">
                <a:solidFill>
                  <a:srgbClr val="C00000"/>
                </a:solidFill>
                <a:latin typeface="华文行楷" panose="02010800040101010101" charset="-122"/>
                <a:ea typeface="华文行楷" panose="02010800040101010101" charset="-122"/>
                <a:cs typeface="+mn-cs"/>
              </a:rPr>
              <a:t>注音</a:t>
            </a:r>
            <a:endParaRPr lang="zh-CN" altLang="en-US" sz="3200" b="1" strike="noStrike" noProof="1" dirty="0">
              <a:solidFill>
                <a:srgbClr val="C00000"/>
              </a:solidFill>
              <a:latin typeface="华文行楷" panose="02010800040101010101" charset="-122"/>
              <a:ea typeface="华文行楷" panose="02010800040101010101" charset="-122"/>
              <a:cs typeface="+mn-cs"/>
            </a:endParaRPr>
          </a:p>
        </p:txBody>
      </p:sp>
      <p:grpSp>
        <p:nvGrpSpPr>
          <p:cNvPr id="7179" name="组合 3"/>
          <p:cNvGrpSpPr/>
          <p:nvPr/>
        </p:nvGrpSpPr>
        <p:grpSpPr>
          <a:xfrm>
            <a:off x="4724718" y="267529"/>
            <a:ext cx="1509712" cy="787206"/>
            <a:chOff x="1309009" y="2425886"/>
            <a:chExt cx="889080" cy="768785"/>
          </a:xfrm>
        </p:grpSpPr>
        <p:sp>
          <p:nvSpPr>
            <p:cNvPr id="2" name="矩形 1"/>
            <p:cNvSpPr/>
            <p:nvPr>
              <p:custDataLst>
                <p:tags r:id="rId1"/>
              </p:custDataLst>
            </p:nvPr>
          </p:nvSpPr>
          <p:spPr>
            <a:xfrm>
              <a:off x="1309010" y="2425886"/>
              <a:ext cx="889079" cy="270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字·词·音</a:t>
              </a:r>
              <a:endParaRPr lang="zh-CN" altLang="en-US" strike="noStrike" noProof="1" smtClean="0">
                <a:solidFill>
                  <a:schemeClr val="bg1"/>
                </a:solidFill>
              </a:endParaRPr>
            </a:p>
          </p:txBody>
        </p:sp>
        <p:sp>
          <p:nvSpPr>
            <p:cNvPr id="11" name="等腰三角形 10"/>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ppt_x"/>
                                          </p:val>
                                        </p:tav>
                                        <p:tav tm="100000">
                                          <p:val>
                                            <p:strVal val="#ppt_x"/>
                                          </p:val>
                                        </p:tav>
                                      </p:tavLst>
                                    </p:anim>
                                    <p:anim calcmode="lin" valueType="num">
                                      <p:cBhvr additive="base">
                                        <p:cTn id="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8434">
                                            <p:txEl>
                                              <p:pRg st="0" end="0"/>
                                            </p:txEl>
                                          </p:spTgt>
                                        </p:tgtEl>
                                        <p:attrNameLst>
                                          <p:attrName>style.visibility</p:attrName>
                                        </p:attrNameLst>
                                      </p:cBhvr>
                                      <p:to>
                                        <p:strVal val="visible"/>
                                      </p:to>
                                    </p:set>
                                    <p:animEffect transition="in" filter="wedge">
                                      <p:cBhvr>
                                        <p:cTn id="13" dur="2000"/>
                                        <p:tgtEl>
                                          <p:spTgt spid="184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8434">
                                            <p:txEl>
                                              <p:pRg st="2" end="2"/>
                                            </p:txEl>
                                          </p:spTgt>
                                        </p:tgtEl>
                                        <p:attrNameLst>
                                          <p:attrName>style.visibility</p:attrName>
                                        </p:attrNameLst>
                                      </p:cBhvr>
                                      <p:to>
                                        <p:strVal val="visible"/>
                                      </p:to>
                                    </p:set>
                                    <p:animEffect transition="in" filter="wedge">
                                      <p:cBhvr>
                                        <p:cTn id="18" dur="2000"/>
                                        <p:tgtEl>
                                          <p:spTgt spid="1843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animEffect transition="in" filter="wedge">
                                      <p:cBhvr>
                                        <p:cTn id="23" dur="20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文本框 10"/>
          <p:cNvSpPr txBox="1"/>
          <p:nvPr/>
        </p:nvSpPr>
        <p:spPr>
          <a:xfrm>
            <a:off x="635000" y="1774825"/>
            <a:ext cx="2079625" cy="3080385"/>
          </a:xfrm>
          <a:prstGeom prst="rect">
            <a:avLst/>
          </a:prstGeom>
          <a:noFill/>
          <a:ln w="9525">
            <a:noFill/>
          </a:ln>
        </p:spPr>
        <p:txBody>
          <a:bodyPr>
            <a:spAutoFit/>
          </a:bodyPr>
          <a:p>
            <a:pPr algn="l">
              <a:lnSpc>
                <a:spcPct val="135000"/>
              </a:lnSpc>
            </a:pPr>
            <a:r>
              <a:rPr lang="zh-CN" altLang="en-US" sz="2400" b="1" dirty="0">
                <a:solidFill>
                  <a:srgbClr val="0000FF"/>
                </a:solidFill>
                <a:latin typeface="宋体" panose="02010600030101010101" pitchFamily="2" charset="-122"/>
              </a:rPr>
              <a:t>漂    移：</a:t>
            </a:r>
            <a:endParaRPr lang="zh-CN" altLang="en-US" sz="2400" b="1" dirty="0">
              <a:solidFill>
                <a:srgbClr val="0000FF"/>
              </a:solidFill>
              <a:latin typeface="宋体" panose="02010600030101010101" pitchFamily="2" charset="-122"/>
            </a:endParaRPr>
          </a:p>
          <a:p>
            <a:pPr algn="l">
              <a:lnSpc>
                <a:spcPct val="135000"/>
              </a:lnSpc>
            </a:pPr>
            <a:r>
              <a:rPr lang="zh-CN" altLang="en-US" sz="2400" b="1" dirty="0">
                <a:solidFill>
                  <a:srgbClr val="0000FF"/>
                </a:solidFill>
                <a:latin typeface="宋体" panose="02010600030101010101" pitchFamily="2" charset="-122"/>
              </a:rPr>
              <a:t>迁    移：</a:t>
            </a:r>
            <a:endParaRPr lang="zh-CN" altLang="en-US" sz="2400" b="1" dirty="0">
              <a:solidFill>
                <a:srgbClr val="0000FF"/>
              </a:solidFill>
              <a:latin typeface="宋体" panose="02010600030101010101" pitchFamily="2" charset="-122"/>
            </a:endParaRPr>
          </a:p>
          <a:p>
            <a:pPr algn="l">
              <a:lnSpc>
                <a:spcPct val="135000"/>
              </a:lnSpc>
            </a:pPr>
            <a:r>
              <a:rPr lang="zh-CN" altLang="en-US" sz="2400" b="1" dirty="0">
                <a:solidFill>
                  <a:srgbClr val="0000FF"/>
                </a:solidFill>
                <a:latin typeface="宋体" panose="02010600030101010101" pitchFamily="2" charset="-122"/>
              </a:rPr>
              <a:t>遗    骸：  </a:t>
            </a:r>
            <a:endParaRPr lang="zh-CN" altLang="en-US" sz="2400" b="1" dirty="0">
              <a:solidFill>
                <a:srgbClr val="0000FF"/>
              </a:solidFill>
              <a:latin typeface="宋体" panose="02010600030101010101" pitchFamily="2" charset="-122"/>
            </a:endParaRPr>
          </a:p>
          <a:p>
            <a:pPr algn="l">
              <a:lnSpc>
                <a:spcPct val="135000"/>
              </a:lnSpc>
            </a:pPr>
            <a:r>
              <a:rPr lang="zh-CN" altLang="en-US" sz="2400" b="1" dirty="0">
                <a:solidFill>
                  <a:srgbClr val="0000FF"/>
                </a:solidFill>
                <a:latin typeface="宋体" panose="02010600030101010101" pitchFamily="2" charset="-122"/>
              </a:rPr>
              <a:t>褶    皱：  </a:t>
            </a:r>
            <a:endParaRPr lang="zh-CN" altLang="en-US" sz="2400" b="1" dirty="0">
              <a:solidFill>
                <a:srgbClr val="0000FF"/>
              </a:solidFill>
              <a:latin typeface="宋体" panose="02010600030101010101" pitchFamily="2" charset="-122"/>
            </a:endParaRPr>
          </a:p>
          <a:p>
            <a:pPr algn="l">
              <a:lnSpc>
                <a:spcPct val="135000"/>
              </a:lnSpc>
            </a:pPr>
            <a:r>
              <a:rPr lang="zh-CN" altLang="en-US" sz="2400" b="1" dirty="0">
                <a:solidFill>
                  <a:srgbClr val="0000FF"/>
                </a:solidFill>
                <a:latin typeface="宋体" panose="02010600030101010101" pitchFamily="2" charset="-122"/>
              </a:rPr>
              <a:t>劫    难： </a:t>
            </a:r>
            <a:endParaRPr lang="zh-CN" altLang="en-US" sz="2400" b="1" dirty="0">
              <a:solidFill>
                <a:srgbClr val="0000FF"/>
              </a:solidFill>
              <a:latin typeface="宋体" panose="02010600030101010101" pitchFamily="2" charset="-122"/>
            </a:endParaRPr>
          </a:p>
          <a:p>
            <a:pPr algn="l">
              <a:lnSpc>
                <a:spcPct val="135000"/>
              </a:lnSpc>
            </a:pPr>
            <a:r>
              <a:rPr lang="zh-CN" altLang="en-US" sz="2400" b="1" dirty="0">
                <a:solidFill>
                  <a:srgbClr val="0000FF"/>
                </a:solidFill>
                <a:latin typeface="宋体" panose="02010600030101010101" pitchFamily="2" charset="-122"/>
              </a:rPr>
              <a:t>天衣无缝：</a:t>
            </a:r>
            <a:endParaRPr lang="zh-CN" altLang="en-US" sz="2400" b="1" dirty="0">
              <a:solidFill>
                <a:srgbClr val="0000FF"/>
              </a:solidFill>
              <a:latin typeface="宋体" panose="02010600030101010101" pitchFamily="2" charset="-122"/>
            </a:endParaRPr>
          </a:p>
        </p:txBody>
      </p:sp>
      <p:sp>
        <p:nvSpPr>
          <p:cNvPr id="84995" name="文本框 11"/>
          <p:cNvSpPr txBox="1"/>
          <p:nvPr/>
        </p:nvSpPr>
        <p:spPr>
          <a:xfrm>
            <a:off x="2192338" y="2763838"/>
            <a:ext cx="3352800" cy="589280"/>
          </a:xfrm>
          <a:prstGeom prst="rect">
            <a:avLst/>
          </a:prstGeom>
          <a:noFill/>
          <a:ln w="9525">
            <a:noFill/>
          </a:ln>
        </p:spPr>
        <p:txBody>
          <a:bodyPr>
            <a:spAutoFit/>
          </a:bodyPr>
          <a:p>
            <a:pPr algn="l">
              <a:lnSpc>
                <a:spcPct val="135000"/>
              </a:lnSpc>
            </a:pPr>
            <a:r>
              <a:rPr lang="zh-CN" altLang="en-US" sz="2400" b="1" dirty="0">
                <a:solidFill>
                  <a:srgbClr val="FF0000"/>
                </a:solidFill>
                <a:latin typeface="楷体_GB2312" panose="02010609030101010101" charset="-122"/>
                <a:ea typeface="楷体_GB2312" panose="02010609030101010101" charset="-122"/>
              </a:rPr>
              <a:t>遗留下来的骨骸。</a:t>
            </a:r>
            <a:endParaRPr lang="zh-CN" altLang="en-US" sz="2400" b="1" dirty="0">
              <a:solidFill>
                <a:srgbClr val="FF0000"/>
              </a:solidFill>
              <a:latin typeface="楷体_GB2312" panose="02010609030101010101" charset="-122"/>
              <a:ea typeface="楷体_GB2312" panose="02010609030101010101" charset="-122"/>
            </a:endParaRPr>
          </a:p>
        </p:txBody>
      </p:sp>
      <p:sp>
        <p:nvSpPr>
          <p:cNvPr id="84996" name="文本框 12"/>
          <p:cNvSpPr txBox="1"/>
          <p:nvPr/>
        </p:nvSpPr>
        <p:spPr>
          <a:xfrm>
            <a:off x="2192338" y="3243263"/>
            <a:ext cx="6694487" cy="589280"/>
          </a:xfrm>
          <a:prstGeom prst="rect">
            <a:avLst/>
          </a:prstGeom>
          <a:noFill/>
          <a:ln w="9525">
            <a:noFill/>
          </a:ln>
        </p:spPr>
        <p:txBody>
          <a:bodyPr>
            <a:spAutoFit/>
          </a:bodyPr>
          <a:p>
            <a:pPr algn="l">
              <a:lnSpc>
                <a:spcPct val="135000"/>
              </a:lnSpc>
            </a:pPr>
            <a:r>
              <a:rPr lang="zh-CN" altLang="en-US" sz="2400" b="1" dirty="0">
                <a:solidFill>
                  <a:srgbClr val="FF0000"/>
                </a:solidFill>
                <a:latin typeface="楷体_GB2312" panose="02010609030101010101" charset="-122"/>
                <a:ea typeface="楷体_GB2312" panose="02010609030101010101" charset="-122"/>
              </a:rPr>
              <a:t>由于地壳运动，岩层受到挤压而形成的弯曲。</a:t>
            </a:r>
            <a:endParaRPr lang="zh-CN" altLang="en-US" sz="2400" b="1" dirty="0">
              <a:solidFill>
                <a:srgbClr val="FF0000"/>
              </a:solidFill>
              <a:latin typeface="楷体_GB2312" panose="02010609030101010101" charset="-122"/>
              <a:ea typeface="楷体_GB2312" panose="02010609030101010101" charset="-122"/>
            </a:endParaRPr>
          </a:p>
        </p:txBody>
      </p:sp>
      <p:sp>
        <p:nvSpPr>
          <p:cNvPr id="84997" name="文本框 13"/>
          <p:cNvSpPr txBox="1"/>
          <p:nvPr/>
        </p:nvSpPr>
        <p:spPr>
          <a:xfrm>
            <a:off x="2192338" y="3722688"/>
            <a:ext cx="1371600" cy="589280"/>
          </a:xfrm>
          <a:prstGeom prst="rect">
            <a:avLst/>
          </a:prstGeom>
          <a:noFill/>
          <a:ln w="9525">
            <a:noFill/>
          </a:ln>
        </p:spPr>
        <p:txBody>
          <a:bodyPr>
            <a:spAutoFit/>
          </a:bodyPr>
          <a:p>
            <a:pPr algn="l">
              <a:lnSpc>
                <a:spcPct val="135000"/>
              </a:lnSpc>
            </a:pPr>
            <a:r>
              <a:rPr lang="zh-CN" altLang="en-US" sz="2400" b="1" dirty="0">
                <a:solidFill>
                  <a:srgbClr val="FF0000"/>
                </a:solidFill>
                <a:latin typeface="楷体_GB2312" panose="02010609030101010101" charset="-122"/>
                <a:ea typeface="楷体_GB2312" panose="02010609030101010101" charset="-122"/>
              </a:rPr>
              <a:t>灾难。</a:t>
            </a:r>
            <a:endParaRPr lang="zh-CN" altLang="en-US" sz="2400" b="1" dirty="0">
              <a:solidFill>
                <a:srgbClr val="FF0000"/>
              </a:solidFill>
              <a:latin typeface="楷体_GB2312" panose="02010609030101010101" charset="-122"/>
              <a:ea typeface="楷体_GB2312" panose="02010609030101010101" charset="-122"/>
            </a:endParaRPr>
          </a:p>
        </p:txBody>
      </p:sp>
      <p:sp>
        <p:nvSpPr>
          <p:cNvPr id="84998" name="文本框 16"/>
          <p:cNvSpPr txBox="1"/>
          <p:nvPr/>
        </p:nvSpPr>
        <p:spPr>
          <a:xfrm>
            <a:off x="2192338" y="4240213"/>
            <a:ext cx="6335712" cy="1087755"/>
          </a:xfrm>
          <a:prstGeom prst="rect">
            <a:avLst/>
          </a:prstGeom>
          <a:noFill/>
          <a:ln w="9525">
            <a:noFill/>
          </a:ln>
        </p:spPr>
        <p:txBody>
          <a:bodyPr>
            <a:spAutoFit/>
          </a:bodyPr>
          <a:p>
            <a:pPr algn="l">
              <a:lnSpc>
                <a:spcPct val="135000"/>
              </a:lnSpc>
            </a:pPr>
            <a:r>
              <a:rPr lang="zh-CN" altLang="en-US" sz="2400" b="1" dirty="0">
                <a:solidFill>
                  <a:srgbClr val="FF0000"/>
                </a:solidFill>
                <a:latin typeface="楷体_GB2312" panose="02010609030101010101" charset="-122"/>
                <a:ea typeface="楷体_GB2312" panose="02010609030101010101" charset="-122"/>
              </a:rPr>
              <a:t>神话传说，仙女穿的天衣，没有缝儿。比喻事物没有一点破绽。</a:t>
            </a:r>
            <a:endParaRPr lang="zh-CN" altLang="en-US" sz="2400" b="1" dirty="0">
              <a:solidFill>
                <a:srgbClr val="FF0000"/>
              </a:solidFill>
              <a:latin typeface="楷体_GB2312" panose="02010609030101010101" charset="-122"/>
              <a:ea typeface="楷体_GB2312" panose="02010609030101010101" charset="-122"/>
            </a:endParaRPr>
          </a:p>
        </p:txBody>
      </p:sp>
      <p:sp>
        <p:nvSpPr>
          <p:cNvPr id="84999" name="文本框 84998"/>
          <p:cNvSpPr txBox="1"/>
          <p:nvPr/>
        </p:nvSpPr>
        <p:spPr>
          <a:xfrm>
            <a:off x="728028" y="1242378"/>
            <a:ext cx="3671887" cy="829945"/>
          </a:xfrm>
          <a:prstGeom prst="rect">
            <a:avLst/>
          </a:prstGeom>
          <a:noFill/>
          <a:ln w="9525">
            <a:noFill/>
          </a:ln>
        </p:spPr>
        <p:txBody>
          <a:bodyPr>
            <a:spAutoFit/>
          </a:bodyPr>
          <a:p>
            <a:pPr algn="l">
              <a:lnSpc>
                <a:spcPct val="150000"/>
              </a:lnSpc>
            </a:pPr>
            <a:r>
              <a:rPr lang="en-US" altLang="zh-CN" sz="3200" b="1" dirty="0">
                <a:solidFill>
                  <a:srgbClr val="C00000"/>
                </a:solidFill>
                <a:latin typeface="华文行楷" panose="02010800040101010101" charset="-122"/>
                <a:ea typeface="华文行楷" panose="02010800040101010101" charset="-122"/>
              </a:rPr>
              <a:t>2、词语</a:t>
            </a:r>
            <a:endParaRPr lang="zh-CN" altLang="en-US" sz="2800" b="1">
              <a:solidFill>
                <a:srgbClr val="0000FF"/>
              </a:solidFill>
              <a:latin typeface="宋体" panose="02010600030101010101" pitchFamily="2" charset="-122"/>
            </a:endParaRPr>
          </a:p>
        </p:txBody>
      </p:sp>
      <p:sp>
        <p:nvSpPr>
          <p:cNvPr id="85000" name="文本框 11"/>
          <p:cNvSpPr txBox="1"/>
          <p:nvPr/>
        </p:nvSpPr>
        <p:spPr>
          <a:xfrm>
            <a:off x="2220913" y="1743075"/>
            <a:ext cx="4687887" cy="589280"/>
          </a:xfrm>
          <a:prstGeom prst="rect">
            <a:avLst/>
          </a:prstGeom>
          <a:noFill/>
          <a:ln w="9525">
            <a:noFill/>
          </a:ln>
        </p:spPr>
        <p:txBody>
          <a:bodyPr>
            <a:spAutoFit/>
          </a:bodyPr>
          <a:p>
            <a:pPr algn="l">
              <a:lnSpc>
                <a:spcPct val="135000"/>
              </a:lnSpc>
            </a:pPr>
            <a:r>
              <a:rPr lang="zh-CN" altLang="en-US" sz="2400" b="1" dirty="0">
                <a:solidFill>
                  <a:srgbClr val="FF0000"/>
                </a:solidFill>
                <a:latin typeface="楷体_GB2312" panose="02010609030101010101" charset="-122"/>
                <a:ea typeface="楷体_GB2312" panose="02010609030101010101" charset="-122"/>
              </a:rPr>
              <a:t>漂浮的物体朝某个方向移动。</a:t>
            </a:r>
            <a:endParaRPr lang="zh-CN" altLang="en-US" sz="2400" b="1" dirty="0">
              <a:solidFill>
                <a:srgbClr val="FF0000"/>
              </a:solidFill>
              <a:latin typeface="楷体_GB2312" panose="02010609030101010101" charset="-122"/>
              <a:ea typeface="楷体_GB2312" panose="02010609030101010101" charset="-122"/>
            </a:endParaRPr>
          </a:p>
        </p:txBody>
      </p:sp>
      <p:sp>
        <p:nvSpPr>
          <p:cNvPr id="85001" name="文本框 11"/>
          <p:cNvSpPr txBox="1"/>
          <p:nvPr/>
        </p:nvSpPr>
        <p:spPr>
          <a:xfrm>
            <a:off x="2192338" y="2303463"/>
            <a:ext cx="4687887" cy="589280"/>
          </a:xfrm>
          <a:prstGeom prst="rect">
            <a:avLst/>
          </a:prstGeom>
          <a:noFill/>
          <a:ln w="9525">
            <a:noFill/>
          </a:ln>
        </p:spPr>
        <p:txBody>
          <a:bodyPr>
            <a:spAutoFit/>
          </a:bodyPr>
          <a:p>
            <a:pPr algn="l">
              <a:lnSpc>
                <a:spcPct val="135000"/>
              </a:lnSpc>
            </a:pPr>
            <a:r>
              <a:rPr lang="zh-CN" altLang="en-US" sz="2400" b="1" dirty="0">
                <a:solidFill>
                  <a:srgbClr val="FF0000"/>
                </a:solidFill>
                <a:latin typeface="楷体_GB2312" panose="02010609030101010101" charset="-122"/>
                <a:ea typeface="楷体_GB2312" panose="02010609030101010101" charset="-122"/>
              </a:rPr>
              <a:t>离开原来的所在地并另换地点。</a:t>
            </a:r>
            <a:endParaRPr lang="zh-CN" altLang="en-US" sz="2400" b="1" dirty="0">
              <a:solidFill>
                <a:srgbClr val="FF0000"/>
              </a:solidFill>
              <a:latin typeface="楷体_GB2312" panose="02010609030101010101" charset="-122"/>
              <a:ea typeface="楷体_GB2312" panose="02010609030101010101" charset="-122"/>
            </a:endParaRPr>
          </a:p>
        </p:txBody>
      </p:sp>
      <p:grpSp>
        <p:nvGrpSpPr>
          <p:cNvPr id="7179" name="组合 3"/>
          <p:cNvGrpSpPr/>
          <p:nvPr/>
        </p:nvGrpSpPr>
        <p:grpSpPr>
          <a:xfrm>
            <a:off x="4724718" y="267529"/>
            <a:ext cx="1509712" cy="787206"/>
            <a:chOff x="1309009" y="2425886"/>
            <a:chExt cx="889080" cy="768785"/>
          </a:xfrm>
        </p:grpSpPr>
        <p:sp>
          <p:nvSpPr>
            <p:cNvPr id="4" name="矩形 3"/>
            <p:cNvSpPr/>
            <p:nvPr>
              <p:custDataLst>
                <p:tags r:id="rId1"/>
              </p:custDataLst>
            </p:nvPr>
          </p:nvSpPr>
          <p:spPr>
            <a:xfrm>
              <a:off x="1309010" y="2425886"/>
              <a:ext cx="889079" cy="270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字·词·音</a:t>
              </a:r>
              <a:endParaRPr lang="zh-CN" altLang="en-US" strike="noStrike" noProof="1" smtClean="0">
                <a:solidFill>
                  <a:schemeClr val="bg1"/>
                </a:solidFill>
              </a:endParaRPr>
            </a:p>
          </p:txBody>
        </p:sp>
        <p:sp>
          <p:nvSpPr>
            <p:cNvPr id="11" name="等腰三角形 10"/>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ppt_x"/>
                                          </p:val>
                                        </p:tav>
                                        <p:tav tm="100000">
                                          <p:val>
                                            <p:strVal val="#ppt_x"/>
                                          </p:val>
                                        </p:tav>
                                      </p:tavLst>
                                    </p:anim>
                                    <p:anim calcmode="lin" valueType="num">
                                      <p:cBhvr additive="base">
                                        <p:cTn id="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0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0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9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9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49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4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5000" grpId="0"/>
      <p:bldP spid="850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7"/>
          <p:cNvSpPr>
            <a:spLocks noGrp="1" noRot="1"/>
          </p:cNvSpPr>
          <p:nvPr/>
        </p:nvSpPr>
        <p:spPr>
          <a:xfrm>
            <a:off x="2083435" y="1643380"/>
            <a:ext cx="4722813" cy="1143000"/>
          </a:xfrm>
          <a:prstGeom prst="rect">
            <a:avLst/>
          </a:prstGeom>
          <a:noFill/>
          <a:ln w="9525">
            <a:noFill/>
          </a:ln>
        </p:spPr>
        <p:txBody>
          <a:bodyPr wrap="square" lIns="91440" tIns="45720" rIns="91440" bIns="45720" anchor="ctr"/>
          <a:p>
            <a:r>
              <a:rPr lang="zh-CN" altLang="en-US" sz="2800" dirty="0">
                <a:solidFill>
                  <a:srgbClr val="000000"/>
                </a:solidFill>
                <a:latin typeface="华文行楷" panose="02010800040101010101" charset="-122"/>
                <a:ea typeface="华文行楷" panose="02010800040101010101" charset="-122"/>
              </a:rPr>
              <a:t>听读课文</a:t>
            </a:r>
            <a:r>
              <a:rPr lang="en-US" altLang="zh-CN" sz="2800" dirty="0">
                <a:solidFill>
                  <a:srgbClr val="000000"/>
                </a:solidFill>
                <a:latin typeface="华文行楷" panose="02010800040101010101" charset="-122"/>
                <a:ea typeface="华文行楷" panose="02010800040101010101" charset="-122"/>
              </a:rPr>
              <a:t>——</a:t>
            </a:r>
            <a:r>
              <a:rPr lang="zh-CN" altLang="en-US" sz="2800" dirty="0">
                <a:solidFill>
                  <a:srgbClr val="000000"/>
                </a:solidFill>
                <a:latin typeface="华文行楷" panose="02010800040101010101" charset="-122"/>
                <a:ea typeface="华文行楷" panose="02010800040101010101" charset="-122"/>
              </a:rPr>
              <a:t>分析文章结构。</a:t>
            </a:r>
            <a:endParaRPr lang="zh-CN" altLang="en-US" sz="2800" dirty="0">
              <a:solidFill>
                <a:srgbClr val="000000"/>
              </a:solidFill>
              <a:latin typeface="华文行楷" panose="02010800040101010101" charset="-122"/>
              <a:ea typeface="华文行楷" panose="02010800040101010101" charset="-122"/>
            </a:endParaRPr>
          </a:p>
        </p:txBody>
      </p:sp>
      <p:grpSp>
        <p:nvGrpSpPr>
          <p:cNvPr id="6" name="组合 5"/>
          <p:cNvGrpSpPr/>
          <p:nvPr>
            <p:custDataLst>
              <p:tags r:id="rId1"/>
            </p:custDataLst>
          </p:nvPr>
        </p:nvGrpSpPr>
        <p:grpSpPr>
          <a:xfrm>
            <a:off x="4726305" y="27624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整体·感知</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7" name="云形标注 6"/>
          <p:cNvSpPr/>
          <p:nvPr/>
        </p:nvSpPr>
        <p:spPr>
          <a:xfrm>
            <a:off x="871855" y="1643380"/>
            <a:ext cx="1238250" cy="852805"/>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891540" y="1824355"/>
            <a:ext cx="1198880" cy="491490"/>
          </a:xfrm>
          <a:prstGeom prst="rect">
            <a:avLst/>
          </a:prstGeom>
          <a:noFill/>
        </p:spPr>
        <p:txBody>
          <a:bodyPr wrap="none" rtlCol="0">
            <a:spAutoFit/>
          </a:bodyPr>
          <a:p>
            <a:pPr>
              <a:lnSpc>
                <a:spcPct val="130000"/>
              </a:lnSpc>
            </a:pPr>
            <a:r>
              <a:rPr lang="zh-CN" altLang="en-US" sz="2000" dirty="0" smtClean="0">
                <a:solidFill>
                  <a:schemeClr val="bg2"/>
                </a:solidFill>
                <a:latin typeface="华文行楷" panose="02010800040101010101" charset="-122"/>
                <a:ea typeface="华文行楷" panose="02010800040101010101" charset="-122"/>
              </a:rPr>
              <a:t>点击图片</a:t>
            </a:r>
            <a:endParaRPr lang="zh-CN" altLang="en-US" sz="2000" dirty="0" smtClean="0">
              <a:solidFill>
                <a:schemeClr val="bg2"/>
              </a:solidFill>
              <a:latin typeface="华文行楷" panose="02010800040101010101" charset="-122"/>
              <a:ea typeface="华文行楷" panose="02010800040101010101" charset="-122"/>
            </a:endParaRPr>
          </a:p>
        </p:txBody>
      </p:sp>
      <p:pic>
        <p:nvPicPr>
          <p:cNvPr id="2" name="图片 1">
            <a:hlinkClick r:id="rId4" action="ppaction://hlinkfile"/>
          </p:cNvPr>
          <p:cNvPicPr>
            <a:picLocks noChangeAspect="1"/>
          </p:cNvPicPr>
          <p:nvPr/>
        </p:nvPicPr>
        <p:blipFill>
          <a:blip r:embed="rId5"/>
          <a:stretch>
            <a:fillRect/>
          </a:stretch>
        </p:blipFill>
        <p:spPr>
          <a:xfrm>
            <a:off x="2233930" y="2786380"/>
            <a:ext cx="3969385" cy="2481580"/>
          </a:xfrm>
          <a:prstGeom prst="rect">
            <a:avLst/>
          </a:prstGeom>
        </p:spPr>
      </p:pic>
      <p:sp>
        <p:nvSpPr>
          <p:cNvPr id="75778" name="文本框 75777"/>
          <p:cNvSpPr txBox="1"/>
          <p:nvPr/>
        </p:nvSpPr>
        <p:spPr>
          <a:xfrm>
            <a:off x="3202940" y="5396865"/>
            <a:ext cx="2484120" cy="737235"/>
          </a:xfrm>
          <a:prstGeom prst="rect">
            <a:avLst/>
          </a:prstGeom>
          <a:noFill/>
          <a:ln w="9525">
            <a:noFill/>
          </a:ln>
        </p:spPr>
        <p:txBody>
          <a:bodyPr wrap="square">
            <a:spAutoFit/>
          </a:bodyPr>
          <a:p>
            <a:pPr>
              <a:lnSpc>
                <a:spcPct val="150000"/>
              </a:lnSpc>
              <a:spcBef>
                <a:spcPct val="50000"/>
              </a:spcBef>
            </a:pPr>
            <a:r>
              <a:rPr lang="zh-CN" altLang="en-US" sz="2800" b="1" dirty="0">
                <a:solidFill>
                  <a:srgbClr val="0000FF"/>
                </a:solidFill>
                <a:latin typeface="Times New Roman" panose="02020603050405020304" pitchFamily="18" charset="0"/>
              </a:rPr>
              <a:t>恐龙无处不在</a:t>
            </a:r>
            <a:endParaRPr lang="zh-CN" altLang="en-US" sz="28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矩形 75778"/>
          <p:cNvSpPr/>
          <p:nvPr/>
        </p:nvSpPr>
        <p:spPr>
          <a:xfrm>
            <a:off x="1116013" y="3357563"/>
            <a:ext cx="7086600" cy="1066800"/>
          </a:xfrm>
          <a:prstGeom prst="rect">
            <a:avLst/>
          </a:prstGeom>
          <a:noFill/>
          <a:ln w="9525">
            <a:noFill/>
          </a:ln>
        </p:spPr>
        <p:txBody>
          <a:bodyPr/>
          <a:p>
            <a:pPr marL="342900" indent="-342900" algn="l">
              <a:spcBef>
                <a:spcPct val="50000"/>
              </a:spcBef>
              <a:buClr>
                <a:schemeClr val="tx1"/>
              </a:buClr>
              <a:buSzPct val="75000"/>
              <a:buFont typeface="Wingdings" panose="05000000000000000000" pitchFamily="2" charset="2"/>
              <a:buBlip>
                <a:blip r:embed="rId1"/>
              </a:buBlip>
            </a:pPr>
            <a:endParaRPr lang="zh-CN" altLang="en-US" sz="2800" dirty="0">
              <a:solidFill>
                <a:srgbClr val="006666"/>
              </a:solidFill>
              <a:effectLst>
                <a:outerShdw blurRad="38100" dist="38100" dir="2700000">
                  <a:srgbClr val="000000"/>
                </a:outerShdw>
              </a:effectLst>
              <a:latin typeface="Arial" panose="020B0604020202020204" pitchFamily="34" charset="0"/>
              <a:ea typeface="楷体_GB2312" panose="02010609030101010101" charset="-122"/>
            </a:endParaRPr>
          </a:p>
        </p:txBody>
      </p:sp>
      <p:pic>
        <p:nvPicPr>
          <p:cNvPr id="75783" name="图片 75782" descr="Ar_009">
            <a:hlinkClick r:id="rId2" action="ppaction://hlinksldjump"/>
          </p:cNvPr>
          <p:cNvPicPr>
            <a:picLocks noChangeAspect="1"/>
          </p:cNvPicPr>
          <p:nvPr/>
        </p:nvPicPr>
        <p:blipFill>
          <a:blip r:embed="rId3"/>
          <a:stretch>
            <a:fillRect/>
          </a:stretch>
        </p:blipFill>
        <p:spPr>
          <a:xfrm>
            <a:off x="8243888" y="5516563"/>
            <a:ext cx="612775" cy="266700"/>
          </a:xfrm>
          <a:prstGeom prst="rect">
            <a:avLst/>
          </a:prstGeom>
          <a:noFill/>
          <a:ln w="9525">
            <a:noFill/>
          </a:ln>
        </p:spPr>
      </p:pic>
      <p:grpSp>
        <p:nvGrpSpPr>
          <p:cNvPr id="6" name="组合 5"/>
          <p:cNvGrpSpPr/>
          <p:nvPr>
            <p:custDataLst>
              <p:tags r:id="rId4"/>
            </p:custDataLst>
          </p:nvPr>
        </p:nvGrpSpPr>
        <p:grpSpPr>
          <a:xfrm>
            <a:off x="4726305" y="276249"/>
            <a:ext cx="1477010" cy="772136"/>
            <a:chOff x="1309009" y="2422670"/>
            <a:chExt cx="889080" cy="772001"/>
          </a:xfrm>
        </p:grpSpPr>
        <p:sp>
          <p:nvSpPr>
            <p:cNvPr id="10" name="矩形 9"/>
            <p:cNvSpPr/>
            <p:nvPr>
              <p:custDataLst>
                <p:tags r:id="rId5"/>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整体·感知</a:t>
              </a:r>
              <a:endParaRPr lang="zh-CN" altLang="en-US" strike="noStrike" smtClean="0">
                <a:solidFill>
                  <a:schemeClr val="bg1"/>
                </a:solidFill>
              </a:endParaRPr>
            </a:p>
          </p:txBody>
        </p:sp>
        <p:sp>
          <p:nvSpPr>
            <p:cNvPr id="11" name="等腰三角形 10"/>
            <p:cNvSpPr/>
            <p:nvPr>
              <p:custDataLst>
                <p:tags r:id="rId6"/>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77826" name="图片 2" descr="鳗龙"/>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429260" y="1670685"/>
            <a:ext cx="3253740" cy="2218690"/>
          </a:xfrm>
          <a:prstGeom prst="rect">
            <a:avLst/>
          </a:prstGeom>
          <a:gradFill rotWithShape="1">
            <a:gsLst>
              <a:gs pos="0">
                <a:srgbClr val="FFCCCC"/>
              </a:gs>
              <a:gs pos="50000">
                <a:schemeClr val="bg1"/>
              </a:gs>
              <a:gs pos="100000">
                <a:srgbClr val="FFCCCC"/>
              </a:gs>
            </a:gsLst>
            <a:lin ang="5400000" scaled="1"/>
            <a:tileRect/>
          </a:gradFill>
          <a:ln w="9525">
            <a:noFill/>
          </a:ln>
        </p:spPr>
      </p:pic>
      <p:pic>
        <p:nvPicPr>
          <p:cNvPr id="78850" name="图片 4" descr="鹦鹉嘴龙"/>
          <p:cNvPicPr>
            <a:picLocks noChangeAspect="1"/>
          </p:cNvPicPr>
          <p:nvPr/>
        </p:nvPicPr>
        <p:blipFill>
          <a:blip r:embed="rId8"/>
          <a:stretch>
            <a:fillRect/>
          </a:stretch>
        </p:blipFill>
        <p:spPr>
          <a:xfrm>
            <a:off x="3829685" y="1670685"/>
            <a:ext cx="3335020" cy="2347595"/>
          </a:xfrm>
          <a:prstGeom prst="rect">
            <a:avLst/>
          </a:prstGeom>
          <a:noFill/>
          <a:ln w="9525">
            <a:noFill/>
          </a:ln>
        </p:spPr>
      </p:pic>
      <p:pic>
        <p:nvPicPr>
          <p:cNvPr id="79874" name="图片 1026" descr="梁龙"/>
          <p:cNvPicPr>
            <a:picLocks noChangeAspect="1"/>
          </p:cNvPicPr>
          <p:nvPr/>
        </p:nvPicPr>
        <p:blipFill>
          <a:blip r:embed="rId9"/>
          <a:stretch>
            <a:fillRect/>
          </a:stretch>
        </p:blipFill>
        <p:spPr>
          <a:xfrm>
            <a:off x="245110" y="4004310"/>
            <a:ext cx="3075940" cy="2164715"/>
          </a:xfrm>
          <a:prstGeom prst="rect">
            <a:avLst/>
          </a:prstGeom>
          <a:noFill/>
          <a:ln w="9525">
            <a:noFill/>
          </a:ln>
        </p:spPr>
      </p:pic>
      <p:sp>
        <p:nvSpPr>
          <p:cNvPr id="79875" name="文本框 1027"/>
          <p:cNvSpPr txBox="1"/>
          <p:nvPr/>
        </p:nvSpPr>
        <p:spPr>
          <a:xfrm>
            <a:off x="3154363" y="4424680"/>
            <a:ext cx="675005" cy="1181100"/>
          </a:xfrm>
          <a:prstGeom prst="rect">
            <a:avLst/>
          </a:prstGeom>
          <a:noFill/>
          <a:ln w="9525">
            <a:noFill/>
          </a:ln>
        </p:spPr>
        <p:txBody>
          <a:bodyPr vert="eaVert">
            <a:spAutoFit/>
          </a:bodyPr>
          <a:p>
            <a:pPr algn="dist">
              <a:spcBef>
                <a:spcPct val="50000"/>
              </a:spcBef>
            </a:pPr>
            <a:r>
              <a:rPr lang="zh-CN" altLang="en-US" sz="3200" dirty="0">
                <a:solidFill>
                  <a:srgbClr val="0000FF"/>
                </a:solidFill>
                <a:latin typeface="Times New Roman" panose="02020603050405020304" pitchFamily="18" charset="0"/>
                <a:ea typeface="华文行楷" panose="02010800040101010101" charset="-122"/>
              </a:rPr>
              <a:t>梁  龙</a:t>
            </a:r>
            <a:endParaRPr lang="zh-CN" altLang="en-US" sz="3200" dirty="0">
              <a:solidFill>
                <a:srgbClr val="0000FF"/>
              </a:solidFill>
              <a:latin typeface="Times New Roman" panose="02020603050405020304" pitchFamily="18" charset="0"/>
              <a:ea typeface="华文行楷" panose="02010800040101010101" charset="-122"/>
            </a:endParaRPr>
          </a:p>
        </p:txBody>
      </p:sp>
      <p:pic>
        <p:nvPicPr>
          <p:cNvPr id="80898" name="图片 6" descr="图片21"/>
          <p:cNvPicPr>
            <a:picLocks noChangeAspect="1"/>
          </p:cNvPicPr>
          <p:nvPr/>
        </p:nvPicPr>
        <p:blipFill>
          <a:blip r:embed="rId10">
            <a:clrChange>
              <a:clrFrom>
                <a:srgbClr val="A0A7B1">
                  <a:alpha val="100000"/>
                </a:srgbClr>
              </a:clrFrom>
              <a:clrTo>
                <a:srgbClr val="A0A7B1">
                  <a:alpha val="100000"/>
                  <a:alpha val="0"/>
                </a:srgbClr>
              </a:clrTo>
            </a:clrChange>
          </a:blip>
          <a:stretch>
            <a:fillRect/>
          </a:stretch>
        </p:blipFill>
        <p:spPr>
          <a:xfrm>
            <a:off x="3227705" y="3889375"/>
            <a:ext cx="4018915" cy="2959735"/>
          </a:xfrm>
          <a:prstGeom prst="rect">
            <a:avLst/>
          </a:prstGeom>
          <a:noFill/>
          <a:ln w="9525">
            <a:noFill/>
          </a:ln>
        </p:spPr>
      </p:pic>
      <p:sp>
        <p:nvSpPr>
          <p:cNvPr id="7" name="文本框 6"/>
          <p:cNvSpPr txBox="1"/>
          <p:nvPr/>
        </p:nvSpPr>
        <p:spPr>
          <a:xfrm>
            <a:off x="7031990" y="1921510"/>
            <a:ext cx="822325" cy="1717040"/>
          </a:xfrm>
          <a:prstGeom prst="rect">
            <a:avLst/>
          </a:prstGeom>
          <a:noFill/>
        </p:spPr>
        <p:txBody>
          <a:bodyPr vert="eaVert" wrap="none" rtlCol="0">
            <a:spAutoFit/>
          </a:bodyPr>
          <a:p>
            <a:pPr>
              <a:lnSpc>
                <a:spcPct val="130000"/>
              </a:lnSpc>
            </a:pPr>
            <a:r>
              <a:rPr lang="zh-CN" altLang="en-US" sz="3200" dirty="0">
                <a:solidFill>
                  <a:srgbClr val="0000FF"/>
                </a:solidFill>
                <a:ea typeface="华文行楷" panose="02010800040101010101" charset="-122"/>
              </a:rPr>
              <a:t>鹦鹉嘴龙</a:t>
            </a:r>
            <a:endParaRPr lang="zh-CN" altLang="en-US" sz="3200" dirty="0">
              <a:solidFill>
                <a:srgbClr val="0000FF"/>
              </a:solidFill>
              <a:ea typeface="华文行楷" panose="02010800040101010101" charset="-122"/>
            </a:endParaRPr>
          </a:p>
        </p:txBody>
      </p:sp>
      <p:sp>
        <p:nvSpPr>
          <p:cNvPr id="9" name="文本框 8"/>
          <p:cNvSpPr txBox="1"/>
          <p:nvPr/>
        </p:nvSpPr>
        <p:spPr>
          <a:xfrm>
            <a:off x="6812915" y="4295140"/>
            <a:ext cx="822325" cy="1310640"/>
          </a:xfrm>
          <a:prstGeom prst="rect">
            <a:avLst/>
          </a:prstGeom>
          <a:noFill/>
        </p:spPr>
        <p:txBody>
          <a:bodyPr vert="eaVert" wrap="none" rtlCol="0">
            <a:spAutoFit/>
          </a:bodyPr>
          <a:p>
            <a:pPr>
              <a:lnSpc>
                <a:spcPct val="130000"/>
              </a:lnSpc>
            </a:pPr>
            <a:r>
              <a:rPr lang="zh-CN" altLang="en-US" sz="3200" dirty="0">
                <a:solidFill>
                  <a:srgbClr val="0000FF"/>
                </a:solidFill>
                <a:ea typeface="华文行楷" panose="02010800040101010101" charset="-122"/>
              </a:rPr>
              <a:t>鸭嘴龙</a:t>
            </a:r>
            <a:endParaRPr lang="zh-CN" altLang="en-US" sz="3200" dirty="0">
              <a:solidFill>
                <a:srgbClr val="0000FF"/>
              </a:solidFill>
              <a:ea typeface="华文行楷" panose="02010800040101010101"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26"/>
                                        </p:tgtEl>
                                        <p:attrNameLst>
                                          <p:attrName>style.visibility</p:attrName>
                                        </p:attrNameLst>
                                      </p:cBhvr>
                                      <p:to>
                                        <p:strVal val="visible"/>
                                      </p:to>
                                    </p:set>
                                    <p:anim calcmode="lin" valueType="num">
                                      <p:cBhvr additive="base">
                                        <p:cTn id="13" dur="500" fill="hold"/>
                                        <p:tgtEl>
                                          <p:spTgt spid="77826"/>
                                        </p:tgtEl>
                                        <p:attrNameLst>
                                          <p:attrName>ppt_x</p:attrName>
                                        </p:attrNameLst>
                                      </p:cBhvr>
                                      <p:tavLst>
                                        <p:tav tm="0">
                                          <p:val>
                                            <p:strVal val="#ppt_x"/>
                                          </p:val>
                                        </p:tav>
                                        <p:tav tm="100000">
                                          <p:val>
                                            <p:strVal val="#ppt_x"/>
                                          </p:val>
                                        </p:tav>
                                      </p:tavLst>
                                    </p:anim>
                                    <p:anim calcmode="lin" valueType="num">
                                      <p:cBhvr additive="base">
                                        <p:cTn id="14" dur="500" fill="hold"/>
                                        <p:tgtEl>
                                          <p:spTgt spid="778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50"/>
                                        </p:tgtEl>
                                        <p:attrNameLst>
                                          <p:attrName>style.visibility</p:attrName>
                                        </p:attrNameLst>
                                      </p:cBhvr>
                                      <p:to>
                                        <p:strVal val="visible"/>
                                      </p:to>
                                    </p:set>
                                    <p:anim calcmode="lin" valueType="num">
                                      <p:cBhvr additive="base">
                                        <p:cTn id="19" dur="500" fill="hold"/>
                                        <p:tgtEl>
                                          <p:spTgt spid="78850"/>
                                        </p:tgtEl>
                                        <p:attrNameLst>
                                          <p:attrName>ppt_x</p:attrName>
                                        </p:attrNameLst>
                                      </p:cBhvr>
                                      <p:tavLst>
                                        <p:tav tm="0">
                                          <p:val>
                                            <p:strVal val="#ppt_x"/>
                                          </p:val>
                                        </p:tav>
                                        <p:tav tm="100000">
                                          <p:val>
                                            <p:strVal val="#ppt_x"/>
                                          </p:val>
                                        </p:tav>
                                      </p:tavLst>
                                    </p:anim>
                                    <p:anim calcmode="lin" valueType="num">
                                      <p:cBhvr additive="base">
                                        <p:cTn id="20"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874"/>
                                        </p:tgtEl>
                                        <p:attrNameLst>
                                          <p:attrName>style.visibility</p:attrName>
                                        </p:attrNameLst>
                                      </p:cBhvr>
                                      <p:to>
                                        <p:strVal val="visible"/>
                                      </p:to>
                                    </p:set>
                                    <p:anim calcmode="lin" valueType="num">
                                      <p:cBhvr additive="base">
                                        <p:cTn id="31" dur="500" fill="hold"/>
                                        <p:tgtEl>
                                          <p:spTgt spid="79874"/>
                                        </p:tgtEl>
                                        <p:attrNameLst>
                                          <p:attrName>ppt_x</p:attrName>
                                        </p:attrNameLst>
                                      </p:cBhvr>
                                      <p:tavLst>
                                        <p:tav tm="0">
                                          <p:val>
                                            <p:strVal val="#ppt_x"/>
                                          </p:val>
                                        </p:tav>
                                        <p:tav tm="100000">
                                          <p:val>
                                            <p:strVal val="#ppt_x"/>
                                          </p:val>
                                        </p:tav>
                                      </p:tavLst>
                                    </p:anim>
                                    <p:anim calcmode="lin" valueType="num">
                                      <p:cBhvr additive="base">
                                        <p:cTn id="32" dur="500" fill="hold"/>
                                        <p:tgtEl>
                                          <p:spTgt spid="798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875"/>
                                        </p:tgtEl>
                                        <p:attrNameLst>
                                          <p:attrName>style.visibility</p:attrName>
                                        </p:attrNameLst>
                                      </p:cBhvr>
                                      <p:to>
                                        <p:strVal val="visible"/>
                                      </p:to>
                                    </p:set>
                                    <p:anim calcmode="lin" valueType="num">
                                      <p:cBhvr additive="base">
                                        <p:cTn id="37" dur="500" fill="hold"/>
                                        <p:tgtEl>
                                          <p:spTgt spid="79875"/>
                                        </p:tgtEl>
                                        <p:attrNameLst>
                                          <p:attrName>ppt_x</p:attrName>
                                        </p:attrNameLst>
                                      </p:cBhvr>
                                      <p:tavLst>
                                        <p:tav tm="0">
                                          <p:val>
                                            <p:strVal val="#ppt_x"/>
                                          </p:val>
                                        </p:tav>
                                        <p:tav tm="100000">
                                          <p:val>
                                            <p:strVal val="#ppt_x"/>
                                          </p:val>
                                        </p:tav>
                                      </p:tavLst>
                                    </p:anim>
                                    <p:anim calcmode="lin" valueType="num">
                                      <p:cBhvr additive="base">
                                        <p:cTn id="38" dur="500" fill="hold"/>
                                        <p:tgtEl>
                                          <p:spTgt spid="798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0898"/>
                                        </p:tgtEl>
                                        <p:attrNameLst>
                                          <p:attrName>style.visibility</p:attrName>
                                        </p:attrNameLst>
                                      </p:cBhvr>
                                      <p:to>
                                        <p:strVal val="visible"/>
                                      </p:to>
                                    </p:set>
                                    <p:anim calcmode="lin" valueType="num">
                                      <p:cBhvr additive="base">
                                        <p:cTn id="43" dur="500" fill="hold"/>
                                        <p:tgtEl>
                                          <p:spTgt spid="80898"/>
                                        </p:tgtEl>
                                        <p:attrNameLst>
                                          <p:attrName>ppt_x</p:attrName>
                                        </p:attrNameLst>
                                      </p:cBhvr>
                                      <p:tavLst>
                                        <p:tav tm="0">
                                          <p:val>
                                            <p:strVal val="#ppt_x"/>
                                          </p:val>
                                        </p:tav>
                                        <p:tav tm="100000">
                                          <p:val>
                                            <p:strVal val="#ppt_x"/>
                                          </p:val>
                                        </p:tav>
                                      </p:tavLst>
                                    </p:anim>
                                    <p:anim calcmode="lin" valueType="num">
                                      <p:cBhvr additive="base">
                                        <p:cTn id="44" dur="500" fill="hold"/>
                                        <p:tgtEl>
                                          <p:spTgt spid="8089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9875" grpId="0"/>
      <p:bldP spid="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1.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0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0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4.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05.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06.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7.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08.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9.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1.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12.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13.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4.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15.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1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18.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19.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21.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2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64.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5.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6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68.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9.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1.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4.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75.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6.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7.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78.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9.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1.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2.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3.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4.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5.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6.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7.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8.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9.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1.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92.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3.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4.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95.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98.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9.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2469</Words>
  <Application>WPS 演示</Application>
  <PresentationFormat>宽屏</PresentationFormat>
  <Paragraphs>258</Paragraphs>
  <Slides>27</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45" baseType="lpstr">
      <vt:lpstr>Arial</vt:lpstr>
      <vt:lpstr>宋体</vt:lpstr>
      <vt:lpstr>Wingdings</vt:lpstr>
      <vt:lpstr>Times New Roman</vt:lpstr>
      <vt:lpstr>幼圆</vt:lpstr>
      <vt:lpstr>微软雅黑</vt:lpstr>
      <vt:lpstr>Calibri</vt:lpstr>
      <vt:lpstr>华文行楷</vt:lpstr>
      <vt:lpstr>黑体</vt:lpstr>
      <vt:lpstr>华文楷体</vt:lpstr>
      <vt:lpstr>方正行楷简体</vt:lpstr>
      <vt:lpstr>华康楷体W5-A</vt:lpstr>
      <vt:lpstr>楷体_GB2312</vt:lpstr>
      <vt:lpstr>新宋体</vt:lpstr>
      <vt:lpstr>Arial Unicode MS</vt:lpstr>
      <vt:lpstr>Wingdings</vt:lpstr>
      <vt:lpstr>自定义设计方案</vt:lpstr>
      <vt:lpstr>MSPhotoEd.3</vt:lpstr>
      <vt:lpstr>阿西莫夫短文两篇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宇恒编辑部</dc:creator>
  <cp:lastModifiedBy>aa</cp:lastModifiedBy>
  <cp:revision>147</cp:revision>
  <dcterms:created xsi:type="dcterms:W3CDTF">2015-11-16T01:00:00Z</dcterms:created>
  <dcterms:modified xsi:type="dcterms:W3CDTF">2019-12-27T12:46:12Z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