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318" r:id="rId4"/>
    <p:sldId id="319" r:id="rId6"/>
    <p:sldId id="261" r:id="rId7"/>
    <p:sldId id="262" r:id="rId8"/>
    <p:sldId id="348" r:id="rId9"/>
    <p:sldId id="349" r:id="rId10"/>
    <p:sldId id="263" r:id="rId11"/>
    <p:sldId id="350" r:id="rId12"/>
    <p:sldId id="351" r:id="rId13"/>
    <p:sldId id="264" r:id="rId14"/>
    <p:sldId id="274" r:id="rId15"/>
    <p:sldId id="309" r:id="rId16"/>
    <p:sldId id="366" r:id="rId17"/>
    <p:sldId id="367" r:id="rId18"/>
    <p:sldId id="368" r:id="rId19"/>
    <p:sldId id="369" r:id="rId20"/>
    <p:sldId id="341" r:id="rId21"/>
    <p:sldId id="266" r:id="rId22"/>
    <p:sldId id="268" r:id="rId23"/>
    <p:sldId id="370" r:id="rId24"/>
    <p:sldId id="284" r:id="rId25"/>
    <p:sldId id="267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Times New Roman" panose="02020603050405020304" pitchFamily="18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050"/>
        <p:guide pos="27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02412" y="2588281"/>
            <a:ext cx="8139178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02412" y="3566160"/>
            <a:ext cx="8139178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952508"/>
            <a:ext cx="8139178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02412" y="2588281"/>
            <a:ext cx="8139178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1296000"/>
            <a:ext cx="8139178" cy="504135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808730"/>
            <a:ext cx="8139178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7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4511675"/>
            <a:ext cx="8139178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1296000"/>
            <a:ext cx="3962432" cy="504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1296000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789043"/>
            <a:ext cx="3962400" cy="455223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296000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789043"/>
            <a:ext cx="3962432" cy="455223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1296000"/>
            <a:ext cx="3962432" cy="50400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1" Type="http://schemas.openxmlformats.org/officeDocument/2006/relationships/theme" Target="../theme/theme1.xml"/><Relationship Id="rId40" Type="http://schemas.openxmlformats.org/officeDocument/2006/relationships/tags" Target="../tags/tag61.xml"/><Relationship Id="rId4" Type="http://schemas.openxmlformats.org/officeDocument/2006/relationships/slideLayout" Target="../slideLayouts/slideLayout4.xml"/><Relationship Id="rId39" Type="http://schemas.openxmlformats.org/officeDocument/2006/relationships/tags" Target="../tags/tag60.xml"/><Relationship Id="rId38" Type="http://schemas.openxmlformats.org/officeDocument/2006/relationships/tags" Target="../tags/tag59.xml"/><Relationship Id="rId37" Type="http://schemas.openxmlformats.org/officeDocument/2006/relationships/tags" Target="../tags/tag58.xml"/><Relationship Id="rId36" Type="http://schemas.openxmlformats.org/officeDocument/2006/relationships/tags" Target="../tags/tag57.xml"/><Relationship Id="rId35" Type="http://schemas.openxmlformats.org/officeDocument/2006/relationships/tags" Target="../tags/tag56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5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6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7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8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9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4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2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3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4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9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0.xml"/><Relationship Id="rId4" Type="http://schemas.openxmlformats.org/officeDocument/2006/relationships/image" Target="../media/image18.jpe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1.png"/><Relationship Id="rId10" Type="http://schemas.openxmlformats.org/officeDocument/2006/relationships/notesSlide" Target="../notesSlides/notesSlide1.xml"/><Relationship Id="rId1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2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3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4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1.png"/><Relationship Id="rId1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6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image" Target="../media/image7.png"/><Relationship Id="rId1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8.png"/><Relationship Id="rId4" Type="http://schemas.openxmlformats.org/officeDocument/2006/relationships/hyperlink" Target="file:///C:\Users\Administrator\Desktop\&#20843;&#35821;&#20154;&#19979;\&#20843;&#35821;&#20154;&#19979;\&#25945;&#23398;&#36164;&#28304;&#21253;\&#31532;&#20108;&#21333;&#20803;\5.&#22823;&#33258;&#28982;&#30340;&#35821;&#35328;\&#38899;&#39057;\&#22823;&#33258;&#28982;&#30340;&#35821;&#35328;.mp3" TargetMode="Externa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image" Target="../media/image9.png"/><Relationship Id="rId1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ctrTitle" idx="4294967295"/>
          </p:nvPr>
        </p:nvSpPr>
        <p:spPr>
          <a:xfrm>
            <a:off x="4182745" y="2042160"/>
            <a:ext cx="4502785" cy="692150"/>
          </a:xfrm>
        </p:spPr>
        <p:txBody>
          <a:bodyPr anchor="ctr"/>
          <a:p>
            <a:pPr algn="ctr" defTabSz="685800" fontAlgn="auto">
              <a:buNone/>
            </a:pPr>
            <a:r>
              <a:rPr lang="zh-CN" altLang="en-US" sz="4000" strike="noStrike" kern="1200" baseline="0" noProof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大 自 然 的 语 言</a:t>
            </a:r>
            <a:endParaRPr lang="zh-CN" altLang="en-US" sz="4000" strike="noStrike" kern="1200" baseline="0" noProof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18375" y="2970530"/>
            <a:ext cx="1666875" cy="7308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3200" b="1" dirty="0">
                <a:solidFill>
                  <a:srgbClr val="AC411D"/>
                </a:solidFill>
                <a:latin typeface="华文中宋" panose="02010600040101010101" charset="-122"/>
                <a:ea typeface="华文中宋" panose="02010600040101010101" charset="-122"/>
              </a:rPr>
              <a:t>竺可桢</a:t>
            </a:r>
            <a:endParaRPr lang="zh-CN" altLang="en-US" sz="3200" b="1" dirty="0">
              <a:solidFill>
                <a:srgbClr val="AC411D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流程图: 数据 7"/>
          <p:cNvSpPr/>
          <p:nvPr/>
        </p:nvSpPr>
        <p:spPr>
          <a:xfrm>
            <a:off x="3662998" y="1430338"/>
            <a:ext cx="3403600" cy="430213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auto"/>
            <a:r>
              <a:rPr lang="zh-CN" altLang="en-US" strike="noStrike" noProof="1">
                <a:latin typeface="华文行楷" panose="02010800040101010101" charset="-122"/>
                <a:ea typeface="华文行楷" panose="02010800040101010101" charset="-122"/>
              </a:rPr>
              <a:t>人教版八年级下册</a:t>
            </a:r>
            <a:endParaRPr lang="zh-CN" altLang="en-US" strike="noStrike" noProof="1"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88080" y="5111750"/>
            <a:ext cx="17684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+mj-ea"/>
                <a:ea typeface="+mj-ea"/>
              </a:rPr>
              <a:t>第二单元</a:t>
            </a:r>
            <a:endParaRPr lang="zh-CN" altLang="en-US" sz="2800" b="1">
              <a:latin typeface="+mj-ea"/>
              <a:ea typeface="+mj-ea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5" grpId="1"/>
      <p:bldP spid="6" grpId="1"/>
      <p:bldP spid="5" grpId="2"/>
      <p:bldP spid="6" grpId="2"/>
      <p:bldP spid="5" grpId="3"/>
      <p:bldP spid="6" grpId="3"/>
      <p:bldP spid="5" grpId="4"/>
      <p:bldP spid="6" grpId="4"/>
      <p:bldP spid="5" grpId="5"/>
      <p:bldP spid="6" grpId="5"/>
      <p:bldP spid="5" grpId="6"/>
      <p:bldP spid="6" grpId="6"/>
      <p:bldP spid="5" grpId="7"/>
      <p:bldP spid="6" grpId="7"/>
      <p:bldP spid="5" grpId="8"/>
      <p:bldP spid="6" grpId="8"/>
      <p:bldP spid="5" grpId="9" bldLvl="0" animBg="1"/>
      <p:bldP spid="6" grpId="9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6628" name="Text Box 4"/>
          <p:cNvSpPr txBox="1"/>
          <p:nvPr/>
        </p:nvSpPr>
        <p:spPr>
          <a:xfrm>
            <a:off x="3657600" y="5616258"/>
            <a:ext cx="20256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charset="-122"/>
              </a:rPr>
              <a:t>优美典雅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楷体_GB2312" panose="02010609030101010101" charset="-122"/>
            </a:endParaRPr>
          </a:p>
        </p:txBody>
      </p:sp>
      <p:sp>
        <p:nvSpPr>
          <p:cNvPr id="26629" name="Rectangle 5"/>
          <p:cNvSpPr/>
          <p:nvPr/>
        </p:nvSpPr>
        <p:spPr>
          <a:xfrm>
            <a:off x="3276600" y="1371600"/>
            <a:ext cx="2133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大自然的语言</a:t>
            </a:r>
            <a:endParaRPr lang="zh-CN" altLang="en-US" sz="2400" b="1" dirty="0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6630" name="Rectangle 6"/>
          <p:cNvSpPr/>
          <p:nvPr/>
        </p:nvSpPr>
        <p:spPr>
          <a:xfrm>
            <a:off x="755650" y="5692140"/>
            <a:ext cx="7912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语言：</a:t>
            </a:r>
            <a:endParaRPr lang="zh-CN" altLang="en-US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6631" name="Rectangle 7"/>
          <p:cNvSpPr/>
          <p:nvPr/>
        </p:nvSpPr>
        <p:spPr>
          <a:xfrm>
            <a:off x="1258888" y="1981200"/>
            <a:ext cx="118903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内容：</a:t>
            </a:r>
            <a:endParaRPr lang="zh-CN" altLang="en-US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6632" name="Rectangle 8"/>
          <p:cNvSpPr/>
          <p:nvPr/>
        </p:nvSpPr>
        <p:spPr>
          <a:xfrm>
            <a:off x="2209800" y="1981200"/>
            <a:ext cx="21336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介绍知识</a:t>
            </a:r>
            <a:endParaRPr lang="zh-CN" alt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633" name="Rectangle 9"/>
          <p:cNvSpPr/>
          <p:nvPr/>
        </p:nvSpPr>
        <p:spPr>
          <a:xfrm>
            <a:off x="5943600" y="1981200"/>
            <a:ext cx="87249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物候学</a:t>
            </a:r>
            <a:endParaRPr lang="zh-CN" alt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5610" name="Line 10"/>
          <p:cNvSpPr/>
          <p:nvPr/>
        </p:nvSpPr>
        <p:spPr>
          <a:xfrm>
            <a:off x="3585845" y="2146300"/>
            <a:ext cx="2362200" cy="0"/>
          </a:xfrm>
          <a:prstGeom prst="line">
            <a:avLst/>
          </a:prstGeom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35" name="Rectangle 11"/>
          <p:cNvSpPr/>
          <p:nvPr/>
        </p:nvSpPr>
        <p:spPr>
          <a:xfrm>
            <a:off x="1258888" y="2374900"/>
            <a:ext cx="87249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结构：</a:t>
            </a:r>
            <a:endParaRPr lang="zh-CN" altLang="en-US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6636" name="Rectangle 12"/>
          <p:cNvSpPr/>
          <p:nvPr/>
        </p:nvSpPr>
        <p:spPr>
          <a:xfrm>
            <a:off x="1001395" y="2684780"/>
            <a:ext cx="248031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四季变化的自然现象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637" name="Rectangle 13"/>
          <p:cNvSpPr/>
          <p:nvPr/>
        </p:nvSpPr>
        <p:spPr>
          <a:xfrm>
            <a:off x="5908675" y="2684780"/>
            <a:ext cx="94869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物候学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638" name="Rectangle 14"/>
          <p:cNvSpPr/>
          <p:nvPr/>
        </p:nvSpPr>
        <p:spPr>
          <a:xfrm>
            <a:off x="4418965" y="2687955"/>
            <a:ext cx="69342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物候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5615" name="Line 15"/>
          <p:cNvSpPr/>
          <p:nvPr/>
        </p:nvSpPr>
        <p:spPr>
          <a:xfrm>
            <a:off x="3428365" y="2884170"/>
            <a:ext cx="990600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616" name="Line 16"/>
          <p:cNvSpPr/>
          <p:nvPr/>
        </p:nvSpPr>
        <p:spPr>
          <a:xfrm>
            <a:off x="5070475" y="2884170"/>
            <a:ext cx="838200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641" name="Rectangle 17"/>
          <p:cNvSpPr/>
          <p:nvPr/>
        </p:nvSpPr>
        <p:spPr>
          <a:xfrm>
            <a:off x="5906770" y="3518535"/>
            <a:ext cx="94869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重要性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642" name="Rectangle 18"/>
          <p:cNvSpPr/>
          <p:nvPr/>
        </p:nvSpPr>
        <p:spPr>
          <a:xfrm>
            <a:off x="1828800" y="3716020"/>
            <a:ext cx="591820" cy="10763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0000FF"/>
                </a:solidFill>
                <a:latin typeface="Arial" panose="020B0604020202020204" pitchFamily="34" charset="0"/>
              </a:rPr>
              <a:t>纬度</a:t>
            </a:r>
            <a:endParaRPr lang="zh-CN" altLang="en-US" sz="1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0000FF"/>
                </a:solidFill>
                <a:latin typeface="Arial" panose="020B0604020202020204" pitchFamily="34" charset="0"/>
              </a:rPr>
              <a:t>经度</a:t>
            </a:r>
            <a:endParaRPr lang="zh-CN" altLang="en-US" sz="1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0000FF"/>
                </a:solidFill>
                <a:latin typeface="Arial" panose="020B0604020202020204" pitchFamily="34" charset="0"/>
              </a:rPr>
              <a:t>高下</a:t>
            </a:r>
            <a:endParaRPr lang="zh-CN" altLang="en-US" sz="1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0000FF"/>
                </a:solidFill>
                <a:latin typeface="Arial" panose="020B0604020202020204" pitchFamily="34" charset="0"/>
              </a:rPr>
              <a:t>古今</a:t>
            </a:r>
            <a:endParaRPr lang="zh-CN" altLang="en-US" sz="1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5619" name="Line 19"/>
          <p:cNvSpPr/>
          <p:nvPr/>
        </p:nvSpPr>
        <p:spPr>
          <a:xfrm flipH="1">
            <a:off x="2555875" y="3716020"/>
            <a:ext cx="3352800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620" name="Line 20"/>
          <p:cNvSpPr/>
          <p:nvPr/>
        </p:nvSpPr>
        <p:spPr>
          <a:xfrm>
            <a:off x="2590800" y="4806950"/>
            <a:ext cx="3505200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645" name="Rectangle 21"/>
          <p:cNvSpPr/>
          <p:nvPr/>
        </p:nvSpPr>
        <p:spPr>
          <a:xfrm>
            <a:off x="6123305" y="4572000"/>
            <a:ext cx="69342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意义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646" name="Rectangle 22"/>
          <p:cNvSpPr/>
          <p:nvPr/>
        </p:nvSpPr>
        <p:spPr>
          <a:xfrm>
            <a:off x="2549525" y="3742690"/>
            <a:ext cx="41275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主</a:t>
            </a:r>
            <a:endParaRPr lang="zh-CN" altLang="en-US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6647" name="Rectangle 23"/>
          <p:cNvSpPr/>
          <p:nvPr/>
        </p:nvSpPr>
        <p:spPr>
          <a:xfrm>
            <a:off x="2555875" y="4431665"/>
            <a:ext cx="41275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次</a:t>
            </a:r>
            <a:endParaRPr lang="zh-CN" altLang="en-US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5624" name="Line 24"/>
          <p:cNvSpPr/>
          <p:nvPr/>
        </p:nvSpPr>
        <p:spPr>
          <a:xfrm>
            <a:off x="6416675" y="3083243"/>
            <a:ext cx="4763" cy="333375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649" name="Rectangle 25"/>
          <p:cNvSpPr/>
          <p:nvPr/>
        </p:nvSpPr>
        <p:spPr>
          <a:xfrm>
            <a:off x="3601720" y="2559050"/>
            <a:ext cx="64262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具体</a:t>
            </a:r>
            <a:endParaRPr lang="zh-CN" altLang="en-US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6650" name="Rectangle 26"/>
          <p:cNvSpPr/>
          <p:nvPr/>
        </p:nvSpPr>
        <p:spPr>
          <a:xfrm>
            <a:off x="5114290" y="2559050"/>
            <a:ext cx="64262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抽象</a:t>
            </a:r>
            <a:endParaRPr lang="zh-CN" altLang="en-US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6651" name="AutoShape 27"/>
          <p:cNvSpPr/>
          <p:nvPr/>
        </p:nvSpPr>
        <p:spPr>
          <a:xfrm>
            <a:off x="6858000" y="2438400"/>
            <a:ext cx="76200" cy="2133600"/>
          </a:xfrm>
          <a:prstGeom prst="rightBrace">
            <a:avLst>
              <a:gd name="adj1" fmla="val 233333"/>
              <a:gd name="adj2" fmla="val 50000"/>
            </a:avLst>
          </a:prstGeom>
          <a:noFill/>
          <a:ln w="9525">
            <a:noFill/>
          </a:ln>
        </p:spPr>
        <p:txBody>
          <a:bodyPr wrap="none" anchor="ctr"/>
          <a:p>
            <a:pPr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652" name="Text Box 28"/>
          <p:cNvSpPr txBox="1"/>
          <p:nvPr/>
        </p:nvSpPr>
        <p:spPr>
          <a:xfrm>
            <a:off x="7038023" y="2925763"/>
            <a:ext cx="459740" cy="2001837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charset="-122"/>
              </a:rPr>
              <a:t>逻辑顺序</a:t>
            </a:r>
            <a:endParaRPr lang="zh-CN" altLang="en-US" b="1" dirty="0">
              <a:solidFill>
                <a:srgbClr val="0000FF"/>
              </a:solidFill>
              <a:latin typeface="Arial" panose="020B0604020202020204" pitchFamily="34" charset="0"/>
              <a:ea typeface="楷体_GB2312" panose="02010609030101010101" charset="-122"/>
            </a:endParaRPr>
          </a:p>
        </p:txBody>
      </p:sp>
      <p:sp>
        <p:nvSpPr>
          <p:cNvPr id="26653" name="Rectangle 29"/>
          <p:cNvSpPr/>
          <p:nvPr/>
        </p:nvSpPr>
        <p:spPr>
          <a:xfrm>
            <a:off x="755650" y="4982528"/>
            <a:ext cx="124301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方法：</a:t>
            </a:r>
            <a:endParaRPr lang="zh-CN" altLang="en-US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6654" name="Rectangle 30"/>
          <p:cNvSpPr/>
          <p:nvPr/>
        </p:nvSpPr>
        <p:spPr>
          <a:xfrm>
            <a:off x="1922145" y="4982845"/>
            <a:ext cx="93408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举例子</a:t>
            </a:r>
            <a:endParaRPr lang="zh-CN" altLang="en-US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6655" name="Rectangle 31"/>
          <p:cNvSpPr/>
          <p:nvPr/>
        </p:nvSpPr>
        <p:spPr>
          <a:xfrm>
            <a:off x="5466715" y="5616258"/>
            <a:ext cx="1905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charset="-122"/>
              </a:rPr>
              <a:t>生动形象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楷体_GB2312" panose="02010609030101010101" charset="-122"/>
            </a:endParaRPr>
          </a:p>
        </p:txBody>
      </p:sp>
      <p:sp>
        <p:nvSpPr>
          <p:cNvPr id="26656" name="AutoShape 32"/>
          <p:cNvSpPr/>
          <p:nvPr/>
        </p:nvSpPr>
        <p:spPr>
          <a:xfrm>
            <a:off x="1557338" y="3240088"/>
            <a:ext cx="160337" cy="1223962"/>
          </a:xfrm>
          <a:prstGeom prst="leftBrace">
            <a:avLst>
              <a:gd name="adj1" fmla="val 63614"/>
              <a:gd name="adj2" fmla="val 50000"/>
            </a:avLst>
          </a:prstGeom>
          <a:noFill/>
          <a:ln w="9525">
            <a:noFill/>
          </a:ln>
        </p:spPr>
        <p:txBody>
          <a:bodyPr wrap="none" anchor="ctr"/>
          <a:p>
            <a:pPr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657" name="Text Box 33"/>
          <p:cNvSpPr txBox="1"/>
          <p:nvPr/>
        </p:nvSpPr>
        <p:spPr>
          <a:xfrm>
            <a:off x="987743" y="3797300"/>
            <a:ext cx="490220" cy="1636713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charset="-122"/>
              </a:rPr>
              <a:t>决定因素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楷体_GB2312" panose="02010609030101010101" charset="-122"/>
            </a:endParaRPr>
          </a:p>
        </p:txBody>
      </p:sp>
      <p:sp>
        <p:nvSpPr>
          <p:cNvPr id="26658" name="Text Box 36"/>
          <p:cNvSpPr txBox="1"/>
          <p:nvPr/>
        </p:nvSpPr>
        <p:spPr>
          <a:xfrm>
            <a:off x="1828800" y="5616258"/>
            <a:ext cx="16573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charset="-122"/>
              </a:rPr>
              <a:t>准确严谨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楷体_GB2312" panose="02010609030101010101" charset="-122"/>
            </a:endParaRPr>
          </a:p>
        </p:txBody>
      </p:sp>
      <p:sp>
        <p:nvSpPr>
          <p:cNvPr id="66" name="任意多边形 65"/>
          <p:cNvSpPr/>
          <p:nvPr/>
        </p:nvSpPr>
        <p:spPr>
          <a:xfrm>
            <a:off x="136220" y="1417503"/>
            <a:ext cx="2719692" cy="563697"/>
          </a:xfrm>
          <a:custGeom>
            <a:avLst/>
            <a:gdLst>
              <a:gd name="connsiteX0" fmla="*/ 0 w 2969523"/>
              <a:gd name="connsiteY0" fmla="*/ 743759 h 800909"/>
              <a:gd name="connsiteX1" fmla="*/ 704850 w 2969523"/>
              <a:gd name="connsiteY1" fmla="*/ 800909 h 800909"/>
              <a:gd name="connsiteX2" fmla="*/ 2228850 w 2969523"/>
              <a:gd name="connsiteY2" fmla="*/ 743759 h 800909"/>
              <a:gd name="connsiteX3" fmla="*/ 2876550 w 2969523"/>
              <a:gd name="connsiteY3" fmla="*/ 515159 h 800909"/>
              <a:gd name="connsiteX4" fmla="*/ 2933700 w 2969523"/>
              <a:gd name="connsiteY4" fmla="*/ 286559 h 800909"/>
              <a:gd name="connsiteX5" fmla="*/ 2571750 w 2969523"/>
              <a:gd name="connsiteY5" fmla="*/ 809 h 800909"/>
              <a:gd name="connsiteX6" fmla="*/ 590550 w 2969523"/>
              <a:gd name="connsiteY6" fmla="*/ 210359 h 800909"/>
              <a:gd name="connsiteX7" fmla="*/ 38100 w 2969523"/>
              <a:gd name="connsiteY7" fmla="*/ 496109 h 800909"/>
              <a:gd name="connsiteX8" fmla="*/ 114300 w 2969523"/>
              <a:gd name="connsiteY8" fmla="*/ 781859 h 800909"/>
              <a:gd name="connsiteX0-1" fmla="*/ 0 w 3033023"/>
              <a:gd name="connsiteY0-2" fmla="*/ 743759 h 800909"/>
              <a:gd name="connsiteX1-3" fmla="*/ 768350 w 3033023"/>
              <a:gd name="connsiteY1-4" fmla="*/ 800909 h 800909"/>
              <a:gd name="connsiteX2-5" fmla="*/ 2292350 w 3033023"/>
              <a:gd name="connsiteY2-6" fmla="*/ 743759 h 800909"/>
              <a:gd name="connsiteX3-7" fmla="*/ 2940050 w 3033023"/>
              <a:gd name="connsiteY3-8" fmla="*/ 515159 h 800909"/>
              <a:gd name="connsiteX4-9" fmla="*/ 2997200 w 3033023"/>
              <a:gd name="connsiteY4-10" fmla="*/ 286559 h 800909"/>
              <a:gd name="connsiteX5-11" fmla="*/ 2635250 w 3033023"/>
              <a:gd name="connsiteY5-12" fmla="*/ 809 h 800909"/>
              <a:gd name="connsiteX6-13" fmla="*/ 654050 w 3033023"/>
              <a:gd name="connsiteY6-14" fmla="*/ 210359 h 800909"/>
              <a:gd name="connsiteX7-15" fmla="*/ 101600 w 3033023"/>
              <a:gd name="connsiteY7-16" fmla="*/ 496109 h 800909"/>
              <a:gd name="connsiteX8-17" fmla="*/ 177800 w 3033023"/>
              <a:gd name="connsiteY8-18" fmla="*/ 781859 h 800909"/>
              <a:gd name="connsiteX0-19" fmla="*/ 0 w 3033023"/>
              <a:gd name="connsiteY0-20" fmla="*/ 743759 h 800909"/>
              <a:gd name="connsiteX1-21" fmla="*/ 768350 w 3033023"/>
              <a:gd name="connsiteY1-22" fmla="*/ 800909 h 800909"/>
              <a:gd name="connsiteX2-23" fmla="*/ 2292350 w 3033023"/>
              <a:gd name="connsiteY2-24" fmla="*/ 743759 h 800909"/>
              <a:gd name="connsiteX3-25" fmla="*/ 2940050 w 3033023"/>
              <a:gd name="connsiteY3-26" fmla="*/ 515159 h 800909"/>
              <a:gd name="connsiteX4-27" fmla="*/ 2997200 w 3033023"/>
              <a:gd name="connsiteY4-28" fmla="*/ 286559 h 800909"/>
              <a:gd name="connsiteX5-29" fmla="*/ 2635250 w 3033023"/>
              <a:gd name="connsiteY5-30" fmla="*/ 809 h 800909"/>
              <a:gd name="connsiteX6-31" fmla="*/ 654050 w 3033023"/>
              <a:gd name="connsiteY6-32" fmla="*/ 210359 h 800909"/>
              <a:gd name="connsiteX7-33" fmla="*/ 101600 w 3033023"/>
              <a:gd name="connsiteY7-34" fmla="*/ 496109 h 800909"/>
              <a:gd name="connsiteX8-35" fmla="*/ 254000 w 3033023"/>
              <a:gd name="connsiteY8-36" fmla="*/ 704777 h 800909"/>
              <a:gd name="connsiteX0-37" fmla="*/ 0 w 3033023"/>
              <a:gd name="connsiteY0-38" fmla="*/ 743759 h 800909"/>
              <a:gd name="connsiteX1-39" fmla="*/ 768350 w 3033023"/>
              <a:gd name="connsiteY1-40" fmla="*/ 800909 h 800909"/>
              <a:gd name="connsiteX2-41" fmla="*/ 2292350 w 3033023"/>
              <a:gd name="connsiteY2-42" fmla="*/ 743759 h 800909"/>
              <a:gd name="connsiteX3-43" fmla="*/ 2940050 w 3033023"/>
              <a:gd name="connsiteY3-44" fmla="*/ 515159 h 800909"/>
              <a:gd name="connsiteX4-45" fmla="*/ 2997200 w 3033023"/>
              <a:gd name="connsiteY4-46" fmla="*/ 286559 h 800909"/>
              <a:gd name="connsiteX5-47" fmla="*/ 2635250 w 3033023"/>
              <a:gd name="connsiteY5-48" fmla="*/ 809 h 800909"/>
              <a:gd name="connsiteX6-49" fmla="*/ 654050 w 3033023"/>
              <a:gd name="connsiteY6-50" fmla="*/ 210359 h 800909"/>
              <a:gd name="connsiteX7-51" fmla="*/ 101600 w 3033023"/>
              <a:gd name="connsiteY7-52" fmla="*/ 496109 h 800909"/>
              <a:gd name="connsiteX8-53" fmla="*/ 349250 w 3033023"/>
              <a:gd name="connsiteY8-54" fmla="*/ 751026 h 800909"/>
              <a:gd name="connsiteX0-55" fmla="*/ 0 w 3033023"/>
              <a:gd name="connsiteY0-56" fmla="*/ 743759 h 800909"/>
              <a:gd name="connsiteX1-57" fmla="*/ 768350 w 3033023"/>
              <a:gd name="connsiteY1-58" fmla="*/ 800909 h 800909"/>
              <a:gd name="connsiteX2-59" fmla="*/ 2292350 w 3033023"/>
              <a:gd name="connsiteY2-60" fmla="*/ 743759 h 800909"/>
              <a:gd name="connsiteX3-61" fmla="*/ 2940050 w 3033023"/>
              <a:gd name="connsiteY3-62" fmla="*/ 515159 h 800909"/>
              <a:gd name="connsiteX4-63" fmla="*/ 2997200 w 3033023"/>
              <a:gd name="connsiteY4-64" fmla="*/ 286559 h 800909"/>
              <a:gd name="connsiteX5-65" fmla="*/ 2635250 w 3033023"/>
              <a:gd name="connsiteY5-66" fmla="*/ 809 h 800909"/>
              <a:gd name="connsiteX6-67" fmla="*/ 654050 w 3033023"/>
              <a:gd name="connsiteY6-68" fmla="*/ 210359 h 800909"/>
              <a:gd name="connsiteX7-69" fmla="*/ 101600 w 3033023"/>
              <a:gd name="connsiteY7-70" fmla="*/ 496109 h 800909"/>
              <a:gd name="connsiteX8-71" fmla="*/ 349250 w 3033023"/>
              <a:gd name="connsiteY8-72" fmla="*/ 751026 h 800909"/>
              <a:gd name="connsiteX0-73" fmla="*/ 0 w 3033023"/>
              <a:gd name="connsiteY0-74" fmla="*/ 743759 h 800909"/>
              <a:gd name="connsiteX1-75" fmla="*/ 768350 w 3033023"/>
              <a:gd name="connsiteY1-76" fmla="*/ 800909 h 800909"/>
              <a:gd name="connsiteX2-77" fmla="*/ 2292350 w 3033023"/>
              <a:gd name="connsiteY2-78" fmla="*/ 743759 h 800909"/>
              <a:gd name="connsiteX3-79" fmla="*/ 2940050 w 3033023"/>
              <a:gd name="connsiteY3-80" fmla="*/ 515159 h 800909"/>
              <a:gd name="connsiteX4-81" fmla="*/ 2997200 w 3033023"/>
              <a:gd name="connsiteY4-82" fmla="*/ 286559 h 800909"/>
              <a:gd name="connsiteX5-83" fmla="*/ 2635250 w 3033023"/>
              <a:gd name="connsiteY5-84" fmla="*/ 809 h 800909"/>
              <a:gd name="connsiteX6-85" fmla="*/ 654050 w 3033023"/>
              <a:gd name="connsiteY6-86" fmla="*/ 210359 h 800909"/>
              <a:gd name="connsiteX7-87" fmla="*/ 101600 w 3033023"/>
              <a:gd name="connsiteY7-88" fmla="*/ 496109 h 800909"/>
              <a:gd name="connsiteX8-89" fmla="*/ 349250 w 3033023"/>
              <a:gd name="connsiteY8-90" fmla="*/ 751026 h 800909"/>
              <a:gd name="connsiteX0-91" fmla="*/ 0 w 3247335"/>
              <a:gd name="connsiteY0-92" fmla="*/ 736529 h 800997"/>
              <a:gd name="connsiteX1-93" fmla="*/ 982662 w 3247335"/>
              <a:gd name="connsiteY1-94" fmla="*/ 800909 h 800997"/>
              <a:gd name="connsiteX2-95" fmla="*/ 2506662 w 3247335"/>
              <a:gd name="connsiteY2-96" fmla="*/ 743759 h 800997"/>
              <a:gd name="connsiteX3-97" fmla="*/ 3154362 w 3247335"/>
              <a:gd name="connsiteY3-98" fmla="*/ 515159 h 800997"/>
              <a:gd name="connsiteX4-99" fmla="*/ 3211512 w 3247335"/>
              <a:gd name="connsiteY4-100" fmla="*/ 286559 h 800997"/>
              <a:gd name="connsiteX5-101" fmla="*/ 2849562 w 3247335"/>
              <a:gd name="connsiteY5-102" fmla="*/ 809 h 800997"/>
              <a:gd name="connsiteX6-103" fmla="*/ 868362 w 3247335"/>
              <a:gd name="connsiteY6-104" fmla="*/ 210359 h 800997"/>
              <a:gd name="connsiteX7-105" fmla="*/ 315912 w 3247335"/>
              <a:gd name="connsiteY7-106" fmla="*/ 496109 h 800997"/>
              <a:gd name="connsiteX8-107" fmla="*/ 563562 w 3247335"/>
              <a:gd name="connsiteY8-108" fmla="*/ 751026 h 800997"/>
              <a:gd name="connsiteX0-109" fmla="*/ 0 w 3247335"/>
              <a:gd name="connsiteY0-110" fmla="*/ 736529 h 815129"/>
              <a:gd name="connsiteX1-111" fmla="*/ 982662 w 3247335"/>
              <a:gd name="connsiteY1-112" fmla="*/ 800909 h 815129"/>
              <a:gd name="connsiteX2-113" fmla="*/ 2506662 w 3247335"/>
              <a:gd name="connsiteY2-114" fmla="*/ 743759 h 815129"/>
              <a:gd name="connsiteX3-115" fmla="*/ 3154362 w 3247335"/>
              <a:gd name="connsiteY3-116" fmla="*/ 515159 h 815129"/>
              <a:gd name="connsiteX4-117" fmla="*/ 3211512 w 3247335"/>
              <a:gd name="connsiteY4-118" fmla="*/ 286559 h 815129"/>
              <a:gd name="connsiteX5-119" fmla="*/ 2849562 w 3247335"/>
              <a:gd name="connsiteY5-120" fmla="*/ 809 h 815129"/>
              <a:gd name="connsiteX6-121" fmla="*/ 868362 w 3247335"/>
              <a:gd name="connsiteY6-122" fmla="*/ 210359 h 815129"/>
              <a:gd name="connsiteX7-123" fmla="*/ 315912 w 3247335"/>
              <a:gd name="connsiteY7-124" fmla="*/ 496109 h 815129"/>
              <a:gd name="connsiteX8-125" fmla="*/ 563562 w 3247335"/>
              <a:gd name="connsiteY8-126" fmla="*/ 751026 h 815129"/>
              <a:gd name="connsiteX0-127" fmla="*/ 0 w 3260035"/>
              <a:gd name="connsiteY0-128" fmla="*/ 688338 h 803190"/>
              <a:gd name="connsiteX1-129" fmla="*/ 995362 w 3260035"/>
              <a:gd name="connsiteY1-130" fmla="*/ 800909 h 803190"/>
              <a:gd name="connsiteX2-131" fmla="*/ 2519362 w 3260035"/>
              <a:gd name="connsiteY2-132" fmla="*/ 743759 h 803190"/>
              <a:gd name="connsiteX3-133" fmla="*/ 3167062 w 3260035"/>
              <a:gd name="connsiteY3-134" fmla="*/ 515159 h 803190"/>
              <a:gd name="connsiteX4-135" fmla="*/ 3224212 w 3260035"/>
              <a:gd name="connsiteY4-136" fmla="*/ 286559 h 803190"/>
              <a:gd name="connsiteX5-137" fmla="*/ 2862262 w 3260035"/>
              <a:gd name="connsiteY5-138" fmla="*/ 809 h 803190"/>
              <a:gd name="connsiteX6-139" fmla="*/ 881062 w 3260035"/>
              <a:gd name="connsiteY6-140" fmla="*/ 210359 h 803190"/>
              <a:gd name="connsiteX7-141" fmla="*/ 328612 w 3260035"/>
              <a:gd name="connsiteY7-142" fmla="*/ 496109 h 803190"/>
              <a:gd name="connsiteX8-143" fmla="*/ 576262 w 3260035"/>
              <a:gd name="connsiteY8-144" fmla="*/ 751026 h 8031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3260035" h="803190">
                <a:moveTo>
                  <a:pt x="0" y="688338"/>
                </a:moveTo>
                <a:cubicBezTo>
                  <a:pt x="179387" y="813294"/>
                  <a:pt x="575468" y="791672"/>
                  <a:pt x="995362" y="800909"/>
                </a:cubicBezTo>
                <a:cubicBezTo>
                  <a:pt x="1415256" y="810146"/>
                  <a:pt x="2157412" y="791384"/>
                  <a:pt x="2519362" y="743759"/>
                </a:cubicBezTo>
                <a:cubicBezTo>
                  <a:pt x="2881312" y="696134"/>
                  <a:pt x="3049587" y="591359"/>
                  <a:pt x="3167062" y="515159"/>
                </a:cubicBezTo>
                <a:cubicBezTo>
                  <a:pt x="3284537" y="438959"/>
                  <a:pt x="3275012" y="372284"/>
                  <a:pt x="3224212" y="286559"/>
                </a:cubicBezTo>
                <a:cubicBezTo>
                  <a:pt x="3173412" y="200834"/>
                  <a:pt x="3252787" y="13509"/>
                  <a:pt x="2862262" y="809"/>
                </a:cubicBezTo>
                <a:cubicBezTo>
                  <a:pt x="2471737" y="-11891"/>
                  <a:pt x="1303337" y="127809"/>
                  <a:pt x="881062" y="210359"/>
                </a:cubicBezTo>
                <a:cubicBezTo>
                  <a:pt x="458787" y="292909"/>
                  <a:pt x="398462" y="321207"/>
                  <a:pt x="328612" y="496109"/>
                </a:cubicBezTo>
                <a:cubicBezTo>
                  <a:pt x="258762" y="671011"/>
                  <a:pt x="528637" y="703401"/>
                  <a:pt x="576262" y="751026"/>
                </a:cubicBezTo>
              </a:path>
            </a:pathLst>
          </a:custGeom>
          <a:solidFill>
            <a:srgbClr val="81C65A"/>
          </a:solidFill>
          <a:ln w="28575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tIns="108000" anchor="ctr">
            <a:scene3d>
              <a:camera prst="orthographicFront">
                <a:rot lat="0" lon="0" rev="180000"/>
              </a:camera>
              <a:lightRig rig="threePt" dir="t"/>
            </a:scene3d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理清思路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26305" y="27624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整体·感知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500"/>
                            </p:stCondLst>
                            <p:childTnLst>
                              <p:par>
                                <p:cTn id="1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30" grpId="0"/>
      <p:bldP spid="26631" grpId="0"/>
      <p:bldP spid="26632" grpId="0"/>
      <p:bldP spid="26633" grpId="0"/>
      <p:bldP spid="26635" grpId="0"/>
      <p:bldP spid="26636" grpId="0"/>
      <p:bldP spid="26637" grpId="0"/>
      <p:bldP spid="26638" grpId="0"/>
      <p:bldP spid="26641" grpId="0"/>
      <p:bldP spid="26642" grpId="0" bldLvl="0"/>
      <p:bldP spid="26645" grpId="0"/>
      <p:bldP spid="26646" grpId="0"/>
      <p:bldP spid="26647" grpId="0"/>
      <p:bldP spid="26649" grpId="0"/>
      <p:bldP spid="26650" grpId="0"/>
      <p:bldP spid="26651" grpId="0"/>
      <p:bldP spid="26652" grpId="0"/>
      <p:bldP spid="26653" grpId="0"/>
      <p:bldP spid="26654" grpId="0"/>
      <p:bldP spid="26655" grpId="0"/>
      <p:bldP spid="26656" grpId="0" bldLvl="0"/>
      <p:bldP spid="26657" grpId="0"/>
      <p:bldP spid="266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51070" y="252119"/>
            <a:ext cx="1477010" cy="772136"/>
            <a:chOff x="1309009" y="2422670"/>
            <a:chExt cx="889080" cy="772001"/>
          </a:xfrm>
        </p:grpSpPr>
        <p:sp>
          <p:nvSpPr>
            <p:cNvPr id="2" name="矩形 1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新课·讲解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4" name="TextBox 2"/>
          <p:cNvSpPr txBox="1"/>
          <p:nvPr/>
        </p:nvSpPr>
        <p:spPr>
          <a:xfrm>
            <a:off x="243205" y="2207895"/>
            <a:ext cx="833628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>
              <a:lnSpc>
                <a:spcPct val="150000"/>
              </a:lnSpc>
            </a:pPr>
            <a:r>
              <a:rPr lang="zh-CN" altLang="en-US" sz="2000" dirty="0">
                <a:solidFill>
                  <a:srgbClr val="5844E8"/>
                </a:solidFill>
                <a:sym typeface="+mn-ea"/>
              </a:rPr>
              <a:t>第一部分（1-3自然段 ）：</a:t>
            </a:r>
            <a:r>
              <a:rPr lang="zh-CN" altLang="en-US" sz="2800" dirty="0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说明了物候和物候学</a:t>
            </a:r>
            <a:endParaRPr lang="zh-CN" altLang="en-US" sz="2800" dirty="0">
              <a:solidFill>
                <a:schemeClr val="tx2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dirty="0">
                <a:solidFill>
                  <a:srgbClr val="5844E8"/>
                </a:solidFill>
                <a:sym typeface="+mn-ea"/>
              </a:rPr>
              <a:t>第二部分（4-5 自然段）：</a:t>
            </a:r>
            <a:r>
              <a:rPr lang="zh-CN" altLang="en-US" sz="2800" dirty="0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说明物候观测对农业的重要性</a:t>
            </a:r>
            <a:endParaRPr lang="zh-CN" altLang="en-US" sz="2800" dirty="0">
              <a:solidFill>
                <a:schemeClr val="tx2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  <a:p>
            <a:pPr algn="l" eaLnBrk="0" hangingPunct="0">
              <a:lnSpc>
                <a:spcPct val="150000"/>
              </a:lnSpc>
            </a:pPr>
            <a:r>
              <a:rPr lang="zh-CN" altLang="en-US" sz="2000" dirty="0">
                <a:solidFill>
                  <a:srgbClr val="5844E8"/>
                </a:solidFill>
                <a:sym typeface="+mn-ea"/>
              </a:rPr>
              <a:t>第三部分（6-10 自然段）：</a:t>
            </a:r>
            <a:r>
              <a:rPr lang="zh-CN" altLang="en-US" sz="2800" dirty="0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说明决定物候现象来临的因素</a:t>
            </a:r>
            <a:endParaRPr lang="zh-CN" altLang="en-US" sz="2800" dirty="0">
              <a:solidFill>
                <a:schemeClr val="tx2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b="0" dirty="0">
                <a:solidFill>
                  <a:srgbClr val="5844E8"/>
                </a:solidFill>
              </a:rPr>
              <a:t>第四部分（11-12自然段）：</a:t>
            </a:r>
            <a:r>
              <a:rPr lang="zh-CN" altLang="en-US" sz="2800" dirty="0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说明研究物候学的意义</a:t>
            </a:r>
            <a:endParaRPr lang="zh-CN" altLang="en-US" sz="2800" b="0" dirty="0">
              <a:solidFill>
                <a:schemeClr val="tx2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7410" name="Text Box 2"/>
          <p:cNvSpPr txBox="1"/>
          <p:nvPr/>
        </p:nvSpPr>
        <p:spPr>
          <a:xfrm>
            <a:off x="340995" y="1819910"/>
            <a:ext cx="73533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1．结合课文说说</a:t>
            </a: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“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大自然的语言</a:t>
            </a: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”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是什么意思？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7412" name="Text Box 4"/>
          <p:cNvSpPr txBox="1"/>
          <p:nvPr/>
        </p:nvSpPr>
        <p:spPr>
          <a:xfrm>
            <a:off x="340995" y="3916680"/>
            <a:ext cx="7411085" cy="5340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20000"/>
              </a:lnSpc>
              <a:spcBef>
                <a:spcPts val="6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2．什么叫</a:t>
            </a: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“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物候</a:t>
            </a: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”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和</a:t>
            </a: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“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物候学</a:t>
            </a: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”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？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7416" name="Text Box 8"/>
          <p:cNvSpPr txBox="1"/>
          <p:nvPr/>
        </p:nvSpPr>
        <p:spPr>
          <a:xfrm>
            <a:off x="586105" y="2594610"/>
            <a:ext cx="681609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  </a:t>
            </a: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“花香鸟语，草长莺飞，都是大自然的语言。”这些自然现象，我国古代劳动人民称它为物候。“大自然的语言”意思就是“物候”。这是作者的形象说法。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buFont typeface="Arial" panose="020B0604020202020204" pitchFamily="34" charset="0"/>
              <a:buNone/>
            </a:pP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7417" name="Text Box 9"/>
          <p:cNvSpPr txBox="1"/>
          <p:nvPr/>
        </p:nvSpPr>
        <p:spPr>
          <a:xfrm>
            <a:off x="459105" y="4661535"/>
            <a:ext cx="76733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365125" indent="-255270"/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草木荣枯，候鸟去来等自然现象，古代劳动人民称它为“物候”；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marL="365125" indent="-255270"/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利用物候来研究农业生产的科学，就是“物候学”。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4" name="矩形 3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问题·探究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5" name="等腰三角形 4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charRg st="0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416">
                                            <p:txEl>
                                              <p:charRg st="0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412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41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7412" name="Text Box 4"/>
          <p:cNvSpPr txBox="1"/>
          <p:nvPr/>
        </p:nvSpPr>
        <p:spPr>
          <a:xfrm>
            <a:off x="1057910" y="1934210"/>
            <a:ext cx="52724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3.</a:t>
            </a: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物候观测对农业有什么重要意义？</a:t>
            </a:r>
            <a:endParaRPr lang="en-US" altLang="zh-CN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7417" name="Text Box 9"/>
          <p:cNvSpPr txBox="1"/>
          <p:nvPr/>
        </p:nvSpPr>
        <p:spPr>
          <a:xfrm>
            <a:off x="937895" y="2659380"/>
            <a:ext cx="68008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l"/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    </a:t>
            </a: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物候反映气候条件对生物的影响，比较简便，容易掌握，可以广泛应用在农业生产上。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问题·探究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57910" y="3814445"/>
            <a:ext cx="680085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hangingPunct="0">
              <a:lnSpc>
                <a:spcPct val="120000"/>
              </a:lnSpc>
              <a:spcBef>
                <a:spcPts val="6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4.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决定物候现象来临的因素有哪些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1159510" y="4725035"/>
            <a:ext cx="44196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0" lvl="2" algn="l"/>
            <a:r>
              <a:rPr lang="en-US" sz="2000" dirty="0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   </a:t>
            </a: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 </a:t>
            </a: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纬度、经度、高下和古今的差异。</a:t>
            </a:r>
            <a:endParaRPr sz="2000" dirty="0">
              <a:solidFill>
                <a:srgbClr val="00B0F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6626" name="Text Box 2"/>
          <p:cNvSpPr txBox="1"/>
          <p:nvPr/>
        </p:nvSpPr>
        <p:spPr>
          <a:xfrm>
            <a:off x="2405380" y="1593850"/>
            <a:ext cx="35363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</a:rPr>
              <a:t>经度对物候的影响</a:t>
            </a:r>
            <a:endParaRPr lang="zh-CN" altLang="en-US" sz="3200" b="1" dirty="0">
              <a:solidFill>
                <a:srgbClr val="0000FF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6629" name="Text Box 5"/>
          <p:cNvSpPr txBox="1"/>
          <p:nvPr/>
        </p:nvSpPr>
        <p:spPr>
          <a:xfrm>
            <a:off x="359410" y="5646420"/>
            <a:ext cx="42608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</a:rPr>
              <a:t>四月的内蒙古草原</a:t>
            </a:r>
            <a:endParaRPr lang="zh-CN" altLang="en-US" sz="3200" b="1" dirty="0">
              <a:solidFill>
                <a:srgbClr val="0000FF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6630" name="Text Box 6"/>
          <p:cNvSpPr txBox="1"/>
          <p:nvPr/>
        </p:nvSpPr>
        <p:spPr>
          <a:xfrm>
            <a:off x="4788535" y="5646420"/>
            <a:ext cx="2747963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</a:rPr>
              <a:t>四月的大连</a:t>
            </a:r>
            <a:endParaRPr lang="zh-CN" altLang="en-US" sz="3200" b="1" dirty="0">
              <a:solidFill>
                <a:srgbClr val="0000FF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6631" name="AutoShape 7">
            <a:hlinkClick r:id="" action="ppaction://hlinkshowjump?jump=nextslide"/>
          </p:cNvPr>
          <p:cNvSpPr/>
          <p:nvPr/>
        </p:nvSpPr>
        <p:spPr>
          <a:xfrm>
            <a:off x="8763000" y="6407151"/>
            <a:ext cx="309879" cy="368299"/>
          </a:xfrm>
          <a:prstGeom prst="actionButtonForwardNex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940" y="2488565"/>
            <a:ext cx="3719195" cy="29756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020" y="2470150"/>
            <a:ext cx="3827780" cy="30130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7651" name="Text Box 3"/>
          <p:cNvSpPr txBox="1"/>
          <p:nvPr/>
        </p:nvSpPr>
        <p:spPr>
          <a:xfrm>
            <a:off x="212090" y="5088890"/>
            <a:ext cx="344932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anose="02010609030101010101" charset="-122"/>
                <a:ea typeface="楷体_GB2312" panose="02010609030101010101" charset="-122"/>
              </a:rPr>
              <a:t>十月的内蒙古草原</a:t>
            </a:r>
            <a:endParaRPr lang="zh-CN" altLang="en-US" sz="3200" b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7653" name="Text Box 5"/>
          <p:cNvSpPr txBox="1"/>
          <p:nvPr/>
        </p:nvSpPr>
        <p:spPr>
          <a:xfrm>
            <a:off x="4788535" y="5088890"/>
            <a:ext cx="222440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anose="02010609030101010101" charset="-122"/>
                <a:ea typeface="楷体_GB2312" panose="02010609030101010101" charset="-122"/>
              </a:rPr>
              <a:t>十月的海南</a:t>
            </a:r>
            <a:endParaRPr lang="zh-CN" altLang="en-US" sz="3200" b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7654" name="Text Box 6"/>
          <p:cNvSpPr txBox="1"/>
          <p:nvPr/>
        </p:nvSpPr>
        <p:spPr>
          <a:xfrm>
            <a:off x="2355850" y="1748473"/>
            <a:ext cx="344932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anose="02010609030101010101" charset="-122"/>
                <a:ea typeface="楷体_GB2312" panose="02010609030101010101" charset="-122"/>
              </a:rPr>
              <a:t>纬度对物候的影响</a:t>
            </a:r>
            <a:endParaRPr lang="zh-CN" altLang="en-US" sz="3200" b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r="680" b="5157"/>
          <a:stretch>
            <a:fillRect/>
          </a:stretch>
        </p:blipFill>
        <p:spPr>
          <a:xfrm>
            <a:off x="3851910" y="2527935"/>
            <a:ext cx="3835400" cy="24396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" y="2527935"/>
            <a:ext cx="3640455" cy="24390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8674" name="Text Box 2"/>
          <p:cNvSpPr txBox="1"/>
          <p:nvPr/>
        </p:nvSpPr>
        <p:spPr>
          <a:xfrm>
            <a:off x="1490980" y="1709738"/>
            <a:ext cx="55403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anose="02010609030101010101" charset="-122"/>
                <a:ea typeface="楷体_GB2312" panose="02010609030101010101" charset="-122"/>
              </a:rPr>
              <a:t>高下的差异对物候的影响</a:t>
            </a:r>
            <a:endParaRPr lang="zh-CN" altLang="en-US" sz="3200" b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8677" name="Text Box 5"/>
          <p:cNvSpPr txBox="1"/>
          <p:nvPr/>
        </p:nvSpPr>
        <p:spPr>
          <a:xfrm>
            <a:off x="1793240" y="5303520"/>
            <a:ext cx="44348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anose="02010609030101010101" charset="-122"/>
                <a:ea typeface="楷体_GB2312" panose="02010609030101010101" charset="-122"/>
              </a:rPr>
              <a:t>天山山顶和山脚的差异</a:t>
            </a:r>
            <a:endParaRPr lang="zh-CN" altLang="en-US" sz="3200" b="1" dirty="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anose="02010609030101010101" charset="-122"/>
              <a:ea typeface="楷体_GB2312" panose="0201060903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170" y="2604770"/>
            <a:ext cx="3533140" cy="235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3877" t="5793" r="3435" b="5897"/>
          <a:stretch>
            <a:fillRect/>
          </a:stretch>
        </p:blipFill>
        <p:spPr>
          <a:xfrm>
            <a:off x="3798570" y="2625090"/>
            <a:ext cx="3655695" cy="231584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9700" name="Text Box 4"/>
          <p:cNvSpPr txBox="1"/>
          <p:nvPr/>
        </p:nvSpPr>
        <p:spPr>
          <a:xfrm>
            <a:off x="612140" y="5292090"/>
            <a:ext cx="31724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</a:rPr>
              <a:t>古代三月的长城</a:t>
            </a:r>
            <a:endParaRPr lang="zh-CN" altLang="en-US" sz="3200" b="1" dirty="0">
              <a:solidFill>
                <a:srgbClr val="0000FF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9701" name="Text Box 5"/>
          <p:cNvSpPr txBox="1"/>
          <p:nvPr/>
        </p:nvSpPr>
        <p:spPr>
          <a:xfrm>
            <a:off x="4454208" y="5291773"/>
            <a:ext cx="41830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楷体_GB2312" panose="02010609030101010101" charset="-122"/>
                <a:ea typeface="楷体_GB2312" panose="02010609030101010101" charset="-122"/>
              </a:rPr>
              <a:t>现代三月的长城</a:t>
            </a:r>
            <a:endParaRPr lang="zh-CN" altLang="en-US" sz="3200" b="1" dirty="0">
              <a:solidFill>
                <a:srgbClr val="0000FF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9702" name="Text Box 6"/>
          <p:cNvSpPr txBox="1"/>
          <p:nvPr/>
        </p:nvSpPr>
        <p:spPr>
          <a:xfrm>
            <a:off x="2075498" y="1683703"/>
            <a:ext cx="426593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charset="-122"/>
              </a:rPr>
              <a:t>古今差异对物候的影响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楷体_GB2312" panose="0201060903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r="423" b="9036"/>
          <a:stretch>
            <a:fillRect/>
          </a:stretch>
        </p:blipFill>
        <p:spPr>
          <a:xfrm>
            <a:off x="73660" y="2591435"/>
            <a:ext cx="4034155" cy="24587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444" b="8088"/>
          <a:stretch>
            <a:fillRect/>
          </a:stretch>
        </p:blipFill>
        <p:spPr>
          <a:xfrm>
            <a:off x="4084320" y="2591435"/>
            <a:ext cx="4003040" cy="245872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53305" y="23751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问题·探究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0722" name="Rectangle 3"/>
          <p:cNvSpPr>
            <a:spLocks noGrp="1"/>
          </p:cNvSpPr>
          <p:nvPr/>
        </p:nvSpPr>
        <p:spPr>
          <a:xfrm>
            <a:off x="1043305" y="2736850"/>
            <a:ext cx="5981700" cy="23844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  <a:buNone/>
            </a:pPr>
            <a:r>
              <a:rPr lang="zh-CN" altLang="en-US" b="1" dirty="0">
                <a:solidFill>
                  <a:srgbClr val="0000FF"/>
                </a:solidFill>
                <a:latin typeface="黑体" panose="02010609060101010101" charset="-122"/>
              </a:rPr>
              <a:t>例如 ：</a:t>
            </a:r>
            <a:endParaRPr lang="zh-CN" altLang="en-US" b="1" dirty="0">
              <a:solidFill>
                <a:srgbClr val="0000FF"/>
              </a:solidFill>
              <a:latin typeface="黑体" panose="02010609060101010101" charset="-122"/>
            </a:endParaRPr>
          </a:p>
          <a:p>
            <a:pPr marL="609600" indent="-609600">
              <a:lnSpc>
                <a:spcPct val="80000"/>
              </a:lnSpc>
              <a:buAutoNum type="arabicPeriod"/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预报农时，安排播种日期；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marL="609600" indent="-609600">
              <a:lnSpc>
                <a:spcPct val="80000"/>
              </a:lnSpc>
              <a:buAutoNum type="arabicPeriod"/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安排农作物区划，确定造林和采集种子的日期；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marL="609600" indent="-609600">
              <a:lnSpc>
                <a:spcPct val="80000"/>
              </a:lnSpc>
              <a:buAutoNum type="arabicPeriod"/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引种植物到气候条件相同的地区；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marL="609600" indent="-609600">
              <a:lnSpc>
                <a:spcPct val="80000"/>
              </a:lnSpc>
              <a:buAutoNum type="arabicPeriod"/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避免或减轻害虫的侵害；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marL="609600" indent="-609600">
              <a:lnSpc>
                <a:spcPct val="80000"/>
              </a:lnSpc>
              <a:buAutoNum type="arabicPeriod"/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便利山区农业的发展；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marL="609600" indent="-609600">
              <a:lnSpc>
                <a:spcPct val="80000"/>
              </a:lnSpc>
              <a:buAutoNum type="arabicPeriod"/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……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43305" y="2018665"/>
            <a:ext cx="469900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0" hangingPunct="0">
              <a:lnSpc>
                <a:spcPct val="120000"/>
              </a:lnSpc>
              <a:spcBef>
                <a:spcPts val="60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5.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研究物候现象的意义是什么？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072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charRg st="5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0722">
                                            <p:txEl>
                                              <p:charRg st="5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charRg st="18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0722">
                                            <p:txEl>
                                              <p:charRg st="18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charRg st="40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0722">
                                            <p:txEl>
                                              <p:charRg st="40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charRg st="56" end="6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30722">
                                            <p:txEl>
                                              <p:charRg st="56" end="6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charRg st="68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30722">
                                            <p:txEl>
                                              <p:charRg st="68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charRg st="79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30722">
                                            <p:txEl>
                                              <p:charRg st="79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4650740" y="189889"/>
            <a:ext cx="1477010" cy="772136"/>
            <a:chOff x="1309009" y="2422670"/>
            <a:chExt cx="889080" cy="772001"/>
          </a:xfrm>
        </p:grpSpPr>
        <p:sp>
          <p:nvSpPr>
            <p:cNvPr id="5" name="矩形 4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拓展·延伸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31748" name="Picture 4" descr="d59a5d22dd6acb854623e8a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65" y="1858645"/>
            <a:ext cx="3441700" cy="33604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6" name="Text Box 2"/>
          <p:cNvSpPr txBox="1"/>
          <p:nvPr/>
        </p:nvSpPr>
        <p:spPr>
          <a:xfrm>
            <a:off x="4411980" y="1630363"/>
            <a:ext cx="3059113" cy="45231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两个月前，在广州，看见了玉兰开花；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两个月后，在北京，又看见玉兰开花。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玉兰花呀，我说，你走得真慢哪！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费了两个月工夫，你才到了京华。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algn="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                        ——郭沫若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9555" y="5506720"/>
            <a:ext cx="5490845" cy="7308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charset="-122"/>
              </a:rPr>
              <a:t>用物候现象解释诗人这句感叹</a:t>
            </a:r>
            <a:endParaRPr lang="zh-CN" altLang="en-US" sz="3200" b="1" dirty="0">
              <a:solidFill>
                <a:srgbClr val="0000FF"/>
              </a:solidFill>
              <a:latin typeface="Arial" panose="020B0604020202020204" pitchFamily="34" charset="0"/>
              <a:ea typeface="楷体_GB2312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74761" name="图片 74760" descr="Ar_00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0" y="5445125"/>
            <a:ext cx="755650" cy="3286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5000943" y="295801"/>
            <a:ext cx="1476375" cy="771634"/>
            <a:chOff x="1309009" y="2422561"/>
            <a:chExt cx="889080" cy="772110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课堂·导入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2" name="等腰三角形 1"/>
            <p:cNvSpPr/>
            <p:nvPr>
              <p:custDataLst>
                <p:tags r:id="rId4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51180" y="1891665"/>
            <a:ext cx="4450080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 smtClean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观察以下图片，你发现了什么？</a:t>
            </a:r>
            <a:endParaRPr lang="zh-CN" altLang="en-US" sz="2400" dirty="0" smtClean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r="555" b="5295"/>
          <a:stretch>
            <a:fillRect/>
          </a:stretch>
        </p:blipFill>
        <p:spPr>
          <a:xfrm>
            <a:off x="525145" y="2583180"/>
            <a:ext cx="3175635" cy="18878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445" y="4609465"/>
            <a:ext cx="3201035" cy="19989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rcRect l="3642" t="4164" r="3971" b="7224"/>
          <a:stretch>
            <a:fillRect/>
          </a:stretch>
        </p:blipFill>
        <p:spPr>
          <a:xfrm>
            <a:off x="3910965" y="4668520"/>
            <a:ext cx="3275330" cy="18815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0965" y="2583180"/>
            <a:ext cx="3275330" cy="196659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95520" y="24957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品析·语言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3319" name="文本占位符 13318"/>
          <p:cNvSpPr>
            <a:spLocks noGrp="1"/>
          </p:cNvSpPr>
          <p:nvPr/>
        </p:nvSpPr>
        <p:spPr>
          <a:xfrm>
            <a:off x="350520" y="1499870"/>
            <a:ext cx="7289165" cy="1216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eaLnBrk="0" hangingPunct="0">
              <a:buNone/>
            </a:pP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1.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“如果能注意到物候延迟，选择适宜的播种日期，这种损失就</a:t>
            </a:r>
            <a:r>
              <a:rPr lang="zh-CN" altLang="en-US" sz="2400" dirty="0">
                <a:solidFill>
                  <a:srgbClr val="FF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可能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避免。”句中的“可能”能否删掉？为什么？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9935" y="3358515"/>
            <a:ext cx="309880" cy="3708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220" name="Rectangle 4"/>
          <p:cNvSpPr>
            <a:spLocks noGrp="1"/>
          </p:cNvSpPr>
          <p:nvPr/>
        </p:nvSpPr>
        <p:spPr>
          <a:xfrm>
            <a:off x="350520" y="2416810"/>
            <a:ext cx="6901815" cy="17621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2800" dirty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charset="-122"/>
              </a:rPr>
              <a:t>   </a:t>
            </a:r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   </a:t>
            </a: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不能删掉。“可能”表示估计推测，因为造成损失的原因很多，能注意到物候，选择适宜的播种日期并不意味着可以完全避免损失。如果删掉，语意就变成肯定的了，太绝多化了。“可能”体现了说明文语言的准确性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0245" name="Text Box 5"/>
          <p:cNvSpPr txBox="1"/>
          <p:nvPr/>
        </p:nvSpPr>
        <p:spPr>
          <a:xfrm>
            <a:off x="310515" y="3836670"/>
            <a:ext cx="8522335" cy="12357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7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2.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“古代流传下来的</a:t>
            </a:r>
            <a:r>
              <a:rPr lang="zh-CN" altLang="en-US" sz="2400" dirty="0">
                <a:solidFill>
                  <a:srgbClr val="FF0000"/>
                </a:solidFill>
                <a:latin typeface="华康楷体W5-A" panose="1A454350000000000000" charset="-122"/>
                <a:ea typeface="华康楷体W5-A" panose="1A454350000000000000" charset="-122"/>
              </a:rPr>
              <a:t>许多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农谚就包含了丰富的物候知识”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“南京刺槐开花</a:t>
            </a:r>
            <a:r>
              <a:rPr lang="zh-CN" altLang="en-US" sz="2400" dirty="0">
                <a:solidFill>
                  <a:srgbClr val="FF0000"/>
                </a:solidFill>
                <a:latin typeface="华康楷体W5-A" panose="1A454350000000000000" charset="-122"/>
                <a:ea typeface="华康楷体W5-A" panose="1A454350000000000000" charset="-122"/>
              </a:rPr>
              <a:t>只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比北京早10天”句中的“许多”“只”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能否去掉?为什么?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0243" name="Text Box 3"/>
          <p:cNvSpPr txBox="1"/>
          <p:nvPr/>
        </p:nvSpPr>
        <p:spPr>
          <a:xfrm>
            <a:off x="601345" y="5072380"/>
            <a:ext cx="703834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</a:rPr>
              <a:t>不能。“许多”说数量、范围,如果去掉就变为所有古代流传下来的农谚都包含了丰富的物候知识,这样一概而论,不符合实际。“只”字说明相隔较小。如果去掉,说明效果就差些。这体现了说明文语言的准确性。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75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9220" grpId="0" bldLvl="0"/>
      <p:bldP spid="10245" grpId="0"/>
      <p:bldP spid="102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95520" y="24957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品析·语言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3319" name="文本占位符 13318"/>
          <p:cNvSpPr>
            <a:spLocks noGrp="1"/>
          </p:cNvSpPr>
          <p:nvPr/>
        </p:nvSpPr>
        <p:spPr>
          <a:xfrm>
            <a:off x="350520" y="1630045"/>
            <a:ext cx="7616190" cy="12160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eaLnBrk="0" hangingPunct="0">
              <a:buNone/>
            </a:pP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3</a:t>
            </a:r>
            <a:r>
              <a:rPr lang="en-US" altLang="zh-CN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.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凡是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近海的地方,比同纬度的内陆,冬天温和,春天反而寒冷”一句中加点的“凡是”有什么表达作用?</a:t>
            </a:r>
            <a:endParaRPr lang="zh-CN" altLang="en-US" sz="2400" dirty="0"/>
          </a:p>
          <a:p>
            <a:pPr marL="0" indent="0" algn="l" eaLnBrk="0" hangingPunct="0">
              <a:buNone/>
            </a:pP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9935" y="3358515"/>
            <a:ext cx="309880" cy="3708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220" name="Rectangle 4"/>
          <p:cNvSpPr>
            <a:spLocks noGrp="1"/>
          </p:cNvSpPr>
          <p:nvPr/>
        </p:nvSpPr>
        <p:spPr>
          <a:xfrm>
            <a:off x="350520" y="2404745"/>
            <a:ext cx="7008495" cy="17621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0" hangingPunct="0">
              <a:spcBef>
                <a:spcPct val="20000"/>
              </a:spcBef>
            </a:pPr>
            <a:r>
              <a:rPr lang="zh-CN" altLang="en-US" sz="2800" dirty="0">
                <a:solidFill>
                  <a:srgbClr val="000099"/>
                </a:solidFill>
                <a:latin typeface="Arial" panose="020B0604020202020204" pitchFamily="34" charset="0"/>
                <a:ea typeface="黑体" panose="02010609060101010101" charset="-122"/>
              </a:rPr>
              <a:t>   </a:t>
            </a:r>
            <a:r>
              <a:rPr lang="zh-CN" altLang="en-US" sz="2800" b="1" dirty="0">
                <a:solidFill>
                  <a:srgbClr val="000099"/>
                </a:solidFill>
                <a:latin typeface="宋体" panose="02010600030101010101" pitchFamily="2" charset="-122"/>
              </a:rPr>
              <a:t>   </a:t>
            </a: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“凡是”表示范围,说明无一例外,只要是近海的地方,就一定比同纬度的内陆冬天温和,春天寒冷。这就体现了说明文语言的准确性。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0245" name="Text Box 5"/>
          <p:cNvSpPr txBox="1"/>
          <p:nvPr/>
        </p:nvSpPr>
        <p:spPr>
          <a:xfrm>
            <a:off x="310515" y="3836670"/>
            <a:ext cx="85223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None/>
            </a:pP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4、物候观测使用的是“活的仪器”，引号能否去掉？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sp>
        <p:nvSpPr>
          <p:cNvPr id="10243" name="Text Box 3"/>
          <p:cNvSpPr txBox="1"/>
          <p:nvPr/>
        </p:nvSpPr>
        <p:spPr>
          <a:xfrm>
            <a:off x="601345" y="4500880"/>
            <a:ext cx="67570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   </a:t>
            </a: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不能去掉，引号表示特定含义</a:t>
            </a:r>
            <a:r>
              <a:rPr lang="en-US"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,</a:t>
            </a:r>
            <a:r>
              <a:rPr sz="2000" dirty="0">
                <a:solidFill>
                  <a:srgbClr val="0070C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“活的仪器”是指“活的生物”。去掉之后，就违背了事实。</a:t>
            </a:r>
            <a:endParaRPr sz="2000" dirty="0">
              <a:solidFill>
                <a:srgbClr val="0070C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75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9220" grpId="0" bldLvl="0"/>
      <p:bldP spid="10245" grpId="0"/>
      <p:bldP spid="102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961255" y="27243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写作·特色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7411" name="Text Box 3"/>
          <p:cNvSpPr txBox="1"/>
          <p:nvPr/>
        </p:nvSpPr>
        <p:spPr>
          <a:xfrm>
            <a:off x="280035" y="2145665"/>
            <a:ext cx="7700645" cy="1691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准确严密：</a:t>
            </a:r>
            <a:endParaRPr lang="zh-CN" altLang="en-US" sz="4400" b="1" dirty="0">
              <a:solidFill>
                <a:srgbClr val="FF0066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latin typeface="方正魏碑简体" panose="03000509000000000000" charset="-122"/>
                <a:ea typeface="方正魏碑简体" panose="03000509000000000000" charset="-122"/>
              </a:rPr>
              <a:t>措词严谨，用词语从数量、范围等方面进行限制，如“许多”。</a:t>
            </a:r>
            <a:endParaRPr lang="zh-CN" altLang="en-US" sz="2400"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  <p:sp>
        <p:nvSpPr>
          <p:cNvPr id="17412" name="Text Box 4"/>
          <p:cNvSpPr txBox="1"/>
          <p:nvPr/>
        </p:nvSpPr>
        <p:spPr>
          <a:xfrm>
            <a:off x="279718" y="3944303"/>
            <a:ext cx="81534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rgbClr val="FF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  <a:t>生动形象：</a:t>
            </a:r>
            <a:endParaRPr lang="zh-CN" altLang="en-US" sz="4400" b="1" dirty="0">
              <a:solidFill>
                <a:srgbClr val="FF0066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>
                <a:latin typeface="方正魏碑简体" panose="03000509000000000000" charset="-122"/>
                <a:ea typeface="方正魏碑简体" panose="03000509000000000000" charset="-122"/>
              </a:rPr>
              <a:t>词语优美，描绘的画面生动形象，多用拟人等修辞手法。</a:t>
            </a:r>
            <a:endParaRPr lang="zh-CN" altLang="en-US" sz="2400">
              <a:latin typeface="方正魏碑简体" panose="03000509000000000000" charset="-122"/>
              <a:ea typeface="方正魏碑简体" panose="03000509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49506" name="矩形 149505"/>
          <p:cNvSpPr/>
          <p:nvPr/>
        </p:nvSpPr>
        <p:spPr>
          <a:xfrm>
            <a:off x="153670" y="2312670"/>
            <a:ext cx="7499985" cy="29711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这是一篇说明文，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语言是人们交流思想、传递信息的工具，大自然怎么会有语言？原来大自然的物候现象，如草木荣枯、候鸟去来等，实际上起着预报农时的作用，从这一点上说，物候现象仿佛就是传递信息的“大自然的语言”。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我们要亲近自然，发现更多的现象，聆听大自然的语言。 </a:t>
            </a:r>
            <a:r>
              <a:rPr lang="zh-CN" altLang="en-US" sz="28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830445" y="261644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课堂·小结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74761" name="图片 74760" descr="Ar_00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0" y="5445125"/>
            <a:ext cx="755650" cy="3286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5000943" y="295801"/>
            <a:ext cx="1476375" cy="771634"/>
            <a:chOff x="1309009" y="2422561"/>
            <a:chExt cx="889080" cy="772110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课堂·导入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2" name="等腰三角形 1"/>
            <p:cNvSpPr/>
            <p:nvPr>
              <p:custDataLst>
                <p:tags r:id="rId4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33705" y="2205990"/>
            <a:ext cx="6821805" cy="2750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黑体" panose="02010609060101010101" charset="-122"/>
                <a:sym typeface="+mn-ea"/>
              </a:rPr>
              <a:t>    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charset="-122"/>
                <a:sym typeface="+mn-ea"/>
              </a:rPr>
              <a:t>生机盎然的春天，草长莺飞，是大自然给它涂上了绿色；夏天来了，太阳把它装点得淋漓尽致；秋风扫落叶，枫叶红似火；下雪了，下雪了，那是大自然的杰作，冬天到了.....这些自然现象都是大自然的语言，一年四季，循环往复，年年如是……在生活中，你还发现大自然的那些语言？</a:t>
            </a:r>
            <a:endParaRPr lang="zh-CN" altLang="en-US" sz="2400" dirty="0">
              <a:solidFill>
                <a:srgbClr val="000000"/>
              </a:solidFill>
              <a:latin typeface="黑体" panose="02010609060101010101" charset="-122"/>
            </a:endParaRPr>
          </a:p>
          <a:p>
            <a:pPr algn="just">
              <a:lnSpc>
                <a:spcPct val="120000"/>
              </a:lnSpc>
            </a:pPr>
            <a:endParaRPr lang="zh-CN" altLang="en-US" sz="2400" dirty="0">
              <a:solidFill>
                <a:srgbClr val="000000"/>
              </a:solidFill>
              <a:latin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35170" name="文本框 135169"/>
          <p:cNvSpPr txBox="1"/>
          <p:nvPr/>
        </p:nvSpPr>
        <p:spPr>
          <a:xfrm>
            <a:off x="2374265" y="2014220"/>
            <a:ext cx="5109210" cy="36544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500" b="1" dirty="0">
                <a:solidFill>
                  <a:srgbClr val="000000"/>
                </a:solidFill>
                <a:latin typeface="华文楷体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dirty="0">
                <a:latin typeface="方正行楷简体" panose="03000509000000000000" charset="-122"/>
                <a:ea typeface="方正行楷简体" panose="03000509000000000000" charset="-122"/>
                <a:sym typeface="+mn-ea"/>
              </a:rPr>
              <a:t>是我国现代卓越的科学家。他一生在气象学、气候学、地理学、自然科学史等方面的造诣很高，而物候学也是他呕心沥学做出了重要贡献的领域之一。我国现代物候学的每一成就都是和他工作分不开的。他是我国现代物候观测网的倡导者和组织者。</a:t>
            </a:r>
            <a:endParaRPr lang="zh-CN" altLang="en-US" sz="2400" dirty="0">
              <a:latin typeface="方正行楷简体" panose="03000509000000000000" charset="-122"/>
              <a:ea typeface="方正行楷简体" panose="03000509000000000000" charset="-122"/>
            </a:endParaRPr>
          </a:p>
          <a:p>
            <a:pPr>
              <a:lnSpc>
                <a:spcPct val="120000"/>
              </a:lnSpc>
            </a:pPr>
            <a:endParaRPr sz="2400">
              <a:solidFill>
                <a:srgbClr val="000000"/>
              </a:solidFill>
              <a:latin typeface="方正行楷简体" panose="03000509000000000000" charset="-122"/>
              <a:ea typeface="方正行楷简体" panose="03000509000000000000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012373" y="367556"/>
            <a:ext cx="1476375" cy="771634"/>
            <a:chOff x="1309009" y="2422561"/>
            <a:chExt cx="889080" cy="772110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作者·简介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05" y="2381250"/>
            <a:ext cx="1571625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90830" y="1790065"/>
            <a:ext cx="7066915" cy="3928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           </a:t>
            </a:r>
            <a:r>
              <a:rPr lang="zh-CN" altLang="en-US" sz="2400" dirty="0">
                <a:solidFill>
                  <a:srgbClr val="000000"/>
                </a:solidFill>
                <a:latin typeface="华康楷体W5-A" panose="1A454350000000000000" charset="-122"/>
                <a:ea typeface="华康楷体W5-A" panose="1A454350000000000000" charset="-122"/>
              </a:rPr>
              <a:t>最近３０年，在美国，从唤醒人们的环境意识的角度上说，有一本书显然是首当其冲的，因为它表达了一种几乎是不朽的关于人和土地的生态及其伦理观。奥尔多·利奥波德的《沙乡年鉴》──一本薄薄的在１９４９年出版的自然随笔和哲学论文集，在书架上与１９世纪最著名的美国自然主义著作的经典作品──亨利·戴维·梭罗的《瓦尔登湖》占据着同等重要的位置。</a:t>
            </a:r>
            <a:endParaRPr lang="zh-CN" altLang="en-US" sz="2400" dirty="0">
              <a:solidFill>
                <a:srgbClr val="000000"/>
              </a:solidFill>
              <a:latin typeface="华康楷体W5-A" panose="1A454350000000000000" charset="-122"/>
              <a:ea typeface="华康楷体W5-A" panose="1A454350000000000000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988878" y="272306"/>
            <a:ext cx="1476375" cy="771634"/>
            <a:chOff x="1309009" y="2422561"/>
            <a:chExt cx="889080" cy="772110"/>
          </a:xfrm>
        </p:grpSpPr>
        <p:sp>
          <p:nvSpPr>
            <p:cNvPr id="5" name="矩形 4"/>
            <p:cNvSpPr/>
            <p:nvPr>
              <p:custDataLst>
                <p:tags r:id="rId1"/>
              </p:custDataLst>
            </p:nvPr>
          </p:nvSpPr>
          <p:spPr>
            <a:xfrm>
              <a:off x="1309010" y="2422561"/>
              <a:ext cx="889079" cy="277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写作·背景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/>
          </p:cNvSpPr>
          <p:nvPr>
            <p:ph idx="4294967295"/>
          </p:nvPr>
        </p:nvSpPr>
        <p:spPr>
          <a:xfrm>
            <a:off x="0" y="2326005"/>
            <a:ext cx="8229600" cy="3578225"/>
          </a:xfrm>
        </p:spPr>
        <p:txBody>
          <a:bodyPr vert="horz" wrap="square" lIns="91440" tIns="45720" rIns="91440" bIns="45720" anchor="t"/>
          <a:p>
            <a:pPr marL="365125" indent="-255270">
              <a:lnSpc>
                <a:spcPct val="80000"/>
              </a:lnSpc>
              <a:buNone/>
            </a:pPr>
            <a:r>
              <a:rPr lang="zh-CN" altLang="en-US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萌</a:t>
            </a:r>
            <a:r>
              <a:rPr lang="zh-CN" altLang="en-US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发（      ）          </a:t>
            </a:r>
            <a:r>
              <a:rPr lang="zh-CN" altLang="en-US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翩</a:t>
            </a:r>
            <a:r>
              <a:rPr lang="zh-CN" altLang="en-US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然（     ） </a:t>
            </a:r>
            <a:endParaRPr lang="zh-CN" altLang="en-US">
              <a:solidFill>
                <a:schemeClr val="tx1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marL="365125" indent="-255270">
              <a:lnSpc>
                <a:spcPct val="80000"/>
              </a:lnSpc>
              <a:buNone/>
            </a:pPr>
            <a:r>
              <a:rPr lang="zh-CN" altLang="en-US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区</a:t>
            </a:r>
            <a:r>
              <a:rPr lang="zh-CN" altLang="en-US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域</a:t>
            </a:r>
            <a:r>
              <a:rPr lang="zh-CN" altLang="en-US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（      ）          孕</a:t>
            </a:r>
            <a:r>
              <a:rPr lang="zh-CN" altLang="en-US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育</a:t>
            </a:r>
            <a:r>
              <a:rPr lang="zh-CN" altLang="en-US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（     ）  </a:t>
            </a:r>
            <a:endParaRPr lang="zh-CN" altLang="en-US">
              <a:solidFill>
                <a:schemeClr val="tx1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marL="365125" indent="-255270">
              <a:lnSpc>
                <a:spcPct val="80000"/>
              </a:lnSpc>
              <a:buNone/>
            </a:pPr>
            <a:r>
              <a:rPr lang="zh-CN" altLang="en-US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簌</a:t>
            </a:r>
            <a:r>
              <a:rPr lang="zh-CN" altLang="en-US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簌（      ）          </a:t>
            </a:r>
            <a:r>
              <a:rPr lang="zh-CN" altLang="en-US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纬</a:t>
            </a:r>
            <a:r>
              <a:rPr lang="zh-CN" altLang="en-US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度（     ）</a:t>
            </a:r>
            <a:endParaRPr lang="zh-CN" altLang="en-US">
              <a:solidFill>
                <a:schemeClr val="tx1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marL="365125" indent="-255270">
              <a:lnSpc>
                <a:spcPct val="80000"/>
              </a:lnSpc>
              <a:buNone/>
            </a:pPr>
            <a:r>
              <a:rPr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连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翘</a:t>
            </a:r>
            <a:r>
              <a:rPr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（      ）           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竺</a:t>
            </a:r>
            <a:r>
              <a:rPr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 （     ） </a:t>
            </a:r>
            <a:endParaRPr>
              <a:solidFill>
                <a:schemeClr val="tx1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  <a:p>
            <a:pPr marL="365125" indent="-255270">
              <a:lnSpc>
                <a:spcPct val="80000"/>
              </a:lnSpc>
              <a:buNone/>
            </a:pPr>
            <a:r>
              <a:rPr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可</a:t>
            </a:r>
            <a:r>
              <a:rPr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桢</a:t>
            </a:r>
            <a:r>
              <a:rPr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  <a:sym typeface="+mn-ea"/>
              </a:rPr>
              <a:t>（      ）</a:t>
            </a:r>
            <a:endParaRPr>
              <a:solidFill>
                <a:schemeClr val="tx1"/>
              </a:solidFill>
              <a:latin typeface="华康楷体W5-A" panose="1A454350000000000000" charset="-122"/>
              <a:ea typeface="华康楷体W5-A" panose="1A454350000000000000" charset="-122"/>
              <a:sym typeface="+mn-ea"/>
            </a:endParaRPr>
          </a:p>
          <a:p>
            <a:pPr marL="365125" indent="-255270">
              <a:lnSpc>
                <a:spcPct val="80000"/>
              </a:lnSpc>
              <a:buNone/>
            </a:pPr>
            <a:r>
              <a:rPr lang="zh-CN" altLang="en-US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销声</a:t>
            </a:r>
            <a:r>
              <a:rPr lang="zh-CN" altLang="en-US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匿</a:t>
            </a:r>
            <a:r>
              <a:rPr lang="zh-CN" altLang="en-US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迹（      ）  风雪</a:t>
            </a:r>
            <a:r>
              <a:rPr lang="zh-CN" altLang="en-US">
                <a:solidFill>
                  <a:srgbClr val="00B0F0"/>
                </a:solidFill>
                <a:latin typeface="华康楷体W5-A" panose="1A454350000000000000" charset="-122"/>
                <a:ea typeface="华康楷体W5-A" panose="1A454350000000000000" charset="-122"/>
              </a:rPr>
              <a:t>载</a:t>
            </a:r>
            <a:r>
              <a:rPr lang="zh-CN" altLang="en-US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途（       ）</a:t>
            </a:r>
            <a:endParaRPr lang="zh-CN" altLang="en-US">
              <a:solidFill>
                <a:schemeClr val="tx1"/>
              </a:solidFill>
              <a:latin typeface="华康楷体W5-A" panose="1A454350000000000000" charset="-122"/>
              <a:ea typeface="华康楷体W5-A" panose="1A454350000000000000" charset="-122"/>
            </a:endParaRPr>
          </a:p>
          <a:p>
            <a:pPr marL="365125" indent="-255270">
              <a:lnSpc>
                <a:spcPct val="80000"/>
              </a:lnSpc>
              <a:buNone/>
            </a:pPr>
            <a:r>
              <a:rPr lang="zh-CN" altLang="en-US">
                <a:solidFill>
                  <a:schemeClr val="tx1"/>
                </a:solidFill>
                <a:latin typeface="华康楷体W5-A" panose="1A454350000000000000" charset="-122"/>
                <a:ea typeface="华康楷体W5-A" panose="1A454350000000000000" charset="-122"/>
              </a:rPr>
              <a:t>      </a:t>
            </a:r>
            <a:r>
              <a:rPr lang="zh-CN" altLang="en-US" b="1" dirty="0"/>
              <a:t>          </a:t>
            </a:r>
            <a:endParaRPr lang="zh-CN" altLang="en-US" b="1" dirty="0"/>
          </a:p>
        </p:txBody>
      </p:sp>
      <p:sp>
        <p:nvSpPr>
          <p:cNvPr id="18435" name="Text Box 3"/>
          <p:cNvSpPr txBox="1"/>
          <p:nvPr/>
        </p:nvSpPr>
        <p:spPr>
          <a:xfrm>
            <a:off x="1397635" y="2202815"/>
            <a:ext cx="12839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err="1">
                <a:solidFill>
                  <a:srgbClr val="FF0066"/>
                </a:solidFill>
                <a:latin typeface="Arial" panose="020B0604020202020204" pitchFamily="34" charset="0"/>
              </a:rPr>
              <a:t>m</a:t>
            </a:r>
            <a:r>
              <a:rPr lang="en-US" altLang="zh-CN" sz="2800" b="1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altLang="zh-CN" sz="2800" b="1" err="1">
                <a:solidFill>
                  <a:srgbClr val="FF0066"/>
                </a:solidFill>
                <a:latin typeface="Arial" panose="020B0604020202020204" pitchFamily="34" charset="0"/>
              </a:rPr>
              <a:t>ng</a:t>
            </a:r>
            <a:endParaRPr lang="en-US" altLang="zh-CN" sz="28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Text Box 4"/>
          <p:cNvSpPr txBox="1"/>
          <p:nvPr/>
        </p:nvSpPr>
        <p:spPr>
          <a:xfrm>
            <a:off x="5763578" y="2202815"/>
            <a:ext cx="9937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piān</a:t>
            </a:r>
            <a:endParaRPr lang="en-US" altLang="zh-CN" sz="2800" b="1">
              <a:solidFill>
                <a:srgbClr val="FF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437" name="Text Box 5"/>
          <p:cNvSpPr txBox="1"/>
          <p:nvPr/>
        </p:nvSpPr>
        <p:spPr>
          <a:xfrm>
            <a:off x="5740083" y="2724468"/>
            <a:ext cx="101758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err="1">
                <a:solidFill>
                  <a:srgbClr val="FF0066"/>
                </a:solidFill>
                <a:latin typeface="Arial" panose="020B0604020202020204" pitchFamily="34" charset="0"/>
              </a:rPr>
              <a:t>yùn</a:t>
            </a:r>
            <a:endParaRPr lang="en-US" altLang="zh-CN" sz="28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8438" name="Text Box 6"/>
          <p:cNvSpPr txBox="1"/>
          <p:nvPr/>
        </p:nvSpPr>
        <p:spPr>
          <a:xfrm>
            <a:off x="1696720" y="3246755"/>
            <a:ext cx="6832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sù</a:t>
            </a:r>
            <a:endParaRPr lang="en-US" altLang="zh-CN" sz="2800" b="1">
              <a:solidFill>
                <a:srgbClr val="FF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439" name="Text Box 7"/>
          <p:cNvSpPr txBox="1"/>
          <p:nvPr/>
        </p:nvSpPr>
        <p:spPr>
          <a:xfrm>
            <a:off x="2541270" y="4716780"/>
            <a:ext cx="5124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err="1">
                <a:solidFill>
                  <a:srgbClr val="FF0066"/>
                </a:solidFill>
                <a:latin typeface="Arial" panose="020B0604020202020204" pitchFamily="34" charset="0"/>
              </a:rPr>
              <a:t>nì</a:t>
            </a:r>
            <a:endParaRPr lang="en-US" altLang="zh-CN" sz="28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8440" name="Text Box 8"/>
          <p:cNvSpPr txBox="1"/>
          <p:nvPr/>
        </p:nvSpPr>
        <p:spPr>
          <a:xfrm>
            <a:off x="6031865" y="4716780"/>
            <a:ext cx="7346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err="1">
                <a:solidFill>
                  <a:srgbClr val="FF0066"/>
                </a:solidFill>
                <a:latin typeface="Arial" panose="020B0604020202020204" pitchFamily="34" charset="0"/>
              </a:rPr>
              <a:t>zài</a:t>
            </a:r>
            <a:endParaRPr lang="en-US" altLang="zh-CN" sz="28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8441" name="Text Box 9"/>
          <p:cNvSpPr txBox="1"/>
          <p:nvPr/>
        </p:nvSpPr>
        <p:spPr>
          <a:xfrm>
            <a:off x="1698625" y="2724785"/>
            <a:ext cx="6813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err="1">
                <a:solidFill>
                  <a:srgbClr val="FF0066"/>
                </a:solidFill>
                <a:latin typeface="Arial" panose="020B0604020202020204" pitchFamily="34" charset="0"/>
              </a:rPr>
              <a:t>yù</a:t>
            </a:r>
            <a:endParaRPr lang="en-US" altLang="zh-CN" sz="28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8442" name="Text Box 10"/>
          <p:cNvSpPr txBox="1"/>
          <p:nvPr/>
        </p:nvSpPr>
        <p:spPr>
          <a:xfrm>
            <a:off x="5852795" y="3246755"/>
            <a:ext cx="8159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err="1">
                <a:solidFill>
                  <a:srgbClr val="FF0066"/>
                </a:solidFill>
                <a:latin typeface="Arial" panose="020B0604020202020204" pitchFamily="34" charset="0"/>
              </a:rPr>
              <a:t>wěi</a:t>
            </a:r>
            <a:endParaRPr lang="en-US" altLang="zh-CN" sz="28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8445" name="AutoShape 13"/>
          <p:cNvSpPr/>
          <p:nvPr/>
        </p:nvSpPr>
        <p:spPr>
          <a:xfrm>
            <a:off x="1397000" y="4668838"/>
            <a:ext cx="112713" cy="1235075"/>
          </a:xfrm>
          <a:prstGeom prst="leftBrace">
            <a:avLst>
              <a:gd name="adj1" fmla="val 91314"/>
              <a:gd name="adj2" fmla="val 50000"/>
            </a:avLst>
          </a:prstGeom>
          <a:noFill/>
          <a:ln w="9525">
            <a:noFill/>
          </a:ln>
        </p:spPr>
        <p:txBody>
          <a:bodyPr wrap="none" anchor="ctr"/>
          <a:p>
            <a:pPr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50" name="AutoShape 18"/>
          <p:cNvSpPr/>
          <p:nvPr/>
        </p:nvSpPr>
        <p:spPr>
          <a:xfrm>
            <a:off x="6343650" y="4716463"/>
            <a:ext cx="111125" cy="1216025"/>
          </a:xfrm>
          <a:prstGeom prst="leftBrace">
            <a:avLst>
              <a:gd name="adj1" fmla="val 91190"/>
              <a:gd name="adj2" fmla="val 50000"/>
            </a:avLst>
          </a:prstGeom>
          <a:noFill/>
          <a:ln w="9525">
            <a:noFill/>
          </a:ln>
        </p:spPr>
        <p:txBody>
          <a:bodyPr wrap="none" anchor="ctr"/>
          <a:p>
            <a:pPr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53" name="Text Box 21"/>
          <p:cNvSpPr txBox="1"/>
          <p:nvPr/>
        </p:nvSpPr>
        <p:spPr>
          <a:xfrm>
            <a:off x="1577975" y="3695383"/>
            <a:ext cx="91376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 b="1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qiáo</a:t>
            </a:r>
            <a:endParaRPr lang="en-US" altLang="zh-CN" sz="2800" b="1" err="1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54" name="Text Box 22"/>
          <p:cNvSpPr txBox="1"/>
          <p:nvPr/>
        </p:nvSpPr>
        <p:spPr>
          <a:xfrm>
            <a:off x="5852478" y="3765233"/>
            <a:ext cx="79502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buFont typeface="Arial" panose="020B0604020202020204" pitchFamily="34" charset="0"/>
              <a:buNone/>
            </a:pPr>
            <a:r>
              <a:rPr lang="en-US" altLang="zh-CN" sz="2800" b="1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zhú</a:t>
            </a:r>
            <a:endParaRPr lang="en-US" altLang="zh-CN" sz="2800" b="1" err="1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55" name="Text Box 23"/>
          <p:cNvSpPr txBox="1"/>
          <p:nvPr/>
        </p:nvSpPr>
        <p:spPr>
          <a:xfrm>
            <a:off x="1537970" y="4187508"/>
            <a:ext cx="99250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>
              <a:buFont typeface="Arial" panose="020B0604020202020204" pitchFamily="34" charset="0"/>
              <a:buNone/>
            </a:pPr>
            <a:r>
              <a:rPr lang="en-US" altLang="zh-CN" sz="2800" b="1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zhēn</a:t>
            </a:r>
            <a:endParaRPr lang="en-US" altLang="zh-CN" sz="2800" b="1" err="1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195" name="矩形 136194"/>
          <p:cNvSpPr/>
          <p:nvPr/>
        </p:nvSpPr>
        <p:spPr>
          <a:xfrm>
            <a:off x="414655" y="1372870"/>
            <a:ext cx="1417320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lvl="0" indent="0" fontAlgn="auto">
              <a:lnSpc>
                <a:spcPct val="150000"/>
              </a:lnSpc>
              <a:buClr>
                <a:srgbClr val="BBE0E3"/>
              </a:buClr>
              <a:buFont typeface="Arial" panose="020B0604020202020204" pitchFamily="34" charset="0"/>
              <a:buNone/>
            </a:pPr>
            <a:r>
              <a:rPr lang="en-US" altLang="zh-CN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1.</a:t>
            </a:r>
            <a:r>
              <a:rPr lang="zh-CN" altLang="en-US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注音</a:t>
            </a:r>
            <a:endParaRPr lang="zh-CN" altLang="en-US" sz="3200" b="1" strike="noStrike" noProof="1" dirty="0">
              <a:solidFill>
                <a:srgbClr val="C00000"/>
              </a:solidFill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724718" y="267529"/>
            <a:ext cx="1509712" cy="787206"/>
            <a:chOff x="1309009" y="2425886"/>
            <a:chExt cx="889080" cy="768785"/>
          </a:xfrm>
        </p:grpSpPr>
        <p:sp>
          <p:nvSpPr>
            <p:cNvPr id="2" name="矩形 1"/>
            <p:cNvSpPr/>
            <p:nvPr>
              <p:custDataLst>
                <p:tags r:id="rId1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2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7" grpId="0"/>
      <p:bldP spid="18438" grpId="0"/>
      <p:bldP spid="18439" grpId="0"/>
      <p:bldP spid="18440" grpId="0"/>
      <p:bldP spid="18441" grpId="0"/>
      <p:bldP spid="18442" grpId="0"/>
      <p:bldP spid="18453" grpId="0" bldLvl="0"/>
      <p:bldP spid="18454" grpId="0" bldLvl="0"/>
      <p:bldP spid="18455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0482" name="Rectangle 3"/>
          <p:cNvSpPr>
            <a:spLocks noGrp="1"/>
          </p:cNvSpPr>
          <p:nvPr>
            <p:ph idx="4294967295"/>
          </p:nvPr>
        </p:nvSpPr>
        <p:spPr>
          <a:xfrm>
            <a:off x="601980" y="2108200"/>
            <a:ext cx="8542020" cy="4818380"/>
          </a:xfrm>
        </p:spPr>
        <p:txBody>
          <a:bodyPr vert="horz" wrap="square" lIns="91440" tIns="45720" rIns="91440" bIns="45720" anchor="t"/>
          <a:p>
            <a:pPr marL="567055" indent="-457200"/>
            <a:r>
              <a:rPr lang="zh-CN" altLang="en-US" b="1" dirty="0">
                <a:effectLst>
                  <a:outerShdw blurRad="38100" dist="38100" dir="2700000">
                    <a:srgbClr val="FFFFFF"/>
                  </a:outerShdw>
                </a:effectLst>
              </a:rPr>
              <a:t> 翩然：</a:t>
            </a:r>
            <a:endParaRPr lang="zh-CN" altLang="en-US"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567055" indent="-457200"/>
            <a:r>
              <a:rPr lang="zh-CN" altLang="en-US" b="1" dirty="0">
                <a:effectLst>
                  <a:outerShdw blurRad="38100" dist="38100" dir="2700000">
                    <a:srgbClr val="FFFFFF"/>
                  </a:outerShdw>
                </a:effectLst>
              </a:rPr>
              <a:t> 孕育：</a:t>
            </a:r>
            <a:endParaRPr lang="zh-CN" altLang="en-US"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567055" indent="-457200"/>
            <a:r>
              <a:rPr lang="zh-CN" altLang="en-US" b="1" dirty="0">
                <a:effectLst>
                  <a:outerShdw blurRad="38100" dist="38100" dir="2700000">
                    <a:srgbClr val="FFFFFF"/>
                  </a:outerShdw>
                </a:effectLst>
              </a:rPr>
              <a:t>销声匿迹：</a:t>
            </a:r>
            <a:endParaRPr lang="zh-CN" altLang="en-US"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567055" indent="-457200"/>
            <a:r>
              <a:rPr lang="zh-CN" altLang="en-US" b="1" dirty="0">
                <a:effectLst>
                  <a:outerShdw blurRad="38100" dist="38100" dir="2700000">
                    <a:srgbClr val="FFFFFF"/>
                  </a:outerShdw>
                </a:effectLst>
              </a:rPr>
              <a:t>载途：</a:t>
            </a:r>
            <a:endParaRPr lang="zh-CN" altLang="en-US"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567055" indent="-457200"/>
            <a:r>
              <a:rPr lang="zh-CN" altLang="en-US" b="1" dirty="0">
                <a:effectLst>
                  <a:outerShdw blurRad="38100" dist="38100" dir="2700000">
                    <a:srgbClr val="FFFFFF"/>
                  </a:outerShdw>
                </a:effectLst>
              </a:rPr>
              <a:t>次第：</a:t>
            </a:r>
            <a:endParaRPr lang="zh-CN" altLang="en-US" sz="2400" dirty="0">
              <a:solidFill>
                <a:schemeClr val="tx1"/>
              </a:solidFill>
              <a:latin typeface="微软简楷体" charset="0"/>
              <a:ea typeface="微软简楷体" charset="0"/>
            </a:endParaRPr>
          </a:p>
          <a:p>
            <a:pPr marL="567055" indent="-457200"/>
            <a:r>
              <a:rPr lang="zh-CN" altLang="en-US" b="1" dirty="0">
                <a:effectLst>
                  <a:outerShdw blurRad="38100" dist="38100" dir="2700000">
                    <a:srgbClr val="FFFFFF"/>
                  </a:outerShdw>
                </a:effectLst>
              </a:rPr>
              <a:t>萌发：</a:t>
            </a:r>
            <a:endParaRPr lang="zh-CN" altLang="en-US" b="1" dirty="0">
              <a:effectLst>
                <a:outerShdw blurRad="38100" dist="38100" dir="2700000">
                  <a:srgbClr val="FFFFFF"/>
                </a:outerShdw>
              </a:effectLst>
            </a:endParaRPr>
          </a:p>
          <a:p>
            <a:pPr marL="567055" indent="-457200"/>
            <a:r>
              <a:rPr lang="zh-CN" altLang="en-US" b="1" dirty="0">
                <a:effectLst>
                  <a:outerShdw blurRad="38100" dist="38100" dir="2700000">
                    <a:srgbClr val="FFFFFF"/>
                  </a:outerShdw>
                </a:effectLst>
              </a:rPr>
              <a:t>周而复始：</a:t>
            </a:r>
            <a:endParaRPr lang="zh-CN" altLang="en-US" b="1" dirty="0">
              <a:effectLst>
                <a:outerShdw blurRad="38100" dist="38100" dir="2700000">
                  <a:srgbClr val="FFFFFF"/>
                </a:outerShdw>
              </a:effectLst>
            </a:endParaRPr>
          </a:p>
        </p:txBody>
      </p:sp>
      <p:sp>
        <p:nvSpPr>
          <p:cNvPr id="20484" name="Text Box 4"/>
          <p:cNvSpPr txBox="1"/>
          <p:nvPr/>
        </p:nvSpPr>
        <p:spPr>
          <a:xfrm>
            <a:off x="2432685" y="2197735"/>
            <a:ext cx="24771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微软简楷体" charset="0"/>
                <a:ea typeface="微软简楷体" charset="0"/>
              </a:rPr>
              <a:t>动作轻快的样子。</a:t>
            </a:r>
            <a:endParaRPr lang="zh-CN" altLang="en-US" sz="2400" dirty="0" smtClean="0">
              <a:latin typeface="微软简楷体" charset="0"/>
              <a:ea typeface="微软简楷体" charset="0"/>
            </a:endParaRPr>
          </a:p>
        </p:txBody>
      </p:sp>
      <p:sp>
        <p:nvSpPr>
          <p:cNvPr id="20485" name="Text Box 5"/>
          <p:cNvSpPr txBox="1"/>
          <p:nvPr/>
        </p:nvSpPr>
        <p:spPr>
          <a:xfrm>
            <a:off x="2393315" y="2803843"/>
            <a:ext cx="7315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微软简楷体" charset="0"/>
                <a:ea typeface="微软简楷体" charset="0"/>
              </a:rPr>
              <a:t>怀胎生育，用来比喻酝酿着新事物。</a:t>
            </a:r>
            <a:endParaRPr lang="zh-CN" altLang="en-US" sz="2400" dirty="0" smtClean="0">
              <a:latin typeface="微软简楷体" charset="0"/>
              <a:ea typeface="微软简楷体" charset="0"/>
            </a:endParaRPr>
          </a:p>
        </p:txBody>
      </p:sp>
      <p:sp>
        <p:nvSpPr>
          <p:cNvPr id="20486" name="Text Box 6"/>
          <p:cNvSpPr txBox="1"/>
          <p:nvPr/>
        </p:nvSpPr>
        <p:spPr>
          <a:xfrm>
            <a:off x="2856230" y="3264535"/>
            <a:ext cx="52628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微软简楷体" charset="0"/>
                <a:ea typeface="微软简楷体" charset="0"/>
              </a:rPr>
              <a:t>原意是不公开讲话，不公开露面。</a:t>
            </a:r>
            <a:r>
              <a:rPr lang="zh-CN" altLang="en-US" sz="2400" dirty="0" smtClean="0">
                <a:latin typeface="微软简楷体" charset="0"/>
                <a:ea typeface="微软简楷体" charset="0"/>
                <a:sym typeface="+mn-ea"/>
              </a:rPr>
              <a:t>这里指昆虫都无声无息、无影无踪了。</a:t>
            </a:r>
            <a:endParaRPr lang="zh-CN" altLang="en-US" sz="2400" dirty="0" smtClean="0">
              <a:latin typeface="微软简楷体" charset="0"/>
              <a:ea typeface="微软简楷体" charset="0"/>
            </a:endParaRPr>
          </a:p>
        </p:txBody>
      </p:sp>
      <p:sp>
        <p:nvSpPr>
          <p:cNvPr id="20487" name="Text Box 7"/>
          <p:cNvSpPr txBox="1"/>
          <p:nvPr/>
        </p:nvSpPr>
        <p:spPr>
          <a:xfrm>
            <a:off x="2204085" y="4076383"/>
            <a:ext cx="6400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微软简楷体" charset="0"/>
                <a:ea typeface="微软简楷体" charset="0"/>
              </a:rPr>
              <a:t>满路，有遍地的意思。</a:t>
            </a:r>
            <a:endParaRPr lang="zh-CN" altLang="en-US" sz="2400" dirty="0" smtClean="0">
              <a:latin typeface="微软简楷体" charset="0"/>
              <a:ea typeface="微软简楷体" charset="0"/>
            </a:endParaRPr>
          </a:p>
        </p:txBody>
      </p:sp>
      <p:sp>
        <p:nvSpPr>
          <p:cNvPr id="20488" name="Text Box 8"/>
          <p:cNvSpPr txBox="1"/>
          <p:nvPr/>
        </p:nvSpPr>
        <p:spPr>
          <a:xfrm>
            <a:off x="2204085" y="4698365"/>
            <a:ext cx="3886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微软简楷体" charset="0"/>
                <a:ea typeface="微软简楷体" charset="0"/>
              </a:rPr>
              <a:t>一个接一个。</a:t>
            </a:r>
            <a:endParaRPr lang="zh-CN" altLang="en-US" sz="2400" dirty="0" smtClean="0">
              <a:latin typeface="微软简楷体" charset="0"/>
              <a:ea typeface="微软简楷体" charset="0"/>
            </a:endParaRPr>
          </a:p>
        </p:txBody>
      </p:sp>
      <p:sp>
        <p:nvSpPr>
          <p:cNvPr id="20489" name="Text Box 9"/>
          <p:cNvSpPr txBox="1"/>
          <p:nvPr/>
        </p:nvSpPr>
        <p:spPr>
          <a:xfrm>
            <a:off x="2242185" y="5323840"/>
            <a:ext cx="6324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微软简楷体" charset="0"/>
                <a:ea typeface="微软简楷体" charset="0"/>
              </a:rPr>
              <a:t>种子发芽。比喻事物发生。</a:t>
            </a:r>
            <a:endParaRPr lang="zh-CN" altLang="en-US" sz="2400" dirty="0" smtClean="0">
              <a:latin typeface="微软简楷体" charset="0"/>
              <a:ea typeface="微软简楷体" charset="0"/>
            </a:endParaRPr>
          </a:p>
        </p:txBody>
      </p:sp>
      <p:sp>
        <p:nvSpPr>
          <p:cNvPr id="20490" name="Text Box 10"/>
          <p:cNvSpPr txBox="1"/>
          <p:nvPr/>
        </p:nvSpPr>
        <p:spPr>
          <a:xfrm>
            <a:off x="3088958" y="5948998"/>
            <a:ext cx="5029200" cy="4235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微软简楷体" charset="0"/>
                <a:ea typeface="微软简楷体" charset="0"/>
              </a:rPr>
              <a:t>一次又一次地循环。</a:t>
            </a:r>
            <a:endParaRPr lang="zh-CN" altLang="en-US" sz="2400" dirty="0" smtClean="0">
              <a:latin typeface="微软简楷体" charset="0"/>
              <a:ea typeface="微软简楷体" charset="0"/>
            </a:endParaRPr>
          </a:p>
        </p:txBody>
      </p:sp>
      <p:pic>
        <p:nvPicPr>
          <p:cNvPr id="20492" name="Picture 1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51725" y="4076700"/>
            <a:ext cx="1543050" cy="2038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6195" name="矩形 136194"/>
          <p:cNvSpPr/>
          <p:nvPr/>
        </p:nvSpPr>
        <p:spPr>
          <a:xfrm>
            <a:off x="128270" y="1450975"/>
            <a:ext cx="2961005" cy="82994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457200" lvl="0" indent="-457200" fontAlgn="auto">
              <a:lnSpc>
                <a:spcPct val="150000"/>
              </a:lnSpc>
              <a:buClr>
                <a:srgbClr val="BBE0E3"/>
              </a:buClr>
              <a:buFont typeface="Arial" panose="020B0604020202020204" pitchFamily="34" charset="0"/>
              <a:buChar char="•"/>
            </a:pPr>
            <a:r>
              <a:rPr lang="en-US" altLang="zh-CN" sz="3200" b="1" strike="noStrike" noProof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  <a:cs typeface="+mn-cs"/>
              </a:rPr>
              <a:t>2.理解词义</a:t>
            </a:r>
            <a:endParaRPr lang="zh-CN" altLang="en-US" sz="2800" strike="noStrike" noProof="1" dirty="0">
              <a:solidFill>
                <a:srgbClr val="00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7179" name="组合 3"/>
          <p:cNvGrpSpPr/>
          <p:nvPr/>
        </p:nvGrpSpPr>
        <p:grpSpPr>
          <a:xfrm>
            <a:off x="4866958" y="244034"/>
            <a:ext cx="1509712" cy="787206"/>
            <a:chOff x="1309009" y="2425886"/>
            <a:chExt cx="889080" cy="768785"/>
          </a:xfrm>
        </p:grpSpPr>
        <p:sp>
          <p:nvSpPr>
            <p:cNvPr id="5" name="矩形 4"/>
            <p:cNvSpPr/>
            <p:nvPr>
              <p:custDataLst>
                <p:tags r:id="rId3"/>
              </p:custDataLst>
            </p:nvPr>
          </p:nvSpPr>
          <p:spPr>
            <a:xfrm>
              <a:off x="1309010" y="2425886"/>
              <a:ext cx="889079" cy="2703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 fontAlgn="base"/>
              <a:r>
                <a:rPr lang="zh-CN" altLang="en-US" strike="noStrike" noProof="1" smtClean="0">
                  <a:solidFill>
                    <a:schemeClr val="bg1"/>
                  </a:solidFill>
                </a:rPr>
                <a:t>字·词·音</a:t>
              </a:r>
              <a:endParaRPr lang="zh-CN" altLang="en-US" strike="noStrike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4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 fontAlgn="base"/>
              <a:endParaRPr lang="zh-CN" altLang="en-US" strike="noStrike" noProof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/>
      <p:bldP spid="20485" grpId="0"/>
      <p:bldP spid="20486" grpId="0"/>
      <p:bldP spid="20487" grpId="0"/>
      <p:bldP spid="20488" grpId="0"/>
      <p:bldP spid="20489" grpId="0"/>
      <p:bldP spid="204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9218" name="Rectangle 7"/>
          <p:cNvSpPr>
            <a:spLocks noGrp="1" noRot="1"/>
          </p:cNvSpPr>
          <p:nvPr/>
        </p:nvSpPr>
        <p:spPr>
          <a:xfrm>
            <a:off x="2083435" y="1643380"/>
            <a:ext cx="4722813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r>
              <a:rPr lang="zh-CN" altLang="en-US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听读课文</a:t>
            </a:r>
            <a:r>
              <a:rPr lang="en-US" altLang="zh-CN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——</a:t>
            </a:r>
            <a:r>
              <a:rPr lang="zh-CN" altLang="en-US" sz="2800" dirty="0">
                <a:solidFill>
                  <a:srgbClr val="000000"/>
                </a:solidFill>
                <a:latin typeface="华文行楷" panose="02010800040101010101" charset="-122"/>
                <a:ea typeface="华文行楷" panose="02010800040101010101" charset="-122"/>
              </a:rPr>
              <a:t>分析文章结构。</a:t>
            </a:r>
            <a:endParaRPr lang="zh-CN" altLang="en-US" sz="2800" dirty="0">
              <a:solidFill>
                <a:srgbClr val="000000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4726305" y="27624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2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整体·感知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3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7" name="云形标注 6"/>
          <p:cNvSpPr/>
          <p:nvPr/>
        </p:nvSpPr>
        <p:spPr>
          <a:xfrm>
            <a:off x="871855" y="1643380"/>
            <a:ext cx="1238250" cy="852805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91540" y="1824355"/>
            <a:ext cx="1198880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bg2"/>
                </a:solidFill>
                <a:latin typeface="华文行楷" panose="02010800040101010101" charset="-122"/>
                <a:ea typeface="华文行楷" panose="02010800040101010101" charset="-122"/>
              </a:rPr>
              <a:t>点击图片</a:t>
            </a:r>
            <a:endParaRPr lang="zh-CN" altLang="en-US" sz="2000" dirty="0" smtClean="0">
              <a:solidFill>
                <a:schemeClr val="bg2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3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5295" y="2786380"/>
            <a:ext cx="4859020" cy="273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8194" name="Picture 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7050" y="4352608"/>
            <a:ext cx="12954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 Box 3"/>
          <p:cNvSpPr txBox="1"/>
          <p:nvPr/>
        </p:nvSpPr>
        <p:spPr>
          <a:xfrm>
            <a:off x="359410" y="1570990"/>
            <a:ext cx="37026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C00000"/>
                </a:solidFill>
                <a:latin typeface="华文行楷" panose="02010800040101010101" charset="-122"/>
                <a:ea typeface="华文行楷" panose="02010800040101010101" charset="-122"/>
              </a:rPr>
              <a:t>说明文的阅读方法：</a:t>
            </a:r>
            <a:endParaRPr lang="zh-CN" altLang="en-US" sz="3600" b="1" dirty="0">
              <a:solidFill>
                <a:srgbClr val="FF0000"/>
              </a:solidFill>
              <a:latin typeface="楷体_GB2312" panose="02010609030101010101" charset="-122"/>
              <a:ea typeface="黑体" panose="02010609060101010101" charset="-122"/>
            </a:endParaRPr>
          </a:p>
        </p:txBody>
      </p:sp>
      <p:sp>
        <p:nvSpPr>
          <p:cNvPr id="8196" name="Text Box 4"/>
          <p:cNvSpPr txBox="1"/>
          <p:nvPr/>
        </p:nvSpPr>
        <p:spPr>
          <a:xfrm>
            <a:off x="593725" y="2614613"/>
            <a:ext cx="36020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楷体_GB2312" panose="02010609030101010101" charset="-122"/>
                <a:ea typeface="楷体_GB2312" panose="02010609030101010101" charset="-122"/>
              </a:rPr>
              <a:t>2</a:t>
            </a: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说明对象的特点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8197" name="Text Box 5"/>
          <p:cNvSpPr txBox="1"/>
          <p:nvPr/>
        </p:nvSpPr>
        <p:spPr>
          <a:xfrm>
            <a:off x="593725" y="3310573"/>
            <a:ext cx="26352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楷体_GB2312" panose="02010609030101010101" charset="-122"/>
                <a:ea typeface="楷体_GB2312" panose="02010609030101010101" charset="-122"/>
              </a:rPr>
              <a:t>3</a:t>
            </a: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说明文的分类</a:t>
            </a:r>
            <a:endParaRPr lang="zh-CN" altLang="en-US" sz="36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8198" name="Text Box 6"/>
          <p:cNvSpPr txBox="1"/>
          <p:nvPr/>
        </p:nvSpPr>
        <p:spPr>
          <a:xfrm>
            <a:off x="615950" y="2040573"/>
            <a:ext cx="2590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楷体_GB2312" panose="02010609030101010101" charset="-122"/>
                <a:ea typeface="楷体_GB2312" panose="02010609030101010101" charset="-122"/>
              </a:rPr>
              <a:t>1</a:t>
            </a:r>
            <a:r>
              <a:rPr lang="zh-CN" altLang="en-US" sz="2800" dirty="0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楷体_GB2312" panose="02010609030101010101" charset="-122"/>
              </a:rPr>
              <a:t>说明的对象</a:t>
            </a:r>
            <a:endParaRPr lang="zh-CN" altLang="en-US" sz="2800" dirty="0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楷体_GB2312" panose="02010609030101010101" charset="-122"/>
            </a:endParaRPr>
          </a:p>
        </p:txBody>
      </p:sp>
      <p:sp>
        <p:nvSpPr>
          <p:cNvPr id="8199" name="Text Box 7"/>
          <p:cNvSpPr txBox="1"/>
          <p:nvPr/>
        </p:nvSpPr>
        <p:spPr>
          <a:xfrm>
            <a:off x="3508375" y="2963863"/>
            <a:ext cx="449516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62E7A"/>
                </a:solidFill>
                <a:latin typeface="楷体_GB2312" panose="02010609030101010101" charset="-122"/>
                <a:ea typeface="楷体_GB2312" panose="02010609030101010101" charset="-122"/>
              </a:rPr>
              <a:t>内容：事物说明文 事理说明文</a:t>
            </a:r>
            <a:r>
              <a:rPr lang="zh-CN" altLang="en-US" sz="2800" b="1" dirty="0">
                <a:latin typeface="楷体_GB2312" panose="02010609030101010101" charset="-122"/>
                <a:ea typeface="楷体_GB2312" panose="02010609030101010101" charset="-122"/>
              </a:rPr>
              <a:t> </a:t>
            </a:r>
            <a:endParaRPr lang="zh-CN" altLang="en-US" sz="28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8200" name="Text Box 8"/>
          <p:cNvSpPr txBox="1"/>
          <p:nvPr/>
        </p:nvSpPr>
        <p:spPr>
          <a:xfrm>
            <a:off x="3508375" y="3475038"/>
            <a:ext cx="431546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62E7A"/>
                </a:solidFill>
                <a:latin typeface="楷体_GB2312" panose="02010609030101010101" charset="-122"/>
                <a:ea typeface="楷体_GB2312" panose="02010609030101010101" charset="-122"/>
              </a:rPr>
              <a:t>语言：生动说明文 平实说明文</a:t>
            </a:r>
            <a:endParaRPr lang="zh-CN" altLang="en-US" sz="2400" b="1" dirty="0">
              <a:solidFill>
                <a:srgbClr val="F62E7A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8201" name="Text Box 9"/>
          <p:cNvSpPr txBox="1"/>
          <p:nvPr/>
        </p:nvSpPr>
        <p:spPr>
          <a:xfrm>
            <a:off x="553720" y="4178300"/>
            <a:ext cx="33147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楷体_GB2312" panose="02010609030101010101" charset="-122"/>
                <a:ea typeface="楷体_GB2312" panose="02010609030101010101" charset="-122"/>
              </a:rPr>
              <a:t>4</a:t>
            </a: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说明方法常见的有</a:t>
            </a:r>
            <a:endParaRPr lang="zh-CN" altLang="en-US" sz="36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8202" name="Text Box 10"/>
          <p:cNvSpPr txBox="1"/>
          <p:nvPr/>
        </p:nvSpPr>
        <p:spPr>
          <a:xfrm>
            <a:off x="3786505" y="3977640"/>
            <a:ext cx="4495800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62E7A"/>
                </a:solidFill>
                <a:latin typeface="楷体_GB2312" panose="02010609030101010101" charset="-122"/>
                <a:ea typeface="楷体_GB2312" panose="02010609030101010101" charset="-122"/>
              </a:rPr>
              <a:t>举例子 分类别 列数字 作比较</a:t>
            </a:r>
            <a:r>
              <a:rPr lang="zh-CN" altLang="en-US" sz="2800" b="1" dirty="0">
                <a:solidFill>
                  <a:srgbClr val="F62E7A"/>
                </a:solidFill>
                <a:latin typeface="楷体_GB2312" panose="02010609030101010101" charset="-122"/>
                <a:ea typeface="楷体_GB2312" panose="02010609030101010101" charset="-122"/>
              </a:rPr>
              <a:t> </a:t>
            </a:r>
            <a:endParaRPr lang="zh-CN" altLang="en-US" sz="2800" b="1" dirty="0">
              <a:solidFill>
                <a:srgbClr val="F62E7A"/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62E7A"/>
                </a:solidFill>
                <a:latin typeface="楷体_GB2312" panose="02010609030101010101" charset="-122"/>
                <a:ea typeface="楷体_GB2312" panose="02010609030101010101" charset="-122"/>
              </a:rPr>
              <a:t>画图表 下定义 作诠释 打比方</a:t>
            </a:r>
            <a:endParaRPr lang="zh-CN" altLang="en-US" sz="2400" b="1" dirty="0">
              <a:solidFill>
                <a:srgbClr val="F62E7A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8203" name="Text Box 11"/>
          <p:cNvSpPr txBox="1"/>
          <p:nvPr/>
        </p:nvSpPr>
        <p:spPr>
          <a:xfrm>
            <a:off x="593725" y="4941888"/>
            <a:ext cx="21386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楷体_GB2312" panose="02010609030101010101" charset="-122"/>
                <a:ea typeface="楷体_GB2312" panose="02010609030101010101" charset="-122"/>
              </a:rPr>
              <a:t>5</a:t>
            </a: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说明顺序：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8204" name="Text Box 12"/>
          <p:cNvSpPr txBox="1"/>
          <p:nvPr/>
        </p:nvSpPr>
        <p:spPr>
          <a:xfrm>
            <a:off x="2362835" y="4940618"/>
            <a:ext cx="501015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62E7A"/>
                </a:solidFill>
                <a:latin typeface="楷体_GB2312" panose="02010609030101010101" charset="-122"/>
                <a:ea typeface="楷体_GB2312" panose="02010609030101010101" charset="-122"/>
              </a:rPr>
              <a:t>时间顺序 空间顺序 逻辑顺序</a:t>
            </a:r>
            <a:r>
              <a:rPr lang="zh-CN" altLang="en-US" sz="2800" dirty="0">
                <a:solidFill>
                  <a:srgbClr val="F62E7A"/>
                </a:solidFill>
                <a:latin typeface="楷体_GB2312" panose="02010609030101010101" charset="-122"/>
                <a:ea typeface="楷体_GB2312" panose="02010609030101010101" charset="-122"/>
              </a:rPr>
              <a:t> </a:t>
            </a:r>
            <a:endParaRPr lang="zh-CN" altLang="en-US" sz="2800" dirty="0">
              <a:solidFill>
                <a:srgbClr val="F62E7A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8205" name="Text Box 13"/>
          <p:cNvSpPr txBox="1"/>
          <p:nvPr/>
        </p:nvSpPr>
        <p:spPr>
          <a:xfrm>
            <a:off x="606425" y="5607050"/>
            <a:ext cx="24942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latin typeface="楷体_GB2312" panose="02010609030101010101" charset="-122"/>
                <a:ea typeface="楷体_GB2312" panose="02010609030101010101" charset="-122"/>
              </a:rPr>
              <a:t>6</a:t>
            </a:r>
            <a:r>
              <a:rPr lang="zh-CN" altLang="en-US" sz="2800" dirty="0">
                <a:latin typeface="楷体_GB2312" panose="02010609030101010101" charset="-122"/>
                <a:ea typeface="楷体_GB2312" panose="02010609030101010101" charset="-122"/>
              </a:rPr>
              <a:t>说明的语言：</a:t>
            </a:r>
            <a:endParaRPr lang="zh-CN" altLang="en-US" sz="2800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8206" name="Text Box 14"/>
          <p:cNvSpPr txBox="1"/>
          <p:nvPr/>
        </p:nvSpPr>
        <p:spPr>
          <a:xfrm>
            <a:off x="2905760" y="5607050"/>
            <a:ext cx="3505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62E7A"/>
                </a:solidFill>
                <a:latin typeface="楷体_GB2312" panose="02010609030101010101" charset="-122"/>
                <a:ea typeface="楷体_GB2312" panose="02010609030101010101" charset="-122"/>
              </a:rPr>
              <a:t>准确性  严密性</a:t>
            </a:r>
            <a:endParaRPr lang="zh-CN" altLang="en-US" sz="2800" b="1" dirty="0">
              <a:solidFill>
                <a:srgbClr val="F62E7A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8207" name="AutoShape 15"/>
          <p:cNvSpPr/>
          <p:nvPr/>
        </p:nvSpPr>
        <p:spPr>
          <a:xfrm>
            <a:off x="4143375" y="3932238"/>
            <a:ext cx="112713" cy="863600"/>
          </a:xfrm>
          <a:prstGeom prst="leftBrace">
            <a:avLst>
              <a:gd name="adj1" fmla="val 63849"/>
              <a:gd name="adj2" fmla="val 50000"/>
            </a:avLst>
          </a:prstGeom>
          <a:noFill/>
          <a:ln w="9525">
            <a:noFill/>
          </a:ln>
        </p:spPr>
        <p:txBody>
          <a:bodyPr wrap="none" anchor="ctr"/>
          <a:p>
            <a:pPr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08" name="AutoShape 16"/>
          <p:cNvSpPr/>
          <p:nvPr/>
        </p:nvSpPr>
        <p:spPr>
          <a:xfrm>
            <a:off x="3332163" y="2963863"/>
            <a:ext cx="176212" cy="901700"/>
          </a:xfrm>
          <a:prstGeom prst="leftBrace">
            <a:avLst>
              <a:gd name="adj1" fmla="val 42642"/>
              <a:gd name="adj2" fmla="val 50000"/>
            </a:avLst>
          </a:prstGeom>
          <a:noFill/>
          <a:ln w="9525">
            <a:noFill/>
          </a:ln>
        </p:spPr>
        <p:txBody>
          <a:bodyPr wrap="none" anchor="ctr"/>
          <a:p>
            <a:pPr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08375" y="2040890"/>
            <a:ext cx="2504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F62E7A"/>
                </a:solidFill>
                <a:latin typeface="楷体_GB2312" panose="02010609030101010101" charset="-122"/>
                <a:ea typeface="楷体_GB2312" panose="02010609030101010101" charset="-122"/>
              </a:rPr>
              <a:t>物候现象</a:t>
            </a:r>
            <a:endParaRPr lang="zh-CN" altLang="en-US" sz="2400" b="1" dirty="0">
              <a:solidFill>
                <a:srgbClr val="F62E7A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050" name=" 2050"/>
          <p:cNvSpPr/>
          <p:nvPr/>
        </p:nvSpPr>
        <p:spPr bwMode="auto">
          <a:xfrm flipH="1">
            <a:off x="2940685" y="3212465"/>
            <a:ext cx="288290" cy="720090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705225" y="2501265"/>
            <a:ext cx="2325370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F62E7A"/>
                </a:solidFill>
                <a:latin typeface="楷体_GB2312" panose="02010609030101010101" charset="-122"/>
                <a:ea typeface="楷体_GB2312" panose="02010609030101010101" charset="-122"/>
              </a:rPr>
              <a:t>受多个因素影响</a:t>
            </a:r>
            <a:endParaRPr lang="zh-CN" altLang="en-US" sz="2400" b="1" dirty="0">
              <a:solidFill>
                <a:srgbClr val="F62E7A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4726305" y="276249"/>
            <a:ext cx="1477010" cy="772136"/>
            <a:chOff x="1309009" y="2422670"/>
            <a:chExt cx="889080" cy="772001"/>
          </a:xfrm>
        </p:grpSpPr>
        <p:sp>
          <p:nvSpPr>
            <p:cNvPr id="10" name="矩形 9"/>
            <p:cNvSpPr/>
            <p:nvPr>
              <p:custDataLst>
                <p:tags r:id="rId4"/>
              </p:custDataLst>
            </p:nvPr>
          </p:nvSpPr>
          <p:spPr>
            <a:xfrm>
              <a:off x="1309010" y="2422670"/>
              <a:ext cx="889079" cy="2768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p>
              <a:pPr marL="0" lvl="0" algn="ctr"/>
              <a:r>
                <a:rPr lang="zh-CN" altLang="en-US" strike="noStrike" smtClean="0">
                  <a:solidFill>
                    <a:schemeClr val="bg1"/>
                  </a:solidFill>
                </a:rPr>
                <a:t>整体·感知</a:t>
              </a:r>
              <a:endParaRPr lang="zh-CN" altLang="en-US" strike="noStrike" smtClean="0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5"/>
              </p:custDataLst>
            </p:nvPr>
          </p:nvSpPr>
          <p:spPr>
            <a:xfrm flipH="1" flipV="1">
              <a:off x="1309009" y="2905985"/>
              <a:ext cx="889078" cy="288686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 fontScale="52500" lnSpcReduction="20000"/>
            </a:bodyPr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8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199" grpId="0"/>
      <p:bldP spid="8200" grpId="0"/>
      <p:bldP spid="8201" grpId="0"/>
      <p:bldP spid="8202" grpId="0"/>
      <p:bldP spid="8203" grpId="0"/>
      <p:bldP spid="8204" grpId="0"/>
      <p:bldP spid="8205" grpId="0"/>
      <p:bldP spid="8206" grpId="0"/>
      <p:bldP spid="8207" grpId="0"/>
      <p:bldP spid="8208" grpId="0"/>
      <p:bldP spid="2" grpId="0"/>
      <p:bldP spid="4" grpId="0"/>
      <p:bldP spid="2050" grpId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01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0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04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05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6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07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108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109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6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66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7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68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69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1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2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3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4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75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6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77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78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79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81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2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3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84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5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6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87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88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89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1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92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93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4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95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96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97.xml><?xml version="1.0" encoding="utf-8"?>
<p:tagLst xmlns:p="http://schemas.openxmlformats.org/presentationml/2006/main">
  <p:tag name="KSO_WM_TEMPLATE_CATEGORY" val="diagram"/>
  <p:tag name="KSO_WM_TEMPLATE_INDEX" val="546"/>
  <p:tag name="KSO_WM_UNIT_TYPE" val="l_i"/>
  <p:tag name="KSO_WM_UNIT_INDEX" val="1_1"/>
  <p:tag name="KSO_WM_UNIT_ID" val="256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USESOURCEFORMAT_APPLY" val="0"/>
</p:tagLst>
</file>

<file path=ppt/tags/tag98.xml><?xml version="1.0" encoding="utf-8"?>
<p:tagLst xmlns:p="http://schemas.openxmlformats.org/presentationml/2006/main">
  <p:tag name="KSO_WM_BEAUTIFY_FLAG" val="#wm#"/>
  <p:tag name="KSO_WM_UNIT_TYPE" val="i"/>
  <p:tag name="KSO_WM_UNIT_ID" val="diagram546_1*i*0"/>
  <p:tag name="KSO_WM_TEMPLATE_CATEGORY" val="diagram"/>
  <p:tag name="KSO_WM_TEMPLATE_INDEX" val="546"/>
  <p:tag name="KSO_WM_TAG_VERSION" val="1.0"/>
  <p:tag name="KSO_WM_UNIT_INDEX" val="0"/>
</p:tagLst>
</file>

<file path=ppt/tags/tag99.xml><?xml version="1.0" encoding="utf-8"?>
<p:tagLst xmlns:p="http://schemas.openxmlformats.org/presentationml/2006/main">
  <p:tag name="KSO_WM_TEMPLATE_CATEGORY" val="diagram"/>
  <p:tag name="KSO_WM_TEMPLATE_INDEX" val="546"/>
  <p:tag name="KSO_WM_UNIT_TYPE" val="l_h_f"/>
  <p:tag name="KSO_WM_UNIT_INDEX" val="1_1_1"/>
  <p:tag name="KSO_WM_UNIT_ID" val="256*l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" val="Lorem&#13;ipsum"/>
  <p:tag name="KSO_WM_BEAUTIFY_FLAG" val="#wm#"/>
  <p:tag name="KSO_WM_DIAGRAM_GROUP_CODE" val="l1-1"/>
  <p:tag name="KSO_WM_TAG_VERSION" val="1.0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2470</Words>
  <Application>WPS 演示</Application>
  <PresentationFormat>宽屏</PresentationFormat>
  <Paragraphs>285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3" baseType="lpstr">
      <vt:lpstr>Arial</vt:lpstr>
      <vt:lpstr>宋体</vt:lpstr>
      <vt:lpstr>Wingdings</vt:lpstr>
      <vt:lpstr>Times New Roman</vt:lpstr>
      <vt:lpstr>幼圆</vt:lpstr>
      <vt:lpstr>微软雅黑</vt:lpstr>
      <vt:lpstr>Calibri</vt:lpstr>
      <vt:lpstr>华文中宋</vt:lpstr>
      <vt:lpstr>华文行楷</vt:lpstr>
      <vt:lpstr>黑体</vt:lpstr>
      <vt:lpstr>华文楷体</vt:lpstr>
      <vt:lpstr>方正行楷简体</vt:lpstr>
      <vt:lpstr>华康楷体W5-A</vt:lpstr>
      <vt:lpstr>微软简楷体</vt:lpstr>
      <vt:lpstr>楷体_GB2312</vt:lpstr>
      <vt:lpstr>新宋体</vt:lpstr>
      <vt:lpstr>Arial Unicode MS</vt:lpstr>
      <vt:lpstr>华文新魏</vt:lpstr>
      <vt:lpstr>方正魏碑简体</vt:lpstr>
      <vt:lpstr>自定义设计方案</vt:lpstr>
      <vt:lpstr>大 自 然 的 语 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宇恒编辑部</dc:creator>
  <cp:lastModifiedBy>aa</cp:lastModifiedBy>
  <cp:revision>126</cp:revision>
  <dcterms:created xsi:type="dcterms:W3CDTF">2015-11-16T01:00:00Z</dcterms:created>
  <dcterms:modified xsi:type="dcterms:W3CDTF">2019-12-27T12:40:26Z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