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3"/>
  </p:sldMasterIdLst>
  <p:sldIdLst>
    <p:sldId id="280" r:id="rId4"/>
    <p:sldId id="303" r:id="rId5"/>
    <p:sldId id="281" r:id="rId6"/>
    <p:sldId id="302" r:id="rId7"/>
    <p:sldId id="307" r:id="rId8"/>
    <p:sldId id="304" r:id="rId9"/>
    <p:sldId id="305" r:id="rId10"/>
    <p:sldId id="309" r:id="rId11"/>
    <p:sldId id="306" r:id="rId12"/>
    <p:sldId id="310" r:id="rId13"/>
    <p:sldId id="311" r:id="rId14"/>
    <p:sldId id="312" r:id="rId15"/>
    <p:sldId id="313" r:id="rId16"/>
    <p:sldId id="314" r:id="rId17"/>
    <p:sldId id="321" r:id="rId18"/>
    <p:sldId id="378" r:id="rId19"/>
    <p:sldId id="315" r:id="rId20"/>
    <p:sldId id="326" r:id="rId21"/>
    <p:sldId id="318" r:id="rId22"/>
    <p:sldId id="319" r:id="rId23"/>
    <p:sldId id="320" r:id="rId24"/>
    <p:sldId id="380" r:id="rId25"/>
    <p:sldId id="328" r:id="rId26"/>
    <p:sldId id="322" r:id="rId27"/>
    <p:sldId id="324" r:id="rId28"/>
    <p:sldId id="329" r:id="rId29"/>
    <p:sldId id="323" r:id="rId30"/>
    <p:sldId id="337" r:id="rId31"/>
    <p:sldId id="330" r:id="rId32"/>
    <p:sldId id="331" r:id="rId33"/>
    <p:sldId id="333" r:id="rId34"/>
    <p:sldId id="334" r:id="rId35"/>
    <p:sldId id="335" r:id="rId3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2308881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3565525"/>
            <a:ext cx="8139113" cy="801370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1296000"/>
            <a:ext cx="8139178" cy="504135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3808730"/>
            <a:ext cx="8139178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444" y="4511675"/>
            <a:ext cx="8139178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1296000"/>
            <a:ext cx="3962432" cy="504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8" y="1296000"/>
            <a:ext cx="396243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789043"/>
            <a:ext cx="3962400" cy="455223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296000"/>
            <a:ext cx="396243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789043"/>
            <a:ext cx="3962432" cy="455223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1296000"/>
            <a:ext cx="3962432" cy="50400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02412" y="2588281"/>
            <a:ext cx="8139178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581225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508125"/>
            <a:ext cx="8139113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727710"/>
            <a:ext cx="2948940" cy="1115060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727710"/>
            <a:ext cx="4629150" cy="5403215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2239645"/>
            <a:ext cx="2948940" cy="3891915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>
              <a:sym typeface="+mn-ea"/>
            </a:endParaRP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5605145"/>
            <a:ext cx="8139113" cy="558165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641350"/>
            <a:ext cx="8139113" cy="455612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686816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565150"/>
            <a:ext cx="4050030" cy="57277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565150"/>
            <a:ext cx="4050030" cy="57277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623591"/>
            <a:ext cx="8139178" cy="899167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502412" y="2588281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502412" y="3566160"/>
            <a:ext cx="8139178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8" Type="http://schemas.openxmlformats.org/officeDocument/2006/relationships/theme" Target="../theme/theme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581225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508125"/>
            <a:ext cx="8139113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502412" y="432000"/>
            <a:ext cx="8139178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02412" y="1296000"/>
            <a:ext cx="8139178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 ftr="0" dt="0"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image" Target="../media/image3.png"/><Relationship Id="rId7" Type="http://schemas.openxmlformats.org/officeDocument/2006/relationships/hyperlink" Target="http://baike.baidu.com/view/1396396.htm" TargetMode="External"/><Relationship Id="rId6" Type="http://schemas.openxmlformats.org/officeDocument/2006/relationships/hyperlink" Target="http://baike.baidu.com/view/582430.htm" TargetMode="External"/><Relationship Id="rId5" Type="http://schemas.openxmlformats.org/officeDocument/2006/relationships/hyperlink" Target="http://baike.baidu.com/view/789876.htm" TargetMode="External"/><Relationship Id="rId4" Type="http://schemas.openxmlformats.org/officeDocument/2006/relationships/hyperlink" Target="http://baike.baidu.com/view/7485.htm" TargetMode="External"/><Relationship Id="rId3" Type="http://schemas.openxmlformats.org/officeDocument/2006/relationships/hyperlink" Target="http://baike.baidu.com/view/141813.htm" TargetMode="External"/><Relationship Id="rId2" Type="http://schemas.openxmlformats.org/officeDocument/2006/relationships/hyperlink" Target="http://baike.baidu.com/view/15168.htm" TargetMode="Externa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baike.baidu.com/view/7545.htm" TargetMode="External"/><Relationship Id="rId8" Type="http://schemas.openxmlformats.org/officeDocument/2006/relationships/hyperlink" Target="http://baike.baidu.com/view/7622.htm" TargetMode="External"/><Relationship Id="rId7" Type="http://schemas.openxmlformats.org/officeDocument/2006/relationships/hyperlink" Target="http://baike.baidu.com/view/7485.htm" TargetMode="External"/><Relationship Id="rId6" Type="http://schemas.openxmlformats.org/officeDocument/2006/relationships/hyperlink" Target="http://baike.baidu.com/view/7481.htm" TargetMode="External"/><Relationship Id="rId5" Type="http://schemas.openxmlformats.org/officeDocument/2006/relationships/hyperlink" Target="http://baike.baidu.com/view/47960.htm" TargetMode="External"/><Relationship Id="rId4" Type="http://schemas.openxmlformats.org/officeDocument/2006/relationships/hyperlink" Target="http://baike.baidu.com/view/48869.htm" TargetMode="External"/><Relationship Id="rId3" Type="http://schemas.openxmlformats.org/officeDocument/2006/relationships/hyperlink" Target="http://baike.baidu.com/view/1076.htm" TargetMode="External"/><Relationship Id="rId2" Type="http://schemas.openxmlformats.org/officeDocument/2006/relationships/hyperlink" Target="http://baike.baidu.com/view/1396396.htm" TargetMode="External"/><Relationship Id="rId10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5.xml"/><Relationship Id="rId5" Type="http://schemas.openxmlformats.org/officeDocument/2006/relationships/hyperlink" Target="http://baike.baidu.com/view/414625.htm" TargetMode="External"/><Relationship Id="rId4" Type="http://schemas.openxmlformats.org/officeDocument/2006/relationships/hyperlink" Target="http://baike.baidu.com/view/25467.htm" TargetMode="External"/><Relationship Id="rId3" Type="http://schemas.openxmlformats.org/officeDocument/2006/relationships/hyperlink" Target="http://baike.baidu.com/view/155078.htm" TargetMode="External"/><Relationship Id="rId2" Type="http://schemas.openxmlformats.org/officeDocument/2006/relationships/hyperlink" Target="http://baike.baidu.com/view/576775.htm" TargetMode="Externa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320" y="22860"/>
            <a:ext cx="9160510" cy="683514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22960" y="589280"/>
            <a:ext cx="715772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zh-CN" sz="7200" b="1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 scaled="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</a:rPr>
              <a:t>望洞庭湖</a:t>
            </a:r>
            <a:endParaRPr lang="zh-CN" altLang="zh-CN" sz="7200" b="1">
              <a:ln w="25400">
                <a:solidFill>
                  <a:srgbClr val="861E1D">
                    <a:alpha val="94000"/>
                  </a:srgbClr>
                </a:solidFill>
                <a:prstDash val="solid"/>
              </a:ln>
              <a:gradFill>
                <a:gsLst>
                  <a:gs pos="0">
                    <a:srgbClr val="FFF9BB"/>
                  </a:gs>
                  <a:gs pos="64000">
                    <a:srgbClr val="FCE95F"/>
                  </a:gs>
                  <a:gs pos="100000">
                    <a:srgbClr val="F8AD1C"/>
                  </a:gs>
                </a:gsLst>
                <a:lin ang="5400000" scaled="0"/>
              </a:gradFill>
              <a:effectLst>
                <a:outerShdw blurRad="177800" dist="12700" dir="10200000" sx="102000" sy="102000" algn="bl" rotWithShape="0">
                  <a:srgbClr val="480F08"/>
                </a:outerShdw>
              </a:effectLst>
            </a:endParaRPr>
          </a:p>
          <a:p>
            <a:pPr algn="ctr"/>
            <a:r>
              <a:rPr lang="zh-CN" altLang="zh-CN" sz="7200" b="1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 scaled="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</a:rPr>
              <a:t>             赠张丞相</a:t>
            </a:r>
            <a:endParaRPr lang="zh-CN" altLang="zh-CN" sz="7200" b="1">
              <a:ln w="25400">
                <a:solidFill>
                  <a:srgbClr val="861E1D">
                    <a:alpha val="94000"/>
                  </a:srgbClr>
                </a:solidFill>
                <a:prstDash val="solid"/>
              </a:ln>
              <a:gradFill>
                <a:gsLst>
                  <a:gs pos="0">
                    <a:srgbClr val="FFF9BB"/>
                  </a:gs>
                  <a:gs pos="64000">
                    <a:srgbClr val="FCE95F"/>
                  </a:gs>
                  <a:gs pos="100000">
                    <a:srgbClr val="F8AD1C"/>
                  </a:gs>
                </a:gsLst>
                <a:lin ang="5400000" scaled="0"/>
              </a:gradFill>
              <a:effectLst>
                <a:outerShdw blurRad="177800" dist="12700" dir="10200000" sx="102000" sy="102000" algn="bl" rotWithShape="0">
                  <a:srgbClr val="480F08"/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64685" y="3855085"/>
            <a:ext cx="34194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</a:rPr>
              <a:t>唐•孟浩然</a:t>
            </a:r>
            <a:endParaRPr lang="zh-CN" altLang="en-US" sz="5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875790" y="503555"/>
            <a:ext cx="233616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温馨提示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39900" y="1902460"/>
            <a:ext cx="21450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混（</a:t>
            </a: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hùn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）</a:t>
            </a:r>
            <a:r>
              <a:rPr lang="zh-CN" altLang="en-US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endParaRPr lang="zh-CN" altLang="en-US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58080" y="1819275"/>
            <a:ext cx="2167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楫（</a:t>
            </a: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jí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） </a:t>
            </a:r>
            <a:endParaRPr lang="zh-CN" altLang="en-US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39900" y="3106420"/>
            <a:ext cx="30708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蒸</a:t>
            </a:r>
            <a:r>
              <a:rPr lang="en-US" altLang="zh-C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(zhēng )</a:t>
            </a:r>
            <a:endParaRPr lang="zh-CN" altLang="en-US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03800" y="3199130"/>
            <a:ext cx="27324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羡</a:t>
            </a:r>
            <a:r>
              <a:rPr lang="en-US" altLang="zh-CN" sz="32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(xiàn</a:t>
            </a:r>
            <a:r>
              <a:rPr lang="en-US" altLang="zh-C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)</a:t>
            </a:r>
            <a:endParaRPr lang="zh-CN" altLang="en-US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2540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510665" y="3411220"/>
            <a:ext cx="6450965" cy="2306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八月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湖水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平， 涵虚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混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太清。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气蒸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云梦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泽， 波撼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岳阳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城。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欲济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无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舟楫， 端居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耻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圣明。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坐观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垂钓者，  徒有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羡鱼情。</a:t>
            </a:r>
            <a:endParaRPr lang="zh-CN" altLang="en-US" sz="3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43380" y="1348740"/>
            <a:ext cx="5870575" cy="14452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</a:rPr>
              <a:t>望洞庭湖</a:t>
            </a: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</a:rPr>
              <a:t>/</a:t>
            </a:r>
            <a:r>
              <a:rPr lang="zh-CN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</a:rPr>
              <a:t>赠张丞相</a:t>
            </a:r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cs typeface="宋体" pitchFamily="2" charset="-122"/>
            </a:endParaRPr>
          </a:p>
          <a:p>
            <a:pPr algn="ctr"/>
            <a:r>
              <a:rPr lang="zh-CN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</a:rPr>
              <a:t>孟浩然</a:t>
            </a:r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14550" y="306070"/>
            <a:ext cx="4628515" cy="107632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大声朗读，读出节奏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44750" y="340995"/>
            <a:ext cx="328739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诗意解读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13585" y="1191895"/>
            <a:ext cx="6844665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涵虚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：包含天空，指天倒映在水中。涵：包容。虚：虚空，空间。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混太清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：与天混成一体。清：指天空。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云梦泽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：古时云泽和梦泽指湖北南部、湖南北部一代低洼地区。洞庭湖是它南部的一角。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岳阳城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：在洞庭湖东岸。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济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：渡。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端居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：安居。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耻圣明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：有愧于圣明之世。圣明：指太平</a:t>
            </a:r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盛世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，古时认为皇帝圣明社会就会安定。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徒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：只能。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楫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：划船用具，船桨”。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9945" y="1834515"/>
            <a:ext cx="568960" cy="30460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重点词语解释</a:t>
            </a:r>
            <a:endParaRPr lang="zh-CN" altLang="en-US" sz="3200" b="1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44750" y="340995"/>
            <a:ext cx="328739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诗意解读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1175" y="2300605"/>
            <a:ext cx="527050" cy="20612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诗歌大意</a:t>
            </a:r>
            <a:endParaRPr lang="zh-CN" altLang="en-US" sz="3200" b="1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69085" y="1921510"/>
            <a:ext cx="660717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首联：仲秋八月的时节，洞庭湖的湖水都快和堤岸齐平了，湖水涵容着天空，水天浑然一体。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颔联：湖上蒸腾的雾气笼罩着整个云梦泽，汹涌的波涛冲击着岳阳城。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颈联：（正像）想要渡湖却没有船只（我想要出仕做官却没人引荐），（我）安居不仕有愧于圣明天子。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尾联：旁观垂钓的人，空有一厢羡慕之情。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807845" y="260985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82750" y="1193800"/>
            <a:ext cx="656844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、问题设置：根据诗题，我们知道诗歌可以分为“望”和“赠”两部分，那么哪几句是在写“望”而哪几句是在写“赠”？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37310" y="3008630"/>
            <a:ext cx="646938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sz="3200" b="1" u="sng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这首诗属于五言律诗。前四句写“望”即写景,写诗人登上岳阳楼所看到的波澜壮阔的洞庭湖。后四句写“赠”即抒情，委婉地写出诗人希望出仕做官，一展才华，做一番事业的愿望。</a:t>
            </a:r>
            <a:endParaRPr lang="zh-CN" altLang="en-US" sz="3200" b="1" u="sng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807845" y="260985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30705" y="1045845"/>
            <a:ext cx="475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2，赏析“望”部分（全体读）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12950" y="1717040"/>
            <a:ext cx="46812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八月湖水平,涵虚混太清</a:t>
            </a:r>
            <a:r>
              <a:rPr lang="zh-CN" altLang="en-US"/>
              <a:t>。</a:t>
            </a:r>
            <a:r>
              <a:rPr lang="zh-CN" altLang="en-US" sz="2800" b="1"/>
              <a:t>（男生读）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694180" y="2558415"/>
            <a:ext cx="604266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赏析:秋水盛涨,八月的洞庭湖水装得满满的,水面与湖岸相平,[近看]远远望去,水天一色,洞庭湖与天空相接,混而为一,是水?是天?已经分不清了。</a:t>
            </a:r>
            <a:endParaRPr lang="zh-CN" altLang="en-US" sz="28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34795" y="4563745"/>
            <a:ext cx="606107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“平”字写出了水的充盈和湖面之阔；“涵”“混”两字呈现了洞庭湖的无边无际，与天相接。吞天吐地，包容万象的恢宏气势。</a:t>
            </a:r>
            <a:endParaRPr lang="zh-CN" altLang="en-US" sz="3200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065020" y="2152015"/>
            <a:ext cx="502666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开头两句,将洞庭湖描写得极为雄浑,汪洋浩淼,那润泽万物,容纳百川的磅礴气势令人惊叹,使人视野极为开阔。</a:t>
            </a:r>
            <a:endParaRPr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444750" y="659130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96415" y="249555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17420" y="1307465"/>
            <a:ext cx="451485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气蒸云梦泽,波撼岳阳城。（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女生读）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8135" y="2376170"/>
            <a:ext cx="8172450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赏析：这两句是实写洞庭湖，被称为描写洞庭湖的名句。</a:t>
            </a:r>
            <a:r>
              <a:rPr lang="zh-CN" altLang="en-US" sz="2800" b="1" dirty="0">
                <a:solidFill>
                  <a:srgbClr val="000000"/>
                </a:solidFill>
                <a:latin typeface="宋体" pitchFamily="2" charset="-122"/>
                <a:ea typeface="楷体_GB2312" pitchFamily="49" charset="-122"/>
                <a:cs typeface="+mn-ea"/>
                <a:sym typeface="+mn-ea"/>
              </a:rPr>
              <a:t>“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云梦泽</a:t>
            </a:r>
            <a:r>
              <a:rPr lang="zh-CN" altLang="en-US" sz="2800" b="1" dirty="0">
                <a:solidFill>
                  <a:srgbClr val="000000"/>
                </a:solidFill>
                <a:latin typeface="宋体" pitchFamily="2" charset="-122"/>
                <a:ea typeface="楷体_GB2312" pitchFamily="49" charset="-122"/>
                <a:cs typeface="+mn-ea"/>
                <a:sym typeface="+mn-ea"/>
              </a:rPr>
              <a:t>”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是古代的一个大泽，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楷体_GB2312" pitchFamily="49" charset="-122"/>
                <a:cs typeface="+mn-ea"/>
                <a:sym typeface="+mn-ea"/>
              </a:rPr>
              <a:t>“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蒸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楷体_GB2312" pitchFamily="49" charset="-122"/>
                <a:cs typeface="+mn-ea"/>
                <a:sym typeface="+mn-ea"/>
              </a:rPr>
              <a:t>”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写出了湖的广阔浩大，蓄积丰厚。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楷体_GB2312" pitchFamily="49" charset="-122"/>
                <a:cs typeface="+mn-ea"/>
                <a:sym typeface="+mn-ea"/>
              </a:rPr>
              <a:t>“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撼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楷体_GB2312" pitchFamily="49" charset="-122"/>
                <a:cs typeface="+mn-ea"/>
                <a:sym typeface="+mn-ea"/>
              </a:rPr>
              <a:t>”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衬托湖的澎湃动荡，力量巨大。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这两个词从视觉、听觉、触觉角度，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不仅表现了洞庭湖的壮阔与活力，也体现了诗人开阔的胸襟和生机勃勃的精神状态，营造了雄伟壮阔的意境。这两句写出了洞庭湖的广大与活力。</a:t>
            </a:r>
            <a:endParaRPr lang="zh-CN" altLang="en-US"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190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1990" y="2018030"/>
            <a:ext cx="20967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latin typeface="宋体" pitchFamily="2" charset="-122"/>
                <a:sym typeface="+mn-ea"/>
              </a:rPr>
              <a:t>首联</a:t>
            </a:r>
            <a:endParaRPr lang="zh-CN" altLang="en-US" sz="4800" b="1">
              <a:latin typeface="宋体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1990" y="3890645"/>
            <a:ext cx="14230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4800" b="1" dirty="0">
                <a:latin typeface="宋体" pitchFamily="2" charset="-122"/>
                <a:sym typeface="+mn-ea"/>
              </a:rPr>
              <a:t>颔联</a:t>
            </a:r>
            <a:endParaRPr lang="zh-CN" altLang="en-US" sz="4800" b="1" dirty="0">
              <a:latin typeface="宋体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85365" y="3479165"/>
            <a:ext cx="289179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latin typeface="宋体" pitchFamily="2" charset="-122"/>
                <a:sym typeface="+mn-ea"/>
              </a:rPr>
              <a:t>气蒸云梦泽，</a:t>
            </a:r>
            <a:endParaRPr lang="zh-CN" altLang="en-US" sz="3600" b="1" dirty="0">
              <a:solidFill>
                <a:schemeClr val="tx1"/>
              </a:solidFill>
              <a:latin typeface="宋体" pitchFamily="2" charset="-122"/>
            </a:endParaRPr>
          </a:p>
          <a:p>
            <a:pPr algn="l" defTabSz="685800"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latin typeface="宋体" pitchFamily="2" charset="-122"/>
                <a:sym typeface="+mn-ea"/>
              </a:rPr>
              <a:t>波撼岳阳城。</a:t>
            </a:r>
            <a:endParaRPr lang="zh-CN" altLang="en-US" sz="3600" b="1" dirty="0">
              <a:solidFill>
                <a:schemeClr val="tx1"/>
              </a:solidFill>
              <a:latin typeface="宋体" pitchFamily="2" charset="-122"/>
              <a:sym typeface="+mn-ea"/>
            </a:endParaRPr>
          </a:p>
        </p:txBody>
      </p:sp>
      <p:sp>
        <p:nvSpPr>
          <p:cNvPr id="9221" name="右大括号 9220"/>
          <p:cNvSpPr/>
          <p:nvPr/>
        </p:nvSpPr>
        <p:spPr>
          <a:xfrm>
            <a:off x="4905693" y="1899285"/>
            <a:ext cx="381000" cy="1066800"/>
          </a:xfrm>
          <a:prstGeom prst="rightBrace">
            <a:avLst>
              <a:gd name="adj1" fmla="val 23333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右大括号 7"/>
          <p:cNvSpPr/>
          <p:nvPr/>
        </p:nvSpPr>
        <p:spPr>
          <a:xfrm>
            <a:off x="4905693" y="3800475"/>
            <a:ext cx="381000" cy="1066800"/>
          </a:xfrm>
          <a:prstGeom prst="rightBrace">
            <a:avLst>
              <a:gd name="adj1" fmla="val 23333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367655" y="2035175"/>
            <a:ext cx="24441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sym typeface="+mn-ea"/>
              </a:rPr>
              <a:t>静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sym typeface="+mn-ea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sym typeface="+mn-ea"/>
              </a:rPr>
              <a:t>名句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344795" y="4013835"/>
            <a:ext cx="22510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sym typeface="+mn-ea"/>
              </a:rPr>
              <a:t>动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sym typeface="+mn-ea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sym typeface="+mn-ea"/>
              </a:rPr>
              <a:t>佳句</a:t>
            </a:r>
            <a:endParaRPr lang="zh-CN" altLang="en-US"/>
          </a:p>
        </p:txBody>
      </p:sp>
      <p:sp>
        <p:nvSpPr>
          <p:cNvPr id="9227" name="右大括号 9226"/>
          <p:cNvSpPr/>
          <p:nvPr/>
        </p:nvSpPr>
        <p:spPr>
          <a:xfrm>
            <a:off x="7513320" y="2205038"/>
            <a:ext cx="457200" cy="2447925"/>
          </a:xfrm>
          <a:prstGeom prst="rightBrace">
            <a:avLst>
              <a:gd name="adj1" fmla="val 44618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970520" y="738505"/>
            <a:ext cx="727075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  <a:ea typeface="+mn-ea"/>
                <a:sym typeface="+mn-ea"/>
              </a:rPr>
              <a:t>视觉，听觉写洞庭湖磅礴的气势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195195" y="1899285"/>
            <a:ext cx="28016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latin typeface="宋体" pitchFamily="2" charset="-122"/>
                <a:sym typeface="+mn-ea"/>
              </a:rPr>
              <a:t>八月湖水平，</a:t>
            </a:r>
            <a:endParaRPr lang="zh-CN" altLang="en-US" sz="3600" b="1" dirty="0">
              <a:solidFill>
                <a:schemeClr val="tx1"/>
              </a:solidFill>
              <a:latin typeface="宋体" pitchFamily="2" charset="-122"/>
            </a:endParaRPr>
          </a:p>
          <a:p>
            <a:pPr algn="l" defTabSz="685800"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latin typeface="宋体" pitchFamily="2" charset="-122"/>
                <a:sym typeface="+mn-ea"/>
              </a:rPr>
              <a:t>涵虚混太清。</a:t>
            </a:r>
            <a:endParaRPr lang="zh-CN" altLang="en-US" sz="3600" b="1" dirty="0">
              <a:solidFill>
                <a:schemeClr val="tx1"/>
              </a:solidFill>
              <a:latin typeface="宋体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221" grpId="0" animBg="1"/>
      <p:bldP spid="8" grpId="0" animBg="1"/>
      <p:bldP spid="9" grpId="0"/>
      <p:bldP spid="10" grpId="0"/>
      <p:bldP spid="9227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807845" y="260985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95095" y="1910080"/>
            <a:ext cx="632968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教师总结：《望洞庭湖赠张丞相》的前四句是描写洞庭湖的千古名句。诗人笔下的洞庭湖不仅广阔无边,烟波浩淼,而且充满活力。那么在如此太平盛世之下，有抱负有才情的孟浩然会甘愿过隐居生活吗？他是怎么想的？又是怎么做的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190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14425" y="230505"/>
            <a:ext cx="302958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诗歌导入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19300" y="1170940"/>
            <a:ext cx="510603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故人西辞黄鹤楼，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烟花三月下扬州。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孤帆远影碧空尽，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唯见长江天际流。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45285" y="3866515"/>
            <a:ext cx="57346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提问：诗中送别的故人是谁？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72995" y="4559935"/>
            <a:ext cx="21266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0099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孟浩然</a:t>
            </a:r>
            <a:endParaRPr lang="zh-CN" altLang="en-US" sz="3200" b="1">
              <a:solidFill>
                <a:srgbClr val="0099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14425" y="5219700"/>
            <a:ext cx="76492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今天，我们就一同来学习孟浩然的一首五言诗——《望洞庭湖赠张丞相》。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807845" y="260985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53310" y="1045845"/>
            <a:ext cx="5152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3，赏析“赠”部分（全体读） 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75815" y="1567815"/>
            <a:ext cx="57080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欲济无舟楫,端居耻圣明。</a:t>
            </a:r>
            <a:endParaRPr lang="zh-CN" altLang="en-US" sz="3200" b="1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/>
              <a:t> 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（起过渡作用）（分组读） 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1780" y="2582545"/>
            <a:ext cx="8872220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ea"/>
              </a:rPr>
              <a:t>赏析：在太平圣世时，闲着不做事，有愧于圣上，对不起这个时代。表明虽然归隐田园，但是并非初衷，而是苦于没有机会，无人援引，对于出仕作官自己还是心所向往的。同时也有在盛世自己才华横溢却怀才不遇的牢骚。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ea"/>
              </a:rPr>
              <a:t>采用了</a:t>
            </a:r>
            <a:r>
              <a:rPr lang="zh-CN" altLang="en-US" sz="2800" b="1" dirty="0">
                <a:solidFill>
                  <a:srgbClr val="333399"/>
                </a:solidFill>
                <a:cs typeface="+mn-ea"/>
                <a:sym typeface="+mn-ea"/>
              </a:rPr>
              <a:t>类比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ea"/>
              </a:rPr>
              <a:t>的手法，诗人以“无舟楫”喻指自己向往入仕从政而无人接引赏识。借</a:t>
            </a:r>
            <a:r>
              <a:rPr lang="zh-CN" altLang="en-US" sz="2800" b="1" dirty="0">
                <a:solidFill>
                  <a:srgbClr val="333399"/>
                </a:solidFill>
                <a:cs typeface="+mn-ea"/>
                <a:sym typeface="+mn-ea"/>
              </a:rPr>
              <a:t>双关（“济”，渡水，又有救助、拯救的含义。如“同舟共济”“穷则独善其身，达则兼济天下”、“直挂云帆济沧海”）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ea"/>
              </a:rPr>
              <a:t>委婉地表达了自己想做官而没人引荐，不能在太平盛世出仕，为民谋利，深感惭愧。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807845" y="260985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48840" y="1205230"/>
            <a:ext cx="53752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009900"/>
                </a:solidFill>
                <a:latin typeface="宋体" pitchFamily="2" charset="-122"/>
                <a:cs typeface="宋体" pitchFamily="2" charset="-122"/>
              </a:rPr>
              <a:t>坐观垂钓者,徒有羡鱼情。</a:t>
            </a:r>
            <a:endParaRPr lang="zh-CN" altLang="en-US" sz="3200" b="1">
              <a:solidFill>
                <a:srgbClr val="009900"/>
              </a:solidFill>
              <a:latin typeface="宋体" pitchFamily="2" charset="-122"/>
              <a:cs typeface="宋体" pitchFamily="2" charset="-122"/>
            </a:endParaRPr>
          </a:p>
          <a:p>
            <a:r>
              <a:rPr lang="zh-CN" altLang="en-US" sz="2800" b="1"/>
              <a:t>[用典]  [巧为设喻]  （分组读）</a:t>
            </a:r>
            <a:endParaRPr lang="zh-CN" altLang="en-US" sz="2800" b="1"/>
          </a:p>
        </p:txBody>
      </p:sp>
      <p:sp>
        <p:nvSpPr>
          <p:cNvPr id="5" name="文本框 4"/>
          <p:cNvSpPr txBox="1"/>
          <p:nvPr/>
        </p:nvSpPr>
        <p:spPr>
          <a:xfrm>
            <a:off x="1398905" y="2660650"/>
            <a:ext cx="605345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ym typeface="+mn-ea"/>
              </a:rPr>
              <a:t>赏析：表达自己空有羡鱼的感情，只能坐观“垂钓者”</a:t>
            </a:r>
            <a:r>
              <a:rPr lang="en-US" altLang="zh-CN" sz="2800" b="1" dirty="0">
                <a:sym typeface="+mn-ea"/>
              </a:rPr>
              <a:t>[</a:t>
            </a:r>
            <a:r>
              <a:rPr lang="zh-CN" altLang="en-US" sz="2800" b="1" dirty="0">
                <a:sym typeface="+mn-ea"/>
              </a:rPr>
              <a:t>当朝做官的人，这里指张丞相。</a:t>
            </a:r>
            <a:r>
              <a:rPr lang="en-US" altLang="zh-CN" sz="2800" b="1" dirty="0">
                <a:sym typeface="+mn-ea"/>
              </a:rPr>
              <a:t>]</a:t>
            </a:r>
            <a:r>
              <a:rPr lang="zh-CN" altLang="en-US" sz="2800" b="1" dirty="0">
                <a:sym typeface="+mn-ea"/>
              </a:rPr>
              <a:t>这两句话，诗人巧妙运用了“</a:t>
            </a:r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临渊羡鱼，不如归家织网</a:t>
            </a:r>
            <a:r>
              <a:rPr lang="zh-CN" altLang="en-US" sz="2800" b="1" dirty="0">
                <a:sym typeface="+mn-ea"/>
              </a:rPr>
              <a:t>”</a:t>
            </a:r>
            <a:r>
              <a:rPr lang="en-US" altLang="zh-CN" sz="2800" b="1" dirty="0">
                <a:sym typeface="+mn-ea"/>
              </a:rPr>
              <a:t>《</a:t>
            </a:r>
            <a:r>
              <a:rPr lang="zh-CN" altLang="en-US" sz="2800" b="1" dirty="0">
                <a:sym typeface="+mn-ea"/>
              </a:rPr>
              <a:t>淮南子</a:t>
            </a:r>
            <a:r>
              <a:rPr lang="en-US" altLang="zh-CN" sz="2800" b="1" dirty="0">
                <a:sym typeface="+mn-ea"/>
              </a:rPr>
              <a:t>·</a:t>
            </a:r>
            <a:r>
              <a:rPr lang="zh-CN" altLang="en-US" sz="2800" b="1" dirty="0">
                <a:sym typeface="+mn-ea"/>
              </a:rPr>
              <a:t>说林训</a:t>
            </a:r>
            <a:r>
              <a:rPr lang="en-US" altLang="zh-CN" sz="2800" b="1" dirty="0">
                <a:sym typeface="+mn-ea"/>
              </a:rPr>
              <a:t>》</a:t>
            </a:r>
            <a:r>
              <a:rPr lang="zh-CN" altLang="en-US" sz="2800" b="1" dirty="0">
                <a:sym typeface="+mn-ea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典故</a:t>
            </a:r>
            <a:r>
              <a:rPr lang="zh-CN" altLang="en-US" sz="2800" b="1" dirty="0">
                <a:sym typeface="+mn-ea"/>
              </a:rPr>
              <a:t>，另翻新意；而且“垂钓”与“湖水”照应。</a:t>
            </a:r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称颂对方不留痕迹，有求与人，希望自己得到执政者的赏识，却不卑不亢，不失身份。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06245" y="2004695"/>
            <a:ext cx="580644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cs typeface="+mn-ea"/>
                <a:sym typeface="+mn-ea"/>
              </a:rPr>
              <a:t>“徒”是空空地、白白地，表现作者羡慕垂钓者，期望自己能被引荐的心情。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ea"/>
              </a:rPr>
              <a:t>用典故</a:t>
            </a:r>
            <a:r>
              <a:rPr lang="zh-CN" altLang="en-US" sz="2800" b="1" dirty="0">
                <a:solidFill>
                  <a:srgbClr val="0000FF"/>
                </a:solidFill>
                <a:cs typeface="+mn-ea"/>
                <a:sym typeface="+mn-ea"/>
              </a:rPr>
              <a:t>另翻新意，道出了自己目前的感受：旁观别人垂钓，空有一番期望得到鱼的心情。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ea"/>
              </a:rPr>
              <a:t>隐喻</a:t>
            </a:r>
            <a:r>
              <a:rPr lang="zh-CN" altLang="en-US" sz="2800" b="1" dirty="0">
                <a:solidFill>
                  <a:srgbClr val="0000FF"/>
                </a:solidFill>
                <a:cs typeface="+mn-ea"/>
                <a:sym typeface="+mn-ea"/>
              </a:rPr>
              <a:t>自己想做官而没有途径，并将自己希望得到对方引荐的情感巧妙而含蓄地传达出来，不卑不亢。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331085" y="715645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27455" y="1739265"/>
            <a:ext cx="1620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hlink"/>
                </a:solidFill>
                <a:latin typeface="宋体" pitchFamily="2" charset="-122"/>
                <a:sym typeface="+mn-ea"/>
              </a:rPr>
              <a:t>颈联</a:t>
            </a:r>
            <a:endParaRPr lang="zh-CN" altLang="en-US" sz="4800" b="1" dirty="0">
              <a:solidFill>
                <a:schemeClr val="hlink"/>
              </a:solidFill>
              <a:latin typeface="宋体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5220" y="3513455"/>
            <a:ext cx="15709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4800" b="1" dirty="0">
                <a:solidFill>
                  <a:schemeClr val="hlink"/>
                </a:solidFill>
                <a:latin typeface="宋体" pitchFamily="2" charset="-122"/>
                <a:sym typeface="+mn-ea"/>
              </a:rPr>
              <a:t>尾联</a:t>
            </a:r>
            <a:endParaRPr lang="zh-CN" altLang="en-US">
              <a:latin typeface="宋体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40660" y="1671320"/>
            <a:ext cx="247967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Bef>
                <a:spcPct val="50000"/>
              </a:spcBef>
            </a:pPr>
            <a:r>
              <a:rPr lang="zh-CN" altLang="en-US" sz="3600" b="1" dirty="0">
                <a:latin typeface="宋体" pitchFamily="2" charset="-122"/>
                <a:sym typeface="+mn-ea"/>
              </a:rPr>
              <a:t>欲济无舟楫，</a:t>
            </a:r>
            <a:endParaRPr lang="zh-CN" altLang="en-US" sz="3600" b="1" dirty="0">
              <a:latin typeface="宋体" pitchFamily="2" charset="-122"/>
            </a:endParaRPr>
          </a:p>
          <a:p>
            <a:pPr algn="l" defTabSz="685800">
              <a:spcBef>
                <a:spcPct val="50000"/>
              </a:spcBef>
            </a:pPr>
            <a:r>
              <a:rPr lang="zh-CN" altLang="en-US" sz="3600" b="1" dirty="0">
                <a:latin typeface="宋体" pitchFamily="2" charset="-122"/>
                <a:sym typeface="+mn-ea"/>
              </a:rPr>
              <a:t>端居耻圣明。</a:t>
            </a:r>
            <a:endParaRPr lang="zh-CN" altLang="en-US">
              <a:latin typeface="宋体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96210" y="3513455"/>
            <a:ext cx="257429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Bef>
                <a:spcPct val="50000"/>
              </a:spcBef>
            </a:pPr>
            <a:r>
              <a:rPr lang="zh-CN" altLang="en-US" sz="3600" b="1" dirty="0">
                <a:latin typeface="宋体" pitchFamily="2" charset="-122"/>
                <a:sym typeface="+mn-ea"/>
              </a:rPr>
              <a:t>坐观垂钓者，</a:t>
            </a:r>
            <a:endParaRPr lang="zh-CN" altLang="en-US" sz="3600" b="1" dirty="0">
              <a:latin typeface="宋体" pitchFamily="2" charset="-122"/>
            </a:endParaRPr>
          </a:p>
          <a:p>
            <a:pPr algn="l" defTabSz="685800">
              <a:spcBef>
                <a:spcPct val="50000"/>
              </a:spcBef>
            </a:pPr>
            <a:r>
              <a:rPr lang="zh-CN" altLang="en-US" sz="3600" b="1" dirty="0">
                <a:latin typeface="宋体" pitchFamily="2" charset="-122"/>
                <a:sym typeface="+mn-ea"/>
              </a:rPr>
              <a:t>徒有羡鱼情。</a:t>
            </a:r>
            <a:endParaRPr lang="zh-CN" altLang="en-US">
              <a:latin typeface="宋体" pitchFamily="2" charset="-122"/>
            </a:endParaRPr>
          </a:p>
        </p:txBody>
      </p:sp>
      <p:sp>
        <p:nvSpPr>
          <p:cNvPr id="10244" name="右大括号 10243"/>
          <p:cNvSpPr/>
          <p:nvPr/>
        </p:nvSpPr>
        <p:spPr>
          <a:xfrm>
            <a:off x="5220018" y="191389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右大括号 7"/>
          <p:cNvSpPr/>
          <p:nvPr/>
        </p:nvSpPr>
        <p:spPr>
          <a:xfrm>
            <a:off x="5270183" y="3756025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674360" y="31115"/>
            <a:ext cx="321691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Bef>
                <a:spcPct val="50000"/>
              </a:spcBef>
            </a:pPr>
            <a:r>
              <a:rPr lang="zh-CN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  <a:sym typeface="+mn-ea"/>
              </a:rPr>
              <a:t>发出感慨</a:t>
            </a:r>
            <a:r>
              <a:rPr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  <a:sym typeface="+mn-ea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  <a:sym typeface="+mn-ea"/>
              </a:rPr>
              <a:t>双关</a:t>
            </a:r>
            <a:r>
              <a:rPr lang="zh-CN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  <a:sym typeface="+mn-ea"/>
              </a:rPr>
              <a:t>：委婉写自己想做官而无人引荐，不能在天下太平盛世出仕做官，为民谋利，深感惭愧的苦衷。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74360" y="3756025"/>
            <a:ext cx="247078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Bef>
                <a:spcPct val="50000"/>
              </a:spcBef>
            </a:pPr>
            <a:r>
              <a:rPr lang="zh-CN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sym typeface="+mn-ea"/>
              </a:rPr>
              <a:t>广为流传，</a:t>
            </a:r>
            <a:endParaRPr lang="zh-CN" alt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  <a:p>
            <a:pPr algn="l" defTabSz="685800">
              <a:spcBef>
                <a:spcPct val="50000"/>
              </a:spcBef>
            </a:pPr>
            <a:r>
              <a:rPr lang="zh-CN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sym typeface="+mn-ea"/>
              </a:rPr>
              <a:t>点明主题</a:t>
            </a:r>
            <a:endParaRPr lang="zh-CN" alt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  <a:p>
            <a:pPr algn="l" defTabSz="68580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sym typeface="+mn-ea"/>
              </a:rPr>
              <a:t>引典故、设比喻。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244" grpId="0" animBg="1"/>
      <p:bldP spid="8" grpId="0" animBg="1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807845" y="260985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17040" y="1932940"/>
            <a:ext cx="551878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教师总结：此四句抒怀,含蓄委婉,不落俗套,与写景中表达感情,恰到好处（明明求人引荐,却无一句求荐的话）表达出自己的感慨与渴望。</a:t>
            </a:r>
            <a:endParaRPr lang="zh-CN" altLang="en-US" sz="40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31900" y="2023745"/>
            <a:ext cx="6693535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纵观全诗，写景过半，干谒心明。浩浩湖水，垂垂而钓，气定神闲，雍容大度，称颂对方，极有分寸而又不失身份；波澜动远空，“欲渡无舟楫”，阐述心声，不卑不亢，露壮志才情，隐寒伧卑微，委婉含蓄而又大气磅礴，才气纵横而又开合有度。如此干谒，实为天地之间第一等文字！</a:t>
            </a:r>
            <a:endParaRPr lang="zh-CN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10460" y="670560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2540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96035" y="1511935"/>
            <a:ext cx="94932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宋体" pitchFamily="2" charset="-122"/>
                <a:sym typeface="+mn-ea"/>
              </a:rPr>
              <a:t>望</a:t>
            </a:r>
            <a:endParaRPr lang="zh-CN" altLang="en-US" sz="4400" b="1">
              <a:solidFill>
                <a:srgbClr val="FF0000"/>
              </a:solidFill>
              <a:latin typeface="宋体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61745" y="3536315"/>
            <a:ext cx="93345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宋体" pitchFamily="2" charset="-122"/>
                <a:sym typeface="+mn-ea"/>
              </a:rPr>
              <a:t>赠</a:t>
            </a:r>
            <a:endParaRPr lang="zh-CN" altLang="en-US" sz="4400" b="1">
              <a:solidFill>
                <a:srgbClr val="FF0000"/>
              </a:solidFill>
              <a:latin typeface="宋体" pitchFamily="2" charset="-122"/>
              <a:sym typeface="+mn-ea"/>
            </a:endParaRPr>
          </a:p>
        </p:txBody>
      </p:sp>
      <p:sp>
        <p:nvSpPr>
          <p:cNvPr id="8203" name="左大括号 8202"/>
          <p:cNvSpPr/>
          <p:nvPr/>
        </p:nvSpPr>
        <p:spPr>
          <a:xfrm>
            <a:off x="1940560" y="1257935"/>
            <a:ext cx="304800" cy="1524000"/>
          </a:xfrm>
          <a:prstGeom prst="leftBrace">
            <a:avLst>
              <a:gd name="adj1" fmla="val 4166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左大括号 5"/>
          <p:cNvSpPr/>
          <p:nvPr/>
        </p:nvSpPr>
        <p:spPr>
          <a:xfrm>
            <a:off x="1940560" y="3158490"/>
            <a:ext cx="304800" cy="1524000"/>
          </a:xfrm>
          <a:prstGeom prst="leftBrace">
            <a:avLst>
              <a:gd name="adj1" fmla="val 4166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387600" y="1227455"/>
            <a:ext cx="17519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rgbClr val="009900"/>
                </a:solidFill>
                <a:latin typeface="宋体" pitchFamily="2" charset="-122"/>
                <a:sym typeface="+mn-ea"/>
              </a:rPr>
              <a:t>首联</a:t>
            </a:r>
            <a:endParaRPr lang="zh-CN" altLang="en-US" sz="4800" b="1">
              <a:solidFill>
                <a:srgbClr val="009900"/>
              </a:solidFill>
              <a:latin typeface="宋体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45360" y="2280285"/>
            <a:ext cx="16986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4800" b="1" dirty="0">
                <a:solidFill>
                  <a:srgbClr val="009900"/>
                </a:solidFill>
                <a:latin typeface="宋体" pitchFamily="2" charset="-122"/>
                <a:sym typeface="+mn-ea"/>
              </a:rPr>
              <a:t>颔联</a:t>
            </a:r>
            <a:endParaRPr lang="zh-CN" altLang="en-US" sz="4800" b="1" dirty="0">
              <a:solidFill>
                <a:srgbClr val="009900"/>
              </a:solidFill>
              <a:latin typeface="宋体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22830" y="3110230"/>
            <a:ext cx="15430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4800" b="1" dirty="0">
                <a:solidFill>
                  <a:srgbClr val="009900"/>
                </a:solidFill>
                <a:latin typeface="宋体" pitchFamily="2" charset="-122"/>
                <a:sym typeface="+mn-ea"/>
              </a:rPr>
              <a:t>颈联</a:t>
            </a:r>
            <a:endParaRPr lang="zh-CN" altLang="en-US" sz="4800" b="1" dirty="0">
              <a:solidFill>
                <a:srgbClr val="009900"/>
              </a:solidFill>
              <a:latin typeface="宋体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45360" y="4094480"/>
            <a:ext cx="16605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4800" b="1" dirty="0">
                <a:solidFill>
                  <a:srgbClr val="009900"/>
                </a:solidFill>
                <a:latin typeface="宋体" pitchFamily="2" charset="-122"/>
                <a:sym typeface="+mn-ea"/>
              </a:rPr>
              <a:t>尾联</a:t>
            </a:r>
            <a:endParaRPr lang="zh-CN" altLang="en-US" sz="4800" b="1" dirty="0">
              <a:solidFill>
                <a:srgbClr val="009900"/>
              </a:solidFill>
              <a:latin typeface="宋体" pitchFamily="2" charset="-122"/>
              <a:sym typeface="+mn-ea"/>
            </a:endParaRPr>
          </a:p>
        </p:txBody>
      </p:sp>
      <p:sp>
        <p:nvSpPr>
          <p:cNvPr id="8199" name="右大括号 8198"/>
          <p:cNvSpPr/>
          <p:nvPr/>
        </p:nvSpPr>
        <p:spPr>
          <a:xfrm>
            <a:off x="3639185" y="1325880"/>
            <a:ext cx="304800" cy="1524000"/>
          </a:xfrm>
          <a:prstGeom prst="rightBrace">
            <a:avLst>
              <a:gd name="adj1" fmla="val 4166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右大括号 11"/>
          <p:cNvSpPr/>
          <p:nvPr/>
        </p:nvSpPr>
        <p:spPr>
          <a:xfrm>
            <a:off x="3765550" y="3238500"/>
            <a:ext cx="374015" cy="1524000"/>
          </a:xfrm>
          <a:prstGeom prst="rightBrace">
            <a:avLst>
              <a:gd name="adj1" fmla="val 4166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295140" y="1455420"/>
            <a:ext cx="411607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宋体" pitchFamily="2" charset="-122"/>
                <a:cs typeface="宋体" pitchFamily="2" charset="-122"/>
                <a:sym typeface="+mn-ea"/>
              </a:rPr>
              <a:t>写景</a:t>
            </a:r>
            <a:r>
              <a:rPr lang="en-US" altLang="zh-CN" sz="3200" b="1">
                <a:latin typeface="宋体" pitchFamily="2" charset="-122"/>
                <a:cs typeface="宋体" pitchFamily="2" charset="-122"/>
                <a:sym typeface="+mn-ea"/>
              </a:rPr>
              <a:t>——</a:t>
            </a:r>
            <a:r>
              <a:rPr lang="zh-CN" altLang="en-US" sz="3200" b="1" dirty="0">
                <a:solidFill>
                  <a:schemeClr val="hlink"/>
                </a:solidFill>
                <a:latin typeface="宋体" pitchFamily="2" charset="-122"/>
                <a:cs typeface="宋体" pitchFamily="2" charset="-122"/>
                <a:sym typeface="+mn-ea"/>
              </a:rPr>
              <a:t>登上岳阳楼所看到的波澜壮阔的洞庭湖</a:t>
            </a:r>
            <a:endParaRPr lang="zh-CN" altLang="en-US"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295140" y="3355975"/>
            <a:ext cx="37471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Bef>
                <a:spcPct val="50000"/>
              </a:spcBef>
            </a:pPr>
            <a:r>
              <a:rPr lang="zh-CN" altLang="en-US" sz="4800" b="1" dirty="0">
                <a:solidFill>
                  <a:schemeClr val="accent2"/>
                </a:solidFill>
                <a:latin typeface="宋体" pitchFamily="2" charset="-122"/>
                <a:cs typeface="宋体" pitchFamily="2" charset="-122"/>
                <a:sym typeface="+mn-ea"/>
              </a:rPr>
              <a:t>抒情</a:t>
            </a:r>
            <a:r>
              <a:rPr lang="en-US" altLang="zh-CN" sz="3200" b="1">
                <a:latin typeface="宋体" pitchFamily="2" charset="-122"/>
                <a:cs typeface="宋体" pitchFamily="2" charset="-122"/>
                <a:sym typeface="+mn-ea"/>
              </a:rPr>
              <a:t>——</a:t>
            </a:r>
            <a:r>
              <a:rPr lang="zh-CN" altLang="en-US" sz="3200" b="1" dirty="0">
                <a:solidFill>
                  <a:schemeClr val="hlink"/>
                </a:solidFill>
                <a:latin typeface="宋体" pitchFamily="2" charset="-122"/>
                <a:cs typeface="宋体" pitchFamily="2" charset="-122"/>
                <a:sym typeface="+mn-ea"/>
              </a:rPr>
              <a:t>诗人渴望出仕，施展才华，干一番事业。（主题）</a:t>
            </a:r>
            <a:endParaRPr lang="zh-CN" altLang="en-US">
              <a:latin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203" grpId="0" animBg="1"/>
      <p:bldP spid="6" grpId="0" animBg="1"/>
      <p:bldP spid="7" grpId="0"/>
      <p:bldP spid="8" grpId="0"/>
      <p:bldP spid="9" grpId="0"/>
      <p:bldP spid="10" grpId="0"/>
      <p:bldP spid="8199" grpId="0" animBg="1"/>
      <p:bldP spid="12" grpId="0" animBg="1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807845" y="260985"/>
            <a:ext cx="339725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诗文研讨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42515" y="1250315"/>
            <a:ext cx="532574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4，问题设置：这首诗中诗人想要表达的感情是什么？即本诗主旨是什么？ </a:t>
            </a:r>
            <a:endParaRPr lang="zh-CN" altLang="en-US" sz="2800" b="1"/>
          </a:p>
        </p:txBody>
      </p:sp>
      <p:sp>
        <p:nvSpPr>
          <p:cNvPr id="5" name="文本框 4"/>
          <p:cNvSpPr txBox="1"/>
          <p:nvPr/>
        </p:nvSpPr>
        <p:spPr>
          <a:xfrm>
            <a:off x="2399030" y="2854325"/>
            <a:ext cx="498094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u="sng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本诗通过描绘波澜壮阔的洞庭湖，委婉地表达了自己希望得到张丞相的引荐，出仕做官，一展才华，做一番事业的愿望。</a:t>
            </a:r>
            <a:endParaRPr lang="zh-CN" altLang="en-US" sz="3200" b="1" u="sng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48080" y="1682750"/>
            <a:ext cx="770953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sz="2800" b="1">
                <a:solidFill>
                  <a:srgbClr val="0099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同学们，我们除了要欣赏诗歌的意境美，语言美，还要把古人的精神推陈出新、古为今用，孟浩然“含蓄地自我推荐”的精神，在今天这个机遇与挑战并存的社会里已不再那么合适。我们需要的是“毛遂自荐”的精神。同学们，请勇敢地亮出你自己吧，要相信，只有随时随地勇敢地亮出你自己，勇敢地展示你的才华，你才能抓住机遇，高奏成功的凯歌。</a:t>
            </a:r>
            <a:endParaRPr lang="zh-CN" altLang="en-US" sz="2800" b="1">
              <a:solidFill>
                <a:srgbClr val="0099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457200"/>
            <a:r>
              <a:rPr lang="zh-CN" altLang="en-US" sz="2800" b="1">
                <a:solidFill>
                  <a:srgbClr val="0099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最后，真诚地祝愿同学们前程似锦，赢得每一次的成功！谢谢！</a:t>
            </a:r>
            <a:endParaRPr lang="zh-CN" altLang="en-US" sz="2800" b="1">
              <a:solidFill>
                <a:srgbClr val="0099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21510" y="367030"/>
            <a:ext cx="315404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结束语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58875" y="1607185"/>
            <a:ext cx="724090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</a:rPr>
              <a:t>1、这首诗的体裁是____________（1分），诗歌中借用典故，巧妙设喻，揭示全诗主旨的诗句是：_________________________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34795" y="408940"/>
            <a:ext cx="390080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中考真题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67530" y="1607185"/>
            <a:ext cx="18719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五言律诗 </a:t>
            </a:r>
            <a:endParaRPr lang="zh-CN" alt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70860" y="2437130"/>
            <a:ext cx="42252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坐观垂钓者，徒有羡鱼情</a:t>
            </a:r>
            <a:endParaRPr lang="zh-CN" alt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58240" y="3642995"/>
            <a:ext cx="693356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2、全诗最后借用的典故在现代汉语中成了一成语，它是_________________，现在的意思是：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20490" y="4040505"/>
            <a:ext cx="17176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临渊羡鱼</a:t>
            </a:r>
            <a:endParaRPr lang="zh-CN" alt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70860" y="4504690"/>
            <a:ext cx="49739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u="sng">
                <a:solidFill>
                  <a:srgbClr val="FF0000"/>
                </a:solidFill>
              </a:rPr>
              <a:t>比喻只有愿望不做实际的工作，就达不到目的。</a:t>
            </a:r>
            <a:endParaRPr lang="zh-CN" altLang="en-US" sz="28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421130" y="431800"/>
            <a:ext cx="2574290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目标导航</a:t>
            </a:r>
            <a:endParaRPr lang="zh-CN" altLang="zh-CN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49095" y="1966595"/>
            <a:ext cx="536765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1.了解有关孟浩然的文学常识，诵读古诗，领悟诗歌大意。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、品味诗歌的语言，结合意境，理解全诗的内容及思想含义。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3.批判性地学习诗人“含蓄、委婉地自我推荐”的精神，对学生进行“勇敢地亮出自己、勇敢地展示自己的才华”的教育。</a:t>
            </a:r>
            <a:endParaRPr lang="zh-CN" altLang="en-US" sz="28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2540"/>
            <a:ext cx="9131300" cy="68535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080260" y="374650"/>
            <a:ext cx="390080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中考真题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59890" y="1379220"/>
            <a:ext cx="55041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3、请简要谈谈你对颔联的理解。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42135" y="1901190"/>
            <a:ext cx="639889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u="sng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颔联从视觉，听觉，触觉几方面描绘了洞庭湖雄浑壮阔的博大气势，极富艺术感染力，尤其“蒸”字显示出了洞庭湖丰富的积蓄，“撼”字衬托出洞庭湖的澎湃激荡，气魄宏大。</a:t>
            </a:r>
            <a:endParaRPr lang="zh-CN" altLang="en-US" sz="2800" b="1" u="sng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65910" y="4037330"/>
            <a:ext cx="646938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4、这首诗的写景运用了哪种修辞手法？联系全诗看，作者在“欲济无舟楫”一句中想要表达的意思是什么？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78000" y="5420995"/>
            <a:ext cx="604520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u="sng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夸张。想渡过洞庭湖却没有舟楫，想出仕却无人引荐，暗示作者想得到对方的援引。</a:t>
            </a:r>
            <a:endParaRPr lang="zh-CN" altLang="en-US" sz="2800" b="1" u="sng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57275" y="1762125"/>
            <a:ext cx="749109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、对这首诗理解不当的一项是(　    )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A．前四句写景，扣“望洞庭湖”之题，后四句抒情，表“赠张丞相”之意。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B．颔联是描写洞庭湖的名句。上句以“气蒸”显浩阔，下句以“波撼”显气势。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C．颈联和尾联以欲渡无舟、欲钓不能抒发了有心出仕却无人赏识的忧愤不平之情。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D．这首诗意在表达希望能得到张九龄引荐，但在语言运用上却十分委婉、含蓄。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80260" y="374650"/>
            <a:ext cx="390080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中考真题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79845" y="1788795"/>
            <a:ext cx="5683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C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　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2540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36905" y="1209040"/>
            <a:ext cx="822452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  <a:sym typeface="+mn-ea"/>
              </a:rPr>
              <a:t>6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  <a:sym typeface="+mn-ea"/>
              </a:rPr>
              <a:t>、诗的尾联“坐观垂钓者，徒有羡鱼情”，意思是说，看着人家垂钓，自己只能白白地产生羡鱼之情了。这里隐喻自己____________________，言外之意是____________________________。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92905" y="2023745"/>
            <a:ext cx="33115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想做官而没有途径</a:t>
            </a:r>
            <a:endParaRPr lang="zh-CN" alt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83740" y="2501900"/>
            <a:ext cx="5177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希望张丞相能助自己一臂之力</a:t>
            </a:r>
            <a:endParaRPr lang="zh-CN" alt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5010" y="3168650"/>
            <a:ext cx="77133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  <a:sym typeface="+mn-ea"/>
              </a:rPr>
              <a:t>7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宋体" pitchFamily="2" charset="-122"/>
                <a:sym typeface="+mn-ea"/>
              </a:rPr>
              <a:t>、这首诗抒发了作者怎样的感情？请简要分析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71855" y="4003040"/>
            <a:ext cx="715645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u="sng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本诗委婉地表达了诗人想做官而没人引荐，不能为民谋利的苦衷；希望能够出仕，一展才华，做一番事业。</a:t>
            </a:r>
            <a:endParaRPr lang="zh-CN" altLang="en-US" sz="2800" b="1" u="sng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2540"/>
            <a:ext cx="9131300" cy="685355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305050" y="2181225"/>
            <a:ext cx="4671060" cy="14452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prstTxWarp prst="textChevron">
              <a:avLst/>
            </a:prstTxWarp>
            <a:spAutoFit/>
          </a:bodyPr>
          <a:lstStyle/>
          <a:p>
            <a:pPr algn="ctr"/>
            <a:r>
              <a:rPr lang="zh-CN" altLang="en-US" sz="8800" b="1">
                <a:ln w="50800" cmpd="dbl">
                  <a:gradFill>
                    <a:gsLst>
                      <a:gs pos="0">
                        <a:srgbClr val="BDD7EE"/>
                      </a:gs>
                      <a:gs pos="14000">
                        <a:srgbClr val="3F7099"/>
                      </a:gs>
                      <a:gs pos="43000">
                        <a:srgbClr val="A0C5E6"/>
                      </a:gs>
                      <a:gs pos="81000">
                        <a:srgbClr val="3E3B37">
                          <a:alpha val="56000"/>
                        </a:srgbClr>
                      </a:gs>
                      <a:gs pos="27000">
                        <a:srgbClr val="7C9EBE"/>
                      </a:gs>
                      <a:gs pos="68000">
                        <a:srgbClr val="2E75B6"/>
                      </a:gs>
                      <a:gs pos="55000">
                        <a:srgbClr val="354254">
                          <a:alpha val="60000"/>
                        </a:srgbClr>
                      </a:gs>
                    </a:gsLst>
                    <a:lin ang="5400000" scaled="1"/>
                  </a:gradFill>
                  <a:prstDash val="solid"/>
                </a:ln>
                <a:solidFill>
                  <a:srgbClr val="FF0000"/>
                </a:solidFill>
                <a:effectLst>
                  <a:glow rad="76200">
                    <a:srgbClr val="9BD1FF">
                      <a:alpha val="33000"/>
                    </a:srgbClr>
                  </a:glow>
                </a:effectLst>
              </a:rPr>
              <a:t>感谢聆听</a:t>
            </a:r>
            <a:endParaRPr lang="zh-CN" altLang="en-US" sz="8800" b="1">
              <a:ln w="50800" cmpd="dbl">
                <a:gradFill>
                  <a:gsLst>
                    <a:gs pos="0">
                      <a:srgbClr val="BDD7EE"/>
                    </a:gs>
                    <a:gs pos="14000">
                      <a:srgbClr val="3F7099"/>
                    </a:gs>
                    <a:gs pos="43000">
                      <a:srgbClr val="A0C5E6"/>
                    </a:gs>
                    <a:gs pos="81000">
                      <a:srgbClr val="3E3B37">
                        <a:alpha val="56000"/>
                      </a:srgbClr>
                    </a:gs>
                    <a:gs pos="27000">
                      <a:srgbClr val="7C9EBE"/>
                    </a:gs>
                    <a:gs pos="68000">
                      <a:srgbClr val="2E75B6"/>
                    </a:gs>
                    <a:gs pos="55000">
                      <a:srgbClr val="354254">
                        <a:alpha val="60000"/>
                      </a:srgbClr>
                    </a:gs>
                  </a:gsLst>
                  <a:lin ang="5400000" scaled="1"/>
                </a:gradFill>
                <a:prstDash val="solid"/>
              </a:ln>
              <a:solidFill>
                <a:srgbClr val="FF0000"/>
              </a:solidFill>
              <a:effectLst>
                <a:glow rad="76200">
                  <a:srgbClr val="9BD1FF">
                    <a:alpha val="33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82370" y="151130"/>
            <a:ext cx="221424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作家点击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90010" y="856615"/>
            <a:ext cx="494220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孟浩然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zh-CN" altLang="en-US" sz="2800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唐代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2"/>
              </a:rPr>
              <a:t>诗人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。本名不详（一说名浩），汉族，襄州襄阳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今湖北襄阳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)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人。字</a:t>
            </a:r>
            <a:r>
              <a:rPr lang="zh-CN" altLang="en-US" sz="2800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浩然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，世称</a:t>
            </a:r>
            <a:r>
              <a:rPr lang="zh-CN" altLang="en-US" sz="2800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孟襄阳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，与另一位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3"/>
              </a:rPr>
              <a:t>山水田园诗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人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4"/>
              </a:rPr>
              <a:t>王维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合称为“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5"/>
              </a:rPr>
              <a:t>王孟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”。以写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6"/>
              </a:rPr>
              <a:t>田园山水诗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为主。因他未曾入仕，又称之为孟山人。襄阳南门外背山临江之涧南园有他的故居。曾隐居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7"/>
              </a:rPr>
              <a:t>鹿门山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。其代表作有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《</a:t>
            </a:r>
            <a:r>
              <a:rPr lang="zh-CN" altLang="en-US" sz="2800" b="1" dirty="0">
                <a:solidFill>
                  <a:schemeClr val="hlin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过故人庄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》《</a:t>
            </a:r>
            <a:r>
              <a:rPr lang="zh-CN" altLang="en-US" sz="2800" b="1" dirty="0">
                <a:solidFill>
                  <a:schemeClr val="hlin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望洞庭湖赠张丞相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》《</a:t>
            </a:r>
            <a:r>
              <a:rPr lang="zh-CN" altLang="en-US" sz="2800" b="1" dirty="0">
                <a:solidFill>
                  <a:schemeClr val="hlin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晚泊浔阳望庐山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》《</a:t>
            </a:r>
            <a:r>
              <a:rPr lang="zh-CN" altLang="en-US" sz="2800" b="1" dirty="0">
                <a:solidFill>
                  <a:schemeClr val="hlin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早寒江上有怀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00" y="970280"/>
            <a:ext cx="3877310" cy="5735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559810" y="287655"/>
            <a:ext cx="188150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知人论世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1700" y="1478280"/>
            <a:ext cx="735393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孟浩然前半生主要居家侍亲读书，以诗自适。曾隐居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2"/>
              </a:rPr>
              <a:t>鹿门山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40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岁游京师，应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3"/>
              </a:rPr>
              <a:t>进士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不第，返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4"/>
              </a:rPr>
              <a:t>襄阳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。在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5"/>
              </a:rPr>
              <a:t>长安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时，与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6"/>
              </a:rPr>
              <a:t>张九龄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王维交谊甚笃。有诗名。后漫游吴越，穷极山水，以排遣仕途的失意。因纵情宴饮，食鲜疾发而亡。孟浩然诗歌绝大部分为五言短篇，题材不宽，多写山水田园和隐逸、行旅等内容。虽不无愤世嫉俗之作，但更多属于诗人的自我表现。他和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7"/>
              </a:rPr>
              <a:t>王维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并称，其诗虽不如王诗境界广阔，但在艺术上有独特造诣，而且是继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8"/>
              </a:rPr>
              <a:t>陶渊明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9"/>
              </a:rPr>
              <a:t>谢灵运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、谢眺之后，开盛唐田园山水诗派之先声。</a:t>
            </a:r>
            <a:endParaRPr lang="zh-CN" altLang="en-US" sz="2800" b="1" dirty="0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559810" y="287655"/>
            <a:ext cx="188150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知人论世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60145" y="1773555"/>
            <a:ext cx="675767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孟诗不事雕饰，清淡简朴，感受亲切真实，生活气息浓厚，富有超妙自得之趣。如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《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2"/>
              </a:rPr>
              <a:t>秋登万山寄张五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《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3"/>
              </a:rPr>
              <a:t>过故人庄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《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4"/>
              </a:rPr>
              <a:t>春晓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等篇，淡而有味，浑然一体，韵致飘逸，意境清旷。孟诗以清旷冲澹为基调，但冲澹中有壮逸之气，如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《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  <a:hlinkClick r:id="rId5"/>
              </a:rPr>
              <a:t>望洞庭湖赠张丞相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》“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气蒸云梦泽，波撼岳阳城”一联，精力浑健，俯视一切。但这类诗在孟诗中不多见。</a:t>
            </a:r>
            <a:endParaRPr lang="zh-CN" altLang="en-US" sz="2800" b="1" dirty="0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2540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03375" y="1754505"/>
            <a:ext cx="6083935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望洞庭湖赠张丞相》写于唐玄宗开元二十一年（733），当时孟浩然仍是一名隐士。他西游长安，不甘寂寞，想出来做官，苦于无人引荐，于是写了这首诗赠给当时居于相位的张九龄，希望得到张丞相的赏识和录用。因而这是一首“干谒”诗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74315" y="526415"/>
            <a:ext cx="3071495" cy="36830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写作背景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069465" y="1455420"/>
            <a:ext cx="50946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842260" y="408940"/>
            <a:ext cx="3719195" cy="5835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知识链接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39265" y="2023745"/>
            <a:ext cx="542480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spcBef>
                <a:spcPts val="0"/>
              </a:spcBef>
            </a:pPr>
            <a:r>
              <a:rPr lang="zh-CN" altLang="en-US" sz="32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干谒，顾名思义，古人为求显声扬名或经世致用而求见达官显贵，希望他们能够赏识自己，荐举自己或重用自己。反映这类题材的诗谓之干谒诗。</a:t>
            </a:r>
            <a:endParaRPr lang="zh-CN" altLang="en-US" sz="3200" b="1" dirty="0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1115"/>
            <a:ext cx="9131300" cy="68535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05230" y="1125220"/>
            <a:ext cx="635317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spcBef>
                <a:spcPts val="0"/>
              </a:spcBef>
            </a:pPr>
            <a:r>
              <a:rPr lang="zh-CN" altLang="en-US" sz="2800" b="1" dirty="0">
                <a:solidFill>
                  <a:srgbClr val="0099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唐玄宗开元二十一年（</a:t>
            </a:r>
            <a:r>
              <a:rPr lang="en-US" altLang="zh-CN" sz="2800" b="1" dirty="0">
                <a:solidFill>
                  <a:srgbClr val="0099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733</a:t>
            </a:r>
            <a:r>
              <a:rPr lang="zh-CN" altLang="en-US" sz="2800" b="1" dirty="0">
                <a:solidFill>
                  <a:srgbClr val="0099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），孟浩然西游长安，写了这首诗投赠当时位居相位的张九龄，目的是想得到张的赏识和器重。干谒诗的文思情采最能看出作者的风骨、人格。有的满篇卑躬屈膝，奴颜媚骨；有的满篇叫苦不迭，乞人怜悯；也有的自命清高，恃才傲物；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而孟浩然的这首干谒诗则写得情采飞扬，不卑不亢，点到为止，含而不露骨，实为干谒诗的精品。 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4144</Words>
  <Application>WPS 演示</Application>
  <PresentationFormat>全屏显示(4:3)</PresentationFormat>
  <Paragraphs>253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33</vt:i4>
      </vt:variant>
    </vt:vector>
  </HeadingPairs>
  <TitlesOfParts>
    <vt:vector size="46" baseType="lpstr">
      <vt:lpstr>Arial</vt:lpstr>
      <vt:lpstr>宋体</vt:lpstr>
      <vt:lpstr>Wingdings</vt:lpstr>
      <vt:lpstr>汉仪书宋二KW</vt:lpstr>
      <vt:lpstr>楷体</vt:lpstr>
      <vt:lpstr>汉仪楷体KW</vt:lpstr>
      <vt:lpstr>楷体_GB2312</vt:lpstr>
      <vt:lpstr>Times New Roman</vt:lpstr>
      <vt:lpstr>Calibri</vt:lpstr>
      <vt:lpstr>微软雅黑</vt:lpstr>
      <vt:lpstr>汉仪旗黑KW 55S</vt:lpstr>
      <vt:lpstr>webwppDefTheme</vt:lpstr>
      <vt:lpstr>1_空白设计模板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xudehua</dc:creator>
  <cp:lastModifiedBy>user</cp:lastModifiedBy>
  <cp:revision>43</cp:revision>
  <dcterms:created xsi:type="dcterms:W3CDTF">2020-03-05T08:04:38Z</dcterms:created>
  <dcterms:modified xsi:type="dcterms:W3CDTF">2020-03-05T08:04:38Z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