
<file path=[Content_Types].xml><?xml version="1.0" encoding="utf-8"?>
<Types xmlns="http://schemas.openxmlformats.org/package/2006/content-types">
  <Default Extension="jpeg" ContentType="image/jpeg"/>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 id="2147483670" r:id="rId4"/>
    <p:sldMasterId id="2147483674" r:id="rId5"/>
    <p:sldMasterId id="2147483678" r:id="rId6"/>
    <p:sldMasterId id="2147483682" r:id="rId7"/>
    <p:sldMasterId id="2147483686" r:id="rId8"/>
    <p:sldMasterId id="2147483690" r:id="rId9"/>
    <p:sldMasterId id="2147483694" r:id="rId10"/>
    <p:sldMasterId id="2147483698" r:id="rId11"/>
    <p:sldMasterId id="2147483702" r:id="rId12"/>
  </p:sldMasterIdLst>
  <p:notesMasterIdLst>
    <p:notesMasterId r:id="rId19"/>
  </p:notesMasterIdLst>
  <p:sldIdLst>
    <p:sldId id="521" r:id="rId13"/>
    <p:sldId id="520" r:id="rId14"/>
    <p:sldId id="519" r:id="rId15"/>
    <p:sldId id="522" r:id="rId16"/>
    <p:sldId id="523" r:id="rId17"/>
    <p:sldId id="470" r:id="rId18"/>
    <p:sldId id="567" r:id="rId20"/>
    <p:sldId id="525" r:id="rId21"/>
    <p:sldId id="526" r:id="rId22"/>
    <p:sldId id="527" r:id="rId23"/>
    <p:sldId id="528" r:id="rId24"/>
    <p:sldId id="531" r:id="rId25"/>
    <p:sldId id="529" r:id="rId26"/>
    <p:sldId id="530" r:id="rId27"/>
    <p:sldId id="532" r:id="rId28"/>
    <p:sldId id="533" r:id="rId29"/>
    <p:sldId id="534" r:id="rId30"/>
    <p:sldId id="535" r:id="rId31"/>
    <p:sldId id="536" r:id="rId32"/>
    <p:sldId id="545" r:id="rId33"/>
    <p:sldId id="568" r:id="rId34"/>
    <p:sldId id="559" r:id="rId35"/>
    <p:sldId id="550" r:id="rId36"/>
    <p:sldId id="552" r:id="rId37"/>
    <p:sldId id="554" r:id="rId38"/>
    <p:sldId id="561" r:id="rId39"/>
    <p:sldId id="563" r:id="rId40"/>
    <p:sldId id="564" r:id="rId41"/>
    <p:sldId id="324" r:id="rId42"/>
    <p:sldId id="570" r:id="rId43"/>
    <p:sldId id="325" r:id="rId44"/>
    <p:sldId id="326" r:id="rId45"/>
    <p:sldId id="327" r:id="rId46"/>
    <p:sldId id="569" r:id="rId47"/>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1D5"/>
    <a:srgbClr val="237590"/>
    <a:srgbClr val="0D799D"/>
    <a:srgbClr val="3296A8"/>
    <a:srgbClr val="6D8AAB"/>
    <a:srgbClr val="31709C"/>
    <a:srgbClr val="7697B3"/>
    <a:srgbClr val="6FA094"/>
    <a:srgbClr val="94BCB4"/>
    <a:srgbClr val="595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7778" autoAdjust="0"/>
  </p:normalViewPr>
  <p:slideViewPr>
    <p:cSldViewPr snapToGrid="0" showGuides="1">
      <p:cViewPr varScale="1">
        <p:scale>
          <a:sx n="82" d="100"/>
          <a:sy n="82" d="100"/>
        </p:scale>
        <p:origin x="485" y="62"/>
      </p:cViewPr>
      <p:guideLst>
        <p:guide orient="horz" pos="2160"/>
        <p:guide pos="38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34.xml"/><Relationship Id="rId46" Type="http://schemas.openxmlformats.org/officeDocument/2006/relationships/slide" Target="slides/slide33.xml"/><Relationship Id="rId45" Type="http://schemas.openxmlformats.org/officeDocument/2006/relationships/slide" Target="slides/slide32.xml"/><Relationship Id="rId44" Type="http://schemas.openxmlformats.org/officeDocument/2006/relationships/slide" Target="slides/slide31.xml"/><Relationship Id="rId43" Type="http://schemas.openxmlformats.org/officeDocument/2006/relationships/slide" Target="slides/slide30.xml"/><Relationship Id="rId42" Type="http://schemas.openxmlformats.org/officeDocument/2006/relationships/slide" Target="slides/slide29.xml"/><Relationship Id="rId41" Type="http://schemas.openxmlformats.org/officeDocument/2006/relationships/slide" Target="slides/slide28.xml"/><Relationship Id="rId40" Type="http://schemas.openxmlformats.org/officeDocument/2006/relationships/slide" Target="slides/slide27.xml"/><Relationship Id="rId4" Type="http://schemas.openxmlformats.org/officeDocument/2006/relationships/slideMaster" Target="slideMasters/slideMaster3.xml"/><Relationship Id="rId39" Type="http://schemas.openxmlformats.org/officeDocument/2006/relationships/slide" Target="slides/slide26.xml"/><Relationship Id="rId38" Type="http://schemas.openxmlformats.org/officeDocument/2006/relationships/slide" Target="slides/slide25.xml"/><Relationship Id="rId37" Type="http://schemas.openxmlformats.org/officeDocument/2006/relationships/slide" Target="slides/slide24.xml"/><Relationship Id="rId36" Type="http://schemas.openxmlformats.org/officeDocument/2006/relationships/slide" Target="slides/slide23.xml"/><Relationship Id="rId35" Type="http://schemas.openxmlformats.org/officeDocument/2006/relationships/slide" Target="slides/slide22.xml"/><Relationship Id="rId34" Type="http://schemas.openxmlformats.org/officeDocument/2006/relationships/slide" Target="slides/slide21.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幻灯片图像占位符 1"/>
          <p:cNvSpPr>
            <a:spLocks noGrp="1" noRot="1" noChangeAspect="1" noTextEdit="1"/>
          </p:cNvSpPr>
          <p:nvPr>
            <p:ph type="sldImg"/>
          </p:nvPr>
        </p:nvSpPr>
        <p:spPr>
          <a:ln>
            <a:solidFill>
              <a:srgbClr val="000000">
                <a:alpha val="100000"/>
              </a:srgbClr>
            </a:solidFill>
            <a:miter lim="800000"/>
          </a:ln>
        </p:spPr>
      </p:sp>
      <p:sp>
        <p:nvSpPr>
          <p:cNvPr id="202755"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202756" name="页脚占位符 1"/>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r>
              <a:rPr lang="zh-CN" altLang="en-US" sz="1200" dirty="0"/>
              <a:t>状元成才路</a:t>
            </a:r>
            <a:endParaRPr lang="zh-CN" altLang="en-US" sz="1200" dirty="0"/>
          </a:p>
        </p:txBody>
      </p:sp>
      <p:sp>
        <p:nvSpPr>
          <p:cNvPr id="202757" name="页眉占位符 2"/>
          <p:cNvSpPr txBox="1">
            <a:spLocks noGrp="1"/>
          </p:cNvSpPr>
          <p:nvPr>
            <p:ph type="hdr" sz="quarter"/>
          </p:nvPr>
        </p:nvSpPr>
        <p:spPr>
          <a:xfrm>
            <a:off x="0" y="0"/>
            <a:ext cx="2971800" cy="457200"/>
          </a:xfrm>
          <a:prstGeom prst="rect">
            <a:avLst/>
          </a:prstGeom>
          <a:noFill/>
          <a:ln w="9525">
            <a:noFill/>
          </a:ln>
        </p:spPr>
        <p:txBody>
          <a:bodyPr/>
          <a:lstStyle/>
          <a:p>
            <a:pPr lvl="0" eaLnBrk="1" hangingPunct="1"/>
            <a:r>
              <a:rPr lang="zh-CN" altLang="en-US" sz="1200" dirty="0"/>
              <a:t>状元成才路</a:t>
            </a:r>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smtClean="0"/>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sym typeface="+mn-ea"/>
            </a:endParaRPr>
          </a:p>
          <a:p>
            <a:pPr lvl="0"/>
            <a:r>
              <a:rPr lang="zh-CN" altLang="en-US" smtClean="0">
                <a:sym typeface="+mn-ea"/>
              </a:rPr>
              <a:t>单击此处编辑正文</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19029" y="549377"/>
            <a:ext cx="10952039" cy="5101584"/>
          </a:xfrm>
        </p:spPr>
        <p:txBody>
          <a:bodyPr/>
          <a:lstStyle>
            <a:lvl1pPr marL="0" indent="0">
              <a:spcBef>
                <a:spcPts val="0"/>
              </a:spcBef>
              <a:buNone/>
              <a:defRPr/>
            </a:lvl1pPr>
          </a:lstStyle>
          <a:p>
            <a:pPr lvl="0"/>
            <a:endParaRPr lang="zh-CN" altLang="en-US" noProof="1"/>
          </a:p>
        </p:txBody>
      </p:sp>
      <p:sp>
        <p:nvSpPr>
          <p:cNvPr id="11" name="日期占位符 1"/>
          <p:cNvSpPr>
            <a:spLocks noGrp="1"/>
          </p:cNvSpPr>
          <p:nvPr>
            <p:ph type="dt" sz="half" idx="2"/>
          </p:nvPr>
        </p:nvSpPr>
        <p:spPr bwMode="auto">
          <a:xfrm>
            <a:off x="838069" y="6357527"/>
            <a:ext cx="2742771" cy="366781"/>
          </a:xfrm>
          <a:prstGeom prst="rect">
            <a:avLst/>
          </a:prstGeom>
          <a:ln>
            <a:miter lim="800000"/>
          </a:ln>
        </p:spPr>
        <p:txBody>
          <a:bodyPr vert="horz" wrap="square" lIns="91440" tIns="45720" rIns="91440" bIns="45720" numCol="1" anchor="t" anchorCtr="0" compatLnSpc="1"/>
          <a:lstStyle>
            <a:lvl1pPr>
              <a:defRPr sz="900">
                <a:solidFill>
                  <a:srgbClr val="969696"/>
                </a:solidFill>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endParaRPr kumimoji="0" lang="en-US" b="0" i="0" kern="1200" cap="none" spc="0" normalizeH="0" baseline="0" noProof="0">
              <a:latin typeface="Arial" panose="020B0604020202020204" pitchFamily="34" charset="0"/>
              <a:ea typeface="宋体" pitchFamily="2" charset="-122"/>
              <a:cs typeface="+mn-cs"/>
            </a:endParaRPr>
          </a:p>
        </p:txBody>
      </p:sp>
      <p:sp>
        <p:nvSpPr>
          <p:cNvPr id="12" name="页脚占位符 3"/>
          <p:cNvSpPr>
            <a:spLocks noGrp="1"/>
          </p:cNvSpPr>
          <p:nvPr>
            <p:ph type="ftr" sz="quarter" idx="3"/>
          </p:nvPr>
        </p:nvSpPr>
        <p:spPr bwMode="auto">
          <a:xfrm>
            <a:off x="4037969" y="6357527"/>
            <a:ext cx="4114157" cy="366781"/>
          </a:xfrm>
          <a:prstGeom prst="rect">
            <a:avLst/>
          </a:prstGeom>
          <a:ln>
            <a:miter lim="800000"/>
          </a:ln>
        </p:spPr>
        <p:txBody>
          <a:bodyPr vert="horz" wrap="square" lIns="91440" tIns="45720" rIns="91440" bIns="45720" numCol="1" anchor="t" anchorCtr="0" compatLnSpc="1"/>
          <a:lstStyle>
            <a:lvl1pPr algn="ctr">
              <a:defRPr sz="900">
                <a:solidFill>
                  <a:srgbClr val="969696"/>
                </a:solidFill>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en-US" b="0" i="0" kern="1200" cap="none" spc="0" normalizeH="0" baseline="0" noProof="0">
              <a:latin typeface="Arial" panose="020B0604020202020204" pitchFamily="34" charset="0"/>
              <a:ea typeface="宋体" pitchFamily="2" charset="-122"/>
              <a:cs typeface="+mn-cs"/>
            </a:endParaRPr>
          </a:p>
        </p:txBody>
      </p:sp>
      <p:sp>
        <p:nvSpPr>
          <p:cNvPr id="13" name="灯片编号占位符 4"/>
          <p:cNvSpPr>
            <a:spLocks noGrp="1"/>
          </p:cNvSpPr>
          <p:nvPr>
            <p:ph type="sldNum" sz="quarter" idx="4"/>
          </p:nvPr>
        </p:nvSpPr>
        <p:spPr bwMode="auto">
          <a:xfrm>
            <a:off x="8609255" y="6357527"/>
            <a:ext cx="2742771" cy="366781"/>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zh-CN" altLang="en-US" sz="1400" dirty="0"/>
            </a:fld>
            <a:endParaRPr lang="zh-CN" altLang="en-US" sz="1400"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99964" y="406476"/>
            <a:ext cx="10380627" cy="1014072"/>
          </a:xfrm>
          <a:prstGeom prst="rect">
            <a:avLst/>
          </a:prstGeom>
        </p:spPr>
        <p:txBody>
          <a:bodyPr/>
          <a:lstStyle/>
          <a:p>
            <a:r>
              <a:rPr lang="zh-CN" altLang="en-US" noProof="1"/>
              <a:t>单击此处编辑母版标题样式</a:t>
            </a:r>
            <a:endParaRPr lang="zh-CN" altLang="en-US" noProof="1"/>
          </a:p>
        </p:txBody>
      </p:sp>
      <p:sp>
        <p:nvSpPr>
          <p:cNvPr id="11" name="日期占位符 1026"/>
          <p:cNvSpPr>
            <a:spLocks noGrp="1"/>
          </p:cNvSpPr>
          <p:nvPr>
            <p:ph type="dt" sz="half" idx="2"/>
          </p:nvPr>
        </p:nvSpPr>
        <p:spPr bwMode="auto">
          <a:xfrm>
            <a:off x="1320594" y="6097129"/>
            <a:ext cx="2539603" cy="457285"/>
          </a:xfrm>
          <a:prstGeom prst="rect">
            <a:avLst/>
          </a:prstGeom>
          <a:ln>
            <a:miter lim="800000"/>
          </a:ln>
        </p:spPr>
        <p:txBody>
          <a:bodyPr vert="horz" wrap="square" lIns="91440" tIns="45720" rIns="91440" bIns="45720" numCol="1" anchor="t"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b="0" i="0" kern="1200" cap="none" spc="0" normalizeH="0" baseline="0" noProof="0">
              <a:solidFill>
                <a:schemeClr val="tx1"/>
              </a:solidFill>
              <a:latin typeface="Arial" panose="020B0604020202020204" pitchFamily="34" charset="0"/>
              <a:ea typeface="宋体" pitchFamily="2" charset="-122"/>
              <a:cs typeface="+mn-cs"/>
            </a:endParaRPr>
          </a:p>
        </p:txBody>
      </p:sp>
      <p:sp>
        <p:nvSpPr>
          <p:cNvPr id="12" name="页脚占位符 1027"/>
          <p:cNvSpPr>
            <a:spLocks noGrp="1"/>
          </p:cNvSpPr>
          <p:nvPr>
            <p:ph type="ftr" sz="quarter" idx="3"/>
          </p:nvPr>
        </p:nvSpPr>
        <p:spPr bwMode="auto">
          <a:xfrm>
            <a:off x="4571286" y="6097129"/>
            <a:ext cx="3860197" cy="457285"/>
          </a:xfrm>
          <a:prstGeom prst="rect">
            <a:avLst/>
          </a:prstGeom>
          <a:ln>
            <a:miter lim="800000"/>
          </a:ln>
        </p:spPr>
        <p:txBody>
          <a:bodyPr vert="horz" wrap="square" lIns="91440" tIns="45720" rIns="91440" bIns="45720" numCol="1" anchor="t"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b="0" i="0" kern="1200" cap="none" spc="0" normalizeH="0" baseline="0" noProof="0">
              <a:solidFill>
                <a:schemeClr val="tx1"/>
              </a:solidFill>
              <a:latin typeface="Arial" panose="020B0604020202020204" pitchFamily="34" charset="0"/>
              <a:ea typeface="宋体" pitchFamily="2" charset="-122"/>
              <a:cs typeface="+mn-cs"/>
            </a:endParaRPr>
          </a:p>
        </p:txBody>
      </p:sp>
      <p:sp>
        <p:nvSpPr>
          <p:cNvPr id="13" name="灯片编号占位符 1028"/>
          <p:cNvSpPr>
            <a:spLocks noGrp="1"/>
          </p:cNvSpPr>
          <p:nvPr>
            <p:ph type="sldNum" sz="quarter" idx="4"/>
          </p:nvPr>
        </p:nvSpPr>
        <p:spPr bwMode="auto">
          <a:xfrm>
            <a:off x="9142571" y="6097129"/>
            <a:ext cx="2539603" cy="457285"/>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zh-CN" altLang="en-US" sz="1400" dirty="0"/>
            </a:fld>
            <a:endParaRPr lang="zh-CN" altLang="en-US" sz="1400"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09505" y="274689"/>
            <a:ext cx="10971086" cy="585260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日期占位符 2"/>
          <p:cNvSpPr>
            <a:spLocks noGrp="1"/>
          </p:cNvSpPr>
          <p:nvPr>
            <p:ph type="dt" sz="half" idx="2"/>
          </p:nvPr>
        </p:nvSpPr>
        <p:spPr>
          <a:xfrm>
            <a:off x="609505" y="6246382"/>
            <a:ext cx="2844356" cy="476338"/>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100" b="1" i="0" u="none" strike="noStrike" kern="1200" cap="none" spc="0" normalizeH="0" baseline="0" noProof="0">
              <a:ln>
                <a:noFill/>
              </a:ln>
              <a:solidFill>
                <a:schemeClr val="tx1">
                  <a:lumMod val="50000"/>
                  <a:lumOff val="50000"/>
                </a:schemeClr>
              </a:solidFill>
              <a:effectLst/>
              <a:uLnTx/>
              <a:uFillTx/>
              <a:latin typeface="Times New Roman" panose="02020603050405020304" pitchFamily="18" charset="0"/>
              <a:ea typeface="宋体" pitchFamily="2" charset="-122"/>
              <a:cs typeface="+mn-cs"/>
            </a:endParaRPr>
          </a:p>
        </p:txBody>
      </p:sp>
      <p:sp>
        <p:nvSpPr>
          <p:cNvPr id="12" name="页脚占位符 3"/>
          <p:cNvSpPr>
            <a:spLocks noGrp="1"/>
          </p:cNvSpPr>
          <p:nvPr>
            <p:ph type="ftr" sz="quarter" idx="3"/>
          </p:nvPr>
        </p:nvSpPr>
        <p:spPr>
          <a:xfrm>
            <a:off x="4164949" y="6246382"/>
            <a:ext cx="3860197" cy="476338"/>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100" b="1" i="0" u="none" strike="noStrike" kern="1200" cap="none" spc="0" normalizeH="0" baseline="0" noProof="0">
              <a:ln>
                <a:noFill/>
              </a:ln>
              <a:solidFill>
                <a:schemeClr val="tx1">
                  <a:lumMod val="50000"/>
                  <a:lumOff val="50000"/>
                </a:schemeClr>
              </a:solidFill>
              <a:effectLst/>
              <a:uLnTx/>
              <a:uFillTx/>
              <a:latin typeface="Times New Roman" panose="02020603050405020304" pitchFamily="18" charset="0"/>
              <a:ea typeface="宋体" pitchFamily="2" charset="-122"/>
              <a:cs typeface="+mn-cs"/>
            </a:endParaRPr>
          </a:p>
        </p:txBody>
      </p:sp>
      <p:sp>
        <p:nvSpPr>
          <p:cNvPr id="13" name="灯片编号占位符 4"/>
          <p:cNvSpPr>
            <a:spLocks noGrp="1"/>
          </p:cNvSpPr>
          <p:nvPr>
            <p:ph type="sldNum" sz="quarter" idx="4"/>
          </p:nvPr>
        </p:nvSpPr>
        <p:spPr>
          <a:xfrm>
            <a:off x="8736235" y="6246382"/>
            <a:ext cx="2844356" cy="476338"/>
          </a:xfrm>
          <a:prstGeom prst="rect">
            <a:avLst/>
          </a:prstGeom>
        </p:spPr>
        <p:txBody>
          <a:bodyPr vert="horz" lIns="91440" tIns="45720" rIns="91440" bIns="45720" rtlCol="0" anchor="ctr"/>
          <a:lstStyle/>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99964" y="406476"/>
            <a:ext cx="10380627" cy="1014072"/>
          </a:xfrm>
          <a:prstGeom prst="rect">
            <a:avLst/>
          </a:prstGeom>
        </p:spPr>
        <p:txBody>
          <a:bodyPr/>
          <a:lstStyle/>
          <a:p>
            <a:r>
              <a:rPr lang="zh-CN" altLang="en-US" noProof="1"/>
              <a:t>单击此处编辑母版标题样式</a:t>
            </a:r>
            <a:endParaRPr lang="zh-CN" altLang="en-US" noProof="1"/>
          </a:p>
        </p:txBody>
      </p:sp>
      <p:sp>
        <p:nvSpPr>
          <p:cNvPr id="11" name="日期占位符 1026"/>
          <p:cNvSpPr>
            <a:spLocks noGrp="1"/>
          </p:cNvSpPr>
          <p:nvPr>
            <p:ph type="dt" sz="half" idx="2"/>
          </p:nvPr>
        </p:nvSpPr>
        <p:spPr bwMode="auto">
          <a:xfrm>
            <a:off x="1320594" y="6097129"/>
            <a:ext cx="2539603" cy="457285"/>
          </a:xfrm>
          <a:prstGeom prst="rect">
            <a:avLst/>
          </a:prstGeom>
          <a:ln>
            <a:miter lim="800000"/>
          </a:ln>
        </p:spPr>
        <p:txBody>
          <a:bodyPr vert="horz" wrap="square" lIns="91440" tIns="45720" rIns="91440" bIns="45720" numCol="1" anchor="t"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b="0" i="0" kern="1200" cap="none" spc="0" normalizeH="0" baseline="0" noProof="0">
              <a:solidFill>
                <a:schemeClr val="tx1"/>
              </a:solidFill>
              <a:latin typeface="Arial" panose="020B0604020202020204" pitchFamily="34" charset="0"/>
              <a:ea typeface="宋体" pitchFamily="2" charset="-122"/>
              <a:cs typeface="+mn-cs"/>
            </a:endParaRPr>
          </a:p>
        </p:txBody>
      </p:sp>
      <p:sp>
        <p:nvSpPr>
          <p:cNvPr id="12" name="页脚占位符 1027"/>
          <p:cNvSpPr>
            <a:spLocks noGrp="1"/>
          </p:cNvSpPr>
          <p:nvPr>
            <p:ph type="ftr" sz="quarter" idx="3"/>
          </p:nvPr>
        </p:nvSpPr>
        <p:spPr bwMode="auto">
          <a:xfrm>
            <a:off x="4571286" y="6097129"/>
            <a:ext cx="3860197" cy="457285"/>
          </a:xfrm>
          <a:prstGeom prst="rect">
            <a:avLst/>
          </a:prstGeom>
          <a:ln>
            <a:miter lim="800000"/>
          </a:ln>
        </p:spPr>
        <p:txBody>
          <a:bodyPr vert="horz" wrap="square" lIns="91440" tIns="45720" rIns="91440" bIns="45720" numCol="1" anchor="t"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b="0" i="0" kern="1200" cap="none" spc="0" normalizeH="0" baseline="0" noProof="0">
              <a:solidFill>
                <a:schemeClr val="tx1"/>
              </a:solidFill>
              <a:latin typeface="Arial" panose="020B0604020202020204" pitchFamily="34" charset="0"/>
              <a:ea typeface="宋体" pitchFamily="2" charset="-122"/>
              <a:cs typeface="+mn-cs"/>
            </a:endParaRPr>
          </a:p>
        </p:txBody>
      </p:sp>
      <p:sp>
        <p:nvSpPr>
          <p:cNvPr id="13" name="灯片编号占位符 1028"/>
          <p:cNvSpPr>
            <a:spLocks noGrp="1"/>
          </p:cNvSpPr>
          <p:nvPr>
            <p:ph type="sldNum" sz="quarter" idx="4"/>
          </p:nvPr>
        </p:nvSpPr>
        <p:spPr bwMode="auto">
          <a:xfrm>
            <a:off x="9142571" y="6097129"/>
            <a:ext cx="2539603" cy="457285"/>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zh-CN" altLang="en-US" sz="1400" dirty="0"/>
            </a:fld>
            <a:endParaRPr lang="zh-CN" altLang="en-US" sz="1400"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6" Type="http://schemas.openxmlformats.org/officeDocument/2006/relationships/theme" Target="../theme/theme10.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9" Type="http://schemas.openxmlformats.org/officeDocument/2006/relationships/theme" Target="../theme/theme11.xml"/><Relationship Id="rId18" Type="http://schemas.openxmlformats.org/officeDocument/2006/relationships/image" Target="../media/image1.jpeg"/><Relationship Id="rId17" Type="http://schemas.openxmlformats.org/officeDocument/2006/relationships/slideLayout" Target="../slideLayouts/slideLayout61.xml"/><Relationship Id="rId16" Type="http://schemas.openxmlformats.org/officeDocument/2006/relationships/slideLayout" Target="../slideLayouts/slideLayout60.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2.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NULL" TargetMode="External"/><Relationship Id="rId1"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4.png"/><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5.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图片 18435" descr="SHFQ003"/>
          <p:cNvPicPr>
            <a:picLocks noChangeAspect="1"/>
          </p:cNvPicPr>
          <p:nvPr/>
        </p:nvPicPr>
        <p:blipFill>
          <a:blip r:embed="rId1">
            <a:lum bright="12000" contrast="24000"/>
          </a:blip>
          <a:stretch>
            <a:fillRect/>
          </a:stretch>
        </p:blipFill>
        <p:spPr>
          <a:xfrm>
            <a:off x="1812768" y="987608"/>
            <a:ext cx="8623309" cy="5690654"/>
          </a:xfrm>
          <a:prstGeom prst="rect">
            <a:avLst/>
          </a:prstGeom>
          <a:noFill/>
          <a:ln w="9525">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p:nvPr/>
        </p:nvSpPr>
        <p:spPr>
          <a:xfrm>
            <a:off x="1720040" y="1199039"/>
            <a:ext cx="8750332" cy="4461510"/>
          </a:xfrm>
          <a:prstGeom prst="rect">
            <a:avLst/>
          </a:prstGeom>
          <a:noFill/>
          <a:ln w="9525">
            <a:noFill/>
          </a:ln>
        </p:spPr>
        <p:txBody>
          <a:bodyPr wrap="square">
            <a:spAutoFit/>
          </a:bodyPr>
          <a:lstStyle/>
          <a:p>
            <a:pPr>
              <a:spcBef>
                <a:spcPct val="50000"/>
              </a:spcBef>
            </a:pPr>
            <a:r>
              <a:rPr lang="zh-CN" altLang="en-US" sz="3200" b="1" dirty="0">
                <a:latin typeface="宋体" pitchFamily="2" charset="-122"/>
              </a:rPr>
              <a:t>给下列蓝体字注音：</a:t>
            </a:r>
            <a:br>
              <a:rPr lang="en-US" altLang="zh-CN" sz="3200" dirty="0">
                <a:solidFill>
                  <a:srgbClr val="FF0066"/>
                </a:solidFill>
                <a:latin typeface="宋体" pitchFamily="2" charset="-122"/>
              </a:rPr>
            </a:br>
            <a:r>
              <a:rPr lang="zh-CN" altLang="en-US" sz="3600" b="1" dirty="0">
                <a:latin typeface="宋体" pitchFamily="2" charset="-122"/>
              </a:rPr>
              <a:t>迁</a:t>
            </a:r>
            <a:r>
              <a:rPr lang="zh-CN" altLang="en-US" sz="3600" b="1" dirty="0">
                <a:solidFill>
                  <a:srgbClr val="0000FF"/>
                </a:solidFill>
                <a:latin typeface="宋体" pitchFamily="2" charset="-122"/>
              </a:rPr>
              <a:t>徙</a:t>
            </a:r>
            <a:r>
              <a:rPr lang="en-US" altLang="zh-CN" sz="3600" b="1" dirty="0">
                <a:latin typeface="宋体" pitchFamily="2" charset="-122"/>
              </a:rPr>
              <a:t>(   ) </a:t>
            </a:r>
            <a:r>
              <a:rPr lang="zh-CN" altLang="en-US" sz="3600" b="1" dirty="0">
                <a:latin typeface="宋体" pitchFamily="2" charset="-122"/>
              </a:rPr>
              <a:t>雾</a:t>
            </a:r>
            <a:r>
              <a:rPr lang="zh-CN" altLang="en-US" sz="3600" b="1" dirty="0">
                <a:solidFill>
                  <a:srgbClr val="0000FF"/>
                </a:solidFill>
                <a:latin typeface="宋体" pitchFamily="2" charset="-122"/>
              </a:rPr>
              <a:t>霭</a:t>
            </a:r>
            <a:r>
              <a:rPr lang="en-US" altLang="zh-CN" sz="3600" b="1" dirty="0">
                <a:latin typeface="宋体" pitchFamily="2" charset="-122"/>
              </a:rPr>
              <a:t>(   ) </a:t>
            </a:r>
            <a:r>
              <a:rPr lang="zh-CN" altLang="en-US" sz="3600" b="1" dirty="0">
                <a:solidFill>
                  <a:srgbClr val="0000FF"/>
                </a:solidFill>
                <a:latin typeface="宋体" pitchFamily="2" charset="-122"/>
              </a:rPr>
              <a:t>窥</a:t>
            </a:r>
            <a:r>
              <a:rPr lang="en-US" altLang="zh-CN" sz="3600" b="1" dirty="0">
                <a:latin typeface="宋体" pitchFamily="2" charset="-122"/>
              </a:rPr>
              <a:t>(     )</a:t>
            </a:r>
            <a:r>
              <a:rPr lang="zh-CN" altLang="en-US" sz="3600" b="1" dirty="0">
                <a:latin typeface="宋体" pitchFamily="2" charset="-122"/>
              </a:rPr>
              <a:t>探 </a:t>
            </a:r>
            <a:endParaRPr lang="zh-CN" altLang="en-US" sz="3600" b="1" dirty="0">
              <a:latin typeface="宋体" pitchFamily="2" charset="-122"/>
            </a:endParaRPr>
          </a:p>
          <a:p>
            <a:pPr>
              <a:spcBef>
                <a:spcPct val="50000"/>
              </a:spcBef>
            </a:pPr>
            <a:r>
              <a:rPr lang="zh-CN" altLang="en-US" sz="3600" b="1" dirty="0">
                <a:latin typeface="宋体" pitchFamily="2" charset="-122"/>
              </a:rPr>
              <a:t> </a:t>
            </a:r>
            <a:endParaRPr lang="zh-CN" altLang="en-US" sz="3600" b="1" dirty="0">
              <a:latin typeface="宋体" pitchFamily="2" charset="-122"/>
            </a:endParaRPr>
          </a:p>
          <a:p>
            <a:pPr>
              <a:spcBef>
                <a:spcPct val="50000"/>
              </a:spcBef>
            </a:pPr>
            <a:r>
              <a:rPr lang="zh-CN" altLang="en-US" sz="3600" b="1" dirty="0">
                <a:solidFill>
                  <a:srgbClr val="0000CC"/>
                </a:solidFill>
                <a:latin typeface="宋体" pitchFamily="2" charset="-122"/>
              </a:rPr>
              <a:t>缄</a:t>
            </a:r>
            <a:r>
              <a:rPr lang="en-US" altLang="zh-CN" sz="3600" b="1" dirty="0">
                <a:latin typeface="宋体" pitchFamily="2" charset="-122"/>
              </a:rPr>
              <a:t>(     )</a:t>
            </a:r>
            <a:r>
              <a:rPr lang="zh-CN" altLang="en-US" sz="3600" b="1" dirty="0">
                <a:latin typeface="宋体" pitchFamily="2" charset="-122"/>
              </a:rPr>
              <a:t>默 </a:t>
            </a:r>
            <a:r>
              <a:rPr lang="zh-CN" altLang="en-US" sz="3600" b="1" dirty="0">
                <a:solidFill>
                  <a:srgbClr val="0000FF"/>
                </a:solidFill>
                <a:latin typeface="宋体" pitchFamily="2" charset="-122"/>
              </a:rPr>
              <a:t>狩</a:t>
            </a:r>
            <a:r>
              <a:rPr lang="en-US" altLang="zh-CN" sz="3600" b="1" dirty="0">
                <a:latin typeface="宋体" pitchFamily="2" charset="-122"/>
              </a:rPr>
              <a:t>(     )</a:t>
            </a:r>
            <a:r>
              <a:rPr lang="zh-CN" altLang="en-US" sz="3600" b="1" dirty="0">
                <a:latin typeface="宋体" pitchFamily="2" charset="-122"/>
              </a:rPr>
              <a:t>猎 </a:t>
            </a:r>
            <a:r>
              <a:rPr lang="zh-CN" altLang="en-US" sz="3600" b="1" dirty="0">
                <a:solidFill>
                  <a:srgbClr val="0000CC"/>
                </a:solidFill>
                <a:latin typeface="宋体" pitchFamily="2" charset="-122"/>
              </a:rPr>
              <a:t>凋</a:t>
            </a:r>
            <a:r>
              <a:rPr lang="en-US" altLang="zh-CN" sz="3600" b="1" dirty="0">
                <a:latin typeface="宋体" pitchFamily="2" charset="-122"/>
              </a:rPr>
              <a:t>(     )</a:t>
            </a:r>
            <a:r>
              <a:rPr lang="zh-CN" altLang="en-US" sz="3600" b="1" dirty="0">
                <a:latin typeface="宋体" pitchFamily="2" charset="-122"/>
              </a:rPr>
              <a:t>零 </a:t>
            </a:r>
            <a:endParaRPr lang="zh-CN" altLang="en-US" sz="3600" b="1" dirty="0">
              <a:latin typeface="宋体" pitchFamily="2" charset="-122"/>
            </a:endParaRPr>
          </a:p>
          <a:p>
            <a:pPr>
              <a:spcBef>
                <a:spcPct val="50000"/>
              </a:spcBef>
            </a:pPr>
            <a:r>
              <a:rPr lang="zh-CN" altLang="en-US" sz="3600" b="1" dirty="0">
                <a:latin typeface="宋体" pitchFamily="2" charset="-122"/>
              </a:rPr>
              <a:t> </a:t>
            </a:r>
            <a:endParaRPr lang="zh-CN" altLang="en-US" sz="3600" b="1" dirty="0">
              <a:latin typeface="宋体" pitchFamily="2" charset="-122"/>
            </a:endParaRPr>
          </a:p>
          <a:p>
            <a:pPr>
              <a:spcBef>
                <a:spcPct val="50000"/>
              </a:spcBef>
            </a:pPr>
            <a:r>
              <a:rPr lang="zh-CN" altLang="en-US" sz="3600" b="1" dirty="0">
                <a:latin typeface="宋体" pitchFamily="2" charset="-122"/>
              </a:rPr>
              <a:t>滑</a:t>
            </a:r>
            <a:r>
              <a:rPr lang="zh-CN" altLang="en-US" sz="3600" b="1" dirty="0">
                <a:solidFill>
                  <a:srgbClr val="0000FF"/>
                </a:solidFill>
                <a:latin typeface="宋体" pitchFamily="2" charset="-122"/>
              </a:rPr>
              <a:t>翔</a:t>
            </a:r>
            <a:r>
              <a:rPr lang="en-US" altLang="zh-CN" sz="3600" b="1" dirty="0">
                <a:latin typeface="宋体" pitchFamily="2" charset="-122"/>
              </a:rPr>
              <a:t>(      ) </a:t>
            </a:r>
            <a:r>
              <a:rPr lang="zh-CN" altLang="en-US" sz="3600" b="1" dirty="0">
                <a:latin typeface="宋体" pitchFamily="2" charset="-122"/>
              </a:rPr>
              <a:t>顾</a:t>
            </a:r>
            <a:r>
              <a:rPr lang="zh-CN" altLang="en-US" sz="3600" b="1" dirty="0">
                <a:solidFill>
                  <a:srgbClr val="0000FF"/>
                </a:solidFill>
                <a:latin typeface="宋体" pitchFamily="2" charset="-122"/>
              </a:rPr>
              <a:t>忌</a:t>
            </a:r>
            <a:r>
              <a:rPr lang="en-US" altLang="zh-CN" sz="3600" b="1" dirty="0">
                <a:latin typeface="宋体" pitchFamily="2" charset="-122"/>
              </a:rPr>
              <a:t>(  )</a:t>
            </a:r>
            <a:r>
              <a:rPr lang="zh-CN" altLang="en-US" sz="3600" b="1" dirty="0">
                <a:latin typeface="Arial" panose="020B0604020202020204" pitchFamily="34" charset="0"/>
              </a:rPr>
              <a:t>半</a:t>
            </a:r>
            <a:r>
              <a:rPr lang="zh-CN" altLang="en-US" sz="3600" b="1" dirty="0">
                <a:solidFill>
                  <a:srgbClr val="0000CC"/>
                </a:solidFill>
                <a:latin typeface="Arial" panose="020B0604020202020204" pitchFamily="34" charset="0"/>
              </a:rPr>
              <a:t>蹼鹬</a:t>
            </a:r>
            <a:r>
              <a:rPr lang="zh-CN" altLang="en-US" sz="3600" b="1" dirty="0">
                <a:latin typeface="Arial" panose="020B0604020202020204" pitchFamily="34" charset="0"/>
              </a:rPr>
              <a:t>（    ）</a:t>
            </a:r>
            <a:r>
              <a:rPr lang="en-US" altLang="zh-CN" sz="3600" b="1" dirty="0">
                <a:latin typeface="Arial" panose="020B0604020202020204" pitchFamily="34" charset="0"/>
              </a:rPr>
              <a:t>(     )</a:t>
            </a:r>
            <a:r>
              <a:rPr lang="en-US" altLang="zh-CN" sz="3600" dirty="0">
                <a:latin typeface="Arial" panose="020B0604020202020204" pitchFamily="34" charset="0"/>
              </a:rPr>
              <a:t> </a:t>
            </a:r>
            <a:endParaRPr lang="en-US" altLang="zh-CN" sz="3600" dirty="0">
              <a:latin typeface="Arial" panose="020B0604020202020204" pitchFamily="34" charset="0"/>
            </a:endParaRPr>
          </a:p>
        </p:txBody>
      </p:sp>
      <p:sp>
        <p:nvSpPr>
          <p:cNvPr id="16387" name="Rectangle 5"/>
          <p:cNvSpPr/>
          <p:nvPr/>
        </p:nvSpPr>
        <p:spPr>
          <a:xfrm>
            <a:off x="1544990" y="296052"/>
            <a:ext cx="2242922" cy="707886"/>
          </a:xfrm>
          <a:prstGeom prst="rect">
            <a:avLst/>
          </a:prstGeom>
          <a:noFill/>
          <a:ln w="9525">
            <a:noFill/>
          </a:ln>
        </p:spPr>
        <p:txBody>
          <a:bodyPr wrap="none">
            <a:spAutoFit/>
          </a:bodyPr>
          <a:lstStyle/>
          <a:p>
            <a:r>
              <a:rPr lang="zh-CN" altLang="en-US" sz="4000" b="1" dirty="0">
                <a:solidFill>
                  <a:srgbClr val="FF0000"/>
                </a:solidFill>
                <a:latin typeface="Arial" panose="020B0604020202020204" pitchFamily="34" charset="0"/>
              </a:rPr>
              <a:t>预习检测</a:t>
            </a:r>
            <a:endParaRPr lang="zh-CN" altLang="en-US" sz="4000" b="1" dirty="0">
              <a:solidFill>
                <a:srgbClr val="FF0000"/>
              </a:solidFill>
              <a:latin typeface="Arial" panose="020B0604020202020204" pitchFamily="34" charset="0"/>
            </a:endParaRPr>
          </a:p>
        </p:txBody>
      </p:sp>
      <p:sp>
        <p:nvSpPr>
          <p:cNvPr id="133126" name="Rectangle 6"/>
          <p:cNvSpPr/>
          <p:nvPr/>
        </p:nvSpPr>
        <p:spPr>
          <a:xfrm>
            <a:off x="2895237" y="1615626"/>
            <a:ext cx="792310" cy="645160"/>
          </a:xfrm>
          <a:prstGeom prst="rect">
            <a:avLst/>
          </a:prstGeom>
          <a:noFill/>
          <a:ln w="9525">
            <a:noFill/>
          </a:ln>
        </p:spPr>
        <p:txBody>
          <a:bodyPr>
            <a:spAutoFit/>
          </a:bodyPr>
          <a:lstStyle/>
          <a:p>
            <a:r>
              <a:rPr lang="en-US" altLang="zh-CN" sz="3600" b="1" dirty="0">
                <a:solidFill>
                  <a:srgbClr val="FF0000"/>
                </a:solidFill>
                <a:latin typeface="Arial" panose="020B0604020202020204" pitchFamily="34" charset="0"/>
              </a:rPr>
              <a:t>xǐ</a:t>
            </a:r>
            <a:endParaRPr lang="en-US" altLang="zh-CN" sz="3600" b="1" dirty="0">
              <a:solidFill>
                <a:srgbClr val="FF0000"/>
              </a:solidFill>
              <a:latin typeface="Arial" panose="020B0604020202020204" pitchFamily="34" charset="0"/>
            </a:endParaRPr>
          </a:p>
        </p:txBody>
      </p:sp>
      <p:sp>
        <p:nvSpPr>
          <p:cNvPr id="133127" name="Rectangle 7"/>
          <p:cNvSpPr/>
          <p:nvPr/>
        </p:nvSpPr>
        <p:spPr>
          <a:xfrm>
            <a:off x="5374534" y="1630387"/>
            <a:ext cx="936798" cy="645160"/>
          </a:xfrm>
          <a:prstGeom prst="rect">
            <a:avLst/>
          </a:prstGeom>
          <a:noFill/>
          <a:ln w="9525">
            <a:noFill/>
          </a:ln>
        </p:spPr>
        <p:txBody>
          <a:bodyPr>
            <a:spAutoFit/>
          </a:bodyPr>
          <a:lstStyle/>
          <a:p>
            <a:r>
              <a:rPr lang="en-US" altLang="en-US" sz="3600" b="1" dirty="0">
                <a:solidFill>
                  <a:srgbClr val="FF0000"/>
                </a:solidFill>
                <a:latin typeface="Arial" panose="020B0604020202020204" pitchFamily="34" charset="0"/>
              </a:rPr>
              <a:t>ǎ</a:t>
            </a:r>
            <a:r>
              <a:rPr lang="en-US" altLang="zh-CN" sz="3600" b="1" dirty="0">
                <a:solidFill>
                  <a:srgbClr val="FF0000"/>
                </a:solidFill>
                <a:latin typeface="Arial" panose="020B0604020202020204" pitchFamily="34" charset="0"/>
              </a:rPr>
              <a:t>i</a:t>
            </a:r>
            <a:endParaRPr lang="en-US" altLang="zh-CN" sz="3600" b="1" dirty="0">
              <a:solidFill>
                <a:srgbClr val="FF0000"/>
              </a:solidFill>
              <a:latin typeface="Arial" panose="020B0604020202020204" pitchFamily="34" charset="0"/>
            </a:endParaRPr>
          </a:p>
        </p:txBody>
      </p:sp>
      <p:sp>
        <p:nvSpPr>
          <p:cNvPr id="133128" name="Rectangle 8"/>
          <p:cNvSpPr/>
          <p:nvPr/>
        </p:nvSpPr>
        <p:spPr>
          <a:xfrm>
            <a:off x="7318906" y="1630387"/>
            <a:ext cx="1295640" cy="645160"/>
          </a:xfrm>
          <a:prstGeom prst="rect">
            <a:avLst/>
          </a:prstGeom>
          <a:noFill/>
          <a:ln w="9525">
            <a:noFill/>
          </a:ln>
        </p:spPr>
        <p:txBody>
          <a:bodyPr>
            <a:spAutoFit/>
          </a:bodyPr>
          <a:lstStyle/>
          <a:p>
            <a:r>
              <a:rPr lang="en-US" altLang="zh-CN" sz="3600" b="1" dirty="0">
                <a:solidFill>
                  <a:srgbClr val="FF0000"/>
                </a:solidFill>
                <a:latin typeface="Arial" panose="020B0604020202020204" pitchFamily="34" charset="0"/>
              </a:rPr>
              <a:t>kuī</a:t>
            </a:r>
            <a:endParaRPr lang="en-US" altLang="zh-CN" sz="3600" b="1" dirty="0">
              <a:solidFill>
                <a:srgbClr val="FF0000"/>
              </a:solidFill>
              <a:latin typeface="Arial" panose="020B0604020202020204" pitchFamily="34" charset="0"/>
            </a:endParaRPr>
          </a:p>
        </p:txBody>
      </p:sp>
      <p:sp>
        <p:nvSpPr>
          <p:cNvPr id="133129" name="Rectangle 9"/>
          <p:cNvSpPr/>
          <p:nvPr/>
        </p:nvSpPr>
        <p:spPr>
          <a:xfrm>
            <a:off x="2652417" y="3285821"/>
            <a:ext cx="1297227" cy="645160"/>
          </a:xfrm>
          <a:prstGeom prst="rect">
            <a:avLst/>
          </a:prstGeom>
          <a:noFill/>
          <a:ln w="9525">
            <a:noFill/>
          </a:ln>
        </p:spPr>
        <p:txBody>
          <a:bodyPr>
            <a:spAutoFit/>
          </a:bodyPr>
          <a:lstStyle/>
          <a:p>
            <a:r>
              <a:rPr lang="en-US" altLang="zh-CN" sz="3600" b="1" dirty="0">
                <a:solidFill>
                  <a:srgbClr val="FF0000"/>
                </a:solidFill>
                <a:latin typeface="Arial" panose="020B0604020202020204" pitchFamily="34" charset="0"/>
              </a:rPr>
              <a:t>ji</a:t>
            </a:r>
            <a:r>
              <a:rPr lang="en-US" altLang="en-US" sz="3600" b="1" dirty="0">
                <a:solidFill>
                  <a:srgbClr val="FF0000"/>
                </a:solidFill>
                <a:latin typeface="Arial" panose="020B0604020202020204" pitchFamily="34" charset="0"/>
              </a:rPr>
              <a:t>ā</a:t>
            </a:r>
            <a:r>
              <a:rPr lang="en-US" altLang="zh-CN" sz="3600" b="1" dirty="0">
                <a:solidFill>
                  <a:srgbClr val="FF0000"/>
                </a:solidFill>
                <a:latin typeface="Arial" panose="020B0604020202020204" pitchFamily="34" charset="0"/>
              </a:rPr>
              <a:t>n</a:t>
            </a:r>
            <a:endParaRPr lang="en-US" altLang="zh-CN" sz="3600" b="1" dirty="0">
              <a:solidFill>
                <a:srgbClr val="FF0000"/>
              </a:solidFill>
              <a:latin typeface="Arial" panose="020B0604020202020204" pitchFamily="34" charset="0"/>
            </a:endParaRPr>
          </a:p>
        </p:txBody>
      </p:sp>
      <p:sp>
        <p:nvSpPr>
          <p:cNvPr id="133130" name="Rectangle 10"/>
          <p:cNvSpPr/>
          <p:nvPr/>
        </p:nvSpPr>
        <p:spPr>
          <a:xfrm>
            <a:off x="5204023" y="3285821"/>
            <a:ext cx="1872010" cy="645160"/>
          </a:xfrm>
          <a:prstGeom prst="rect">
            <a:avLst/>
          </a:prstGeom>
          <a:noFill/>
          <a:ln w="9525">
            <a:noFill/>
          </a:ln>
        </p:spPr>
        <p:txBody>
          <a:bodyPr>
            <a:spAutoFit/>
          </a:bodyPr>
          <a:lstStyle/>
          <a:p>
            <a:r>
              <a:rPr lang="en-US" altLang="zh-CN" sz="3600" b="1" dirty="0">
                <a:solidFill>
                  <a:srgbClr val="FF0000"/>
                </a:solidFill>
                <a:latin typeface="Arial" panose="020B0604020202020204" pitchFamily="34" charset="0"/>
              </a:rPr>
              <a:t>sh</a:t>
            </a:r>
            <a:r>
              <a:rPr lang="en-US" altLang="en-US" sz="3600" b="1" dirty="0">
                <a:solidFill>
                  <a:srgbClr val="FF0000"/>
                </a:solidFill>
                <a:latin typeface="Arial" panose="020B0604020202020204" pitchFamily="34" charset="0"/>
              </a:rPr>
              <a:t>ò</a:t>
            </a:r>
            <a:r>
              <a:rPr lang="en-US" altLang="zh-CN" sz="3600" b="1" dirty="0">
                <a:solidFill>
                  <a:srgbClr val="FF0000"/>
                </a:solidFill>
                <a:latin typeface="Arial" panose="020B0604020202020204" pitchFamily="34" charset="0"/>
              </a:rPr>
              <a:t>u</a:t>
            </a:r>
            <a:endParaRPr lang="en-US" altLang="zh-CN" sz="3600" b="1" dirty="0">
              <a:solidFill>
                <a:srgbClr val="FF0000"/>
              </a:solidFill>
              <a:latin typeface="Arial" panose="020B0604020202020204" pitchFamily="34" charset="0"/>
            </a:endParaRPr>
          </a:p>
        </p:txBody>
      </p:sp>
      <p:sp>
        <p:nvSpPr>
          <p:cNvPr id="133131" name="Rectangle 11"/>
          <p:cNvSpPr/>
          <p:nvPr/>
        </p:nvSpPr>
        <p:spPr>
          <a:xfrm>
            <a:off x="8099826" y="3285821"/>
            <a:ext cx="1511580" cy="645160"/>
          </a:xfrm>
          <a:prstGeom prst="rect">
            <a:avLst/>
          </a:prstGeom>
          <a:noFill/>
          <a:ln w="9525">
            <a:noFill/>
          </a:ln>
        </p:spPr>
        <p:txBody>
          <a:bodyPr>
            <a:spAutoFit/>
          </a:bodyPr>
          <a:lstStyle/>
          <a:p>
            <a:r>
              <a:rPr lang="en-US" altLang="zh-CN" sz="3600" b="1" dirty="0">
                <a:solidFill>
                  <a:srgbClr val="FF0000"/>
                </a:solidFill>
                <a:latin typeface="Arial" panose="020B0604020202020204" pitchFamily="34" charset="0"/>
              </a:rPr>
              <a:t>di</a:t>
            </a:r>
            <a:r>
              <a:rPr lang="en-US" altLang="en-US" sz="3600" b="1" dirty="0">
                <a:solidFill>
                  <a:srgbClr val="FF0000"/>
                </a:solidFill>
                <a:latin typeface="Arial" panose="020B0604020202020204" pitchFamily="34" charset="0"/>
              </a:rPr>
              <a:t>ā</a:t>
            </a:r>
            <a:r>
              <a:rPr lang="en-US" altLang="zh-CN" sz="3600" b="1" dirty="0">
                <a:solidFill>
                  <a:srgbClr val="FF0000"/>
                </a:solidFill>
                <a:latin typeface="Arial" panose="020B0604020202020204" pitchFamily="34" charset="0"/>
              </a:rPr>
              <a:t>o</a:t>
            </a:r>
            <a:endParaRPr lang="en-US" altLang="zh-CN" sz="3600" b="1" dirty="0">
              <a:solidFill>
                <a:srgbClr val="FF0000"/>
              </a:solidFill>
              <a:latin typeface="Arial" panose="020B0604020202020204" pitchFamily="34" charset="0"/>
            </a:endParaRPr>
          </a:p>
        </p:txBody>
      </p:sp>
      <p:sp>
        <p:nvSpPr>
          <p:cNvPr id="133132" name="Rectangle 12"/>
          <p:cNvSpPr/>
          <p:nvPr/>
        </p:nvSpPr>
        <p:spPr>
          <a:xfrm>
            <a:off x="2970936" y="4933953"/>
            <a:ext cx="2232438" cy="645160"/>
          </a:xfrm>
          <a:prstGeom prst="rect">
            <a:avLst/>
          </a:prstGeom>
          <a:noFill/>
          <a:ln w="9525">
            <a:noFill/>
          </a:ln>
        </p:spPr>
        <p:txBody>
          <a:bodyPr>
            <a:spAutoFit/>
          </a:bodyPr>
          <a:lstStyle/>
          <a:p>
            <a:r>
              <a:rPr lang="en-US" altLang="zh-CN" sz="3600" b="1" dirty="0">
                <a:solidFill>
                  <a:srgbClr val="FF0000"/>
                </a:solidFill>
                <a:latin typeface="Arial" panose="020B0604020202020204" pitchFamily="34" charset="0"/>
              </a:rPr>
              <a:t>xi</a:t>
            </a:r>
            <a:r>
              <a:rPr lang="en-US" altLang="en-US" sz="3600" b="1" dirty="0">
                <a:solidFill>
                  <a:srgbClr val="FF0000"/>
                </a:solidFill>
                <a:latin typeface="Arial" panose="020B0604020202020204" pitchFamily="34" charset="0"/>
              </a:rPr>
              <a:t>á</a:t>
            </a:r>
            <a:r>
              <a:rPr lang="en-US" altLang="zh-CN" sz="3600" b="1" dirty="0">
                <a:solidFill>
                  <a:srgbClr val="FF0000"/>
                </a:solidFill>
                <a:latin typeface="Arial" panose="020B0604020202020204" pitchFamily="34" charset="0"/>
              </a:rPr>
              <a:t>ng</a:t>
            </a:r>
            <a:endParaRPr lang="en-US" altLang="zh-CN" sz="3600" b="1" dirty="0">
              <a:solidFill>
                <a:srgbClr val="FF0000"/>
              </a:solidFill>
              <a:latin typeface="Arial" panose="020B0604020202020204" pitchFamily="34" charset="0"/>
            </a:endParaRPr>
          </a:p>
        </p:txBody>
      </p:sp>
      <p:sp>
        <p:nvSpPr>
          <p:cNvPr id="133133" name="Rectangle 13"/>
          <p:cNvSpPr/>
          <p:nvPr/>
        </p:nvSpPr>
        <p:spPr>
          <a:xfrm>
            <a:off x="5947053" y="4933953"/>
            <a:ext cx="647820" cy="645160"/>
          </a:xfrm>
          <a:prstGeom prst="rect">
            <a:avLst/>
          </a:prstGeom>
          <a:noFill/>
          <a:ln w="9525">
            <a:noFill/>
          </a:ln>
        </p:spPr>
        <p:txBody>
          <a:bodyPr>
            <a:spAutoFit/>
          </a:bodyPr>
          <a:lstStyle/>
          <a:p>
            <a:r>
              <a:rPr lang="en-US" altLang="zh-CN" sz="3600" b="1" dirty="0">
                <a:solidFill>
                  <a:srgbClr val="FF0000"/>
                </a:solidFill>
                <a:latin typeface="Arial" panose="020B0604020202020204" pitchFamily="34" charset="0"/>
              </a:rPr>
              <a:t>jì</a:t>
            </a:r>
            <a:endParaRPr lang="en-US" altLang="zh-CN" sz="3600" b="1" dirty="0">
              <a:solidFill>
                <a:srgbClr val="FF0000"/>
              </a:solidFill>
              <a:latin typeface="Arial" panose="020B0604020202020204" pitchFamily="34" charset="0"/>
            </a:endParaRPr>
          </a:p>
        </p:txBody>
      </p:sp>
      <p:sp>
        <p:nvSpPr>
          <p:cNvPr id="102412" name="Text Box 12"/>
          <p:cNvSpPr txBox="1">
            <a:spLocks noChangeArrowheads="1"/>
          </p:cNvSpPr>
          <p:nvPr/>
        </p:nvSpPr>
        <p:spPr bwMode="auto">
          <a:xfrm>
            <a:off x="8459566" y="4933953"/>
            <a:ext cx="792310" cy="645160"/>
          </a:xfrm>
          <a:prstGeom prst="rect">
            <a:avLst/>
          </a:prstGeom>
          <a:noFill/>
          <a:ln>
            <a:noFill/>
          </a:ln>
          <a:effectLst/>
        </p:spPr>
        <p:txBody>
          <a:bodyPr>
            <a:spAutoFit/>
          </a:bodyPr>
          <a:lstStyle/>
          <a:p>
            <a:pPr marR="0" defTabSz="914400">
              <a:spcBef>
                <a:spcPct val="50000"/>
              </a:spcBef>
              <a:buClrTx/>
              <a:buSzTx/>
              <a:buFontTx/>
              <a:defRPr/>
            </a:pPr>
            <a:r>
              <a:rPr kumimoji="1" lang="en-US" altLang="zh-CN" sz="36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pǔ</a:t>
            </a:r>
            <a:endParaRPr kumimoji="1" lang="en-US" altLang="zh-CN" sz="36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02413" name="Text Box 13"/>
          <p:cNvSpPr txBox="1">
            <a:spLocks noChangeArrowheads="1"/>
          </p:cNvSpPr>
          <p:nvPr/>
        </p:nvSpPr>
        <p:spPr bwMode="auto">
          <a:xfrm>
            <a:off x="9611339" y="4933648"/>
            <a:ext cx="1028891" cy="645160"/>
          </a:xfrm>
          <a:prstGeom prst="rect">
            <a:avLst/>
          </a:prstGeom>
          <a:noFill/>
          <a:ln>
            <a:noFill/>
          </a:ln>
          <a:effectLst/>
        </p:spPr>
        <p:txBody>
          <a:bodyPr>
            <a:spAutoFit/>
          </a:bodyPr>
          <a:lstStyle/>
          <a:p>
            <a:pPr marR="0" defTabSz="914400">
              <a:spcBef>
                <a:spcPct val="50000"/>
              </a:spcBef>
              <a:buClrTx/>
              <a:buSzTx/>
              <a:buFontTx/>
              <a:defRPr/>
            </a:pPr>
            <a:r>
              <a:rPr kumimoji="1" lang="en-US" altLang="zh-CN" sz="36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y</a:t>
            </a:r>
            <a:r>
              <a:rPr kumimoji="1" lang="en-US" altLang="zh-CN" sz="3600" b="1" kern="1200" cap="none" spc="0" normalizeH="0" baseline="0" noProof="0">
                <a:solidFill>
                  <a:srgbClr val="FF0000"/>
                </a:solidFill>
                <a:effectLst>
                  <a:outerShdw blurRad="38100" dist="38100" dir="2700000" algn="tl">
                    <a:srgbClr val="C0C0C0"/>
                  </a:outerShdw>
                </a:effectLst>
                <a:latin typeface="Times New Roman" panose="02020603050405020304"/>
                <a:ea typeface="黑体" panose="02010609060101010101" pitchFamily="49" charset="-122"/>
                <a:cs typeface="+mn-cs"/>
              </a:rPr>
              <a:t>ù</a:t>
            </a:r>
            <a:endParaRPr kumimoji="1" lang="en-US" altLang="zh-CN" sz="3600" b="1" kern="1200" cap="none" spc="0" normalizeH="0" baseline="0" noProof="0">
              <a:solidFill>
                <a:srgbClr val="FF0000"/>
              </a:solidFill>
              <a:effectLst>
                <a:outerShdw blurRad="38100" dist="38100" dir="2700000" algn="tl">
                  <a:srgbClr val="C0C0C0"/>
                </a:outerShdw>
              </a:effectLst>
              <a:latin typeface="Times New Roman" panose="02020603050405020304"/>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0-#ppt_w/2"/>
                                          </p:val>
                                        </p:tav>
                                        <p:tav tm="100000">
                                          <p:val>
                                            <p:strVal val="#ppt_x"/>
                                          </p:val>
                                        </p:tav>
                                      </p:tavLst>
                                    </p:anim>
                                    <p:anim calcmode="lin" valueType="num">
                                      <p:cBhvr additive="base">
                                        <p:cTn id="8"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33126"/>
                                        </p:tgtEl>
                                        <p:attrNameLst>
                                          <p:attrName>style.visibility</p:attrName>
                                        </p:attrNameLst>
                                      </p:cBhvr>
                                      <p:to>
                                        <p:strVal val="visible"/>
                                      </p:to>
                                    </p:set>
                                    <p:anim calcmode="lin" valueType="num">
                                      <p:cBhvr>
                                        <p:cTn id="13" dur="1000" fill="hold"/>
                                        <p:tgtEl>
                                          <p:spTgt spid="133126"/>
                                        </p:tgtEl>
                                        <p:attrNameLst>
                                          <p:attrName>ppt_w</p:attrName>
                                        </p:attrNameLst>
                                      </p:cBhvr>
                                      <p:tavLst>
                                        <p:tav tm="0">
                                          <p:val>
                                            <p:fltVal val="0"/>
                                          </p:val>
                                        </p:tav>
                                        <p:tav tm="100000">
                                          <p:val>
                                            <p:strVal val="#ppt_w"/>
                                          </p:val>
                                        </p:tav>
                                      </p:tavLst>
                                    </p:anim>
                                    <p:anim calcmode="lin" valueType="num">
                                      <p:cBhvr>
                                        <p:cTn id="14" dur="1000" fill="hold"/>
                                        <p:tgtEl>
                                          <p:spTgt spid="133126"/>
                                        </p:tgtEl>
                                        <p:attrNameLst>
                                          <p:attrName>ppt_h</p:attrName>
                                        </p:attrNameLst>
                                      </p:cBhvr>
                                      <p:tavLst>
                                        <p:tav tm="0">
                                          <p:val>
                                            <p:fltVal val="0"/>
                                          </p:val>
                                        </p:tav>
                                        <p:tav tm="100000">
                                          <p:val>
                                            <p:strVal val="#ppt_h"/>
                                          </p:val>
                                        </p:tav>
                                      </p:tavLst>
                                    </p:anim>
                                    <p:anim calcmode="lin" valueType="num">
                                      <p:cBhvr>
                                        <p:cTn id="15" dur="1000" fill="hold"/>
                                        <p:tgtEl>
                                          <p:spTgt spid="13312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31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33127"/>
                                        </p:tgtEl>
                                        <p:attrNameLst>
                                          <p:attrName>style.visibility</p:attrName>
                                        </p:attrNameLst>
                                      </p:cBhvr>
                                      <p:to>
                                        <p:strVal val="visible"/>
                                      </p:to>
                                    </p:set>
                                    <p:anim calcmode="lin" valueType="num">
                                      <p:cBhvr>
                                        <p:cTn id="21" dur="1000" fill="hold"/>
                                        <p:tgtEl>
                                          <p:spTgt spid="133127"/>
                                        </p:tgtEl>
                                        <p:attrNameLst>
                                          <p:attrName>ppt_w</p:attrName>
                                        </p:attrNameLst>
                                      </p:cBhvr>
                                      <p:tavLst>
                                        <p:tav tm="0">
                                          <p:val>
                                            <p:fltVal val="0"/>
                                          </p:val>
                                        </p:tav>
                                        <p:tav tm="100000">
                                          <p:val>
                                            <p:strVal val="#ppt_w"/>
                                          </p:val>
                                        </p:tav>
                                      </p:tavLst>
                                    </p:anim>
                                    <p:anim calcmode="lin" valueType="num">
                                      <p:cBhvr>
                                        <p:cTn id="22" dur="1000" fill="hold"/>
                                        <p:tgtEl>
                                          <p:spTgt spid="133127"/>
                                        </p:tgtEl>
                                        <p:attrNameLst>
                                          <p:attrName>ppt_h</p:attrName>
                                        </p:attrNameLst>
                                      </p:cBhvr>
                                      <p:tavLst>
                                        <p:tav tm="0">
                                          <p:val>
                                            <p:fltVal val="0"/>
                                          </p:val>
                                        </p:tav>
                                        <p:tav tm="100000">
                                          <p:val>
                                            <p:strVal val="#ppt_h"/>
                                          </p:val>
                                        </p:tav>
                                      </p:tavLst>
                                    </p:anim>
                                    <p:anim calcmode="lin" valueType="num">
                                      <p:cBhvr>
                                        <p:cTn id="23" dur="1000" fill="hold"/>
                                        <p:tgtEl>
                                          <p:spTgt spid="13312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331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33128"/>
                                        </p:tgtEl>
                                        <p:attrNameLst>
                                          <p:attrName>style.visibility</p:attrName>
                                        </p:attrNameLst>
                                      </p:cBhvr>
                                      <p:to>
                                        <p:strVal val="visible"/>
                                      </p:to>
                                    </p:set>
                                    <p:anim calcmode="lin" valueType="num">
                                      <p:cBhvr>
                                        <p:cTn id="29" dur="1000" fill="hold"/>
                                        <p:tgtEl>
                                          <p:spTgt spid="133128"/>
                                        </p:tgtEl>
                                        <p:attrNameLst>
                                          <p:attrName>ppt_w</p:attrName>
                                        </p:attrNameLst>
                                      </p:cBhvr>
                                      <p:tavLst>
                                        <p:tav tm="0">
                                          <p:val>
                                            <p:fltVal val="0"/>
                                          </p:val>
                                        </p:tav>
                                        <p:tav tm="100000">
                                          <p:val>
                                            <p:strVal val="#ppt_w"/>
                                          </p:val>
                                        </p:tav>
                                      </p:tavLst>
                                    </p:anim>
                                    <p:anim calcmode="lin" valueType="num">
                                      <p:cBhvr>
                                        <p:cTn id="30" dur="1000" fill="hold"/>
                                        <p:tgtEl>
                                          <p:spTgt spid="133128"/>
                                        </p:tgtEl>
                                        <p:attrNameLst>
                                          <p:attrName>ppt_h</p:attrName>
                                        </p:attrNameLst>
                                      </p:cBhvr>
                                      <p:tavLst>
                                        <p:tav tm="0">
                                          <p:val>
                                            <p:fltVal val="0"/>
                                          </p:val>
                                        </p:tav>
                                        <p:tav tm="100000">
                                          <p:val>
                                            <p:strVal val="#ppt_h"/>
                                          </p:val>
                                        </p:tav>
                                      </p:tavLst>
                                    </p:anim>
                                    <p:anim calcmode="lin" valueType="num">
                                      <p:cBhvr>
                                        <p:cTn id="31" dur="1000" fill="hold"/>
                                        <p:tgtEl>
                                          <p:spTgt spid="13312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31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33129"/>
                                        </p:tgtEl>
                                        <p:attrNameLst>
                                          <p:attrName>style.visibility</p:attrName>
                                        </p:attrNameLst>
                                      </p:cBhvr>
                                      <p:to>
                                        <p:strVal val="visible"/>
                                      </p:to>
                                    </p:set>
                                    <p:anim calcmode="lin" valueType="num">
                                      <p:cBhvr>
                                        <p:cTn id="37" dur="1000" fill="hold"/>
                                        <p:tgtEl>
                                          <p:spTgt spid="133129"/>
                                        </p:tgtEl>
                                        <p:attrNameLst>
                                          <p:attrName>ppt_w</p:attrName>
                                        </p:attrNameLst>
                                      </p:cBhvr>
                                      <p:tavLst>
                                        <p:tav tm="0">
                                          <p:val>
                                            <p:fltVal val="0"/>
                                          </p:val>
                                        </p:tav>
                                        <p:tav tm="100000">
                                          <p:val>
                                            <p:strVal val="#ppt_w"/>
                                          </p:val>
                                        </p:tav>
                                      </p:tavLst>
                                    </p:anim>
                                    <p:anim calcmode="lin" valueType="num">
                                      <p:cBhvr>
                                        <p:cTn id="38" dur="1000" fill="hold"/>
                                        <p:tgtEl>
                                          <p:spTgt spid="133129"/>
                                        </p:tgtEl>
                                        <p:attrNameLst>
                                          <p:attrName>ppt_h</p:attrName>
                                        </p:attrNameLst>
                                      </p:cBhvr>
                                      <p:tavLst>
                                        <p:tav tm="0">
                                          <p:val>
                                            <p:fltVal val="0"/>
                                          </p:val>
                                        </p:tav>
                                        <p:tav tm="100000">
                                          <p:val>
                                            <p:strVal val="#ppt_h"/>
                                          </p:val>
                                        </p:tav>
                                      </p:tavLst>
                                    </p:anim>
                                    <p:anim calcmode="lin" valueType="num">
                                      <p:cBhvr>
                                        <p:cTn id="39" dur="1000" fill="hold"/>
                                        <p:tgtEl>
                                          <p:spTgt spid="13312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331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33130"/>
                                        </p:tgtEl>
                                        <p:attrNameLst>
                                          <p:attrName>style.visibility</p:attrName>
                                        </p:attrNameLst>
                                      </p:cBhvr>
                                      <p:to>
                                        <p:strVal val="visible"/>
                                      </p:to>
                                    </p:set>
                                    <p:anim calcmode="lin" valueType="num">
                                      <p:cBhvr>
                                        <p:cTn id="45" dur="1000" fill="hold"/>
                                        <p:tgtEl>
                                          <p:spTgt spid="133130"/>
                                        </p:tgtEl>
                                        <p:attrNameLst>
                                          <p:attrName>ppt_w</p:attrName>
                                        </p:attrNameLst>
                                      </p:cBhvr>
                                      <p:tavLst>
                                        <p:tav tm="0">
                                          <p:val>
                                            <p:fltVal val="0"/>
                                          </p:val>
                                        </p:tav>
                                        <p:tav tm="100000">
                                          <p:val>
                                            <p:strVal val="#ppt_w"/>
                                          </p:val>
                                        </p:tav>
                                      </p:tavLst>
                                    </p:anim>
                                    <p:anim calcmode="lin" valueType="num">
                                      <p:cBhvr>
                                        <p:cTn id="46" dur="1000" fill="hold"/>
                                        <p:tgtEl>
                                          <p:spTgt spid="133130"/>
                                        </p:tgtEl>
                                        <p:attrNameLst>
                                          <p:attrName>ppt_h</p:attrName>
                                        </p:attrNameLst>
                                      </p:cBhvr>
                                      <p:tavLst>
                                        <p:tav tm="0">
                                          <p:val>
                                            <p:fltVal val="0"/>
                                          </p:val>
                                        </p:tav>
                                        <p:tav tm="100000">
                                          <p:val>
                                            <p:strVal val="#ppt_h"/>
                                          </p:val>
                                        </p:tav>
                                      </p:tavLst>
                                    </p:anim>
                                    <p:anim calcmode="lin" valueType="num">
                                      <p:cBhvr>
                                        <p:cTn id="47" dur="1000" fill="hold"/>
                                        <p:tgtEl>
                                          <p:spTgt spid="133130"/>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331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133131"/>
                                        </p:tgtEl>
                                        <p:attrNameLst>
                                          <p:attrName>style.visibility</p:attrName>
                                        </p:attrNameLst>
                                      </p:cBhvr>
                                      <p:to>
                                        <p:strVal val="visible"/>
                                      </p:to>
                                    </p:set>
                                    <p:anim calcmode="lin" valueType="num">
                                      <p:cBhvr>
                                        <p:cTn id="53" dur="1000" fill="hold"/>
                                        <p:tgtEl>
                                          <p:spTgt spid="133131"/>
                                        </p:tgtEl>
                                        <p:attrNameLst>
                                          <p:attrName>ppt_w</p:attrName>
                                        </p:attrNameLst>
                                      </p:cBhvr>
                                      <p:tavLst>
                                        <p:tav tm="0">
                                          <p:val>
                                            <p:fltVal val="0"/>
                                          </p:val>
                                        </p:tav>
                                        <p:tav tm="100000">
                                          <p:val>
                                            <p:strVal val="#ppt_w"/>
                                          </p:val>
                                        </p:tav>
                                      </p:tavLst>
                                    </p:anim>
                                    <p:anim calcmode="lin" valueType="num">
                                      <p:cBhvr>
                                        <p:cTn id="54" dur="1000" fill="hold"/>
                                        <p:tgtEl>
                                          <p:spTgt spid="133131"/>
                                        </p:tgtEl>
                                        <p:attrNameLst>
                                          <p:attrName>ppt_h</p:attrName>
                                        </p:attrNameLst>
                                      </p:cBhvr>
                                      <p:tavLst>
                                        <p:tav tm="0">
                                          <p:val>
                                            <p:fltVal val="0"/>
                                          </p:val>
                                        </p:tav>
                                        <p:tav tm="100000">
                                          <p:val>
                                            <p:strVal val="#ppt_h"/>
                                          </p:val>
                                        </p:tav>
                                      </p:tavLst>
                                    </p:anim>
                                    <p:anim calcmode="lin" valueType="num">
                                      <p:cBhvr>
                                        <p:cTn id="55" dur="1000" fill="hold"/>
                                        <p:tgtEl>
                                          <p:spTgt spid="13313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331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33132"/>
                                        </p:tgtEl>
                                        <p:attrNameLst>
                                          <p:attrName>style.visibility</p:attrName>
                                        </p:attrNameLst>
                                      </p:cBhvr>
                                      <p:to>
                                        <p:strVal val="visible"/>
                                      </p:to>
                                    </p:set>
                                    <p:anim calcmode="lin" valueType="num">
                                      <p:cBhvr>
                                        <p:cTn id="61" dur="1000" fill="hold"/>
                                        <p:tgtEl>
                                          <p:spTgt spid="133132"/>
                                        </p:tgtEl>
                                        <p:attrNameLst>
                                          <p:attrName>ppt_w</p:attrName>
                                        </p:attrNameLst>
                                      </p:cBhvr>
                                      <p:tavLst>
                                        <p:tav tm="0">
                                          <p:val>
                                            <p:fltVal val="0"/>
                                          </p:val>
                                        </p:tav>
                                        <p:tav tm="100000">
                                          <p:val>
                                            <p:strVal val="#ppt_w"/>
                                          </p:val>
                                        </p:tav>
                                      </p:tavLst>
                                    </p:anim>
                                    <p:anim calcmode="lin" valueType="num">
                                      <p:cBhvr>
                                        <p:cTn id="62" dur="1000" fill="hold"/>
                                        <p:tgtEl>
                                          <p:spTgt spid="133132"/>
                                        </p:tgtEl>
                                        <p:attrNameLst>
                                          <p:attrName>ppt_h</p:attrName>
                                        </p:attrNameLst>
                                      </p:cBhvr>
                                      <p:tavLst>
                                        <p:tav tm="0">
                                          <p:val>
                                            <p:fltVal val="0"/>
                                          </p:val>
                                        </p:tav>
                                        <p:tav tm="100000">
                                          <p:val>
                                            <p:strVal val="#ppt_h"/>
                                          </p:val>
                                        </p:tav>
                                      </p:tavLst>
                                    </p:anim>
                                    <p:anim calcmode="lin" valueType="num">
                                      <p:cBhvr>
                                        <p:cTn id="63" dur="1000" fill="hold"/>
                                        <p:tgtEl>
                                          <p:spTgt spid="133132"/>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331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33133"/>
                                        </p:tgtEl>
                                        <p:attrNameLst>
                                          <p:attrName>style.visibility</p:attrName>
                                        </p:attrNameLst>
                                      </p:cBhvr>
                                      <p:to>
                                        <p:strVal val="visible"/>
                                      </p:to>
                                    </p:set>
                                    <p:anim calcmode="lin" valueType="num">
                                      <p:cBhvr>
                                        <p:cTn id="69" dur="1000" fill="hold"/>
                                        <p:tgtEl>
                                          <p:spTgt spid="133133"/>
                                        </p:tgtEl>
                                        <p:attrNameLst>
                                          <p:attrName>ppt_w</p:attrName>
                                        </p:attrNameLst>
                                      </p:cBhvr>
                                      <p:tavLst>
                                        <p:tav tm="0">
                                          <p:val>
                                            <p:fltVal val="0"/>
                                          </p:val>
                                        </p:tav>
                                        <p:tav tm="100000">
                                          <p:val>
                                            <p:strVal val="#ppt_w"/>
                                          </p:val>
                                        </p:tav>
                                      </p:tavLst>
                                    </p:anim>
                                    <p:anim calcmode="lin" valueType="num">
                                      <p:cBhvr>
                                        <p:cTn id="70" dur="1000" fill="hold"/>
                                        <p:tgtEl>
                                          <p:spTgt spid="133133"/>
                                        </p:tgtEl>
                                        <p:attrNameLst>
                                          <p:attrName>ppt_h</p:attrName>
                                        </p:attrNameLst>
                                      </p:cBhvr>
                                      <p:tavLst>
                                        <p:tav tm="0">
                                          <p:val>
                                            <p:fltVal val="0"/>
                                          </p:val>
                                        </p:tav>
                                        <p:tav tm="100000">
                                          <p:val>
                                            <p:strVal val="#ppt_h"/>
                                          </p:val>
                                        </p:tav>
                                      </p:tavLst>
                                    </p:anim>
                                    <p:anim calcmode="lin" valueType="num">
                                      <p:cBhvr>
                                        <p:cTn id="71" dur="1000" fill="hold"/>
                                        <p:tgtEl>
                                          <p:spTgt spid="133133"/>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331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02412"/>
                                        </p:tgtEl>
                                        <p:attrNameLst>
                                          <p:attrName>style.visibility</p:attrName>
                                        </p:attrNameLst>
                                      </p:cBhvr>
                                      <p:to>
                                        <p:strVal val="visible"/>
                                      </p:to>
                                    </p:set>
                                    <p:anim calcmode="discrete" valueType="clr">
                                      <p:cBhvr override="childStyle">
                                        <p:cTn id="77" dur="80"/>
                                        <p:tgtEl>
                                          <p:spTgt spid="102412"/>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02412"/>
                                        </p:tgtEl>
                                        <p:attrNameLst>
                                          <p:attrName>fillcolor</p:attrName>
                                        </p:attrNameLst>
                                      </p:cBhvr>
                                      <p:tavLst>
                                        <p:tav tm="0">
                                          <p:val>
                                            <p:clrVal>
                                              <a:schemeClr val="accent2"/>
                                            </p:clrVal>
                                          </p:val>
                                        </p:tav>
                                        <p:tav tm="50000">
                                          <p:val>
                                            <p:clrVal>
                                              <a:schemeClr val="hlink"/>
                                            </p:clrVal>
                                          </p:val>
                                        </p:tav>
                                      </p:tavLst>
                                    </p:anim>
                                    <p:set>
                                      <p:cBhvr>
                                        <p:cTn id="79" dur="80"/>
                                        <p:tgtEl>
                                          <p:spTgt spid="102412"/>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nodeType="clickEffect">
                                  <p:stCondLst>
                                    <p:cond delay="0"/>
                                  </p:stCondLst>
                                  <p:iterate type="lt">
                                    <p:tmPct val="50000"/>
                                  </p:iterate>
                                  <p:childTnLst>
                                    <p:set>
                                      <p:cBhvr>
                                        <p:cTn id="83" dur="1" fill="hold">
                                          <p:stCondLst>
                                            <p:cond delay="0"/>
                                          </p:stCondLst>
                                        </p:cTn>
                                        <p:tgtEl>
                                          <p:spTgt spid="102413">
                                            <p:txEl>
                                              <p:pRg st="0" end="0"/>
                                            </p:txEl>
                                          </p:spTgt>
                                        </p:tgtEl>
                                        <p:attrNameLst>
                                          <p:attrName>style.visibility</p:attrName>
                                        </p:attrNameLst>
                                      </p:cBhvr>
                                      <p:to>
                                        <p:strVal val="visible"/>
                                      </p:to>
                                    </p:set>
                                    <p:anim calcmode="discrete" valueType="clr">
                                      <p:cBhvr override="childStyle">
                                        <p:cTn id="84" dur="80"/>
                                        <p:tgtEl>
                                          <p:spTgt spid="1024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02413">
                                            <p:txEl>
                                              <p:pRg st="0" end="0"/>
                                            </p:txEl>
                                          </p:spTgt>
                                        </p:tgtEl>
                                        <p:attrNameLst>
                                          <p:attrName>fillcolor</p:attrName>
                                        </p:attrNameLst>
                                      </p:cBhvr>
                                      <p:tavLst>
                                        <p:tav tm="0">
                                          <p:val>
                                            <p:clrVal>
                                              <a:schemeClr val="accent2"/>
                                            </p:clrVal>
                                          </p:val>
                                        </p:tav>
                                        <p:tav tm="50000">
                                          <p:val>
                                            <p:clrVal>
                                              <a:schemeClr val="hlink"/>
                                            </p:clrVal>
                                          </p:val>
                                        </p:tav>
                                      </p:tavLst>
                                    </p:anim>
                                    <p:set>
                                      <p:cBhvr>
                                        <p:cTn id="86" dur="80"/>
                                        <p:tgtEl>
                                          <p:spTgt spid="10241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P spid="133126" grpId="0"/>
      <p:bldP spid="133127" grpId="0"/>
      <p:bldP spid="133128" grpId="0"/>
      <p:bldP spid="133129" grpId="0"/>
      <p:bldP spid="133130" grpId="0"/>
      <p:bldP spid="133131" grpId="0"/>
      <p:bldP spid="133132" grpId="0"/>
      <p:bldP spid="133133" grpId="0"/>
      <p:bldP spid="1024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p:nvPr/>
        </p:nvSpPr>
        <p:spPr>
          <a:xfrm>
            <a:off x="1847699" y="1372796"/>
            <a:ext cx="2951709" cy="3538220"/>
          </a:xfrm>
          <a:prstGeom prst="rect">
            <a:avLst/>
          </a:prstGeom>
          <a:noFill/>
          <a:ln w="9525">
            <a:noFill/>
          </a:ln>
        </p:spPr>
        <p:txBody>
          <a:bodyPr>
            <a:spAutoFit/>
          </a:bodyPr>
          <a:lstStyle/>
          <a:p>
            <a:r>
              <a:rPr lang="en-US" altLang="zh-CN" sz="3200" b="1" dirty="0">
                <a:solidFill>
                  <a:srgbClr val="FF0000"/>
                </a:solidFill>
                <a:latin typeface="宋体" pitchFamily="2" charset="-122"/>
                <a:ea typeface="宋体" pitchFamily="2" charset="-122"/>
                <a:cs typeface="宋体" pitchFamily="2" charset="-122"/>
              </a:rPr>
              <a:t>  </a:t>
            </a:r>
            <a:r>
              <a:rPr lang="zh-CN" altLang="en-US" sz="3200" b="1" dirty="0">
                <a:solidFill>
                  <a:srgbClr val="FF0000"/>
                </a:solidFill>
                <a:latin typeface="宋体" pitchFamily="2" charset="-122"/>
                <a:ea typeface="宋体" pitchFamily="2" charset="-122"/>
                <a:cs typeface="宋体" pitchFamily="2" charset="-122"/>
              </a:rPr>
              <a:t>凋零：</a:t>
            </a:r>
            <a:br>
              <a:rPr lang="zh-CN" altLang="en-US" sz="3200" b="1" dirty="0">
                <a:solidFill>
                  <a:srgbClr val="FF0000"/>
                </a:solidFill>
                <a:latin typeface="宋体" pitchFamily="2" charset="-122"/>
                <a:ea typeface="宋体" pitchFamily="2" charset="-122"/>
                <a:cs typeface="宋体" pitchFamily="2" charset="-122"/>
              </a:rPr>
            </a:br>
            <a:r>
              <a:rPr lang="zh-CN" altLang="en-US" sz="3200" b="1" dirty="0">
                <a:solidFill>
                  <a:srgbClr val="FF0000"/>
                </a:solidFill>
                <a:latin typeface="宋体" pitchFamily="2" charset="-122"/>
                <a:ea typeface="宋体" pitchFamily="2" charset="-122"/>
                <a:cs typeface="宋体" pitchFamily="2" charset="-122"/>
              </a:rPr>
              <a:t>  迁徙：</a:t>
            </a:r>
            <a:br>
              <a:rPr lang="zh-CN" altLang="en-US" sz="3200" b="1" dirty="0">
                <a:solidFill>
                  <a:srgbClr val="FF0000"/>
                </a:solidFill>
                <a:latin typeface="宋体" pitchFamily="2" charset="-122"/>
                <a:ea typeface="宋体" pitchFamily="2" charset="-122"/>
                <a:cs typeface="宋体" pitchFamily="2" charset="-122"/>
              </a:rPr>
            </a:br>
            <a:r>
              <a:rPr lang="zh-CN" altLang="en-US" sz="3200" b="1" dirty="0">
                <a:solidFill>
                  <a:srgbClr val="FF0000"/>
                </a:solidFill>
                <a:latin typeface="宋体" pitchFamily="2" charset="-122"/>
                <a:ea typeface="宋体" pitchFamily="2" charset="-122"/>
                <a:cs typeface="宋体" pitchFamily="2" charset="-122"/>
              </a:rPr>
              <a:t>  缄默：</a:t>
            </a:r>
            <a:br>
              <a:rPr lang="zh-CN" altLang="en-US" sz="3200" b="1" dirty="0">
                <a:solidFill>
                  <a:srgbClr val="FF0000"/>
                </a:solidFill>
                <a:latin typeface="宋体" pitchFamily="2" charset="-122"/>
                <a:ea typeface="宋体" pitchFamily="2" charset="-122"/>
                <a:cs typeface="宋体" pitchFamily="2" charset="-122"/>
              </a:rPr>
            </a:br>
            <a:r>
              <a:rPr lang="zh-CN" altLang="en-US" sz="3200" b="1" dirty="0">
                <a:solidFill>
                  <a:srgbClr val="FF0000"/>
                </a:solidFill>
                <a:latin typeface="宋体" pitchFamily="2" charset="-122"/>
                <a:ea typeface="宋体" pitchFamily="2" charset="-122"/>
                <a:cs typeface="宋体" pitchFamily="2" charset="-122"/>
              </a:rPr>
              <a:t>  窥探：</a:t>
            </a:r>
            <a:br>
              <a:rPr lang="zh-CN" altLang="en-US" sz="3200" b="1" dirty="0">
                <a:solidFill>
                  <a:srgbClr val="FF0000"/>
                </a:solidFill>
                <a:latin typeface="宋体" pitchFamily="2" charset="-122"/>
                <a:ea typeface="宋体" pitchFamily="2" charset="-122"/>
                <a:cs typeface="宋体" pitchFamily="2" charset="-122"/>
              </a:rPr>
            </a:br>
            <a:r>
              <a:rPr lang="zh-CN" altLang="en-US" sz="3200" b="1" dirty="0">
                <a:solidFill>
                  <a:srgbClr val="FF0000"/>
                </a:solidFill>
                <a:latin typeface="宋体" pitchFamily="2" charset="-122"/>
                <a:ea typeface="宋体" pitchFamily="2" charset="-122"/>
                <a:cs typeface="宋体" pitchFamily="2" charset="-122"/>
              </a:rPr>
              <a:t>  雾霭：</a:t>
            </a:r>
            <a:br>
              <a:rPr lang="zh-CN" altLang="en-US" sz="3200" b="1" dirty="0">
                <a:solidFill>
                  <a:srgbClr val="FF0000"/>
                </a:solidFill>
                <a:latin typeface="宋体" pitchFamily="2" charset="-122"/>
                <a:ea typeface="宋体" pitchFamily="2" charset="-122"/>
                <a:cs typeface="宋体" pitchFamily="2" charset="-122"/>
              </a:rPr>
            </a:br>
            <a:r>
              <a:rPr lang="zh-CN" altLang="en-US" sz="3200" b="1" dirty="0">
                <a:solidFill>
                  <a:srgbClr val="FF0000"/>
                </a:solidFill>
                <a:latin typeface="宋体" pitchFamily="2" charset="-122"/>
                <a:ea typeface="宋体" pitchFamily="2" charset="-122"/>
                <a:cs typeface="宋体" pitchFamily="2" charset="-122"/>
              </a:rPr>
              <a:t> </a:t>
            </a:r>
            <a:br>
              <a:rPr lang="zh-CN" altLang="en-US" sz="3200" b="1" dirty="0">
                <a:solidFill>
                  <a:srgbClr val="FF0000"/>
                </a:solidFill>
                <a:latin typeface="宋体" pitchFamily="2" charset="-122"/>
                <a:ea typeface="宋体" pitchFamily="2" charset="-122"/>
                <a:cs typeface="宋体" pitchFamily="2" charset="-122"/>
              </a:rPr>
            </a:br>
            <a:endParaRPr lang="zh-CN" altLang="en-US" sz="3200" b="1" dirty="0">
              <a:solidFill>
                <a:srgbClr val="FF0000"/>
              </a:solidFill>
              <a:latin typeface="宋体" pitchFamily="2" charset="-122"/>
              <a:ea typeface="宋体" pitchFamily="2" charset="-122"/>
              <a:cs typeface="宋体" pitchFamily="2" charset="-122"/>
            </a:endParaRPr>
          </a:p>
        </p:txBody>
      </p:sp>
      <p:sp>
        <p:nvSpPr>
          <p:cNvPr id="17411" name="Rectangle 5"/>
          <p:cNvSpPr/>
          <p:nvPr/>
        </p:nvSpPr>
        <p:spPr>
          <a:xfrm>
            <a:off x="1847594" y="346468"/>
            <a:ext cx="2964273" cy="646331"/>
          </a:xfrm>
          <a:prstGeom prst="rect">
            <a:avLst/>
          </a:prstGeom>
          <a:noFill/>
          <a:ln w="9525">
            <a:noFill/>
          </a:ln>
        </p:spPr>
        <p:txBody>
          <a:bodyPr wrap="none">
            <a:spAutoFit/>
          </a:bodyPr>
          <a:lstStyle/>
          <a:p>
            <a:r>
              <a:rPr lang="zh-CN" altLang="en-US" sz="3600" b="1" dirty="0">
                <a:solidFill>
                  <a:srgbClr val="FF0000"/>
                </a:solidFill>
                <a:latin typeface="Arial" panose="020B0604020202020204" pitchFamily="34" charset="0"/>
              </a:rPr>
              <a:t>解释下列词语</a:t>
            </a:r>
            <a:endParaRPr lang="zh-CN" altLang="en-US" sz="3600" b="1" dirty="0">
              <a:solidFill>
                <a:srgbClr val="FF0000"/>
              </a:solidFill>
              <a:latin typeface="Arial" panose="020B0604020202020204" pitchFamily="34" charset="0"/>
            </a:endParaRPr>
          </a:p>
        </p:txBody>
      </p:sp>
      <p:sp>
        <p:nvSpPr>
          <p:cNvPr id="134150" name="Rectangle 6"/>
          <p:cNvSpPr/>
          <p:nvPr/>
        </p:nvSpPr>
        <p:spPr>
          <a:xfrm>
            <a:off x="3438669" y="1341686"/>
            <a:ext cx="2224405" cy="583565"/>
          </a:xfrm>
          <a:prstGeom prst="rect">
            <a:avLst/>
          </a:prstGeom>
          <a:noFill/>
          <a:ln w="9525">
            <a:noFill/>
          </a:ln>
        </p:spPr>
        <p:txBody>
          <a:bodyPr wrap="none">
            <a:spAutoFit/>
          </a:bodyPr>
          <a:lstStyle/>
          <a:p>
            <a:r>
              <a:rPr lang="zh-CN" altLang="en-US" sz="3200" b="1" dirty="0">
                <a:latin typeface="Arial" panose="020B0604020202020204" pitchFamily="34" charset="0"/>
              </a:rPr>
              <a:t>凋谢零落。</a:t>
            </a:r>
            <a:endParaRPr lang="zh-CN" altLang="en-US" sz="3200" b="1" dirty="0">
              <a:latin typeface="Arial" panose="020B0604020202020204" pitchFamily="34" charset="0"/>
            </a:endParaRPr>
          </a:p>
        </p:txBody>
      </p:sp>
      <p:sp>
        <p:nvSpPr>
          <p:cNvPr id="134151" name="Rectangle 7"/>
          <p:cNvSpPr/>
          <p:nvPr/>
        </p:nvSpPr>
        <p:spPr>
          <a:xfrm>
            <a:off x="3462485" y="1845017"/>
            <a:ext cx="1407795" cy="583565"/>
          </a:xfrm>
          <a:prstGeom prst="rect">
            <a:avLst/>
          </a:prstGeom>
          <a:noFill/>
          <a:ln w="9525">
            <a:noFill/>
          </a:ln>
        </p:spPr>
        <p:txBody>
          <a:bodyPr wrap="none">
            <a:spAutoFit/>
          </a:bodyPr>
          <a:lstStyle/>
          <a:p>
            <a:r>
              <a:rPr lang="zh-CN" altLang="en-US" sz="3200" b="1" dirty="0">
                <a:latin typeface="Arial" panose="020B0604020202020204" pitchFamily="34" charset="0"/>
              </a:rPr>
              <a:t>迁移。</a:t>
            </a:r>
            <a:endParaRPr lang="zh-CN" altLang="en-US" sz="3200" b="1" dirty="0">
              <a:latin typeface="Arial" panose="020B0604020202020204" pitchFamily="34" charset="0"/>
            </a:endParaRPr>
          </a:p>
        </p:txBody>
      </p:sp>
      <p:sp>
        <p:nvSpPr>
          <p:cNvPr id="134152" name="Rectangle 8"/>
          <p:cNvSpPr/>
          <p:nvPr/>
        </p:nvSpPr>
        <p:spPr>
          <a:xfrm>
            <a:off x="3462485" y="2345172"/>
            <a:ext cx="2632710" cy="583565"/>
          </a:xfrm>
          <a:prstGeom prst="rect">
            <a:avLst/>
          </a:prstGeom>
          <a:noFill/>
          <a:ln w="9525">
            <a:noFill/>
          </a:ln>
        </p:spPr>
        <p:txBody>
          <a:bodyPr wrap="none">
            <a:spAutoFit/>
          </a:bodyPr>
          <a:lstStyle/>
          <a:p>
            <a:r>
              <a:rPr lang="zh-CN" altLang="en-US" sz="3200" b="1" dirty="0">
                <a:latin typeface="Arial" panose="020B0604020202020204" pitchFamily="34" charset="0"/>
              </a:rPr>
              <a:t>闭口不说话。</a:t>
            </a:r>
            <a:endParaRPr lang="zh-CN" altLang="en-US" sz="3200" b="1" dirty="0">
              <a:latin typeface="Arial" panose="020B0604020202020204" pitchFamily="34" charset="0"/>
            </a:endParaRPr>
          </a:p>
        </p:txBody>
      </p:sp>
      <p:sp>
        <p:nvSpPr>
          <p:cNvPr id="134153" name="Rectangle 9"/>
          <p:cNvSpPr/>
          <p:nvPr/>
        </p:nvSpPr>
        <p:spPr>
          <a:xfrm>
            <a:off x="3510119" y="2850091"/>
            <a:ext cx="2224405" cy="583565"/>
          </a:xfrm>
          <a:prstGeom prst="rect">
            <a:avLst/>
          </a:prstGeom>
          <a:noFill/>
          <a:ln w="9525">
            <a:noFill/>
          </a:ln>
        </p:spPr>
        <p:txBody>
          <a:bodyPr wrap="none">
            <a:spAutoFit/>
          </a:bodyPr>
          <a:lstStyle/>
          <a:p>
            <a:r>
              <a:rPr lang="zh-CN" altLang="en-US" sz="3200" b="1" dirty="0">
                <a:latin typeface="Arial" panose="020B0604020202020204" pitchFamily="34" charset="0"/>
              </a:rPr>
              <a:t>暗中察看。</a:t>
            </a:r>
            <a:endParaRPr lang="zh-CN" altLang="en-US" sz="3200" b="1" dirty="0">
              <a:latin typeface="Arial" panose="020B0604020202020204" pitchFamily="34" charset="0"/>
            </a:endParaRPr>
          </a:p>
        </p:txBody>
      </p:sp>
      <p:sp>
        <p:nvSpPr>
          <p:cNvPr id="134154" name="Rectangle 10"/>
          <p:cNvSpPr/>
          <p:nvPr/>
        </p:nvSpPr>
        <p:spPr>
          <a:xfrm>
            <a:off x="3502180" y="3358185"/>
            <a:ext cx="1407795" cy="583565"/>
          </a:xfrm>
          <a:prstGeom prst="rect">
            <a:avLst/>
          </a:prstGeom>
          <a:noFill/>
          <a:ln w="9525">
            <a:noFill/>
          </a:ln>
        </p:spPr>
        <p:txBody>
          <a:bodyPr wrap="none">
            <a:spAutoFit/>
          </a:bodyPr>
          <a:lstStyle/>
          <a:p>
            <a:r>
              <a:rPr lang="zh-CN" altLang="en-US" sz="3200" b="1" dirty="0">
                <a:latin typeface="Arial" panose="020B0604020202020204" pitchFamily="34" charset="0"/>
              </a:rPr>
              <a:t>雾气。</a:t>
            </a:r>
            <a:endParaRPr lang="zh-CN" altLang="en-US" sz="32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 calcmode="lin" valueType="num">
                                      <p:cBhvr additive="base">
                                        <p:cTn id="7" dur="500" fill="hold"/>
                                        <p:tgtEl>
                                          <p:spTgt spid="134148"/>
                                        </p:tgtEl>
                                        <p:attrNameLst>
                                          <p:attrName>ppt_x</p:attrName>
                                        </p:attrNameLst>
                                      </p:cBhvr>
                                      <p:tavLst>
                                        <p:tav tm="0">
                                          <p:val>
                                            <p:strVal val="0-#ppt_w/2"/>
                                          </p:val>
                                        </p:tav>
                                        <p:tav tm="100000">
                                          <p:val>
                                            <p:strVal val="#ppt_x"/>
                                          </p:val>
                                        </p:tav>
                                      </p:tavLst>
                                    </p:anim>
                                    <p:anim calcmode="lin" valueType="num">
                                      <p:cBhvr additive="base">
                                        <p:cTn id="8" dur="500" fill="hold"/>
                                        <p:tgtEl>
                                          <p:spTgt spid="1341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134150"/>
                                        </p:tgtEl>
                                        <p:attrNameLst>
                                          <p:attrName>style.visibility</p:attrName>
                                        </p:attrNameLst>
                                      </p:cBhvr>
                                      <p:to>
                                        <p:strVal val="visible"/>
                                      </p:to>
                                    </p:set>
                                    <p:animScale>
                                      <p:cBhvr>
                                        <p:cTn id="13" dur="1000" decel="50000" fill="hold">
                                          <p:stCondLst>
                                            <p:cond delay="0"/>
                                          </p:stCondLst>
                                        </p:cTn>
                                        <p:tgtEl>
                                          <p:spTgt spid="1341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4" dur="1000" decel="50000" fill="hold">
                                          <p:stCondLst>
                                            <p:cond delay="0"/>
                                          </p:stCondLst>
                                        </p:cTn>
                                        <p:tgtEl>
                                          <p:spTgt spid="134150"/>
                                        </p:tgtEl>
                                        <p:attrNameLst>
                                          <p:attrName>ppt_x</p:attrName>
                                          <p:attrName>ppt_y</p:attrName>
                                        </p:attrNameLst>
                                      </p:cBhvr>
                                    </p:animMotion>
                                    <p:animEffect transition="in" filter="fade">
                                      <p:cBhvr>
                                        <p:cTn id="15" dur="1000"/>
                                        <p:tgtEl>
                                          <p:spTgt spid="134150"/>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134151"/>
                                        </p:tgtEl>
                                        <p:attrNameLst>
                                          <p:attrName>style.visibility</p:attrName>
                                        </p:attrNameLst>
                                      </p:cBhvr>
                                      <p:to>
                                        <p:strVal val="visible"/>
                                      </p:to>
                                    </p:set>
                                    <p:animScale>
                                      <p:cBhvr>
                                        <p:cTn id="20" dur="1000" decel="50000" fill="hold">
                                          <p:stCondLst>
                                            <p:cond delay="0"/>
                                          </p:stCondLst>
                                        </p:cTn>
                                        <p:tgtEl>
                                          <p:spTgt spid="1341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21" dur="1000" decel="50000" fill="hold">
                                          <p:stCondLst>
                                            <p:cond delay="0"/>
                                          </p:stCondLst>
                                        </p:cTn>
                                        <p:tgtEl>
                                          <p:spTgt spid="134151"/>
                                        </p:tgtEl>
                                        <p:attrNameLst>
                                          <p:attrName>ppt_x</p:attrName>
                                          <p:attrName>ppt_y</p:attrName>
                                        </p:attrNameLst>
                                      </p:cBhvr>
                                    </p:animMotion>
                                    <p:animEffect transition="in" filter="fade">
                                      <p:cBhvr>
                                        <p:cTn id="22" dur="1000"/>
                                        <p:tgtEl>
                                          <p:spTgt spid="134151"/>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134152"/>
                                        </p:tgtEl>
                                        <p:attrNameLst>
                                          <p:attrName>style.visibility</p:attrName>
                                        </p:attrNameLst>
                                      </p:cBhvr>
                                      <p:to>
                                        <p:strVal val="visible"/>
                                      </p:to>
                                    </p:set>
                                    <p:animScale>
                                      <p:cBhvr>
                                        <p:cTn id="27" dur="1000" decel="50000" fill="hold">
                                          <p:stCondLst>
                                            <p:cond delay="0"/>
                                          </p:stCondLst>
                                        </p:cTn>
                                        <p:tgtEl>
                                          <p:spTgt spid="1341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28" dur="1000" decel="50000" fill="hold">
                                          <p:stCondLst>
                                            <p:cond delay="0"/>
                                          </p:stCondLst>
                                        </p:cTn>
                                        <p:tgtEl>
                                          <p:spTgt spid="134152"/>
                                        </p:tgtEl>
                                        <p:attrNameLst>
                                          <p:attrName>ppt_x</p:attrName>
                                          <p:attrName>ppt_y</p:attrName>
                                        </p:attrNameLst>
                                      </p:cBhvr>
                                    </p:animMotion>
                                    <p:animEffect transition="in" filter="fade">
                                      <p:cBhvr>
                                        <p:cTn id="29" dur="1000"/>
                                        <p:tgtEl>
                                          <p:spTgt spid="134152"/>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134153"/>
                                        </p:tgtEl>
                                        <p:attrNameLst>
                                          <p:attrName>style.visibility</p:attrName>
                                        </p:attrNameLst>
                                      </p:cBhvr>
                                      <p:to>
                                        <p:strVal val="visible"/>
                                      </p:to>
                                    </p:set>
                                    <p:animScale>
                                      <p:cBhvr>
                                        <p:cTn id="34" dur="1000" decel="50000" fill="hold">
                                          <p:stCondLst>
                                            <p:cond delay="0"/>
                                          </p:stCondLst>
                                        </p:cTn>
                                        <p:tgtEl>
                                          <p:spTgt spid="134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35" dur="1000" decel="50000" fill="hold">
                                          <p:stCondLst>
                                            <p:cond delay="0"/>
                                          </p:stCondLst>
                                        </p:cTn>
                                        <p:tgtEl>
                                          <p:spTgt spid="134153"/>
                                        </p:tgtEl>
                                        <p:attrNameLst>
                                          <p:attrName>ppt_x</p:attrName>
                                          <p:attrName>ppt_y</p:attrName>
                                        </p:attrNameLst>
                                      </p:cBhvr>
                                    </p:animMotion>
                                    <p:animEffect transition="in" filter="fade">
                                      <p:cBhvr>
                                        <p:cTn id="36" dur="1000"/>
                                        <p:tgtEl>
                                          <p:spTgt spid="134153"/>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34154"/>
                                        </p:tgtEl>
                                        <p:attrNameLst>
                                          <p:attrName>style.visibility</p:attrName>
                                        </p:attrNameLst>
                                      </p:cBhvr>
                                      <p:to>
                                        <p:strVal val="visible"/>
                                      </p:to>
                                    </p:set>
                                    <p:animScale>
                                      <p:cBhvr>
                                        <p:cTn id="41" dur="1000" decel="50000" fill="hold">
                                          <p:stCondLst>
                                            <p:cond delay="0"/>
                                          </p:stCondLst>
                                        </p:cTn>
                                        <p:tgtEl>
                                          <p:spTgt spid="1341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42" dur="1000" decel="50000" fill="hold">
                                          <p:stCondLst>
                                            <p:cond delay="0"/>
                                          </p:stCondLst>
                                        </p:cTn>
                                        <p:tgtEl>
                                          <p:spTgt spid="134154"/>
                                        </p:tgtEl>
                                        <p:attrNameLst>
                                          <p:attrName>ppt_x</p:attrName>
                                          <p:attrName>ppt_y</p:attrName>
                                        </p:attrNameLst>
                                      </p:cBhvr>
                                    </p:animMotion>
                                    <p:animEffect transition="in" filter="fade">
                                      <p:cBhvr>
                                        <p:cTn id="43" dur="10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P spid="134150" grpId="0"/>
      <p:bldP spid="134151" grpId="0"/>
      <p:bldP spid="134152" grpId="0"/>
      <p:bldP spid="134153" grpId="0"/>
      <p:bldP spid="1341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p:nvPr/>
        </p:nvSpPr>
        <p:spPr>
          <a:xfrm>
            <a:off x="1217615" y="1714631"/>
            <a:ext cx="9574530" cy="706755"/>
          </a:xfrm>
          <a:prstGeom prst="rect">
            <a:avLst/>
          </a:prstGeom>
          <a:noFill/>
          <a:ln w="9525">
            <a:noFill/>
          </a:ln>
        </p:spPr>
        <p:txBody>
          <a:bodyPr wrap="square">
            <a:spAutoFit/>
          </a:bodyPr>
          <a:lstStyle/>
          <a:p>
            <a:pPr>
              <a:spcBef>
                <a:spcPct val="50000"/>
              </a:spcBef>
            </a:pPr>
            <a:r>
              <a:rPr lang="en-US" altLang="zh-CN" sz="4000" b="1" dirty="0">
                <a:solidFill>
                  <a:srgbClr val="3333FF"/>
                </a:solidFill>
                <a:latin typeface="宋体" pitchFamily="2" charset="-122"/>
                <a:ea typeface="宋体" pitchFamily="2" charset="-122"/>
              </a:rPr>
              <a:t>1</a:t>
            </a:r>
            <a:r>
              <a:rPr lang="zh-CN" altLang="en-US" sz="4000" b="1" dirty="0">
                <a:solidFill>
                  <a:srgbClr val="3333FF"/>
                </a:solidFill>
                <a:latin typeface="宋体" pitchFamily="2" charset="-122"/>
                <a:ea typeface="宋体" pitchFamily="2" charset="-122"/>
              </a:rPr>
              <a:t>、如何理解题目“大雁归来”？</a:t>
            </a:r>
            <a:endParaRPr lang="zh-CN" altLang="en-US" sz="4000" b="1" dirty="0">
              <a:solidFill>
                <a:srgbClr val="3333FF"/>
              </a:solidFill>
              <a:latin typeface="宋体" pitchFamily="2" charset="-122"/>
              <a:ea typeface="宋体" pitchFamily="2" charset="-122"/>
            </a:endParaRPr>
          </a:p>
        </p:txBody>
      </p:sp>
      <p:sp>
        <p:nvSpPr>
          <p:cNvPr id="20483" name="Text Box 3"/>
          <p:cNvSpPr txBox="1"/>
          <p:nvPr/>
        </p:nvSpPr>
        <p:spPr>
          <a:xfrm>
            <a:off x="3357691" y="2421386"/>
            <a:ext cx="3601117" cy="368300"/>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ndParaRPr>
          </a:p>
        </p:txBody>
      </p:sp>
      <p:sp>
        <p:nvSpPr>
          <p:cNvPr id="50180" name="Text Box 4"/>
          <p:cNvSpPr txBox="1"/>
          <p:nvPr/>
        </p:nvSpPr>
        <p:spPr>
          <a:xfrm>
            <a:off x="1281112" y="2868376"/>
            <a:ext cx="7754274" cy="1569660"/>
          </a:xfrm>
          <a:prstGeom prst="rect">
            <a:avLst/>
          </a:prstGeom>
          <a:noFill/>
          <a:ln w="9525">
            <a:noFill/>
          </a:ln>
        </p:spPr>
        <p:txBody>
          <a:bodyPr wrap="square">
            <a:spAutoFit/>
          </a:bodyPr>
          <a:lstStyle/>
          <a:p>
            <a:pPr>
              <a:spcBef>
                <a:spcPct val="50000"/>
              </a:spcBef>
            </a:pPr>
            <a:r>
              <a:rPr lang="zh-CN" altLang="en-US" sz="3200" b="1" dirty="0">
                <a:solidFill>
                  <a:schemeClr val="tx1"/>
                </a:solidFill>
                <a:latin typeface="宋体" pitchFamily="2" charset="-122"/>
                <a:ea typeface="宋体" pitchFamily="2" charset="-122"/>
              </a:rPr>
              <a:t>作者用直接的呼告句式，表现对大雁怀有的深厚感情，也是对人类良知的呼唤，具有警醒世人的作用。</a:t>
            </a:r>
            <a:endParaRPr lang="zh-CN" altLang="en-US" sz="3200" b="1" dirty="0">
              <a:solidFill>
                <a:schemeClr val="tx1"/>
              </a:solidFill>
              <a:latin typeface="宋体" pitchFamily="2" charset="-122"/>
              <a:ea typeface="宋体" pitchFamily="2" charset="-122"/>
            </a:endParaRPr>
          </a:p>
        </p:txBody>
      </p:sp>
      <p:pic>
        <p:nvPicPr>
          <p:cNvPr id="5" name="Picture 3" descr="用图!"/>
          <p:cNvPicPr>
            <a:picLocks noChangeAspect="1"/>
          </p:cNvPicPr>
          <p:nvPr/>
        </p:nvPicPr>
        <p:blipFill>
          <a:blip r:embed="rId1">
            <a:clrChange>
              <a:clrFrom>
                <a:srgbClr val="FFFFFF"/>
              </a:clrFrom>
              <a:clrTo>
                <a:srgbClr val="FFFFFF">
                  <a:alpha val="0"/>
                </a:srgbClr>
              </a:clrTo>
            </a:clrChange>
          </a:blip>
          <a:stretch>
            <a:fillRect/>
          </a:stretch>
        </p:blipFill>
        <p:spPr>
          <a:xfrm>
            <a:off x="8353293" y="3932819"/>
            <a:ext cx="2438852" cy="1805322"/>
          </a:xfrm>
          <a:prstGeom prst="rect">
            <a:avLst/>
          </a:prstGeom>
          <a:noFill/>
          <a:ln w="9525">
            <a:noFill/>
          </a:ln>
        </p:spPr>
      </p:pic>
      <p:sp>
        <p:nvSpPr>
          <p:cNvPr id="6" name="Rectangle 5"/>
          <p:cNvSpPr/>
          <p:nvPr/>
        </p:nvSpPr>
        <p:spPr>
          <a:xfrm>
            <a:off x="1217615" y="497783"/>
            <a:ext cx="6873998" cy="707886"/>
          </a:xfrm>
          <a:prstGeom prst="rect">
            <a:avLst/>
          </a:prstGeom>
          <a:noFill/>
          <a:ln w="9525">
            <a:noFill/>
          </a:ln>
        </p:spPr>
        <p:txBody>
          <a:bodyPr wrap="none">
            <a:spAutoFit/>
          </a:bodyPr>
          <a:lstStyle/>
          <a:p>
            <a:r>
              <a:rPr lang="zh-CN" altLang="en-US" sz="4000" b="1" dirty="0">
                <a:solidFill>
                  <a:srgbClr val="FF0000"/>
                </a:solidFill>
                <a:latin typeface="Arial" panose="020B0604020202020204" pitchFamily="34" charset="0"/>
              </a:rPr>
              <a:t>活动一：初读课文，整体感知</a:t>
            </a:r>
            <a:endParaRPr lang="zh-CN" altLang="en-US" sz="40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ox(in)">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checkerboard(across)">
                                      <p:cBhvr>
                                        <p:cTn id="12"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p:nvPr/>
        </p:nvSpPr>
        <p:spPr>
          <a:xfrm>
            <a:off x="2131914" y="601774"/>
            <a:ext cx="3429635" cy="368300"/>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ndParaRPr>
          </a:p>
        </p:txBody>
      </p:sp>
      <p:sp>
        <p:nvSpPr>
          <p:cNvPr id="48132" name="Text Box 4"/>
          <p:cNvSpPr txBox="1"/>
          <p:nvPr/>
        </p:nvSpPr>
        <p:spPr>
          <a:xfrm>
            <a:off x="1431147" y="1492328"/>
            <a:ext cx="8647430" cy="2030095"/>
          </a:xfrm>
          <a:prstGeom prst="rect">
            <a:avLst/>
          </a:prstGeom>
          <a:solidFill>
            <a:schemeClr val="bg1"/>
          </a:solidFill>
          <a:ln w="9525">
            <a:noFill/>
          </a:ln>
        </p:spPr>
        <p:txBody>
          <a:bodyPr wrap="square">
            <a:spAutoFit/>
          </a:bodyPr>
          <a:lstStyle/>
          <a:p>
            <a:pPr>
              <a:spcBef>
                <a:spcPct val="50000"/>
              </a:spcBef>
            </a:pPr>
            <a:r>
              <a:rPr lang="zh-CN" altLang="en-US" sz="3600" dirty="0">
                <a:solidFill>
                  <a:srgbClr val="3333FF"/>
                </a:solidFill>
                <a:latin typeface="黑体" panose="02010609060101010101" pitchFamily="49" charset="-122"/>
                <a:ea typeface="黑体" panose="02010609060101010101" pitchFamily="49" charset="-122"/>
              </a:rPr>
              <a:t> </a:t>
            </a:r>
            <a:r>
              <a:rPr lang="en-US" altLang="zh-CN" sz="3600" dirty="0">
                <a:solidFill>
                  <a:srgbClr val="3333FF"/>
                </a:solidFill>
                <a:latin typeface="黑体" panose="02010609060101010101" pitchFamily="49" charset="-122"/>
                <a:ea typeface="黑体" panose="02010609060101010101" pitchFamily="49" charset="-122"/>
              </a:rPr>
              <a:t>2</a:t>
            </a:r>
            <a:r>
              <a:rPr lang="zh-CN" altLang="en-US" sz="3600" dirty="0">
                <a:solidFill>
                  <a:srgbClr val="3333FF"/>
                </a:solidFill>
                <a:latin typeface="黑体" panose="02010609060101010101" pitchFamily="49" charset="-122"/>
                <a:ea typeface="黑体" panose="02010609060101010101" pitchFamily="49" charset="-122"/>
              </a:rPr>
              <a:t>、作者对大雁作了哪些描写？</a:t>
            </a:r>
            <a:endParaRPr lang="zh-CN" altLang="en-US" sz="3600" dirty="0">
              <a:solidFill>
                <a:srgbClr val="3333FF"/>
              </a:solidFill>
              <a:latin typeface="黑体" panose="02010609060101010101" pitchFamily="49" charset="-122"/>
              <a:ea typeface="黑体" panose="02010609060101010101" pitchFamily="49" charset="-122"/>
            </a:endParaRPr>
          </a:p>
          <a:p>
            <a:pPr>
              <a:spcBef>
                <a:spcPct val="50000"/>
              </a:spcBef>
            </a:pPr>
            <a:r>
              <a:rPr lang="zh-CN" altLang="en-US" sz="3600" dirty="0">
                <a:solidFill>
                  <a:srgbClr val="3333FF"/>
                </a:solidFill>
                <a:latin typeface="黑体" panose="02010609060101010101" pitchFamily="49" charset="-122"/>
                <a:ea typeface="黑体" panose="02010609060101010101" pitchFamily="49" charset="-122"/>
              </a:rPr>
              <a:t>以“</a:t>
            </a:r>
            <a:r>
              <a:rPr lang="en-US" altLang="zh-CN" sz="3600" dirty="0">
                <a:solidFill>
                  <a:srgbClr val="3333FF"/>
                </a:solidFill>
                <a:latin typeface="黑体" panose="02010609060101010101" pitchFamily="49" charset="-122"/>
                <a:ea typeface="黑体" panose="02010609060101010101" pitchFamily="49" charset="-122"/>
              </a:rPr>
              <a:t>_________</a:t>
            </a:r>
            <a:r>
              <a:rPr lang="zh-CN" altLang="en-US" sz="3600" dirty="0">
                <a:solidFill>
                  <a:srgbClr val="3333FF"/>
                </a:solidFill>
                <a:latin typeface="黑体" panose="02010609060101010101" pitchFamily="49" charset="-122"/>
                <a:ea typeface="黑体" panose="02010609060101010101" pitchFamily="49" charset="-122"/>
              </a:rPr>
              <a:t>的大雁”列出，并说明表达了他怎样的感情？</a:t>
            </a:r>
            <a:endParaRPr lang="zh-CN" altLang="en-US" sz="3600" dirty="0">
              <a:solidFill>
                <a:srgbClr val="3333FF"/>
              </a:solidFill>
              <a:latin typeface="黑体" panose="02010609060101010101" pitchFamily="49" charset="-122"/>
              <a:ea typeface="黑体" panose="02010609060101010101" pitchFamily="49" charset="-122"/>
            </a:endParaRPr>
          </a:p>
        </p:txBody>
      </p:sp>
      <p:pic>
        <p:nvPicPr>
          <p:cNvPr id="6" name="Picture 3" descr="用图!"/>
          <p:cNvPicPr>
            <a:picLocks noChangeAspect="1"/>
          </p:cNvPicPr>
          <p:nvPr/>
        </p:nvPicPr>
        <p:blipFill>
          <a:blip r:embed="rId1">
            <a:clrChange>
              <a:clrFrom>
                <a:srgbClr val="FFFFFF"/>
              </a:clrFrom>
              <a:clrTo>
                <a:srgbClr val="FFFFFF">
                  <a:alpha val="0"/>
                </a:srgbClr>
              </a:clrTo>
            </a:clrChange>
          </a:blip>
          <a:stretch>
            <a:fillRect/>
          </a:stretch>
        </p:blipFill>
        <p:spPr>
          <a:xfrm>
            <a:off x="1635253" y="4809499"/>
            <a:ext cx="2438852" cy="1805322"/>
          </a:xfrm>
          <a:prstGeom prst="rect">
            <a:avLst/>
          </a:prstGeom>
          <a:noFill/>
          <a:ln w="9525">
            <a:noFill/>
          </a:ln>
        </p:spPr>
      </p:pic>
      <p:pic>
        <p:nvPicPr>
          <p:cNvPr id="7" name="Picture 3" descr="用图!"/>
          <p:cNvPicPr>
            <a:picLocks noChangeAspect="1"/>
          </p:cNvPicPr>
          <p:nvPr/>
        </p:nvPicPr>
        <p:blipFill>
          <a:blip r:embed="rId1">
            <a:clrChange>
              <a:clrFrom>
                <a:srgbClr val="FFFFFF"/>
              </a:clrFrom>
              <a:clrTo>
                <a:srgbClr val="FFFFFF">
                  <a:alpha val="0"/>
                </a:srgbClr>
              </a:clrTo>
            </a:clrChange>
          </a:blip>
          <a:stretch>
            <a:fillRect/>
          </a:stretch>
        </p:blipFill>
        <p:spPr>
          <a:xfrm>
            <a:off x="4823212" y="4178524"/>
            <a:ext cx="2438852" cy="1805322"/>
          </a:xfrm>
          <a:prstGeom prst="rect">
            <a:avLst/>
          </a:prstGeom>
          <a:noFill/>
          <a:ln w="9525">
            <a:noFill/>
          </a:ln>
        </p:spPr>
      </p:pic>
      <p:pic>
        <p:nvPicPr>
          <p:cNvPr id="8" name="Picture 3" descr="用图!"/>
          <p:cNvPicPr>
            <a:picLocks noChangeAspect="1"/>
          </p:cNvPicPr>
          <p:nvPr/>
        </p:nvPicPr>
        <p:blipFill>
          <a:blip r:embed="rId1">
            <a:clrChange>
              <a:clrFrom>
                <a:srgbClr val="FFFFFF"/>
              </a:clrFrom>
              <a:clrTo>
                <a:srgbClr val="FFFFFF">
                  <a:alpha val="0"/>
                </a:srgbClr>
              </a:clrTo>
            </a:clrChange>
          </a:blip>
          <a:stretch>
            <a:fillRect/>
          </a:stretch>
        </p:blipFill>
        <p:spPr>
          <a:xfrm>
            <a:off x="8011171" y="3636648"/>
            <a:ext cx="2438852" cy="1805322"/>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0" fill="hold"/>
                                        <p:tgtEl>
                                          <p:spTgt spid="48132"/>
                                        </p:tgtEl>
                                        <p:attrNameLst>
                                          <p:attrName>ppt_w</p:attrName>
                                        </p:attrNameLst>
                                      </p:cBhvr>
                                      <p:tavLst>
                                        <p:tav tm="0" fmla="#ppt_w*sin(2.5*pi*$)">
                                          <p:val>
                                            <p:fltVal val="0"/>
                                          </p:val>
                                        </p:tav>
                                        <p:tav tm="100000">
                                          <p:val>
                                            <p:fltVal val="1"/>
                                          </p:val>
                                        </p:tav>
                                      </p:tavLst>
                                    </p:anim>
                                    <p:anim calcmode="lin" valueType="num">
                                      <p:cBhvr>
                                        <p:cTn id="8" dur="5000" fill="hold"/>
                                        <p:tgtEl>
                                          <p:spTgt spid="481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p:nvPr/>
        </p:nvSpPr>
        <p:spPr>
          <a:xfrm>
            <a:off x="2221092" y="599966"/>
            <a:ext cx="2665906" cy="645160"/>
          </a:xfrm>
          <a:prstGeom prst="rect">
            <a:avLst/>
          </a:prstGeom>
          <a:noFill/>
          <a:ln w="9525">
            <a:noFill/>
          </a:ln>
        </p:spPr>
        <p:txBody>
          <a:bodyPr>
            <a:spAutoFit/>
          </a:bodyPr>
          <a:lstStyle/>
          <a:p>
            <a:pPr>
              <a:spcBef>
                <a:spcPct val="50000"/>
              </a:spcBef>
            </a:pPr>
            <a:r>
              <a:rPr lang="zh-CN" altLang="en-US" sz="3600" b="1" dirty="0">
                <a:solidFill>
                  <a:srgbClr val="009900"/>
                </a:solidFill>
                <a:latin typeface="Arial" panose="020B0604020202020204" pitchFamily="34" charset="0"/>
                <a:ea typeface="隶书" panose="02010509060101010101" pitchFamily="49" charset="-122"/>
              </a:rPr>
              <a:t>南飞的大雁</a:t>
            </a:r>
            <a:endParaRPr lang="zh-CN" altLang="en-US" sz="3600" b="1" dirty="0">
              <a:solidFill>
                <a:srgbClr val="009900"/>
              </a:solidFill>
              <a:latin typeface="Arial" panose="020B0604020202020204" pitchFamily="34" charset="0"/>
              <a:ea typeface="隶书" panose="02010509060101010101" pitchFamily="49" charset="-122"/>
            </a:endParaRPr>
          </a:p>
        </p:txBody>
      </p:sp>
      <p:sp>
        <p:nvSpPr>
          <p:cNvPr id="49155" name="Text Box 3"/>
          <p:cNvSpPr txBox="1"/>
          <p:nvPr/>
        </p:nvSpPr>
        <p:spPr>
          <a:xfrm>
            <a:off x="6191041" y="602433"/>
            <a:ext cx="2592868" cy="645160"/>
          </a:xfrm>
          <a:prstGeom prst="rect">
            <a:avLst/>
          </a:prstGeom>
          <a:noFill/>
          <a:ln w="9525">
            <a:noFill/>
          </a:ln>
        </p:spPr>
        <p:txBody>
          <a:bodyPr>
            <a:spAutoFit/>
          </a:bodyPr>
          <a:lstStyle/>
          <a:p>
            <a:pPr>
              <a:spcBef>
                <a:spcPct val="50000"/>
              </a:spcBef>
            </a:pPr>
            <a:r>
              <a:rPr lang="zh-CN" altLang="en-US" sz="3600" b="1" dirty="0">
                <a:solidFill>
                  <a:srgbClr val="009900"/>
                </a:solidFill>
                <a:latin typeface="Arial" panose="020B0604020202020204" pitchFamily="34" charset="0"/>
                <a:ea typeface="隶书" panose="02010509060101010101" pitchFamily="49" charset="-122"/>
              </a:rPr>
              <a:t>冬季的大雁</a:t>
            </a:r>
            <a:endParaRPr lang="zh-CN" altLang="en-US" sz="3600" b="1" dirty="0">
              <a:solidFill>
                <a:srgbClr val="009900"/>
              </a:solidFill>
              <a:latin typeface="Arial" panose="020B0604020202020204" pitchFamily="34" charset="0"/>
              <a:ea typeface="隶书" panose="02010509060101010101" pitchFamily="49" charset="-122"/>
            </a:endParaRPr>
          </a:p>
        </p:txBody>
      </p:sp>
      <p:sp>
        <p:nvSpPr>
          <p:cNvPr id="49156" name="Text Box 4"/>
          <p:cNvSpPr txBox="1"/>
          <p:nvPr/>
        </p:nvSpPr>
        <p:spPr>
          <a:xfrm>
            <a:off x="2221092" y="1468185"/>
            <a:ext cx="3566185" cy="645160"/>
          </a:xfrm>
          <a:prstGeom prst="rect">
            <a:avLst/>
          </a:prstGeom>
          <a:noFill/>
          <a:ln w="9525">
            <a:noFill/>
          </a:ln>
        </p:spPr>
        <p:txBody>
          <a:bodyPr>
            <a:spAutoFit/>
          </a:bodyPr>
          <a:lstStyle/>
          <a:p>
            <a:pPr>
              <a:spcBef>
                <a:spcPct val="50000"/>
              </a:spcBef>
            </a:pPr>
            <a:r>
              <a:rPr lang="zh-CN" altLang="en-US" sz="3600" b="1" dirty="0">
                <a:solidFill>
                  <a:srgbClr val="009900"/>
                </a:solidFill>
                <a:latin typeface="Arial" panose="020B0604020202020204" pitchFamily="34" charset="0"/>
                <a:ea typeface="隶书" panose="02010509060101010101" pitchFamily="49" charset="-122"/>
              </a:rPr>
              <a:t>归来的大雁</a:t>
            </a:r>
            <a:endParaRPr lang="zh-CN" altLang="en-US" sz="3600" b="1" dirty="0">
              <a:solidFill>
                <a:srgbClr val="009900"/>
              </a:solidFill>
              <a:latin typeface="Arial" panose="020B0604020202020204" pitchFamily="34" charset="0"/>
              <a:ea typeface="隶书" panose="02010509060101010101" pitchFamily="49" charset="-122"/>
            </a:endParaRPr>
          </a:p>
        </p:txBody>
      </p:sp>
      <p:sp>
        <p:nvSpPr>
          <p:cNvPr id="49157" name="Text Box 5"/>
          <p:cNvSpPr txBox="1"/>
          <p:nvPr/>
        </p:nvSpPr>
        <p:spPr>
          <a:xfrm>
            <a:off x="6191041" y="1468185"/>
            <a:ext cx="5716058" cy="645160"/>
          </a:xfrm>
          <a:prstGeom prst="rect">
            <a:avLst/>
          </a:prstGeom>
          <a:noFill/>
          <a:ln w="9525">
            <a:noFill/>
          </a:ln>
        </p:spPr>
        <p:txBody>
          <a:bodyPr>
            <a:spAutoFit/>
          </a:bodyPr>
          <a:lstStyle/>
          <a:p>
            <a:pPr>
              <a:spcBef>
                <a:spcPct val="50000"/>
              </a:spcBef>
            </a:pPr>
            <a:r>
              <a:rPr lang="zh-CN" altLang="en-US" sz="3600" b="1" dirty="0">
                <a:solidFill>
                  <a:srgbClr val="009900"/>
                </a:solidFill>
                <a:latin typeface="Arial" panose="020B0604020202020204" pitchFamily="34" charset="0"/>
                <a:ea typeface="隶书" panose="02010509060101010101" pitchFamily="49" charset="-122"/>
              </a:rPr>
              <a:t>春天觅食过程中鸣叫的大雁</a:t>
            </a:r>
            <a:endParaRPr lang="zh-CN" altLang="en-US" sz="3600" b="1" dirty="0">
              <a:solidFill>
                <a:srgbClr val="009900"/>
              </a:solidFill>
              <a:latin typeface="Arial" panose="020B0604020202020204" pitchFamily="34" charset="0"/>
              <a:ea typeface="隶书" panose="02010509060101010101" pitchFamily="49" charset="-122"/>
            </a:endParaRPr>
          </a:p>
        </p:txBody>
      </p:sp>
      <p:sp>
        <p:nvSpPr>
          <p:cNvPr id="49158" name="Text Box 6"/>
          <p:cNvSpPr txBox="1"/>
          <p:nvPr/>
        </p:nvSpPr>
        <p:spPr>
          <a:xfrm>
            <a:off x="2221092" y="2336404"/>
            <a:ext cx="2743708" cy="645160"/>
          </a:xfrm>
          <a:prstGeom prst="rect">
            <a:avLst/>
          </a:prstGeom>
          <a:noFill/>
          <a:ln w="9525">
            <a:noFill/>
          </a:ln>
        </p:spPr>
        <p:txBody>
          <a:bodyPr>
            <a:spAutoFit/>
          </a:bodyPr>
          <a:lstStyle/>
          <a:p>
            <a:pPr>
              <a:spcBef>
                <a:spcPct val="50000"/>
              </a:spcBef>
            </a:pPr>
            <a:r>
              <a:rPr lang="zh-CN" altLang="en-US" sz="3600" b="1" dirty="0">
                <a:solidFill>
                  <a:srgbClr val="009900"/>
                </a:solidFill>
                <a:latin typeface="Arial" panose="020B0604020202020204" pitchFamily="34" charset="0"/>
                <a:ea typeface="隶书" panose="02010509060101010101" pitchFamily="49" charset="-122"/>
              </a:rPr>
              <a:t>孤独的大雁</a:t>
            </a:r>
            <a:endParaRPr lang="zh-CN" altLang="en-US" sz="3600" b="1" dirty="0">
              <a:solidFill>
                <a:srgbClr val="009900"/>
              </a:solidFill>
              <a:latin typeface="Arial" panose="020B0604020202020204" pitchFamily="34" charset="0"/>
              <a:ea typeface="隶书" panose="02010509060101010101" pitchFamily="49" charset="-122"/>
            </a:endParaRPr>
          </a:p>
        </p:txBody>
      </p:sp>
      <p:sp>
        <p:nvSpPr>
          <p:cNvPr id="49159" name="Text Box 7"/>
          <p:cNvSpPr txBox="1"/>
          <p:nvPr/>
        </p:nvSpPr>
        <p:spPr>
          <a:xfrm>
            <a:off x="6550845" y="2336404"/>
            <a:ext cx="4753855" cy="645160"/>
          </a:xfrm>
          <a:prstGeom prst="rect">
            <a:avLst/>
          </a:prstGeom>
          <a:noFill/>
          <a:ln w="9525">
            <a:noFill/>
          </a:ln>
        </p:spPr>
        <p:txBody>
          <a:bodyPr>
            <a:spAutoFit/>
          </a:bodyPr>
          <a:lstStyle/>
          <a:p>
            <a:pPr>
              <a:spcBef>
                <a:spcPct val="50000"/>
              </a:spcBef>
            </a:pPr>
            <a:r>
              <a:rPr lang="zh-CN" altLang="en-US" sz="3600" b="1" dirty="0">
                <a:solidFill>
                  <a:srgbClr val="009900"/>
                </a:solidFill>
                <a:latin typeface="Arial" panose="020B0604020202020204" pitchFamily="34" charset="0"/>
                <a:ea typeface="隶书" panose="02010509060101010101" pitchFamily="49" charset="-122"/>
              </a:rPr>
              <a:t>四月夜间群居的大雁</a:t>
            </a:r>
            <a:endParaRPr lang="zh-CN" altLang="en-US" sz="3600" b="1" dirty="0">
              <a:solidFill>
                <a:srgbClr val="009900"/>
              </a:solidFill>
              <a:latin typeface="Arial" panose="020B0604020202020204" pitchFamily="34" charset="0"/>
              <a:ea typeface="隶书" panose="02010509060101010101" pitchFamily="49" charset="-122"/>
            </a:endParaRPr>
          </a:p>
        </p:txBody>
      </p:sp>
      <p:sp>
        <p:nvSpPr>
          <p:cNvPr id="49160" name="Text Box 8"/>
          <p:cNvSpPr txBox="1"/>
          <p:nvPr/>
        </p:nvSpPr>
        <p:spPr>
          <a:xfrm>
            <a:off x="2806047" y="3559835"/>
            <a:ext cx="6913255" cy="769441"/>
          </a:xfrm>
          <a:prstGeom prst="rect">
            <a:avLst/>
          </a:prstGeom>
          <a:noFill/>
          <a:ln w="9525">
            <a:noFill/>
          </a:ln>
        </p:spPr>
        <p:txBody>
          <a:bodyPr>
            <a:spAutoFit/>
          </a:bodyPr>
          <a:lstStyle/>
          <a:p>
            <a:pPr>
              <a:spcBef>
                <a:spcPct val="50000"/>
              </a:spcBef>
            </a:pPr>
            <a:r>
              <a:rPr lang="zh-CN" altLang="en-US" sz="4400" b="1" dirty="0">
                <a:solidFill>
                  <a:schemeClr val="tx1"/>
                </a:solidFill>
                <a:latin typeface="Arial" panose="020B0604020202020204" pitchFamily="34" charset="0"/>
                <a:ea typeface="隶书" panose="02010509060101010101" pitchFamily="49" charset="-122"/>
              </a:rPr>
              <a:t>字里行间充满了爱鸟之情。</a:t>
            </a:r>
            <a:endParaRPr lang="zh-CN" altLang="en-US" sz="4400" b="1" dirty="0">
              <a:solidFill>
                <a:schemeClr val="tx1"/>
              </a:solidFill>
              <a:latin typeface="Arial" panose="020B0604020202020204" pitchFamily="34" charset="0"/>
              <a:ea typeface="隶书" panose="02010509060101010101" pitchFamily="49" charset="-122"/>
            </a:endParaRPr>
          </a:p>
        </p:txBody>
      </p:sp>
      <p:pic>
        <p:nvPicPr>
          <p:cNvPr id="10" name="Picture 3" descr="用图!"/>
          <p:cNvPicPr>
            <a:picLocks noChangeAspect="1"/>
          </p:cNvPicPr>
          <p:nvPr/>
        </p:nvPicPr>
        <p:blipFill>
          <a:blip r:embed="rId1">
            <a:clrChange>
              <a:clrFrom>
                <a:srgbClr val="FFFFFF"/>
              </a:clrFrom>
              <a:clrTo>
                <a:srgbClr val="FFFFFF">
                  <a:alpha val="0"/>
                </a:srgbClr>
              </a:clrTo>
            </a:clrChange>
          </a:blip>
          <a:stretch>
            <a:fillRect/>
          </a:stretch>
        </p:blipFill>
        <p:spPr>
          <a:xfrm>
            <a:off x="4875780" y="4906456"/>
            <a:ext cx="2438852" cy="180532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gtEl>
                                        <p:attrNameLst>
                                          <p:attrName>style.visibility</p:attrName>
                                        </p:attrNameLst>
                                      </p:cBhvr>
                                      <p:to>
                                        <p:strVal val="visible"/>
                                      </p:to>
                                    </p:set>
                                    <p:anim calcmode="lin" valueType="num">
                                      <p:cBhvr additive="base">
                                        <p:cTn id="13" dur="500" fill="hold"/>
                                        <p:tgtEl>
                                          <p:spTgt spid="49155"/>
                                        </p:tgtEl>
                                        <p:attrNameLst>
                                          <p:attrName>ppt_x</p:attrName>
                                        </p:attrNameLst>
                                      </p:cBhvr>
                                      <p:tavLst>
                                        <p:tav tm="0">
                                          <p:val>
                                            <p:strVal val="#ppt_x"/>
                                          </p:val>
                                        </p:tav>
                                        <p:tav tm="100000">
                                          <p:val>
                                            <p:strVal val="#ppt_x"/>
                                          </p:val>
                                        </p:tav>
                                      </p:tavLst>
                                    </p:anim>
                                    <p:anim calcmode="lin" valueType="num">
                                      <p:cBhvr additive="base">
                                        <p:cTn id="14"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6"/>
                                        </p:tgtEl>
                                        <p:attrNameLst>
                                          <p:attrName>style.visibility</p:attrName>
                                        </p:attrNameLst>
                                      </p:cBhvr>
                                      <p:to>
                                        <p:strVal val="visible"/>
                                      </p:to>
                                    </p:set>
                                    <p:anim calcmode="lin" valueType="num">
                                      <p:cBhvr additive="base">
                                        <p:cTn id="19" dur="500" fill="hold"/>
                                        <p:tgtEl>
                                          <p:spTgt spid="49156"/>
                                        </p:tgtEl>
                                        <p:attrNameLst>
                                          <p:attrName>ppt_x</p:attrName>
                                        </p:attrNameLst>
                                      </p:cBhvr>
                                      <p:tavLst>
                                        <p:tav tm="0">
                                          <p:val>
                                            <p:strVal val="#ppt_x"/>
                                          </p:val>
                                        </p:tav>
                                        <p:tav tm="100000">
                                          <p:val>
                                            <p:strVal val="#ppt_x"/>
                                          </p:val>
                                        </p:tav>
                                      </p:tavLst>
                                    </p:anim>
                                    <p:anim calcmode="lin" valueType="num">
                                      <p:cBhvr additive="base">
                                        <p:cTn id="20"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7"/>
                                        </p:tgtEl>
                                        <p:attrNameLst>
                                          <p:attrName>style.visibility</p:attrName>
                                        </p:attrNameLst>
                                      </p:cBhvr>
                                      <p:to>
                                        <p:strVal val="visible"/>
                                      </p:to>
                                    </p:set>
                                    <p:anim calcmode="lin" valueType="num">
                                      <p:cBhvr additive="base">
                                        <p:cTn id="25" dur="500" fill="hold"/>
                                        <p:tgtEl>
                                          <p:spTgt spid="49157"/>
                                        </p:tgtEl>
                                        <p:attrNameLst>
                                          <p:attrName>ppt_x</p:attrName>
                                        </p:attrNameLst>
                                      </p:cBhvr>
                                      <p:tavLst>
                                        <p:tav tm="0">
                                          <p:val>
                                            <p:strVal val="#ppt_x"/>
                                          </p:val>
                                        </p:tav>
                                        <p:tav tm="100000">
                                          <p:val>
                                            <p:strVal val="#ppt_x"/>
                                          </p:val>
                                        </p:tav>
                                      </p:tavLst>
                                    </p:anim>
                                    <p:anim calcmode="lin" valueType="num">
                                      <p:cBhvr additive="base">
                                        <p:cTn id="26" dur="500" fill="hold"/>
                                        <p:tgtEl>
                                          <p:spTgt spid="491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158"/>
                                        </p:tgtEl>
                                        <p:attrNameLst>
                                          <p:attrName>style.visibility</p:attrName>
                                        </p:attrNameLst>
                                      </p:cBhvr>
                                      <p:to>
                                        <p:strVal val="visible"/>
                                      </p:to>
                                    </p:set>
                                    <p:anim calcmode="lin" valueType="num">
                                      <p:cBhvr additive="base">
                                        <p:cTn id="31" dur="500" fill="hold"/>
                                        <p:tgtEl>
                                          <p:spTgt spid="49158"/>
                                        </p:tgtEl>
                                        <p:attrNameLst>
                                          <p:attrName>ppt_x</p:attrName>
                                        </p:attrNameLst>
                                      </p:cBhvr>
                                      <p:tavLst>
                                        <p:tav tm="0">
                                          <p:val>
                                            <p:strVal val="#ppt_x"/>
                                          </p:val>
                                        </p:tav>
                                        <p:tav tm="100000">
                                          <p:val>
                                            <p:strVal val="#ppt_x"/>
                                          </p:val>
                                        </p:tav>
                                      </p:tavLst>
                                    </p:anim>
                                    <p:anim calcmode="lin" valueType="num">
                                      <p:cBhvr additive="base">
                                        <p:cTn id="32"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159"/>
                                        </p:tgtEl>
                                        <p:attrNameLst>
                                          <p:attrName>style.visibility</p:attrName>
                                        </p:attrNameLst>
                                      </p:cBhvr>
                                      <p:to>
                                        <p:strVal val="visible"/>
                                      </p:to>
                                    </p:set>
                                    <p:anim calcmode="lin" valueType="num">
                                      <p:cBhvr additive="base">
                                        <p:cTn id="37" dur="500" fill="hold"/>
                                        <p:tgtEl>
                                          <p:spTgt spid="49159"/>
                                        </p:tgtEl>
                                        <p:attrNameLst>
                                          <p:attrName>ppt_x</p:attrName>
                                        </p:attrNameLst>
                                      </p:cBhvr>
                                      <p:tavLst>
                                        <p:tav tm="0">
                                          <p:val>
                                            <p:strVal val="#ppt_x"/>
                                          </p:val>
                                        </p:tav>
                                        <p:tav tm="100000">
                                          <p:val>
                                            <p:strVal val="#ppt_x"/>
                                          </p:val>
                                        </p:tav>
                                      </p:tavLst>
                                    </p:anim>
                                    <p:anim calcmode="lin" valueType="num">
                                      <p:cBhvr additive="base">
                                        <p:cTn id="38"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9160"/>
                                        </p:tgtEl>
                                        <p:attrNameLst>
                                          <p:attrName>style.visibility</p:attrName>
                                        </p:attrNameLst>
                                      </p:cBhvr>
                                      <p:to>
                                        <p:strVal val="visible"/>
                                      </p:to>
                                    </p:set>
                                    <p:anim calcmode="lin" valueType="num">
                                      <p:cBhvr additive="base">
                                        <p:cTn id="43" dur="500" fill="hold"/>
                                        <p:tgtEl>
                                          <p:spTgt spid="49160"/>
                                        </p:tgtEl>
                                        <p:attrNameLst>
                                          <p:attrName>ppt_x</p:attrName>
                                        </p:attrNameLst>
                                      </p:cBhvr>
                                      <p:tavLst>
                                        <p:tav tm="0">
                                          <p:val>
                                            <p:strVal val="#ppt_x"/>
                                          </p:val>
                                        </p:tav>
                                        <p:tav tm="100000">
                                          <p:val>
                                            <p:strVal val="#ppt_x"/>
                                          </p:val>
                                        </p:tav>
                                      </p:tavLst>
                                    </p:anim>
                                    <p:anim calcmode="lin" valueType="num">
                                      <p:cBhvr additive="base">
                                        <p:cTn id="44" dur="500" fill="hold"/>
                                        <p:tgtEl>
                                          <p:spTgt spid="49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P spid="49156" grpId="0"/>
      <p:bldP spid="49157" grpId="0"/>
      <p:bldP spid="49158" grpId="0"/>
      <p:bldP spid="49159" grpId="0"/>
      <p:bldP spid="491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p:nvPr/>
        </p:nvSpPr>
        <p:spPr>
          <a:xfrm>
            <a:off x="1483360" y="1314450"/>
            <a:ext cx="9222740" cy="1322070"/>
          </a:xfrm>
          <a:prstGeom prst="rect">
            <a:avLst/>
          </a:prstGeom>
          <a:noFill/>
          <a:ln w="9525">
            <a:noFill/>
          </a:ln>
        </p:spPr>
        <p:txBody>
          <a:bodyPr wrap="square">
            <a:spAutoFit/>
          </a:bodyPr>
          <a:lstStyle/>
          <a:p>
            <a:r>
              <a:rPr lang="zh-CN" altLang="en-US" sz="4000" b="1" dirty="0">
                <a:latin typeface="宋体" pitchFamily="2" charset="-122"/>
                <a:ea typeface="宋体" pitchFamily="2" charset="-122"/>
                <a:cs typeface="宋体" pitchFamily="2" charset="-122"/>
              </a:rPr>
              <a:t>第一部分（</a:t>
            </a:r>
            <a:r>
              <a:rPr lang="en-US" altLang="zh-CN" sz="4000" b="1" dirty="0">
                <a:latin typeface="宋体" pitchFamily="2" charset="-122"/>
                <a:ea typeface="宋体" pitchFamily="2" charset="-122"/>
                <a:cs typeface="宋体" pitchFamily="2" charset="-122"/>
              </a:rPr>
              <a:t>1—5</a:t>
            </a:r>
            <a:r>
              <a:rPr lang="zh-CN" altLang="en-US" sz="4000" b="1" dirty="0">
                <a:latin typeface="宋体" pitchFamily="2" charset="-122"/>
                <a:ea typeface="宋体" pitchFamily="2" charset="-122"/>
                <a:cs typeface="宋体" pitchFamily="2" charset="-122"/>
              </a:rPr>
              <a:t>）大雁归来的情景。</a:t>
            </a:r>
            <a:endParaRPr lang="zh-CN" altLang="en-US" sz="4000" b="1" dirty="0">
              <a:latin typeface="宋体" pitchFamily="2" charset="-122"/>
              <a:ea typeface="宋体" pitchFamily="2" charset="-122"/>
              <a:cs typeface="宋体" pitchFamily="2" charset="-122"/>
            </a:endParaRPr>
          </a:p>
          <a:p>
            <a:endParaRPr lang="en-US" altLang="zh-CN" sz="4000" b="1" dirty="0">
              <a:latin typeface="宋体" pitchFamily="2" charset="-122"/>
              <a:ea typeface="宋体" pitchFamily="2" charset="-122"/>
              <a:cs typeface="宋体" pitchFamily="2" charset="-122"/>
            </a:endParaRPr>
          </a:p>
        </p:txBody>
      </p:sp>
      <p:sp>
        <p:nvSpPr>
          <p:cNvPr id="91138" name="Rectangle 2"/>
          <p:cNvSpPr>
            <a:spLocks noGrp="1" noChangeArrowheads="1"/>
          </p:cNvSpPr>
          <p:nvPr>
            <p:ph type="title" idx="4294967295"/>
          </p:nvPr>
        </p:nvSpPr>
        <p:spPr>
          <a:xfrm>
            <a:off x="1034882" y="375234"/>
            <a:ext cx="5059848" cy="869950"/>
          </a:xfrm>
          <a:noFill/>
          <a:ln>
            <a:noFill/>
          </a:ln>
          <a:scene3d>
            <a:camera prst="orthographicFront"/>
            <a:lightRig rig="balanced" dir="t"/>
          </a:scene3d>
          <a:sp3d prstMaterial="plastic"/>
        </p:spPr>
        <p:txBody>
          <a:bodyPr lIns="91456" tIns="45728" rIns="91456" bIns="45728"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None/>
              <a:defRPr/>
            </a:pPr>
            <a:r>
              <a:rPr kumimoji="0" lang="en-US" altLang="zh-CN" sz="4000" b="1" i="0" u="none" strike="noStrike" kern="1200" cap="none" spc="0" normalizeH="0" baseline="0" noProof="0" dirty="0">
                <a:ln>
                  <a:noFill/>
                </a:ln>
                <a:solidFill>
                  <a:srgbClr val="3333FF"/>
                </a:solidFill>
                <a:effectLst>
                  <a:reflection blurRad="6350" stA="55000" endA="300" endPos="45500" dir="5400000" sy="-100000" algn="bl" rotWithShape="0"/>
                </a:effectLst>
                <a:uLnTx/>
                <a:uFillTx/>
                <a:latin typeface="宋体" pitchFamily="2" charset="-122"/>
                <a:ea typeface="宋体" pitchFamily="2" charset="-122"/>
                <a:cs typeface="+mj-cs"/>
              </a:rPr>
              <a:t>3</a:t>
            </a:r>
            <a:r>
              <a:rPr kumimoji="0" lang="zh-CN" altLang="en-US" sz="4000" b="1" i="0" u="none" strike="noStrike" kern="1200" cap="none" spc="0" normalizeH="0" baseline="0" noProof="0" dirty="0">
                <a:ln>
                  <a:noFill/>
                </a:ln>
                <a:solidFill>
                  <a:srgbClr val="3333FF"/>
                </a:solidFill>
                <a:effectLst>
                  <a:reflection blurRad="6350" stA="55000" endA="300" endPos="45500" dir="5400000" sy="-100000" algn="bl" rotWithShape="0"/>
                </a:effectLst>
                <a:uLnTx/>
                <a:uFillTx/>
                <a:latin typeface="宋体" pitchFamily="2" charset="-122"/>
                <a:ea typeface="宋体" pitchFamily="2" charset="-122"/>
                <a:cs typeface="+mj-cs"/>
              </a:rPr>
              <a:t>、理清文章的结构</a:t>
            </a:r>
            <a:endParaRPr kumimoji="0" lang="zh-CN" altLang="en-US" sz="4000" b="1" i="0" u="none" strike="noStrike" kern="1200" cap="none" spc="0" normalizeH="0" baseline="0" noProof="0" dirty="0">
              <a:ln>
                <a:noFill/>
              </a:ln>
              <a:solidFill>
                <a:srgbClr val="3333FF"/>
              </a:solidFill>
              <a:effectLst>
                <a:reflection blurRad="6350" stA="55000" endA="300" endPos="45500" dir="5400000" sy="-100000" algn="bl" rotWithShape="0"/>
              </a:effectLst>
              <a:uLnTx/>
              <a:uFillTx/>
              <a:latin typeface="宋体" pitchFamily="2" charset="-122"/>
              <a:ea typeface="宋体" pitchFamily="2" charset="-122"/>
              <a:cs typeface="+mj-cs"/>
            </a:endParaRPr>
          </a:p>
        </p:txBody>
      </p:sp>
      <p:sp>
        <p:nvSpPr>
          <p:cNvPr id="52228" name="Text Box 4"/>
          <p:cNvSpPr txBox="1"/>
          <p:nvPr/>
        </p:nvSpPr>
        <p:spPr>
          <a:xfrm>
            <a:off x="1445260" y="2394585"/>
            <a:ext cx="9504045" cy="1630045"/>
          </a:xfrm>
          <a:prstGeom prst="rect">
            <a:avLst/>
          </a:prstGeom>
          <a:noFill/>
          <a:ln w="9525">
            <a:noFill/>
          </a:ln>
        </p:spPr>
        <p:txBody>
          <a:bodyPr wrap="square">
            <a:spAutoFit/>
          </a:bodyPr>
          <a:lstStyle/>
          <a:p>
            <a:r>
              <a:rPr lang="zh-CN" altLang="en-US" sz="4000" b="1" dirty="0">
                <a:latin typeface="宋体" pitchFamily="2" charset="-122"/>
                <a:ea typeface="宋体" pitchFamily="2" charset="-122"/>
                <a:cs typeface="宋体" pitchFamily="2" charset="-122"/>
              </a:rPr>
              <a:t>第二部分（</a:t>
            </a:r>
            <a:r>
              <a:rPr lang="en-US" altLang="zh-CN" sz="4000" b="1" dirty="0">
                <a:latin typeface="宋体" pitchFamily="2" charset="-122"/>
                <a:ea typeface="宋体" pitchFamily="2" charset="-122"/>
                <a:cs typeface="宋体" pitchFamily="2" charset="-122"/>
              </a:rPr>
              <a:t>6—10</a:t>
            </a:r>
            <a:r>
              <a:rPr lang="zh-CN" altLang="en-US" sz="4000" b="1" dirty="0">
                <a:latin typeface="宋体" pitchFamily="2" charset="-122"/>
                <a:ea typeface="宋体" pitchFamily="2" charset="-122"/>
                <a:cs typeface="宋体" pitchFamily="2" charset="-122"/>
              </a:rPr>
              <a:t>）大雁归来的日常生活。</a:t>
            </a:r>
            <a:endParaRPr lang="zh-CN" altLang="en-US" sz="4000" b="1" dirty="0">
              <a:latin typeface="宋体" pitchFamily="2" charset="-122"/>
              <a:ea typeface="宋体" pitchFamily="2" charset="-122"/>
              <a:cs typeface="宋体" pitchFamily="2" charset="-122"/>
            </a:endParaRPr>
          </a:p>
          <a:p>
            <a:pPr>
              <a:spcBef>
                <a:spcPct val="50000"/>
              </a:spcBef>
            </a:pPr>
            <a:endParaRPr lang="zh-CN" altLang="en-US" sz="4000" b="1" dirty="0">
              <a:latin typeface="宋体" pitchFamily="2" charset="-122"/>
              <a:ea typeface="宋体" pitchFamily="2" charset="-122"/>
              <a:cs typeface="宋体" pitchFamily="2" charset="-122"/>
            </a:endParaRPr>
          </a:p>
        </p:txBody>
      </p:sp>
      <p:sp>
        <p:nvSpPr>
          <p:cNvPr id="52229" name="Text Box 5"/>
          <p:cNvSpPr txBox="1"/>
          <p:nvPr/>
        </p:nvSpPr>
        <p:spPr>
          <a:xfrm>
            <a:off x="1445260" y="3060700"/>
            <a:ext cx="9599930" cy="2614930"/>
          </a:xfrm>
          <a:prstGeom prst="rect">
            <a:avLst/>
          </a:prstGeom>
          <a:noFill/>
          <a:ln w="9525">
            <a:noFill/>
          </a:ln>
        </p:spPr>
        <p:txBody>
          <a:bodyPr wrap="square">
            <a:spAutoFit/>
          </a:bodyPr>
          <a:lstStyle/>
          <a:p>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a:p>
            <a:r>
              <a:rPr lang="zh-CN" altLang="en-US" sz="4000" b="1" dirty="0">
                <a:solidFill>
                  <a:schemeClr val="tx1"/>
                </a:solidFill>
                <a:latin typeface="宋体" pitchFamily="2" charset="-122"/>
                <a:ea typeface="宋体" pitchFamily="2" charset="-122"/>
                <a:cs typeface="宋体" pitchFamily="2" charset="-122"/>
              </a:rPr>
              <a:t>第三部分（</a:t>
            </a:r>
            <a:r>
              <a:rPr lang="en-US" altLang="zh-CN" sz="4000" b="1" dirty="0">
                <a:solidFill>
                  <a:schemeClr val="tx1"/>
                </a:solidFill>
                <a:latin typeface="宋体" pitchFamily="2" charset="-122"/>
                <a:ea typeface="宋体" pitchFamily="2" charset="-122"/>
                <a:cs typeface="宋体" pitchFamily="2" charset="-122"/>
              </a:rPr>
              <a:t>11-13</a:t>
            </a:r>
            <a:r>
              <a:rPr lang="zh-CN" altLang="en-US" sz="4000" b="1" dirty="0">
                <a:solidFill>
                  <a:schemeClr val="tx1"/>
                </a:solidFill>
                <a:latin typeface="宋体" pitchFamily="2" charset="-122"/>
                <a:ea typeface="宋体" pitchFamily="2" charset="-122"/>
                <a:cs typeface="宋体" pitchFamily="2" charset="-122"/>
              </a:rPr>
              <a:t>）</a:t>
            </a:r>
            <a:r>
              <a:rPr lang="en-US" altLang="zh-CN" sz="4000" b="1" dirty="0">
                <a:solidFill>
                  <a:schemeClr val="tx1"/>
                </a:solidFill>
                <a:latin typeface="宋体" pitchFamily="2" charset="-122"/>
                <a:ea typeface="宋体" pitchFamily="2" charset="-122"/>
                <a:cs typeface="宋体" pitchFamily="2" charset="-122"/>
              </a:rPr>
              <a:t>写</a:t>
            </a:r>
            <a:r>
              <a:rPr lang="zh-CN" altLang="en-US" sz="4000" b="1" dirty="0">
                <a:solidFill>
                  <a:schemeClr val="tx1"/>
                </a:solidFill>
                <a:latin typeface="宋体" pitchFamily="2" charset="-122"/>
                <a:ea typeface="宋体" pitchFamily="2" charset="-122"/>
                <a:cs typeface="宋体" pitchFamily="2" charset="-122"/>
              </a:rPr>
              <a:t>大雁的联合观念、</a:t>
            </a:r>
            <a:r>
              <a:rPr lang="en-US" altLang="zh-CN" sz="4000" b="1" dirty="0">
                <a:solidFill>
                  <a:schemeClr val="tx1"/>
                </a:solidFill>
                <a:latin typeface="宋体" pitchFamily="2" charset="-122"/>
                <a:ea typeface="宋体" pitchFamily="2" charset="-122"/>
                <a:cs typeface="宋体" pitchFamily="2" charset="-122"/>
              </a:rPr>
              <a:t>赞美大雁的迁徙给人类带来了生机和情趣。</a:t>
            </a:r>
            <a:endParaRPr lang="en-US" altLang="zh-CN" sz="4000" b="1" dirty="0">
              <a:solidFill>
                <a:schemeClr val="tx1"/>
              </a:solidFill>
              <a:latin typeface="宋体" pitchFamily="2" charset="-122"/>
              <a:ea typeface="宋体" pitchFamily="2" charset="-122"/>
              <a:cs typeface="宋体" pitchFamily="2" charset="-122"/>
            </a:endParaRPr>
          </a:p>
          <a:p>
            <a:pPr>
              <a:spcBef>
                <a:spcPct val="50000"/>
              </a:spcBef>
            </a:pPr>
            <a:endParaRPr lang="en-US" altLang="zh-CN" sz="4000" b="1" dirty="0">
              <a:solidFill>
                <a:schemeClr val="tx1"/>
              </a:solidFill>
              <a:latin typeface="宋体" pitchFamily="2" charset="-122"/>
              <a:ea typeface="宋体" pitchFamily="2" charset="-122"/>
              <a:cs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blinds(horizontal)">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blinds(horizontal)">
                                      <p:cBhvr>
                                        <p:cTn id="17"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618721" y="1685035"/>
            <a:ext cx="8663004" cy="1143212"/>
          </a:xfrm>
          <a:noFill/>
          <a:ln>
            <a:noFill/>
          </a:ln>
        </p:spPr>
        <p:txBody>
          <a:bodyPr vert="horz" wrap="square" lIns="91456" tIns="45728" rIns="91456" bIns="45728" anchor="t">
            <a:normAutofit fontScale="90000"/>
          </a:bodyPr>
          <a:lstStyle/>
          <a:p>
            <a:pPr eaLnBrk="1" hangingPunct="1">
              <a:buNone/>
            </a:pPr>
            <a:r>
              <a:rPr lang="en-US" altLang="zh-CN" sz="4445" b="1" dirty="0">
                <a:effectLst/>
                <a:latin typeface="宋体" pitchFamily="2" charset="-122"/>
                <a:ea typeface="宋体" pitchFamily="2" charset="-122"/>
                <a:cs typeface="宋体" pitchFamily="2" charset="-122"/>
              </a:rPr>
              <a:t>1</a:t>
            </a:r>
            <a:r>
              <a:rPr lang="zh-CN" altLang="en-US" sz="4445" b="1" dirty="0">
                <a:effectLst/>
                <a:latin typeface="宋体" pitchFamily="2" charset="-122"/>
                <a:ea typeface="宋体" pitchFamily="2" charset="-122"/>
                <a:cs typeface="宋体" pitchFamily="2" charset="-122"/>
              </a:rPr>
              <a:t>、找出文中描写大雁的句子，概括作者笔下提到的大雁有哪些特点？</a:t>
            </a:r>
            <a:br>
              <a:rPr lang="zh-CN" altLang="en-US" sz="4445" b="1" dirty="0">
                <a:effectLst/>
                <a:latin typeface="宋体" pitchFamily="2" charset="-122"/>
                <a:ea typeface="宋体" pitchFamily="2" charset="-122"/>
                <a:cs typeface="宋体" pitchFamily="2" charset="-122"/>
              </a:rPr>
            </a:br>
            <a:endParaRPr lang="zh-CN" altLang="en-US" sz="4445" b="1" dirty="0">
              <a:effectLst/>
              <a:latin typeface="宋体" pitchFamily="2" charset="-122"/>
              <a:ea typeface="宋体" pitchFamily="2" charset="-122"/>
              <a:cs typeface="宋体" pitchFamily="2" charset="-122"/>
            </a:endParaRPr>
          </a:p>
        </p:txBody>
      </p:sp>
      <p:pic>
        <p:nvPicPr>
          <p:cNvPr id="22531" name="Picture 3" descr="用图!"/>
          <p:cNvPicPr>
            <a:picLocks noChangeAspect="1"/>
          </p:cNvPicPr>
          <p:nvPr/>
        </p:nvPicPr>
        <p:blipFill>
          <a:blip r:embed="rId1">
            <a:clrChange>
              <a:clrFrom>
                <a:srgbClr val="FFFFFF"/>
              </a:clrFrom>
              <a:clrTo>
                <a:srgbClr val="FFFFFF">
                  <a:alpha val="0"/>
                </a:srgbClr>
              </a:clrTo>
            </a:clrChange>
          </a:blip>
          <a:stretch>
            <a:fillRect/>
          </a:stretch>
        </p:blipFill>
        <p:spPr>
          <a:xfrm>
            <a:off x="1877849" y="4539309"/>
            <a:ext cx="2438852" cy="1805322"/>
          </a:xfrm>
          <a:prstGeom prst="rect">
            <a:avLst/>
          </a:prstGeom>
          <a:noFill/>
          <a:ln w="9525">
            <a:noFill/>
          </a:ln>
        </p:spPr>
      </p:pic>
      <p:pic>
        <p:nvPicPr>
          <p:cNvPr id="22532" name="Picture 4" descr="用图!"/>
          <p:cNvPicPr>
            <a:picLocks noChangeAspect="1"/>
          </p:cNvPicPr>
          <p:nvPr/>
        </p:nvPicPr>
        <p:blipFill>
          <a:blip r:embed="rId1">
            <a:clrChange>
              <a:clrFrom>
                <a:srgbClr val="FFFFFF"/>
              </a:clrFrom>
              <a:clrTo>
                <a:srgbClr val="FFFFFF">
                  <a:alpha val="0"/>
                </a:srgbClr>
              </a:clrTo>
            </a:clrChange>
          </a:blip>
          <a:stretch>
            <a:fillRect/>
          </a:stretch>
        </p:blipFill>
        <p:spPr>
          <a:xfrm>
            <a:off x="7067504" y="4199477"/>
            <a:ext cx="2438852" cy="1805322"/>
          </a:xfrm>
          <a:prstGeom prst="rect">
            <a:avLst/>
          </a:prstGeom>
          <a:noFill/>
          <a:ln w="9525">
            <a:noFill/>
          </a:ln>
        </p:spPr>
      </p:pic>
      <p:pic>
        <p:nvPicPr>
          <p:cNvPr id="22533" name="Picture 5" descr="用图!"/>
          <p:cNvPicPr>
            <a:picLocks noChangeAspect="1"/>
          </p:cNvPicPr>
          <p:nvPr/>
        </p:nvPicPr>
        <p:blipFill>
          <a:blip r:embed="rId1">
            <a:clrChange>
              <a:clrFrom>
                <a:srgbClr val="FFFFFF"/>
              </a:clrFrom>
              <a:clrTo>
                <a:srgbClr val="FFFFFF">
                  <a:alpha val="0"/>
                </a:srgbClr>
              </a:clrTo>
            </a:clrChange>
          </a:blip>
          <a:stretch>
            <a:fillRect/>
          </a:stretch>
        </p:blipFill>
        <p:spPr>
          <a:xfrm>
            <a:off x="4316718" y="4072874"/>
            <a:ext cx="2438852" cy="1805321"/>
          </a:xfrm>
          <a:prstGeom prst="rect">
            <a:avLst/>
          </a:prstGeom>
          <a:noFill/>
          <a:ln w="9525">
            <a:noFill/>
          </a:ln>
        </p:spPr>
      </p:pic>
      <p:sp>
        <p:nvSpPr>
          <p:cNvPr id="16387" name="Rectangle 5"/>
          <p:cNvSpPr/>
          <p:nvPr/>
        </p:nvSpPr>
        <p:spPr>
          <a:xfrm>
            <a:off x="1433772" y="389989"/>
            <a:ext cx="6853158" cy="707886"/>
          </a:xfrm>
          <a:prstGeom prst="rect">
            <a:avLst/>
          </a:prstGeom>
          <a:noFill/>
          <a:ln w="9525">
            <a:noFill/>
          </a:ln>
        </p:spPr>
        <p:txBody>
          <a:bodyPr wrap="none">
            <a:spAutoFit/>
          </a:bodyPr>
          <a:lstStyle/>
          <a:p>
            <a:r>
              <a:rPr lang="zh-CN" altLang="en-US" sz="4000" b="1" dirty="0">
                <a:solidFill>
                  <a:srgbClr val="FF0000"/>
                </a:solidFill>
                <a:latin typeface="Arial" panose="020B0604020202020204" pitchFamily="34" charset="0"/>
              </a:rPr>
              <a:t>活动二：再读课文，合作探究</a:t>
            </a:r>
            <a:endParaRPr lang="zh-CN" altLang="en-US" sz="4000" b="1" dirty="0">
              <a:solidFill>
                <a:srgbClr val="FF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Rot="1"/>
          </p:cNvSpPr>
          <p:nvPr/>
        </p:nvSpPr>
        <p:spPr>
          <a:xfrm>
            <a:off x="318762" y="620924"/>
            <a:ext cx="11015007" cy="5984271"/>
          </a:xfrm>
          <a:prstGeom prst="rect">
            <a:avLst/>
          </a:prstGeom>
          <a:noFill/>
          <a:ln w="9525">
            <a:noFill/>
          </a:ln>
        </p:spPr>
        <p:txBody>
          <a:bodyPr vert="horz" wrap="square" lIns="91440" tIns="45720" rIns="91440" bIns="45720" anchor="t"/>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9pPr>
          </a:lstStyle>
          <a:p>
            <a:pPr lvl="0" algn="just">
              <a:lnSpc>
                <a:spcPct val="90000"/>
              </a:lnSpc>
              <a:buClr>
                <a:srgbClr val="0066CC"/>
              </a:buClr>
            </a:pPr>
            <a:r>
              <a:rPr lang="zh-CN" altLang="en-US" sz="4000" dirty="0">
                <a:solidFill>
                  <a:srgbClr val="E40000"/>
                </a:solidFill>
                <a:latin typeface="Arial" panose="020B0604020202020204"/>
                <a:ea typeface="宋体" pitchFamily="2" charset="-122"/>
              </a:rPr>
              <a:t>   （</a:t>
            </a:r>
            <a:r>
              <a:rPr kumimoji="0" lang="en-US" altLang="zh-CN"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1</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）来的季节是</a:t>
            </a:r>
            <a:r>
              <a:rPr lang="en-US" altLang="zh-CN" sz="4000" dirty="0">
                <a:solidFill>
                  <a:srgbClr val="3333FF"/>
                </a:solidFill>
                <a:latin typeface="黑体" panose="02010609060101010101" pitchFamily="49" charset="-122"/>
                <a:ea typeface="黑体" panose="02010609060101010101" pitchFamily="49" charset="-122"/>
              </a:rPr>
              <a:t>_________</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a:t>
            </a:r>
            <a:endPar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endParaRPr>
          </a:p>
          <a:p>
            <a:pPr lvl="0" algn="just">
              <a:lnSpc>
                <a:spcPct val="90000"/>
              </a:lnSpc>
              <a:buClr>
                <a:srgbClr val="0066CC"/>
              </a:buClr>
              <a:defRPr/>
            </a:pP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　（</a:t>
            </a:r>
            <a:r>
              <a:rPr kumimoji="0" lang="en-US" altLang="zh-CN"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2</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）飞行的路线是</a:t>
            </a:r>
            <a:r>
              <a:rPr lang="en-US" altLang="zh-CN" sz="4000" dirty="0">
                <a:solidFill>
                  <a:srgbClr val="3333FF"/>
                </a:solidFill>
                <a:latin typeface="黑体" panose="02010609060101010101" pitchFamily="49" charset="-122"/>
                <a:ea typeface="黑体" panose="02010609060101010101" pitchFamily="49" charset="-122"/>
              </a:rPr>
              <a:t>_________</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 。</a:t>
            </a:r>
            <a:endPar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endParaRPr>
          </a:p>
          <a:p>
            <a:pPr lvl="0" algn="just">
              <a:lnSpc>
                <a:spcPct val="90000"/>
              </a:lnSpc>
              <a:buClr>
                <a:srgbClr val="0066CC"/>
              </a:buClr>
              <a:defRPr/>
            </a:pP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　（</a:t>
            </a:r>
            <a:r>
              <a:rPr kumimoji="0" lang="en-US" altLang="zh-CN"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3</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）三月的大雁一触到</a:t>
            </a:r>
            <a:r>
              <a:rPr lang="zh-CN" altLang="en-US" sz="4000" dirty="0">
                <a:solidFill>
                  <a:srgbClr val="E40000"/>
                </a:solidFill>
                <a:latin typeface="Arial" panose="020B0604020202020204"/>
                <a:ea typeface="宋体" pitchFamily="2" charset="-122"/>
              </a:rPr>
              <a:t>水</a:t>
            </a:r>
            <a:r>
              <a:rPr lang="en-US" altLang="zh-CN" sz="4000" dirty="0">
                <a:solidFill>
                  <a:srgbClr val="3333FF"/>
                </a:solidFill>
                <a:latin typeface="黑体" panose="02010609060101010101" pitchFamily="49" charset="-122"/>
                <a:ea typeface="黑体" panose="02010609060101010101" pitchFamily="49" charset="-122"/>
              </a:rPr>
              <a:t>_________</a:t>
            </a:r>
            <a:r>
              <a:rPr lang="zh-CN" altLang="en-US" sz="4000" dirty="0">
                <a:solidFill>
                  <a:srgbClr val="E40000"/>
                </a:solidFill>
                <a:latin typeface="Arial" panose="020B0604020202020204"/>
                <a:ea typeface="宋体" pitchFamily="2" charset="-122"/>
              </a:rPr>
              <a:t>。</a:t>
            </a:r>
            <a:endParaRPr lang="en-US" altLang="zh-CN" sz="4000" dirty="0">
              <a:solidFill>
                <a:srgbClr val="E40000"/>
              </a:solidFill>
              <a:latin typeface="Arial" panose="020B0604020202020204"/>
              <a:ea typeface="宋体" pitchFamily="2" charset="-122"/>
            </a:endParaRPr>
          </a:p>
          <a:p>
            <a:pPr lvl="0" algn="just">
              <a:lnSpc>
                <a:spcPct val="90000"/>
              </a:lnSpc>
              <a:buClr>
                <a:srgbClr val="0066CC"/>
              </a:buClr>
              <a:defRPr/>
            </a:pP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　（</a:t>
            </a:r>
            <a:r>
              <a:rPr kumimoji="0" lang="en-US" altLang="zh-CN"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4</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）十一月份的</a:t>
            </a:r>
            <a:r>
              <a:rPr lang="zh-CN" altLang="en-US" sz="4000" dirty="0">
                <a:solidFill>
                  <a:srgbClr val="E40000"/>
                </a:solidFill>
                <a:latin typeface="Arial" panose="020B0604020202020204"/>
                <a:ea typeface="宋体" pitchFamily="2" charset="-122"/>
              </a:rPr>
              <a:t>大雁</a:t>
            </a:r>
            <a:r>
              <a:rPr lang="en-US" altLang="zh-CN" sz="4000" dirty="0">
                <a:solidFill>
                  <a:srgbClr val="3333FF"/>
                </a:solidFill>
                <a:latin typeface="黑体" panose="02010609060101010101" pitchFamily="49" charset="-122"/>
                <a:ea typeface="黑体" panose="02010609060101010101" pitchFamily="49" charset="-122"/>
              </a:rPr>
              <a:t>_________</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a:t>
            </a:r>
            <a:endPar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endParaRPr>
          </a:p>
          <a:p>
            <a:pPr lvl="0" algn="just">
              <a:lnSpc>
                <a:spcPct val="90000"/>
              </a:lnSpc>
              <a:buClr>
                <a:srgbClr val="0066CC"/>
              </a:buClr>
              <a:defRPr/>
            </a:pP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　（</a:t>
            </a:r>
            <a:r>
              <a:rPr kumimoji="0" lang="en-US" altLang="zh-CN"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5</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）爱</a:t>
            </a:r>
            <a:r>
              <a:rPr lang="zh-CN" altLang="en-US" sz="4000" dirty="0">
                <a:solidFill>
                  <a:srgbClr val="E40000"/>
                </a:solidFill>
                <a:latin typeface="Arial" panose="020B0604020202020204"/>
                <a:ea typeface="宋体" pitchFamily="2" charset="-122"/>
              </a:rPr>
              <a:t>寻食</a:t>
            </a:r>
            <a:r>
              <a:rPr lang="en-US" altLang="zh-CN" sz="4000" dirty="0">
                <a:solidFill>
                  <a:srgbClr val="3333FF"/>
                </a:solidFill>
                <a:latin typeface="黑体" panose="02010609060101010101" pitchFamily="49" charset="-122"/>
                <a:ea typeface="黑体" panose="02010609060101010101" pitchFamily="49" charset="-122"/>
              </a:rPr>
              <a:t>_________</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a:t>
            </a:r>
            <a:endPar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endParaRPr>
          </a:p>
          <a:p>
            <a:pPr lvl="0" algn="just">
              <a:lnSpc>
                <a:spcPct val="90000"/>
              </a:lnSpc>
              <a:buClr>
                <a:srgbClr val="0066CC"/>
              </a:buClr>
              <a:defRPr/>
            </a:pP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　（</a:t>
            </a:r>
            <a:r>
              <a:rPr kumimoji="0" lang="en-US" altLang="zh-CN"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6</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）常六</a:t>
            </a:r>
            <a:r>
              <a:rPr lang="zh-CN" altLang="en-US" sz="4000" dirty="0">
                <a:solidFill>
                  <a:srgbClr val="E40000"/>
                </a:solidFill>
                <a:latin typeface="Arial" panose="020B0604020202020204"/>
                <a:ea typeface="宋体" pitchFamily="2" charset="-122"/>
              </a:rPr>
              <a:t>只</a:t>
            </a:r>
            <a:r>
              <a:rPr lang="en-US" altLang="zh-CN" sz="4000" dirty="0">
                <a:solidFill>
                  <a:srgbClr val="3333FF"/>
                </a:solidFill>
                <a:latin typeface="黑体" panose="02010609060101010101" pitchFamily="49" charset="-122"/>
                <a:ea typeface="黑体" panose="02010609060101010101" pitchFamily="49" charset="-122"/>
              </a:rPr>
              <a:t>_________</a:t>
            </a:r>
            <a:r>
              <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rPr>
              <a:t>。</a:t>
            </a:r>
            <a:endParaRPr kumimoji="0" lang="en-US" altLang="zh-CN"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endParaRPr>
          </a:p>
          <a:p>
            <a:pPr lvl="0" algn="just">
              <a:lnSpc>
                <a:spcPct val="90000"/>
              </a:lnSpc>
              <a:buClr>
                <a:srgbClr val="0066CC"/>
              </a:buClr>
              <a:defRPr/>
            </a:pPr>
            <a:endParaRPr lang="en-US" altLang="zh-CN" sz="4000" dirty="0">
              <a:solidFill>
                <a:srgbClr val="E40000"/>
              </a:solidFill>
              <a:latin typeface="Arial" panose="020B0604020202020204"/>
              <a:ea typeface="宋体" pitchFamily="2" charset="-122"/>
            </a:endParaRPr>
          </a:p>
          <a:p>
            <a:pPr algn="just">
              <a:lnSpc>
                <a:spcPct val="90000"/>
              </a:lnSpc>
              <a:buClr>
                <a:srgbClr val="0066CC"/>
              </a:buClr>
              <a:defRPr/>
            </a:pPr>
            <a:r>
              <a:rPr lang="zh-CN" altLang="en-US" sz="4000" dirty="0">
                <a:solidFill>
                  <a:srgbClr val="E40000"/>
                </a:solidFill>
                <a:latin typeface="Arial" panose="020B0604020202020204"/>
                <a:ea typeface="宋体" pitchFamily="2" charset="-122"/>
              </a:rPr>
              <a:t>三月春天 笔直的 就叫，喧嚷 一声不吭 玉米粒列队飞</a:t>
            </a:r>
            <a:endParaRPr lang="zh-CN" altLang="en-US" sz="4000" dirty="0">
              <a:solidFill>
                <a:srgbClr val="E40000"/>
              </a:solidFill>
              <a:latin typeface="Arial" panose="020B0604020202020204"/>
              <a:ea typeface="宋体" pitchFamily="2" charset="-122"/>
            </a:endParaRPr>
          </a:p>
          <a:p>
            <a:pPr lvl="0" algn="just">
              <a:lnSpc>
                <a:spcPct val="90000"/>
              </a:lnSpc>
              <a:buClr>
                <a:srgbClr val="0066CC"/>
              </a:buClr>
              <a:defRPr/>
            </a:pPr>
            <a:endPar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endParaRPr>
          </a:p>
          <a:p>
            <a:pPr marL="342900" marR="0" lvl="0" indent="-342900" algn="l" defTabSz="914400" rtl="0" eaLnBrk="1" fontAlgn="base" latinLnBrk="0" hangingPunct="1">
              <a:lnSpc>
                <a:spcPct val="90000"/>
              </a:lnSpc>
              <a:spcBef>
                <a:spcPct val="20000"/>
              </a:spcBef>
              <a:spcAft>
                <a:spcPct val="0"/>
              </a:spcAft>
              <a:buClr>
                <a:srgbClr val="0066CC"/>
              </a:buClr>
              <a:buSzTx/>
              <a:buFont typeface="Wingdings" panose="05000000000000000000" pitchFamily="2" charset="2"/>
              <a:buChar char="§"/>
              <a:defRPr/>
            </a:pPr>
            <a:endParaRPr kumimoji="0" lang="zh-CN" altLang="en-US" sz="4000" b="0" i="0" u="none" strike="noStrike" kern="1200" cap="none" spc="0" normalizeH="0" baseline="0" noProof="0" dirty="0">
              <a:ln>
                <a:noFill/>
              </a:ln>
              <a:solidFill>
                <a:srgbClr val="E40000"/>
              </a:solidFill>
              <a:effectLst/>
              <a:uLnTx/>
              <a:uFillTx/>
              <a:latin typeface="Arial" panose="020B0604020202020204"/>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p:nvPr/>
        </p:nvSpPr>
        <p:spPr>
          <a:xfrm>
            <a:off x="1047115" y="615950"/>
            <a:ext cx="10096500" cy="707886"/>
          </a:xfrm>
          <a:prstGeom prst="rect">
            <a:avLst/>
          </a:prstGeom>
          <a:noFill/>
          <a:ln w="9525">
            <a:noFill/>
          </a:ln>
        </p:spPr>
        <p:txBody>
          <a:bodyPr wrap="square">
            <a:spAutoFit/>
          </a:bodyPr>
          <a:lstStyle/>
          <a:p>
            <a:r>
              <a:rPr lang="en-US" altLang="zh-CN" sz="4000" b="1" dirty="0">
                <a:solidFill>
                  <a:srgbClr val="0033CC"/>
                </a:solidFill>
                <a:latin typeface="Times New Roman" panose="02020603050405020304" pitchFamily="18" charset="0"/>
              </a:rPr>
              <a:t>   </a:t>
            </a:r>
            <a:r>
              <a:rPr lang="en-US" altLang="zh-CN" sz="4000" b="1" dirty="0">
                <a:solidFill>
                  <a:srgbClr val="FF0000"/>
                </a:solidFill>
                <a:latin typeface="Times New Roman" panose="02020603050405020304" pitchFamily="18" charset="0"/>
              </a:rPr>
              <a:t>2</a:t>
            </a:r>
            <a:r>
              <a:rPr lang="zh-CN" altLang="en-US" sz="4000" b="1" dirty="0">
                <a:solidFill>
                  <a:srgbClr val="FF0000"/>
                </a:solidFill>
                <a:latin typeface="Times New Roman" panose="02020603050405020304" pitchFamily="18" charset="0"/>
              </a:rPr>
              <a:t>、作者笔下描写的大雁有哪些可贵之处？</a:t>
            </a:r>
            <a:endParaRPr lang="zh-CN" altLang="en-US" sz="4000" b="1" dirty="0">
              <a:solidFill>
                <a:srgbClr val="FF0000"/>
              </a:solidFill>
              <a:latin typeface="Times New Roman" panose="02020603050405020304" pitchFamily="18" charset="0"/>
            </a:endParaRPr>
          </a:p>
        </p:txBody>
      </p:sp>
      <p:sp>
        <p:nvSpPr>
          <p:cNvPr id="143363" name="Text Box 3"/>
          <p:cNvSpPr txBox="1"/>
          <p:nvPr/>
        </p:nvSpPr>
        <p:spPr>
          <a:xfrm>
            <a:off x="2277687" y="3877100"/>
            <a:ext cx="3974248" cy="1198880"/>
          </a:xfrm>
          <a:prstGeom prst="rect">
            <a:avLst/>
          </a:prstGeom>
          <a:noFill/>
          <a:ln w="9525">
            <a:noFill/>
          </a:ln>
        </p:spPr>
        <p:txBody>
          <a:bodyPr>
            <a:spAutoFit/>
          </a:bodyPr>
          <a:lstStyle/>
          <a:p>
            <a:r>
              <a:rPr lang="en-US" altLang="zh-CN" sz="3600" b="1" dirty="0">
                <a:latin typeface="Times New Roman" panose="02020603050405020304" pitchFamily="18" charset="0"/>
              </a:rPr>
              <a:t>3</a:t>
            </a:r>
            <a:r>
              <a:rPr lang="zh-CN" altLang="en-US" sz="3600" b="1" dirty="0">
                <a:latin typeface="Times New Roman" panose="02020603050405020304" pitchFamily="18" charset="0"/>
              </a:rPr>
              <a:t>、善远飞，喜群居，重友情</a:t>
            </a:r>
            <a:r>
              <a:rPr lang="en-US" altLang="zh-CN" sz="3600" b="1" dirty="0">
                <a:latin typeface="Times New Roman" panose="02020603050405020304" pitchFamily="18" charset="0"/>
              </a:rPr>
              <a:t>;</a:t>
            </a:r>
            <a:endParaRPr lang="en-US" altLang="zh-CN" sz="3600" b="1" dirty="0">
              <a:latin typeface="Times New Roman" panose="02020603050405020304" pitchFamily="18" charset="0"/>
            </a:endParaRPr>
          </a:p>
        </p:txBody>
      </p:sp>
      <p:sp>
        <p:nvSpPr>
          <p:cNvPr id="143365" name="Rectangle 5"/>
          <p:cNvSpPr/>
          <p:nvPr/>
        </p:nvSpPr>
        <p:spPr>
          <a:xfrm>
            <a:off x="2277991" y="2276897"/>
            <a:ext cx="4321975" cy="645160"/>
          </a:xfrm>
          <a:prstGeom prst="rect">
            <a:avLst/>
          </a:prstGeom>
          <a:noFill/>
          <a:ln w="9525">
            <a:noFill/>
          </a:ln>
        </p:spPr>
        <p:txBody>
          <a:bodyPr>
            <a:spAutoFit/>
          </a:bodyPr>
          <a:lstStyle/>
          <a:p>
            <a:r>
              <a:rPr lang="en-US" altLang="zh-CN" sz="3600" b="1" dirty="0">
                <a:latin typeface="Arial" panose="020B0604020202020204" pitchFamily="34" charset="0"/>
              </a:rPr>
              <a:t>1</a:t>
            </a:r>
            <a:r>
              <a:rPr lang="zh-CN" altLang="en-US" sz="3600" b="1" dirty="0">
                <a:latin typeface="Arial" panose="020B0604020202020204" pitchFamily="34" charset="0"/>
              </a:rPr>
              <a:t>、具有灵性的候鸟</a:t>
            </a:r>
            <a:r>
              <a:rPr lang="en-US" altLang="zh-CN" sz="3600" b="1" dirty="0">
                <a:latin typeface="Arial" panose="020B0604020202020204" pitchFamily="34" charset="0"/>
              </a:rPr>
              <a:t>;</a:t>
            </a:r>
            <a:endParaRPr lang="en-US" altLang="zh-CN" sz="3600" b="1" dirty="0">
              <a:latin typeface="Arial" panose="020B0604020202020204" pitchFamily="34" charset="0"/>
            </a:endParaRPr>
          </a:p>
        </p:txBody>
      </p:sp>
      <p:sp>
        <p:nvSpPr>
          <p:cNvPr id="143366" name="Rectangle 6"/>
          <p:cNvSpPr/>
          <p:nvPr/>
        </p:nvSpPr>
        <p:spPr>
          <a:xfrm>
            <a:off x="2278004" y="3107320"/>
            <a:ext cx="3744018" cy="645160"/>
          </a:xfrm>
          <a:prstGeom prst="rect">
            <a:avLst/>
          </a:prstGeom>
          <a:noFill/>
          <a:ln w="9525">
            <a:noFill/>
          </a:ln>
        </p:spPr>
        <p:txBody>
          <a:bodyPr>
            <a:spAutoFit/>
          </a:bodyPr>
          <a:lstStyle/>
          <a:p>
            <a:r>
              <a:rPr lang="en-US" altLang="zh-CN" sz="3600" b="1" dirty="0">
                <a:latin typeface="Arial" panose="020B0604020202020204" pitchFamily="34" charset="0"/>
              </a:rPr>
              <a:t>2</a:t>
            </a:r>
            <a:r>
              <a:rPr lang="zh-CN" altLang="en-US" sz="3600" b="1" dirty="0">
                <a:latin typeface="Arial" panose="020B0604020202020204" pitchFamily="34" charset="0"/>
              </a:rPr>
              <a:t>、报春的使者</a:t>
            </a:r>
            <a:r>
              <a:rPr lang="en-US" altLang="zh-CN" sz="3600" b="1" dirty="0">
                <a:latin typeface="Arial" panose="020B0604020202020204" pitchFamily="34" charset="0"/>
              </a:rPr>
              <a:t>;</a:t>
            </a:r>
            <a:endParaRPr lang="en-US" altLang="zh-CN" sz="3600" b="1" dirty="0">
              <a:latin typeface="Arial" panose="020B0604020202020204" pitchFamily="34" charset="0"/>
            </a:endParaRPr>
          </a:p>
        </p:txBody>
      </p:sp>
      <p:sp>
        <p:nvSpPr>
          <p:cNvPr id="143367" name="Rectangle 7"/>
          <p:cNvSpPr/>
          <p:nvPr/>
        </p:nvSpPr>
        <p:spPr>
          <a:xfrm>
            <a:off x="2277701" y="5147658"/>
            <a:ext cx="4464877" cy="645160"/>
          </a:xfrm>
          <a:prstGeom prst="rect">
            <a:avLst/>
          </a:prstGeom>
          <a:noFill/>
          <a:ln w="9525">
            <a:noFill/>
          </a:ln>
        </p:spPr>
        <p:txBody>
          <a:bodyPr>
            <a:spAutoFit/>
          </a:bodyPr>
          <a:lstStyle/>
          <a:p>
            <a:r>
              <a:rPr lang="en-US" altLang="zh-CN" sz="3600" b="1" dirty="0">
                <a:latin typeface="Arial" panose="020B0604020202020204" pitchFamily="34" charset="0"/>
              </a:rPr>
              <a:t>4</a:t>
            </a:r>
            <a:r>
              <a:rPr lang="zh-CN" altLang="en-US" sz="3600" b="1" dirty="0">
                <a:latin typeface="Arial" panose="020B0604020202020204" pitchFamily="34" charset="0"/>
              </a:rPr>
              <a:t>、有联合观念。</a:t>
            </a:r>
            <a:endParaRPr lang="zh-CN" altLang="en-US" sz="3600" b="1" dirty="0">
              <a:latin typeface="Arial" panose="020B0604020202020204" pitchFamily="34" charset="0"/>
            </a:endParaRPr>
          </a:p>
        </p:txBody>
      </p:sp>
      <p:pic>
        <p:nvPicPr>
          <p:cNvPr id="143368" name="Picture 8" descr="大雁3"/>
          <p:cNvPicPr>
            <a:picLocks noChangeAspect="1"/>
          </p:cNvPicPr>
          <p:nvPr/>
        </p:nvPicPr>
        <p:blipFill>
          <a:blip r:embed="rId1"/>
          <a:stretch>
            <a:fillRect/>
          </a:stretch>
        </p:blipFill>
        <p:spPr>
          <a:xfrm>
            <a:off x="6915150" y="1831340"/>
            <a:ext cx="3988435" cy="39617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68"/>
                                        </p:tgtEl>
                                        <p:attrNameLst>
                                          <p:attrName>style.visibility</p:attrName>
                                        </p:attrNameLst>
                                      </p:cBhvr>
                                      <p:to>
                                        <p:strVal val="visible"/>
                                      </p:to>
                                    </p:set>
                                    <p:animEffect transition="in" filter="circle(in)">
                                      <p:cBhvr>
                                        <p:cTn id="7" dur="2000"/>
                                        <p:tgtEl>
                                          <p:spTgt spid="1433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65"/>
                                        </p:tgtEl>
                                        <p:attrNameLst>
                                          <p:attrName>style.visibility</p:attrName>
                                        </p:attrNameLst>
                                      </p:cBhvr>
                                      <p:to>
                                        <p:strVal val="visible"/>
                                      </p:to>
                                    </p:set>
                                    <p:animEffect transition="in" filter="dissolve">
                                      <p:cBhvr>
                                        <p:cTn id="12" dur="500"/>
                                        <p:tgtEl>
                                          <p:spTgt spid="143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66"/>
                                        </p:tgtEl>
                                        <p:attrNameLst>
                                          <p:attrName>style.visibility</p:attrName>
                                        </p:attrNameLst>
                                      </p:cBhvr>
                                      <p:to>
                                        <p:strVal val="visible"/>
                                      </p:to>
                                    </p:set>
                                    <p:animEffect transition="in" filter="dissolve">
                                      <p:cBhvr>
                                        <p:cTn id="17" dur="500"/>
                                        <p:tgtEl>
                                          <p:spTgt spid="1433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63"/>
                                        </p:tgtEl>
                                        <p:attrNameLst>
                                          <p:attrName>style.visibility</p:attrName>
                                        </p:attrNameLst>
                                      </p:cBhvr>
                                      <p:to>
                                        <p:strVal val="visible"/>
                                      </p:to>
                                    </p:set>
                                    <p:animEffect transition="in" filter="dissolve">
                                      <p:cBhvr>
                                        <p:cTn id="22" dur="500"/>
                                        <p:tgtEl>
                                          <p:spTgt spid="14336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67"/>
                                        </p:tgtEl>
                                        <p:attrNameLst>
                                          <p:attrName>style.visibility</p:attrName>
                                        </p:attrNameLst>
                                      </p:cBhvr>
                                      <p:to>
                                        <p:strVal val="visible"/>
                                      </p:to>
                                    </p:set>
                                    <p:animEffect transition="in" filter="dissolve">
                                      <p:cBhvr>
                                        <p:cTn id="27" dur="5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P spid="143365" grpId="0"/>
      <p:bldP spid="143366" grpId="0"/>
      <p:bldP spid="1433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p:nvPr/>
        </p:nvSpPr>
        <p:spPr>
          <a:xfrm>
            <a:off x="89262" y="886146"/>
            <a:ext cx="10064115" cy="1200329"/>
          </a:xfrm>
          <a:prstGeom prst="rect">
            <a:avLst/>
          </a:prstGeom>
          <a:noFill/>
          <a:ln w="9525">
            <a:noFill/>
          </a:ln>
        </p:spPr>
        <p:txBody>
          <a:bodyPr wrap="square">
            <a:spAutoFit/>
          </a:bodyPr>
          <a:lstStyle/>
          <a:p>
            <a:pPr>
              <a:spcBef>
                <a:spcPct val="50000"/>
              </a:spcBef>
            </a:pPr>
            <a:r>
              <a:rPr lang="en-US" altLang="zh-CN" sz="3600" b="1" dirty="0">
                <a:solidFill>
                  <a:srgbClr val="0000FF"/>
                </a:solidFill>
                <a:latin typeface="Arial" panose="020B0604020202020204" pitchFamily="34" charset="0"/>
              </a:rPr>
              <a:t>    </a:t>
            </a:r>
            <a:r>
              <a:rPr lang="en-US" altLang="zh-CN" sz="3600" b="1" dirty="0">
                <a:solidFill>
                  <a:srgbClr val="FF0000"/>
                </a:solidFill>
                <a:latin typeface="Arial" panose="020B0604020202020204" pitchFamily="34" charset="0"/>
              </a:rPr>
              <a:t>3</a:t>
            </a:r>
            <a:r>
              <a:rPr lang="zh-CN" altLang="en-US" sz="3600" b="1" dirty="0">
                <a:solidFill>
                  <a:srgbClr val="FF0000"/>
                </a:solidFill>
                <a:latin typeface="Arial" panose="020B0604020202020204" pitchFamily="34" charset="0"/>
              </a:rPr>
              <a:t>，作者在大雁身上找到了哪些我们“失去的东西”？</a:t>
            </a:r>
            <a:endParaRPr lang="zh-CN" altLang="en-US" sz="3600" b="1" dirty="0">
              <a:solidFill>
                <a:srgbClr val="FF0000"/>
              </a:solidFill>
              <a:latin typeface="Arial" panose="020B0604020202020204" pitchFamily="34" charset="0"/>
            </a:endParaRPr>
          </a:p>
        </p:txBody>
      </p:sp>
      <p:sp>
        <p:nvSpPr>
          <p:cNvPr id="145412" name="Text Box 4"/>
          <p:cNvSpPr txBox="1"/>
          <p:nvPr/>
        </p:nvSpPr>
        <p:spPr>
          <a:xfrm>
            <a:off x="1756410" y="2486025"/>
            <a:ext cx="4425950" cy="2306955"/>
          </a:xfrm>
          <a:prstGeom prst="rect">
            <a:avLst/>
          </a:prstGeom>
          <a:noFill/>
          <a:ln w="9525">
            <a:noFill/>
          </a:ln>
        </p:spPr>
        <p:txBody>
          <a:bodyPr wrap="square">
            <a:spAutoFit/>
          </a:bodyPr>
          <a:lstStyle/>
          <a:p>
            <a:pPr>
              <a:spcBef>
                <a:spcPct val="50000"/>
              </a:spcBef>
            </a:pPr>
            <a:r>
              <a:rPr lang="en-US" altLang="zh-CN" sz="3600" b="1" dirty="0">
                <a:solidFill>
                  <a:srgbClr val="FF6600"/>
                </a:solidFill>
                <a:latin typeface="Arial" panose="020B0604020202020204" pitchFamily="34" charset="0"/>
              </a:rPr>
              <a:t>       </a:t>
            </a:r>
            <a:r>
              <a:rPr lang="zh-CN" altLang="en-US" sz="3600" b="1" dirty="0">
                <a:solidFill>
                  <a:schemeClr val="tx1"/>
                </a:solidFill>
                <a:latin typeface="Arial" panose="020B0604020202020204" pitchFamily="34" charset="0"/>
              </a:rPr>
              <a:t>作者找到了善性、友情、亲情，找到了联合的观念，找到了大自然的诗意。</a:t>
            </a:r>
            <a:endParaRPr lang="zh-CN" altLang="en-US" sz="3600" b="1" dirty="0">
              <a:solidFill>
                <a:schemeClr val="tx1"/>
              </a:solidFill>
              <a:latin typeface="Arial" panose="020B0604020202020204" pitchFamily="34" charset="0"/>
            </a:endParaRPr>
          </a:p>
        </p:txBody>
      </p:sp>
      <p:pic>
        <p:nvPicPr>
          <p:cNvPr id="145414" name="Picture 6" descr="大雁4"/>
          <p:cNvPicPr>
            <a:picLocks noChangeAspect="1"/>
          </p:cNvPicPr>
          <p:nvPr/>
        </p:nvPicPr>
        <p:blipFill>
          <a:blip r:embed="rId1"/>
          <a:stretch>
            <a:fillRect/>
          </a:stretch>
        </p:blipFill>
        <p:spPr>
          <a:xfrm>
            <a:off x="6562752" y="1846340"/>
            <a:ext cx="4140967" cy="414096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box(in)">
                                      <p:cBhvr>
                                        <p:cTn id="7" dur="500"/>
                                        <p:tgtEl>
                                          <p:spTgt spid="14541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45414"/>
                                        </p:tgtEl>
                                        <p:attrNameLst>
                                          <p:attrName>style.visibility</p:attrName>
                                        </p:attrNameLst>
                                      </p:cBhvr>
                                      <p:to>
                                        <p:strVal val="visible"/>
                                      </p:to>
                                    </p:set>
                                    <p:anim calcmode="lin" valueType="num">
                                      <p:cBhvr>
                                        <p:cTn id="12" dur="1000" fill="hold"/>
                                        <p:tgtEl>
                                          <p:spTgt spid="145414"/>
                                        </p:tgtEl>
                                        <p:attrNameLst>
                                          <p:attrName>ppt_x</p:attrName>
                                        </p:attrNameLst>
                                      </p:cBhvr>
                                      <p:tavLst>
                                        <p:tav tm="0">
                                          <p:val>
                                            <p:strVal val="#ppt_x-.2"/>
                                          </p:val>
                                        </p:tav>
                                        <p:tav tm="100000">
                                          <p:val>
                                            <p:strVal val="#ppt_x"/>
                                          </p:val>
                                        </p:tav>
                                      </p:tavLst>
                                    </p:anim>
                                    <p:anim calcmode="lin" valueType="num">
                                      <p:cBhvr>
                                        <p:cTn id="13" dur="1000" fill="hold"/>
                                        <p:tgtEl>
                                          <p:spTgt spid="1454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图片 17411" descr="SHFQ001"/>
          <p:cNvPicPr>
            <a:picLocks noChangeAspect="1"/>
          </p:cNvPicPr>
          <p:nvPr/>
        </p:nvPicPr>
        <p:blipFill>
          <a:blip r:embed="rId1"/>
          <a:stretch>
            <a:fillRect/>
          </a:stretch>
        </p:blipFill>
        <p:spPr>
          <a:xfrm>
            <a:off x="1725438" y="1168616"/>
            <a:ext cx="8637599" cy="5436607"/>
          </a:xfrm>
          <a:prstGeom prst="rect">
            <a:avLst/>
          </a:prstGeom>
          <a:noFill/>
          <a:ln w="9525">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3" name="Rectangle 5"/>
          <p:cNvSpPr/>
          <p:nvPr/>
        </p:nvSpPr>
        <p:spPr>
          <a:xfrm>
            <a:off x="1190519" y="2288012"/>
            <a:ext cx="9412605" cy="2862322"/>
          </a:xfrm>
          <a:prstGeom prst="rect">
            <a:avLst/>
          </a:prstGeom>
          <a:noFill/>
          <a:ln w="9525">
            <a:noFill/>
          </a:ln>
        </p:spPr>
        <p:txBody>
          <a:bodyPr wrap="square" anchor="ctr">
            <a:spAutoFit/>
          </a:bodyPr>
          <a:lstStyle/>
          <a:p>
            <a:r>
              <a:rPr lang="zh-CN" altLang="en-US" sz="3600" b="1" dirty="0">
                <a:solidFill>
                  <a:srgbClr val="0033CC"/>
                </a:solidFill>
                <a:latin typeface="宋体" pitchFamily="2" charset="-122"/>
              </a:rPr>
              <a:t>本文通过写大雁富有诗意的迁徙和日常生活，作者向我们传达出这样一个信息，动物是我们的朋友，</a:t>
            </a:r>
            <a:r>
              <a:rPr lang="zh-CN" altLang="en-US" sz="3600" b="1">
                <a:solidFill>
                  <a:srgbClr val="0033CC"/>
                </a:solidFill>
                <a:latin typeface="宋体" pitchFamily="2" charset="-122"/>
              </a:rPr>
              <a:t>世界因为有了</a:t>
            </a:r>
            <a:r>
              <a:rPr lang="zh-CN" altLang="en-US" sz="3600" b="1" dirty="0">
                <a:solidFill>
                  <a:srgbClr val="0033CC"/>
                </a:solidFill>
                <a:latin typeface="宋体" pitchFamily="2" charset="-122"/>
              </a:rPr>
              <a:t>它们的存在才有了这样的生机和情趣，我们与它们和谐共处，这才是人类在这个世界上的最恰当的定位。</a:t>
            </a:r>
            <a:endParaRPr lang="zh-CN" altLang="en-US" sz="3600" b="1" dirty="0">
              <a:latin typeface="宋体" pitchFamily="2" charset="-122"/>
              <a:ea typeface="宋体" pitchFamily="2" charset="-122"/>
              <a:cs typeface="宋体" pitchFamily="2" charset="-122"/>
            </a:endParaRPr>
          </a:p>
        </p:txBody>
      </p:sp>
      <p:pic>
        <p:nvPicPr>
          <p:cNvPr id="34820" name="Picture 7" descr="bird12"/>
          <p:cNvPicPr>
            <a:picLocks noChangeAspect="1"/>
          </p:cNvPicPr>
          <p:nvPr/>
        </p:nvPicPr>
        <p:blipFill>
          <a:blip r:embed="rId1"/>
          <a:stretch>
            <a:fillRect/>
          </a:stretch>
        </p:blipFill>
        <p:spPr>
          <a:xfrm>
            <a:off x="2062051" y="0"/>
            <a:ext cx="1714818" cy="1451244"/>
          </a:xfrm>
          <a:prstGeom prst="rect">
            <a:avLst/>
          </a:prstGeom>
          <a:noFill/>
          <a:ln w="9525">
            <a:noFill/>
          </a:ln>
        </p:spPr>
      </p:pic>
      <p:pic>
        <p:nvPicPr>
          <p:cNvPr id="34821" name="Picture 8" descr="bird12"/>
          <p:cNvPicPr>
            <a:picLocks noChangeAspect="1"/>
          </p:cNvPicPr>
          <p:nvPr/>
        </p:nvPicPr>
        <p:blipFill>
          <a:blip r:embed="rId1"/>
          <a:stretch>
            <a:fillRect/>
          </a:stretch>
        </p:blipFill>
        <p:spPr>
          <a:xfrm>
            <a:off x="3606403" y="191292"/>
            <a:ext cx="1714818" cy="1451244"/>
          </a:xfrm>
          <a:prstGeom prst="rect">
            <a:avLst/>
          </a:prstGeom>
          <a:noFill/>
          <a:ln w="9525">
            <a:noFill/>
          </a:ln>
        </p:spPr>
      </p:pic>
      <p:pic>
        <p:nvPicPr>
          <p:cNvPr id="34822" name="Picture 9" descr="bird12"/>
          <p:cNvPicPr>
            <a:picLocks noChangeAspect="1"/>
          </p:cNvPicPr>
          <p:nvPr/>
        </p:nvPicPr>
        <p:blipFill>
          <a:blip r:embed="rId1"/>
          <a:stretch>
            <a:fillRect/>
          </a:stretch>
        </p:blipFill>
        <p:spPr>
          <a:xfrm>
            <a:off x="5231288" y="549377"/>
            <a:ext cx="1714818" cy="1451244"/>
          </a:xfrm>
          <a:prstGeom prst="rect">
            <a:avLst/>
          </a:prstGeom>
          <a:noFill/>
          <a:ln w="9525">
            <a:noFill/>
          </a:ln>
        </p:spPr>
      </p:pic>
      <p:pic>
        <p:nvPicPr>
          <p:cNvPr id="34823" name="Picture 10" descr="bird12"/>
          <p:cNvPicPr>
            <a:picLocks noChangeAspect="1"/>
          </p:cNvPicPr>
          <p:nvPr/>
        </p:nvPicPr>
        <p:blipFill>
          <a:blip r:embed="rId1"/>
          <a:stretch>
            <a:fillRect/>
          </a:stretch>
        </p:blipFill>
        <p:spPr>
          <a:xfrm>
            <a:off x="6742867" y="836768"/>
            <a:ext cx="1714818" cy="1451244"/>
          </a:xfrm>
          <a:prstGeom prst="rect">
            <a:avLst/>
          </a:prstGeom>
          <a:noFill/>
          <a:ln w="9525">
            <a:noFill/>
          </a:ln>
        </p:spPr>
      </p:pic>
      <p:pic>
        <p:nvPicPr>
          <p:cNvPr id="34824" name="Picture 11" descr="bird12"/>
          <p:cNvPicPr>
            <a:picLocks noChangeAspect="1"/>
          </p:cNvPicPr>
          <p:nvPr/>
        </p:nvPicPr>
        <p:blipFill>
          <a:blip r:embed="rId1"/>
          <a:stretch>
            <a:fillRect/>
          </a:stretch>
        </p:blipFill>
        <p:spPr>
          <a:xfrm>
            <a:off x="8256036" y="1125746"/>
            <a:ext cx="1714818" cy="1451244"/>
          </a:xfrm>
          <a:prstGeom prst="rect">
            <a:avLst/>
          </a:prstGeom>
          <a:noFill/>
          <a:ln w="9525">
            <a:noFill/>
          </a:ln>
        </p:spPr>
      </p:pic>
      <p:sp>
        <p:nvSpPr>
          <p:cNvPr id="16387" name="Rectangle 5"/>
          <p:cNvSpPr/>
          <p:nvPr/>
        </p:nvSpPr>
        <p:spPr>
          <a:xfrm>
            <a:off x="1281951" y="1192947"/>
            <a:ext cx="2294218" cy="707886"/>
          </a:xfrm>
          <a:prstGeom prst="rect">
            <a:avLst/>
          </a:prstGeom>
          <a:noFill/>
          <a:ln w="9525">
            <a:noFill/>
          </a:ln>
        </p:spPr>
        <p:txBody>
          <a:bodyPr wrap="none">
            <a:spAutoFit/>
          </a:bodyPr>
          <a:lstStyle/>
          <a:p>
            <a:r>
              <a:rPr lang="zh-CN" altLang="en-US" sz="4000" b="1" dirty="0">
                <a:solidFill>
                  <a:srgbClr val="FF0000"/>
                </a:solidFill>
                <a:latin typeface="Arial" panose="020B0604020202020204" pitchFamily="34" charset="0"/>
              </a:rPr>
              <a:t>课堂小结</a:t>
            </a:r>
            <a:endParaRPr lang="zh-CN" altLang="en-US" sz="40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55653"/>
                                        </p:tgtEl>
                                        <p:attrNameLst>
                                          <p:attrName>style.visibility</p:attrName>
                                        </p:attrNameLst>
                                      </p:cBhvr>
                                      <p:to>
                                        <p:strVal val="visible"/>
                                      </p:to>
                                    </p:set>
                                    <p:anim calcmode="lin" valueType="num">
                                      <p:cBhvr>
                                        <p:cTn id="7" dur="1000" fill="hold"/>
                                        <p:tgtEl>
                                          <p:spTgt spid="155653"/>
                                        </p:tgtEl>
                                        <p:attrNameLst>
                                          <p:attrName>ppt_w</p:attrName>
                                        </p:attrNameLst>
                                      </p:cBhvr>
                                      <p:tavLst>
                                        <p:tav tm="0">
                                          <p:val>
                                            <p:fltVal val="0"/>
                                          </p:val>
                                        </p:tav>
                                        <p:tav tm="100000">
                                          <p:val>
                                            <p:strVal val="#ppt_w"/>
                                          </p:val>
                                        </p:tav>
                                      </p:tavLst>
                                    </p:anim>
                                    <p:anim calcmode="lin" valueType="num">
                                      <p:cBhvr>
                                        <p:cTn id="8" dur="1000" fill="hold"/>
                                        <p:tgtEl>
                                          <p:spTgt spid="155653"/>
                                        </p:tgtEl>
                                        <p:attrNameLst>
                                          <p:attrName>ppt_h</p:attrName>
                                        </p:attrNameLst>
                                      </p:cBhvr>
                                      <p:tavLst>
                                        <p:tav tm="0">
                                          <p:val>
                                            <p:fltVal val="0"/>
                                          </p:val>
                                        </p:tav>
                                        <p:tav tm="100000">
                                          <p:val>
                                            <p:strVal val="#ppt_h"/>
                                          </p:val>
                                        </p:tav>
                                      </p:tavLst>
                                    </p:anim>
                                    <p:anim calcmode="lin" valueType="num">
                                      <p:cBhvr>
                                        <p:cTn id="9" dur="1000" fill="hold"/>
                                        <p:tgtEl>
                                          <p:spTgt spid="155653"/>
                                        </p:tgtEl>
                                        <p:attrNameLst>
                                          <p:attrName>style.rotation</p:attrName>
                                        </p:attrNameLst>
                                      </p:cBhvr>
                                      <p:tavLst>
                                        <p:tav tm="0">
                                          <p:val>
                                            <p:fltVal val="90"/>
                                          </p:val>
                                        </p:tav>
                                        <p:tav tm="100000">
                                          <p:val>
                                            <p:fltVal val="0"/>
                                          </p:val>
                                        </p:tav>
                                      </p:tavLst>
                                    </p:anim>
                                    <p:animEffect transition="in" filter="fade">
                                      <p:cBhvr>
                                        <p:cTn id="10" dur="10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天空, 户外, 山, 水&#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23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4"/>
          <p:cNvSpPr txBox="1"/>
          <p:nvPr/>
        </p:nvSpPr>
        <p:spPr>
          <a:xfrm rot="16200000">
            <a:off x="5883943" y="1314601"/>
            <a:ext cx="859790" cy="3154232"/>
          </a:xfrm>
          <a:prstGeom prst="rect">
            <a:avLst/>
          </a:prstGeom>
          <a:noFill/>
          <a:ln>
            <a:noFill/>
          </a:ln>
        </p:spPr>
        <p:txBody>
          <a:bodyPr vert="eaVert" wrap="square" rtlCol="0">
            <a:spAutoFit/>
          </a:bodyPr>
          <a:lstStyle/>
          <a:p>
            <a:pPr algn="ctr"/>
            <a:r>
              <a:rPr lang="zh-CN" altLang="en-US" sz="4400" b="1" spc="600" dirty="0">
                <a:solidFill>
                  <a:schemeClr val="bg1"/>
                </a:solidFill>
                <a:latin typeface="黑体" panose="02010609060101010101" pitchFamily="49" charset="-122"/>
                <a:ea typeface="黑体" panose="02010609060101010101" pitchFamily="49" charset="-122"/>
              </a:rPr>
              <a:t>拓展延伸</a:t>
            </a:r>
            <a:endParaRPr lang="zh-CN" altLang="en-US" sz="4400" b="1" spc="600"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2211354" y="1334277"/>
            <a:ext cx="6891630" cy="2431435"/>
          </a:xfrm>
          <a:prstGeom prst="rect">
            <a:avLst/>
          </a:prstGeom>
          <a:noFill/>
        </p:spPr>
        <p:txBody>
          <a:bodyPr wrap="none" rtlCol="0">
            <a:spAutoFit/>
          </a:bodyPr>
          <a:lstStyle/>
          <a:p>
            <a:r>
              <a:rPr lang="zh-CN" altLang="en-US" sz="4000" dirty="0">
                <a:solidFill>
                  <a:srgbClr val="FF0000"/>
                </a:solidFill>
              </a:rPr>
              <a:t>课后作业：</a:t>
            </a:r>
            <a:endParaRPr lang="en-US" altLang="zh-CN" sz="4000" dirty="0">
              <a:solidFill>
                <a:srgbClr val="FF0000"/>
              </a:solidFill>
            </a:endParaRPr>
          </a:p>
          <a:p>
            <a:endParaRPr lang="en-US" altLang="zh-CN" sz="4000" dirty="0">
              <a:solidFill>
                <a:srgbClr val="FF0000"/>
              </a:solidFill>
            </a:endParaRPr>
          </a:p>
          <a:p>
            <a:r>
              <a:rPr lang="en-US" altLang="zh-CN" sz="3600" dirty="0"/>
              <a:t>1</a:t>
            </a:r>
            <a:r>
              <a:rPr lang="zh-CN" altLang="en-US" sz="3600" dirty="0"/>
              <a:t>，生字词写一遍，</a:t>
            </a:r>
            <a:endParaRPr lang="en-US" altLang="zh-CN" sz="3600" dirty="0"/>
          </a:p>
          <a:p>
            <a:r>
              <a:rPr lang="en-US" altLang="zh-CN" sz="3600" dirty="0"/>
              <a:t>2</a:t>
            </a:r>
            <a:r>
              <a:rPr lang="zh-CN" altLang="en-US" sz="3600" dirty="0"/>
              <a:t>，积累有关大雁的诗句，成语。</a:t>
            </a:r>
            <a:endParaRPr lang="zh-CN" altLang="en-US" sz="3600" dirty="0"/>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childTnLst>
                          </p:cTn>
                        </p:par>
                        <p:par>
                          <p:cTn id="14" fill="hold">
                            <p:stCondLst>
                              <p:cond delay="2000"/>
                            </p:stCondLst>
                            <p:childTnLst>
                              <p:par>
                                <p:cTn id="15" presetID="14" presetClass="entr" presetSubtype="10" fill="hold" grpId="0" nodeType="afterEffect">
                                  <p:stCondLst>
                                    <p:cond delay="0"/>
                                  </p:stCondLst>
                                  <p:iterate type="lt">
                                    <p:tmPct val="30000"/>
                                  </p:iterate>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天空, 户外, 山, 水&#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23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4127616" y="2452574"/>
            <a:ext cx="4372580" cy="869512"/>
          </a:xfrm>
          <a:prstGeom prst="roundRect">
            <a:avLst>
              <a:gd name="adj" fmla="val 0"/>
            </a:avLst>
          </a:prstGeom>
          <a:solidFill>
            <a:srgbClr val="237590"/>
          </a:solidFill>
          <a:ln w="19050">
            <a:solidFill>
              <a:srgbClr val="23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1E6F7A"/>
              </a:solidFill>
              <a:latin typeface="黑体" panose="02010609060101010101" pitchFamily="49" charset="-122"/>
              <a:ea typeface="黑体" panose="02010609060101010101" pitchFamily="49" charset="-122"/>
            </a:endParaRPr>
          </a:p>
        </p:txBody>
      </p:sp>
      <p:sp>
        <p:nvSpPr>
          <p:cNvPr id="14" name="TextBox 4"/>
          <p:cNvSpPr txBox="1"/>
          <p:nvPr/>
        </p:nvSpPr>
        <p:spPr>
          <a:xfrm rot="16200000">
            <a:off x="5883943" y="1314601"/>
            <a:ext cx="859790" cy="3154232"/>
          </a:xfrm>
          <a:prstGeom prst="rect">
            <a:avLst/>
          </a:prstGeom>
          <a:noFill/>
          <a:ln>
            <a:noFill/>
          </a:ln>
        </p:spPr>
        <p:txBody>
          <a:bodyPr vert="eaVert" wrap="square" rtlCol="0">
            <a:spAutoFit/>
          </a:bodyPr>
          <a:lstStyle/>
          <a:p>
            <a:pPr algn="ctr"/>
            <a:r>
              <a:rPr lang="zh-CN" altLang="en-US" sz="4400" b="1" spc="600" dirty="0">
                <a:solidFill>
                  <a:schemeClr val="bg1"/>
                </a:solidFill>
                <a:latin typeface="黑体" panose="02010609060101010101" pitchFamily="49" charset="-122"/>
                <a:ea typeface="黑体" panose="02010609060101010101" pitchFamily="49" charset="-122"/>
              </a:rPr>
              <a:t>拓展延伸</a:t>
            </a:r>
            <a:endParaRPr lang="zh-CN" altLang="en-US" sz="4400" b="1" spc="600" dirty="0">
              <a:solidFill>
                <a:schemeClr val="bg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childTnLst>
                          </p:cTn>
                        </p:par>
                        <p:par>
                          <p:cTn id="14" fill="hold">
                            <p:stCondLst>
                              <p:cond delay="2000"/>
                            </p:stCondLst>
                            <p:childTnLst>
                              <p:par>
                                <p:cTn id="15" presetID="2" presetClass="entr" presetSubtype="1"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4" presetClass="entr" presetSubtype="10" fill="hold" grpId="0" nodeType="afterEffect">
                                  <p:stCondLst>
                                    <p:cond delay="0"/>
                                  </p:stCondLst>
                                  <p:iterate type="lt">
                                    <p:tmPct val="30000"/>
                                  </p:iterate>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p:cNvSpPr txBox="1"/>
          <p:nvPr/>
        </p:nvSpPr>
        <p:spPr>
          <a:xfrm>
            <a:off x="2250999" y="549377"/>
            <a:ext cx="8416895" cy="368300"/>
          </a:xfrm>
          <a:prstGeom prst="rect">
            <a:avLst/>
          </a:prstGeom>
          <a:noFill/>
          <a:ln w="9525">
            <a:noFill/>
          </a:ln>
        </p:spPr>
        <p:txBody>
          <a:bodyPr>
            <a:spAutoFit/>
          </a:bodyPr>
          <a:lstStyle/>
          <a:p>
            <a:pPr>
              <a:spcBef>
                <a:spcPct val="50000"/>
              </a:spcBef>
            </a:pPr>
            <a:endParaRPr lang="zh-CN" altLang="en-US" dirty="0">
              <a:latin typeface="Times New Roman" panose="02020603050405020304" pitchFamily="18" charset="0"/>
            </a:endParaRPr>
          </a:p>
        </p:txBody>
      </p:sp>
      <p:sp>
        <p:nvSpPr>
          <p:cNvPr id="39939" name="Text Box 9"/>
          <p:cNvSpPr txBox="1"/>
          <p:nvPr/>
        </p:nvSpPr>
        <p:spPr>
          <a:xfrm>
            <a:off x="2314511" y="1449656"/>
            <a:ext cx="184184" cy="368300"/>
          </a:xfrm>
          <a:prstGeom prst="rect">
            <a:avLst/>
          </a:prstGeom>
          <a:noFill/>
          <a:ln w="9525">
            <a:noFill/>
          </a:ln>
        </p:spPr>
        <p:txBody>
          <a:bodyPr>
            <a:spAutoFit/>
          </a:bodyPr>
          <a:lstStyle/>
          <a:p>
            <a:pPr>
              <a:spcBef>
                <a:spcPct val="50000"/>
              </a:spcBef>
            </a:pPr>
            <a:endParaRPr lang="zh-CN" altLang="en-US" dirty="0">
              <a:latin typeface="Times New Roman" panose="02020603050405020304" pitchFamily="18" charset="0"/>
            </a:endParaRPr>
          </a:p>
        </p:txBody>
      </p:sp>
      <p:sp>
        <p:nvSpPr>
          <p:cNvPr id="39940" name="Rectangle 12"/>
          <p:cNvSpPr>
            <a:spLocks noGrp="1"/>
          </p:cNvSpPr>
          <p:nvPr>
            <p:ph sz="quarter" idx="13"/>
          </p:nvPr>
        </p:nvSpPr>
        <p:spPr>
          <a:xfrm>
            <a:off x="3744196" y="1720801"/>
            <a:ext cx="6706842" cy="4526800"/>
          </a:xfrm>
        </p:spPr>
        <p:txBody>
          <a:bodyPr vert="horz" wrap="square" lIns="91456" tIns="45728" rIns="91456" bIns="45728" anchor="t"/>
          <a:lstStyle/>
          <a:p>
            <a:pPr eaLnBrk="1" hangingPunct="1">
              <a:buClr>
                <a:srgbClr val="C3260C"/>
              </a:buClr>
              <a:buSzPct val="130000"/>
              <a:buFont typeface="Georgia" panose="02040502050405020303" pitchFamily="18" charset="0"/>
            </a:pPr>
            <a:endParaRPr lang="zh-CN" altLang="en-US" sz="3200" b="1" dirty="0">
              <a:solidFill>
                <a:srgbClr val="0000CC"/>
              </a:solidFill>
            </a:endParaRPr>
          </a:p>
          <a:p>
            <a:pPr marL="0" indent="0" eaLnBrk="1" hangingPunct="1">
              <a:buClr>
                <a:srgbClr val="C3260C"/>
              </a:buClr>
              <a:buSzPct val="130000"/>
              <a:buFont typeface="Georgia" panose="02040502050405020303" pitchFamily="18" charset="0"/>
              <a:buNone/>
            </a:pPr>
            <a:r>
              <a:rPr lang="zh-CN" altLang="en-US" sz="4400" b="1" dirty="0">
                <a:solidFill>
                  <a:schemeClr val="tx1"/>
                </a:solidFill>
                <a:latin typeface="宋体" pitchFamily="2" charset="-122"/>
                <a:ea typeface="宋体" pitchFamily="2" charset="-122"/>
                <a:cs typeface="宋体" pitchFamily="2" charset="-122"/>
              </a:rPr>
              <a:t>沉鱼落雁 鸿雁哀鸣</a:t>
            </a:r>
            <a:endParaRPr lang="zh-CN" altLang="en-US" sz="4400" b="1" dirty="0">
              <a:solidFill>
                <a:schemeClr val="tx1"/>
              </a:solidFill>
              <a:latin typeface="宋体" pitchFamily="2" charset="-122"/>
              <a:ea typeface="宋体" pitchFamily="2" charset="-122"/>
              <a:cs typeface="宋体" pitchFamily="2" charset="-122"/>
            </a:endParaRPr>
          </a:p>
          <a:p>
            <a:pPr marL="0" indent="0" eaLnBrk="1" hangingPunct="1">
              <a:buClr>
                <a:srgbClr val="C3260C"/>
              </a:buClr>
              <a:buSzPct val="130000"/>
              <a:buFont typeface="Georgia" panose="02040502050405020303" pitchFamily="18" charset="0"/>
              <a:buNone/>
            </a:pPr>
            <a:r>
              <a:rPr lang="zh-CN" altLang="en-US" sz="4400" b="1" dirty="0">
                <a:solidFill>
                  <a:schemeClr val="tx1"/>
                </a:solidFill>
                <a:latin typeface="宋体" pitchFamily="2" charset="-122"/>
                <a:ea typeface="宋体" pitchFamily="2" charset="-122"/>
                <a:cs typeface="宋体" pitchFamily="2" charset="-122"/>
              </a:rPr>
              <a:t>衡阳断雁 雁过拔毛</a:t>
            </a:r>
            <a:endParaRPr lang="zh-CN" altLang="en-US" sz="4400" b="1" dirty="0">
              <a:solidFill>
                <a:schemeClr val="tx1"/>
              </a:solidFill>
              <a:latin typeface="宋体" pitchFamily="2" charset="-122"/>
              <a:ea typeface="宋体" pitchFamily="2" charset="-122"/>
              <a:cs typeface="宋体" pitchFamily="2" charset="-122"/>
            </a:endParaRPr>
          </a:p>
          <a:p>
            <a:pPr marL="0" indent="0" eaLnBrk="1" hangingPunct="1">
              <a:buClr>
                <a:srgbClr val="C3260C"/>
              </a:buClr>
              <a:buSzPct val="130000"/>
              <a:buFont typeface="Georgia" panose="02040502050405020303" pitchFamily="18" charset="0"/>
              <a:buNone/>
            </a:pPr>
            <a:r>
              <a:rPr lang="zh-CN" altLang="en-US" sz="4400" b="1" dirty="0">
                <a:solidFill>
                  <a:schemeClr val="tx1"/>
                </a:solidFill>
                <a:latin typeface="宋体" pitchFamily="2" charset="-122"/>
                <a:ea typeface="宋体" pitchFamily="2" charset="-122"/>
                <a:cs typeface="宋体" pitchFamily="2" charset="-122"/>
              </a:rPr>
              <a:t>雁塔题名 雁过留声</a:t>
            </a:r>
            <a:endParaRPr lang="zh-CN" altLang="en-US" sz="4400" b="1" dirty="0">
              <a:solidFill>
                <a:schemeClr val="tx1"/>
              </a:solidFill>
              <a:latin typeface="宋体" pitchFamily="2" charset="-122"/>
              <a:ea typeface="宋体" pitchFamily="2" charset="-122"/>
              <a:cs typeface="宋体" pitchFamily="2" charset="-122"/>
            </a:endParaRPr>
          </a:p>
        </p:txBody>
      </p:sp>
      <p:sp>
        <p:nvSpPr>
          <p:cNvPr id="39941" name="WordArt 16"/>
          <p:cNvSpPr>
            <a:spLocks noTextEdit="1"/>
          </p:cNvSpPr>
          <p:nvPr/>
        </p:nvSpPr>
        <p:spPr>
          <a:xfrm>
            <a:off x="1915974" y="139726"/>
            <a:ext cx="1260708" cy="2057781"/>
          </a:xfrm>
          <a:prstGeom prst="rect">
            <a:avLst/>
          </a:prstGeom>
        </p:spPr>
        <p:txBody>
          <a:bodyPr wrap="none" fromWordArt="1">
            <a:prstTxWarp prst="textSlantUp">
              <a:avLst>
                <a:gd name="adj" fmla="val 32056"/>
              </a:avLst>
            </a:prstTxWarp>
            <a:normAutofit/>
          </a:bodyPr>
          <a:lstStyle/>
          <a:p>
            <a:pPr algn="ctr"/>
            <a:r>
              <a:rPr lang="zh-CN" altLang="en-US" sz="36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itchFamily="2" charset="-122"/>
                <a:ea typeface="宋体" pitchFamily="2" charset="-122"/>
              </a:rPr>
              <a:t>成语</a:t>
            </a:r>
            <a:endParaRPr lang="zh-CN" altLang="en-US" sz="36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itchFamily="2" charset="-122"/>
              <a:ea typeface="宋体"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p:nvPr/>
        </p:nvSpPr>
        <p:spPr>
          <a:xfrm>
            <a:off x="2493931" y="906512"/>
            <a:ext cx="3357880" cy="430530"/>
          </a:xfrm>
          <a:prstGeom prst="rect">
            <a:avLst/>
          </a:prstGeom>
          <a:noFill/>
          <a:ln w="9525">
            <a:noFill/>
          </a:ln>
        </p:spPr>
        <p:txBody>
          <a:bodyPr wrap="none" lIns="0" tIns="0" rIns="0" bIns="0" anchor="ctr">
            <a:spAutoFit/>
          </a:bodyPr>
          <a:lstStyle/>
          <a:p>
            <a:r>
              <a:rPr lang="zh-CN" altLang="en-US" sz="2800" b="1" dirty="0">
                <a:latin typeface="Arial" panose="020B0604020202020204" pitchFamily="34" charset="0"/>
              </a:rPr>
              <a:t>白臀叶猴</a:t>
            </a:r>
            <a:r>
              <a:rPr lang="en-US" altLang="zh-CN" sz="2800" b="1" dirty="0">
                <a:latin typeface="Arial" panose="020B0604020202020204" pitchFamily="34" charset="0"/>
              </a:rPr>
              <a:t>(</a:t>
            </a:r>
            <a:r>
              <a:rPr lang="zh-CN" altLang="en-US" sz="2800" b="1" dirty="0">
                <a:latin typeface="Arial" panose="020B0604020202020204" pitchFamily="34" charset="0"/>
              </a:rPr>
              <a:t>中国</a:t>
            </a:r>
            <a:r>
              <a:rPr lang="en-US" altLang="zh-CN" sz="2800" b="1" dirty="0">
                <a:latin typeface="Arial" panose="020B0604020202020204" pitchFamily="34" charset="0"/>
              </a:rPr>
              <a:t>,1893), </a:t>
            </a:r>
            <a:endParaRPr lang="en-US" altLang="zh-CN" sz="2800" b="1" dirty="0">
              <a:latin typeface="Arial" panose="020B0604020202020204" pitchFamily="34" charset="0"/>
            </a:endParaRPr>
          </a:p>
        </p:txBody>
      </p:sp>
      <p:sp>
        <p:nvSpPr>
          <p:cNvPr id="41987" name="Rectangle 5"/>
          <p:cNvSpPr/>
          <p:nvPr/>
        </p:nvSpPr>
        <p:spPr>
          <a:xfrm>
            <a:off x="6239537" y="906512"/>
            <a:ext cx="3357880" cy="430530"/>
          </a:xfrm>
          <a:prstGeom prst="rect">
            <a:avLst/>
          </a:prstGeom>
          <a:noFill/>
          <a:ln w="9525">
            <a:noFill/>
          </a:ln>
        </p:spPr>
        <p:txBody>
          <a:bodyPr wrap="none" lIns="0" tIns="0" rIns="0" bIns="0" anchor="ctr">
            <a:spAutoFit/>
          </a:bodyPr>
          <a:lstStyle/>
          <a:p>
            <a:r>
              <a:rPr lang="zh-CN" altLang="en-US" sz="2800" b="1" dirty="0">
                <a:latin typeface="Arial" panose="020B0604020202020204" pitchFamily="34" charset="0"/>
              </a:rPr>
              <a:t>中国犀牛</a:t>
            </a:r>
            <a:r>
              <a:rPr lang="en-US" altLang="zh-CN" sz="2800" b="1" dirty="0">
                <a:latin typeface="Arial" panose="020B0604020202020204" pitchFamily="34" charset="0"/>
              </a:rPr>
              <a:t>(</a:t>
            </a:r>
            <a:r>
              <a:rPr lang="zh-CN" altLang="en-US" sz="2800" b="1" dirty="0">
                <a:latin typeface="Arial" panose="020B0604020202020204" pitchFamily="34" charset="0"/>
              </a:rPr>
              <a:t>中国</a:t>
            </a:r>
            <a:r>
              <a:rPr lang="en-US" altLang="zh-CN" sz="2800" b="1" dirty="0">
                <a:latin typeface="Arial" panose="020B0604020202020204" pitchFamily="34" charset="0"/>
              </a:rPr>
              <a:t>,1922), </a:t>
            </a:r>
            <a:endParaRPr lang="en-US" altLang="zh-CN" sz="2800" b="1" dirty="0">
              <a:latin typeface="Arial" panose="020B0604020202020204" pitchFamily="34" charset="0"/>
            </a:endParaRPr>
          </a:p>
        </p:txBody>
      </p:sp>
      <p:sp>
        <p:nvSpPr>
          <p:cNvPr id="41988" name="Rectangle 6"/>
          <p:cNvSpPr/>
          <p:nvPr/>
        </p:nvSpPr>
        <p:spPr>
          <a:xfrm>
            <a:off x="2493931" y="1411430"/>
            <a:ext cx="4177486"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普氏野马</a:t>
            </a:r>
            <a:r>
              <a:rPr lang="en-US" altLang="zh-CN" sz="2800" b="1" dirty="0">
                <a:latin typeface="Arial" panose="020B0604020202020204" pitchFamily="34" charset="0"/>
              </a:rPr>
              <a:t>(</a:t>
            </a:r>
            <a:r>
              <a:rPr lang="zh-CN" altLang="en-US" sz="2800" b="1" dirty="0">
                <a:latin typeface="Arial" panose="020B0604020202020204" pitchFamily="34" charset="0"/>
              </a:rPr>
              <a:t>中国</a:t>
            </a:r>
            <a:r>
              <a:rPr lang="en-US" altLang="zh-CN" sz="2800" b="1" dirty="0">
                <a:latin typeface="Arial" panose="020B0604020202020204" pitchFamily="34" charset="0"/>
              </a:rPr>
              <a:t>,1947), </a:t>
            </a:r>
            <a:endParaRPr lang="en-US" altLang="zh-CN" sz="2800" b="1" dirty="0">
              <a:latin typeface="Arial" panose="020B0604020202020204" pitchFamily="34" charset="0"/>
            </a:endParaRPr>
          </a:p>
        </p:txBody>
      </p:sp>
      <p:sp>
        <p:nvSpPr>
          <p:cNvPr id="41989" name="Rectangle 7"/>
          <p:cNvSpPr/>
          <p:nvPr/>
        </p:nvSpPr>
        <p:spPr>
          <a:xfrm>
            <a:off x="2025552" y="277126"/>
            <a:ext cx="4825305" cy="492125"/>
          </a:xfrm>
          <a:prstGeom prst="rect">
            <a:avLst/>
          </a:prstGeom>
          <a:noFill/>
          <a:ln w="9525">
            <a:noFill/>
          </a:ln>
        </p:spPr>
        <p:txBody>
          <a:bodyPr lIns="0" tIns="0" rIns="0" bIns="0" anchor="ctr">
            <a:spAutoFit/>
          </a:bodyPr>
          <a:lstStyle/>
          <a:p>
            <a:r>
              <a:rPr lang="zh-CN" altLang="en-US" sz="3200" b="1" dirty="0">
                <a:solidFill>
                  <a:srgbClr val="FF0000"/>
                </a:solidFill>
                <a:latin typeface="Arial" panose="020B0604020202020204" pitchFamily="34" charset="0"/>
              </a:rPr>
              <a:t>近年动物灭绝记载</a:t>
            </a:r>
            <a:r>
              <a:rPr lang="en-US" altLang="zh-CN" sz="3200" b="1" dirty="0">
                <a:solidFill>
                  <a:srgbClr val="FF0000"/>
                </a:solidFill>
                <a:latin typeface="Arial" panose="020B0604020202020204" pitchFamily="34" charset="0"/>
              </a:rPr>
              <a:t>(</a:t>
            </a:r>
            <a:r>
              <a:rPr lang="zh-CN" altLang="en-US" sz="3200" b="1" dirty="0">
                <a:solidFill>
                  <a:srgbClr val="FF0000"/>
                </a:solidFill>
                <a:latin typeface="Arial" panose="020B0604020202020204" pitchFamily="34" charset="0"/>
              </a:rPr>
              <a:t>中国的</a:t>
            </a:r>
            <a:r>
              <a:rPr lang="en-US" altLang="zh-CN" sz="3200" b="1" dirty="0">
                <a:solidFill>
                  <a:srgbClr val="FF0000"/>
                </a:solidFill>
                <a:latin typeface="Arial" panose="020B0604020202020204" pitchFamily="34" charset="0"/>
              </a:rPr>
              <a:t>):</a:t>
            </a:r>
            <a:r>
              <a:rPr lang="en-US" altLang="zh-CN" sz="3200" b="1" dirty="0">
                <a:solidFill>
                  <a:schemeClr val="tx2"/>
                </a:solidFill>
                <a:latin typeface="Arial" panose="020B0604020202020204" pitchFamily="34" charset="0"/>
              </a:rPr>
              <a:t> </a:t>
            </a:r>
            <a:endParaRPr lang="en-US" altLang="zh-CN" sz="3200" b="1" dirty="0">
              <a:solidFill>
                <a:schemeClr val="tx2"/>
              </a:solidFill>
              <a:latin typeface="Arial" panose="020B0604020202020204" pitchFamily="34" charset="0"/>
            </a:endParaRPr>
          </a:p>
        </p:txBody>
      </p:sp>
      <p:sp>
        <p:nvSpPr>
          <p:cNvPr id="41990" name="Rectangle 8"/>
          <p:cNvSpPr/>
          <p:nvPr/>
        </p:nvSpPr>
        <p:spPr>
          <a:xfrm>
            <a:off x="2025552" y="1992888"/>
            <a:ext cx="5023780" cy="492125"/>
          </a:xfrm>
          <a:prstGeom prst="rect">
            <a:avLst/>
          </a:prstGeom>
          <a:noFill/>
          <a:ln w="9525">
            <a:noFill/>
          </a:ln>
        </p:spPr>
        <p:txBody>
          <a:bodyPr lIns="0" tIns="0" rIns="0" bIns="0" anchor="ctr">
            <a:spAutoFit/>
          </a:bodyPr>
          <a:lstStyle/>
          <a:p>
            <a:r>
              <a:rPr lang="zh-CN" altLang="en-US" sz="3200" b="1" dirty="0">
                <a:solidFill>
                  <a:srgbClr val="FF0000"/>
                </a:solidFill>
                <a:latin typeface="Arial" panose="020B0604020202020204" pitchFamily="34" charset="0"/>
              </a:rPr>
              <a:t>我国频临灭绝的动物如</a:t>
            </a:r>
            <a:r>
              <a:rPr lang="en-US" altLang="zh-CN" sz="3200" b="1" dirty="0">
                <a:solidFill>
                  <a:srgbClr val="FF0000"/>
                </a:solidFill>
                <a:latin typeface="Arial" panose="020B0604020202020204" pitchFamily="34" charset="0"/>
              </a:rPr>
              <a:t>: </a:t>
            </a:r>
            <a:endParaRPr lang="en-US" altLang="zh-CN" sz="3200" b="1" dirty="0">
              <a:solidFill>
                <a:srgbClr val="FF0000"/>
              </a:solidFill>
              <a:latin typeface="Arial" panose="020B0604020202020204" pitchFamily="34" charset="0"/>
            </a:endParaRPr>
          </a:p>
        </p:txBody>
      </p:sp>
      <p:sp>
        <p:nvSpPr>
          <p:cNvPr id="41991" name="Rectangle 9"/>
          <p:cNvSpPr/>
          <p:nvPr/>
        </p:nvSpPr>
        <p:spPr>
          <a:xfrm>
            <a:off x="2422481" y="2635619"/>
            <a:ext cx="4969795"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糜鹿</a:t>
            </a:r>
            <a:r>
              <a:rPr lang="en-US" altLang="zh-CN" sz="2800" b="1" dirty="0">
                <a:latin typeface="Arial" panose="020B0604020202020204" pitchFamily="34" charset="0"/>
              </a:rPr>
              <a:t>(</a:t>
            </a:r>
            <a:r>
              <a:rPr lang="zh-CN" altLang="en-US" sz="2800" b="1" dirty="0">
                <a:latin typeface="Arial" panose="020B0604020202020204" pitchFamily="34" charset="0"/>
              </a:rPr>
              <a:t>全世界</a:t>
            </a:r>
            <a:r>
              <a:rPr lang="en-US" altLang="zh-CN" sz="2800" b="1" dirty="0">
                <a:latin typeface="Arial" panose="020B0604020202020204" pitchFamily="34" charset="0"/>
              </a:rPr>
              <a:t>3000</a:t>
            </a:r>
            <a:r>
              <a:rPr lang="zh-CN" altLang="en-US" sz="2800" b="1" dirty="0">
                <a:latin typeface="Arial" panose="020B0604020202020204" pitchFamily="34" charset="0"/>
              </a:rPr>
              <a:t>头</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1992" name="Rectangle 10"/>
          <p:cNvSpPr/>
          <p:nvPr/>
        </p:nvSpPr>
        <p:spPr>
          <a:xfrm>
            <a:off x="6455477" y="2707070"/>
            <a:ext cx="3312138"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华南虎</a:t>
            </a:r>
            <a:r>
              <a:rPr lang="en-US" altLang="zh-CN" sz="2800" b="1" dirty="0">
                <a:latin typeface="Arial" panose="020B0604020202020204" pitchFamily="34" charset="0"/>
              </a:rPr>
              <a:t>(50</a:t>
            </a:r>
            <a:r>
              <a:rPr lang="zh-CN" altLang="en-US" sz="2800" b="1" dirty="0">
                <a:latin typeface="Arial" panose="020B0604020202020204" pitchFamily="34" charset="0"/>
              </a:rPr>
              <a:t>头</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1993" name="Rectangle 11"/>
          <p:cNvSpPr/>
          <p:nvPr/>
        </p:nvSpPr>
        <p:spPr>
          <a:xfrm>
            <a:off x="2422481" y="3211989"/>
            <a:ext cx="3337560" cy="430530"/>
          </a:xfrm>
          <a:prstGeom prst="rect">
            <a:avLst/>
          </a:prstGeom>
          <a:noFill/>
          <a:ln w="9525">
            <a:noFill/>
          </a:ln>
        </p:spPr>
        <p:txBody>
          <a:bodyPr wrap="none" lIns="0" tIns="0" rIns="0" bIns="0" anchor="ctr">
            <a:spAutoFit/>
          </a:bodyPr>
          <a:lstStyle/>
          <a:p>
            <a:r>
              <a:rPr lang="zh-CN" altLang="en-US" sz="2800" b="1" dirty="0">
                <a:latin typeface="Arial" panose="020B0604020202020204" pitchFamily="34" charset="0"/>
              </a:rPr>
              <a:t>雪豹</a:t>
            </a:r>
            <a:r>
              <a:rPr lang="en-US" altLang="zh-CN" sz="2800" b="1" dirty="0">
                <a:latin typeface="Arial" panose="020B0604020202020204" pitchFamily="34" charset="0"/>
              </a:rPr>
              <a:t>(1000</a:t>
            </a:r>
            <a:r>
              <a:rPr lang="zh-CN" altLang="en-US" sz="2800" b="1" dirty="0">
                <a:latin typeface="Arial" panose="020B0604020202020204" pitchFamily="34" charset="0"/>
              </a:rPr>
              <a:t>～</a:t>
            </a:r>
            <a:r>
              <a:rPr lang="en-US" altLang="zh-CN" sz="2800" b="1" dirty="0">
                <a:latin typeface="Arial" panose="020B0604020202020204" pitchFamily="34" charset="0"/>
              </a:rPr>
              <a:t>2000</a:t>
            </a:r>
            <a:r>
              <a:rPr lang="zh-CN" altLang="en-US" sz="2800" b="1" dirty="0">
                <a:latin typeface="Arial" panose="020B0604020202020204" pitchFamily="34" charset="0"/>
              </a:rPr>
              <a:t>头</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1994" name="Rectangle 12"/>
          <p:cNvSpPr/>
          <p:nvPr/>
        </p:nvSpPr>
        <p:spPr>
          <a:xfrm>
            <a:off x="6455477" y="3283439"/>
            <a:ext cx="2547620" cy="430530"/>
          </a:xfrm>
          <a:prstGeom prst="rect">
            <a:avLst/>
          </a:prstGeom>
          <a:noFill/>
          <a:ln w="9525">
            <a:noFill/>
          </a:ln>
        </p:spPr>
        <p:txBody>
          <a:bodyPr wrap="none" lIns="0" tIns="0" rIns="0" bIns="0" anchor="ctr">
            <a:spAutoFit/>
          </a:bodyPr>
          <a:lstStyle/>
          <a:p>
            <a:r>
              <a:rPr lang="zh-CN" altLang="en-US" sz="2800" b="1" dirty="0">
                <a:latin typeface="Arial" panose="020B0604020202020204" pitchFamily="34" charset="0"/>
              </a:rPr>
              <a:t>扬子鳄</a:t>
            </a:r>
            <a:r>
              <a:rPr lang="en-US" altLang="zh-CN" sz="2800" b="1" dirty="0">
                <a:latin typeface="Arial" panose="020B0604020202020204" pitchFamily="34" charset="0"/>
              </a:rPr>
              <a:t>(1500</a:t>
            </a:r>
            <a:r>
              <a:rPr lang="zh-CN" altLang="en-US" sz="2800" b="1" dirty="0">
                <a:latin typeface="Arial" panose="020B0604020202020204" pitchFamily="34" charset="0"/>
              </a:rPr>
              <a:t>只</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1995" name="Rectangle 13"/>
          <p:cNvSpPr/>
          <p:nvPr/>
        </p:nvSpPr>
        <p:spPr>
          <a:xfrm>
            <a:off x="2422481" y="3864572"/>
            <a:ext cx="3240687"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白暨豚</a:t>
            </a:r>
            <a:r>
              <a:rPr lang="en-US" altLang="zh-CN" sz="2800" b="1" dirty="0">
                <a:latin typeface="Arial" panose="020B0604020202020204" pitchFamily="34" charset="0"/>
              </a:rPr>
              <a:t>(100</a:t>
            </a:r>
            <a:r>
              <a:rPr lang="zh-CN" altLang="en-US" sz="2800" b="1" dirty="0">
                <a:latin typeface="Arial" panose="020B0604020202020204" pitchFamily="34" charset="0"/>
              </a:rPr>
              <a:t>只</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1996" name="Rectangle 14"/>
          <p:cNvSpPr/>
          <p:nvPr/>
        </p:nvSpPr>
        <p:spPr>
          <a:xfrm>
            <a:off x="6455477" y="3937610"/>
            <a:ext cx="3528078"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大熊猫</a:t>
            </a:r>
            <a:r>
              <a:rPr lang="en-US" altLang="zh-CN" sz="2800" b="1" dirty="0">
                <a:latin typeface="Arial" panose="020B0604020202020204" pitchFamily="34" charset="0"/>
              </a:rPr>
              <a:t>(1000</a:t>
            </a:r>
            <a:r>
              <a:rPr lang="zh-CN" altLang="en-US" sz="2800" b="1" dirty="0">
                <a:latin typeface="Arial" panose="020B0604020202020204" pitchFamily="34" charset="0"/>
              </a:rPr>
              <a:t>只</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1997" name="Rectangle 15"/>
          <p:cNvSpPr/>
          <p:nvPr/>
        </p:nvSpPr>
        <p:spPr>
          <a:xfrm>
            <a:off x="2422481" y="4507628"/>
            <a:ext cx="3672567"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黑犀牛</a:t>
            </a:r>
            <a:r>
              <a:rPr lang="en-US" altLang="zh-CN" sz="2800" b="1" dirty="0">
                <a:latin typeface="Arial" panose="020B0604020202020204" pitchFamily="34" charset="0"/>
              </a:rPr>
              <a:t>(3500</a:t>
            </a:r>
            <a:r>
              <a:rPr lang="zh-CN" altLang="en-US" sz="2800" b="1" dirty="0">
                <a:latin typeface="Arial" panose="020B0604020202020204" pitchFamily="34" charset="0"/>
              </a:rPr>
              <a:t>头</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1998" name="Rectangle 16"/>
          <p:cNvSpPr/>
          <p:nvPr/>
        </p:nvSpPr>
        <p:spPr>
          <a:xfrm>
            <a:off x="6455477" y="4580667"/>
            <a:ext cx="2880258"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指猴</a:t>
            </a:r>
            <a:r>
              <a:rPr lang="en-US" altLang="zh-CN" sz="2800" b="1" dirty="0">
                <a:latin typeface="Arial" panose="020B0604020202020204" pitchFamily="34" charset="0"/>
              </a:rPr>
              <a:t>(9</a:t>
            </a:r>
            <a:r>
              <a:rPr lang="zh-CN" altLang="en-US" sz="2800" b="1" dirty="0">
                <a:latin typeface="Arial" panose="020B0604020202020204" pitchFamily="34" charset="0"/>
              </a:rPr>
              <a:t>只</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1999" name="Rectangle 17"/>
          <p:cNvSpPr/>
          <p:nvPr/>
        </p:nvSpPr>
        <p:spPr>
          <a:xfrm>
            <a:off x="2422481" y="5157036"/>
            <a:ext cx="5544577"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绒毛蛛猴</a:t>
            </a:r>
            <a:r>
              <a:rPr lang="en-US" altLang="zh-CN" sz="2800" b="1" dirty="0">
                <a:latin typeface="Arial" panose="020B0604020202020204" pitchFamily="34" charset="0"/>
              </a:rPr>
              <a:t>(100</a:t>
            </a:r>
            <a:r>
              <a:rPr lang="zh-CN" altLang="en-US" sz="2800" b="1" dirty="0">
                <a:latin typeface="Arial" panose="020B0604020202020204" pitchFamily="34" charset="0"/>
              </a:rPr>
              <a:t>只</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2000" name="Rectangle 18"/>
          <p:cNvSpPr/>
          <p:nvPr/>
        </p:nvSpPr>
        <p:spPr>
          <a:xfrm>
            <a:off x="6455477" y="5157036"/>
            <a:ext cx="3745606"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滇金丝猴</a:t>
            </a:r>
            <a:r>
              <a:rPr lang="en-US" altLang="zh-CN" sz="2800" b="1" dirty="0">
                <a:latin typeface="Arial" panose="020B0604020202020204" pitchFamily="34" charset="0"/>
              </a:rPr>
              <a:t>(1000</a:t>
            </a:r>
            <a:r>
              <a:rPr lang="zh-CN" altLang="en-US" sz="2800" b="1" dirty="0">
                <a:latin typeface="Arial" panose="020B0604020202020204" pitchFamily="34" charset="0"/>
              </a:rPr>
              <a:t>只</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2001" name="Rectangle 19"/>
          <p:cNvSpPr/>
          <p:nvPr/>
        </p:nvSpPr>
        <p:spPr>
          <a:xfrm>
            <a:off x="2422481" y="5733405"/>
            <a:ext cx="3601117" cy="430530"/>
          </a:xfrm>
          <a:prstGeom prst="rect">
            <a:avLst/>
          </a:prstGeom>
          <a:noFill/>
          <a:ln w="9525">
            <a:noFill/>
          </a:ln>
        </p:spPr>
        <p:txBody>
          <a:bodyPr lIns="0" tIns="0" rIns="0" bIns="0" anchor="ctr">
            <a:spAutoFit/>
          </a:bodyPr>
          <a:lstStyle/>
          <a:p>
            <a:r>
              <a:rPr lang="zh-CN" altLang="en-US" sz="2800" b="1" dirty="0">
                <a:latin typeface="Arial" panose="020B0604020202020204" pitchFamily="34" charset="0"/>
              </a:rPr>
              <a:t>野金丝猴</a:t>
            </a:r>
            <a:r>
              <a:rPr lang="en-US" altLang="zh-CN" sz="2800" b="1" dirty="0">
                <a:latin typeface="Arial" panose="020B0604020202020204" pitchFamily="34" charset="0"/>
              </a:rPr>
              <a:t>(700</a:t>
            </a:r>
            <a:r>
              <a:rPr lang="zh-CN" altLang="en-US" sz="2800" b="1" dirty="0">
                <a:latin typeface="Arial" panose="020B0604020202020204" pitchFamily="34" charset="0"/>
              </a:rPr>
              <a:t>只</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42002" name="Rectangle 20"/>
          <p:cNvSpPr/>
          <p:nvPr/>
        </p:nvSpPr>
        <p:spPr>
          <a:xfrm>
            <a:off x="6455477" y="5738169"/>
            <a:ext cx="2863850" cy="430530"/>
          </a:xfrm>
          <a:prstGeom prst="rect">
            <a:avLst/>
          </a:prstGeom>
          <a:noFill/>
          <a:ln w="9525">
            <a:noFill/>
          </a:ln>
        </p:spPr>
        <p:txBody>
          <a:bodyPr wrap="none" lIns="0" tIns="0" rIns="0" bIns="0" anchor="ctr">
            <a:spAutoFit/>
          </a:bodyPr>
          <a:lstStyle/>
          <a:p>
            <a:r>
              <a:rPr lang="zh-CN" altLang="en-US" sz="2800" b="1" dirty="0">
                <a:latin typeface="Arial" panose="020B0604020202020204" pitchFamily="34" charset="0"/>
              </a:rPr>
              <a:t>白眉长臂猴</a:t>
            </a:r>
            <a:r>
              <a:rPr lang="en-US" altLang="zh-CN" sz="2800" b="1" dirty="0">
                <a:latin typeface="Arial" panose="020B0604020202020204" pitchFamily="34" charset="0"/>
              </a:rPr>
              <a:t>(70</a:t>
            </a:r>
            <a:r>
              <a:rPr lang="zh-CN" altLang="en-US" sz="2800" b="1" dirty="0">
                <a:latin typeface="Arial" panose="020B0604020202020204" pitchFamily="34" charset="0"/>
              </a:rPr>
              <a:t>只</a:t>
            </a:r>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4" descr="61793260"/>
          <p:cNvPicPr>
            <a:picLocks noChangeAspect="1"/>
          </p:cNvPicPr>
          <p:nvPr/>
        </p:nvPicPr>
        <p:blipFill>
          <a:blip r:embed="rId1"/>
          <a:stretch>
            <a:fillRect/>
          </a:stretch>
        </p:blipFill>
        <p:spPr>
          <a:xfrm>
            <a:off x="1522201" y="3321665"/>
            <a:ext cx="4717336" cy="3537605"/>
          </a:xfrm>
          <a:prstGeom prst="rect">
            <a:avLst/>
          </a:prstGeom>
          <a:noFill/>
          <a:ln w="9525">
            <a:noFill/>
          </a:ln>
        </p:spPr>
      </p:pic>
      <p:pic>
        <p:nvPicPr>
          <p:cNvPr id="163845" name="Picture 5" descr="熊猫"/>
          <p:cNvPicPr>
            <a:picLocks noChangeAspect="1"/>
          </p:cNvPicPr>
          <p:nvPr/>
        </p:nvPicPr>
        <p:blipFill>
          <a:blip r:embed="rId2"/>
          <a:stretch>
            <a:fillRect/>
          </a:stretch>
        </p:blipFill>
        <p:spPr>
          <a:xfrm>
            <a:off x="1522201" y="0"/>
            <a:ext cx="4717336" cy="3539193"/>
          </a:xfrm>
          <a:prstGeom prst="rect">
            <a:avLst/>
          </a:prstGeom>
          <a:noFill/>
          <a:ln w="9525">
            <a:noFill/>
          </a:ln>
        </p:spPr>
      </p:pic>
      <p:pic>
        <p:nvPicPr>
          <p:cNvPr id="163846" name="Picture 6" descr="bjlz050310-34"/>
          <p:cNvPicPr>
            <a:picLocks noChangeAspect="1"/>
          </p:cNvPicPr>
          <p:nvPr/>
        </p:nvPicPr>
        <p:blipFill>
          <a:blip r:embed="rId3"/>
          <a:stretch>
            <a:fillRect/>
          </a:stretch>
        </p:blipFill>
        <p:spPr>
          <a:xfrm>
            <a:off x="6310987" y="0"/>
            <a:ext cx="4356907" cy="2943770"/>
          </a:xfrm>
          <a:prstGeom prst="rect">
            <a:avLst/>
          </a:prstGeom>
          <a:noFill/>
          <a:ln w="9525">
            <a:noFill/>
          </a:ln>
        </p:spPr>
      </p:pic>
      <p:sp>
        <p:nvSpPr>
          <p:cNvPr id="163847" name="Rectangle 7"/>
          <p:cNvSpPr/>
          <p:nvPr/>
        </p:nvSpPr>
        <p:spPr>
          <a:xfrm>
            <a:off x="6815906" y="4828482"/>
            <a:ext cx="3004820" cy="706755"/>
          </a:xfrm>
          <a:prstGeom prst="rect">
            <a:avLst/>
          </a:prstGeom>
          <a:noFill/>
          <a:ln w="9525">
            <a:noFill/>
          </a:ln>
        </p:spPr>
        <p:txBody>
          <a:bodyPr wrap="none">
            <a:spAutoFit/>
          </a:bodyPr>
          <a:lstStyle/>
          <a:p>
            <a:r>
              <a:rPr lang="zh-CN" altLang="en-US" sz="4000" b="1" dirty="0">
                <a:latin typeface="Arial" panose="020B0604020202020204" pitchFamily="34" charset="0"/>
              </a:rPr>
              <a:t>左图  大熊猫</a:t>
            </a:r>
            <a:endParaRPr lang="zh-CN" altLang="en-US" sz="4000" b="1" dirty="0">
              <a:latin typeface="Arial" panose="020B0604020202020204" pitchFamily="34" charset="0"/>
            </a:endParaRPr>
          </a:p>
        </p:txBody>
      </p:sp>
      <p:sp>
        <p:nvSpPr>
          <p:cNvPr id="163848" name="Rectangle 8"/>
          <p:cNvSpPr/>
          <p:nvPr/>
        </p:nvSpPr>
        <p:spPr>
          <a:xfrm>
            <a:off x="7031846" y="3574125"/>
            <a:ext cx="2519830" cy="706755"/>
          </a:xfrm>
          <a:prstGeom prst="rect">
            <a:avLst/>
          </a:prstGeom>
          <a:noFill/>
          <a:ln w="9525">
            <a:noFill/>
          </a:ln>
        </p:spPr>
        <p:txBody>
          <a:bodyPr>
            <a:spAutoFit/>
          </a:bodyPr>
          <a:lstStyle/>
          <a:p>
            <a:r>
              <a:rPr lang="zh-CN" altLang="en-US" sz="4000" b="1" dirty="0">
                <a:latin typeface="Arial" panose="020B0604020202020204" pitchFamily="34" charset="0"/>
              </a:rPr>
              <a:t>上图  糜鹿</a:t>
            </a:r>
            <a:endParaRPr lang="zh-CN" altLang="en-US" sz="4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p:cTn id="7" dur="1000" fill="hold"/>
                                        <p:tgtEl>
                                          <p:spTgt spid="163846"/>
                                        </p:tgtEl>
                                        <p:attrNameLst>
                                          <p:attrName>ppt_x</p:attrName>
                                        </p:attrNameLst>
                                      </p:cBhvr>
                                      <p:tavLst>
                                        <p:tav tm="0">
                                          <p:val>
                                            <p:strVal val="#ppt_x-.2"/>
                                          </p:val>
                                        </p:tav>
                                        <p:tav tm="100000">
                                          <p:val>
                                            <p:strVal val="#ppt_x"/>
                                          </p:val>
                                        </p:tav>
                                      </p:tavLst>
                                    </p:anim>
                                    <p:anim calcmode="lin" valueType="num">
                                      <p:cBhvr>
                                        <p:cTn id="8" dur="1000" fill="hold"/>
                                        <p:tgtEl>
                                          <p:spTgt spid="1638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46"/>
                                        </p:tgtEl>
                                      </p:cBhvr>
                                    </p:animEffect>
                                  </p:childTnLst>
                                </p:cTn>
                              </p:par>
                              <p:par>
                                <p:cTn id="10" presetID="31" presetClass="entr" presetSubtype="0" fill="hold" grpId="0" nodeType="withEffect">
                                  <p:stCondLst>
                                    <p:cond delay="0"/>
                                  </p:stCondLst>
                                  <p:iterate type="lt">
                                    <p:tmPct val="5000"/>
                                  </p:iterate>
                                  <p:childTnLst>
                                    <p:set>
                                      <p:cBhvr>
                                        <p:cTn id="11" dur="1" fill="hold">
                                          <p:stCondLst>
                                            <p:cond delay="0"/>
                                          </p:stCondLst>
                                        </p:cTn>
                                        <p:tgtEl>
                                          <p:spTgt spid="163848"/>
                                        </p:tgtEl>
                                        <p:attrNameLst>
                                          <p:attrName>style.visibility</p:attrName>
                                        </p:attrNameLst>
                                      </p:cBhvr>
                                      <p:to>
                                        <p:strVal val="visible"/>
                                      </p:to>
                                    </p:set>
                                    <p:anim calcmode="lin" valueType="num">
                                      <p:cBhvr>
                                        <p:cTn id="12" dur="1000" fill="hold"/>
                                        <p:tgtEl>
                                          <p:spTgt spid="163848"/>
                                        </p:tgtEl>
                                        <p:attrNameLst>
                                          <p:attrName>ppt_w</p:attrName>
                                        </p:attrNameLst>
                                      </p:cBhvr>
                                      <p:tavLst>
                                        <p:tav tm="0">
                                          <p:val>
                                            <p:fltVal val="0"/>
                                          </p:val>
                                        </p:tav>
                                        <p:tav tm="100000">
                                          <p:val>
                                            <p:strVal val="#ppt_w"/>
                                          </p:val>
                                        </p:tav>
                                      </p:tavLst>
                                    </p:anim>
                                    <p:anim calcmode="lin" valueType="num">
                                      <p:cBhvr>
                                        <p:cTn id="13" dur="1000" fill="hold"/>
                                        <p:tgtEl>
                                          <p:spTgt spid="163848"/>
                                        </p:tgtEl>
                                        <p:attrNameLst>
                                          <p:attrName>ppt_h</p:attrName>
                                        </p:attrNameLst>
                                      </p:cBhvr>
                                      <p:tavLst>
                                        <p:tav tm="0">
                                          <p:val>
                                            <p:fltVal val="0"/>
                                          </p:val>
                                        </p:tav>
                                        <p:tav tm="100000">
                                          <p:val>
                                            <p:strVal val="#ppt_h"/>
                                          </p:val>
                                        </p:tav>
                                      </p:tavLst>
                                    </p:anim>
                                    <p:anim calcmode="lin" valueType="num">
                                      <p:cBhvr>
                                        <p:cTn id="14" dur="1000" fill="hold"/>
                                        <p:tgtEl>
                                          <p:spTgt spid="163848"/>
                                        </p:tgtEl>
                                        <p:attrNameLst>
                                          <p:attrName>style.rotation</p:attrName>
                                        </p:attrNameLst>
                                      </p:cBhvr>
                                      <p:tavLst>
                                        <p:tav tm="0">
                                          <p:val>
                                            <p:fltVal val="90"/>
                                          </p:val>
                                        </p:tav>
                                        <p:tav tm="100000">
                                          <p:val>
                                            <p:fltVal val="0"/>
                                          </p:val>
                                        </p:tav>
                                      </p:tavLst>
                                    </p:anim>
                                    <p:animEffect transition="in" filter="fade">
                                      <p:cBhvr>
                                        <p:cTn id="15" dur="1000"/>
                                        <p:tgtEl>
                                          <p:spTgt spid="163848"/>
                                        </p:tgtEl>
                                      </p:cBhvr>
                                    </p:animEffect>
                                  </p:childTnLst>
                                </p:cTn>
                              </p:par>
                            </p:childTnLst>
                          </p:cTn>
                        </p:par>
                        <p:par>
                          <p:cTn id="16" fill="hold">
                            <p:stCondLst>
                              <p:cond delay="1250"/>
                            </p:stCondLst>
                            <p:childTnLst>
                              <p:par>
                                <p:cTn id="17" presetID="29" presetClass="entr" presetSubtype="0" fill="hold" nodeType="afterEffect">
                                  <p:stCondLst>
                                    <p:cond delay="0"/>
                                  </p:stCondLst>
                                  <p:childTnLst>
                                    <p:set>
                                      <p:cBhvr>
                                        <p:cTn id="18" dur="1" fill="hold">
                                          <p:stCondLst>
                                            <p:cond delay="0"/>
                                          </p:stCondLst>
                                        </p:cTn>
                                        <p:tgtEl>
                                          <p:spTgt spid="163845"/>
                                        </p:tgtEl>
                                        <p:attrNameLst>
                                          <p:attrName>style.visibility</p:attrName>
                                        </p:attrNameLst>
                                      </p:cBhvr>
                                      <p:to>
                                        <p:strVal val="visible"/>
                                      </p:to>
                                    </p:set>
                                    <p:anim calcmode="lin" valueType="num">
                                      <p:cBhvr>
                                        <p:cTn id="19" dur="1000" fill="hold"/>
                                        <p:tgtEl>
                                          <p:spTgt spid="163845"/>
                                        </p:tgtEl>
                                        <p:attrNameLst>
                                          <p:attrName>ppt_x</p:attrName>
                                        </p:attrNameLst>
                                      </p:cBhvr>
                                      <p:tavLst>
                                        <p:tav tm="0">
                                          <p:val>
                                            <p:strVal val="#ppt_x-.2"/>
                                          </p:val>
                                        </p:tav>
                                        <p:tav tm="100000">
                                          <p:val>
                                            <p:strVal val="#ppt_x"/>
                                          </p:val>
                                        </p:tav>
                                      </p:tavLst>
                                    </p:anim>
                                    <p:anim calcmode="lin" valueType="num">
                                      <p:cBhvr>
                                        <p:cTn id="20" dur="1000" fill="hold"/>
                                        <p:tgtEl>
                                          <p:spTgt spid="16384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3845"/>
                                        </p:tgtEl>
                                      </p:cBhvr>
                                    </p:animEffect>
                                  </p:childTnLst>
                                </p:cTn>
                              </p:par>
                            </p:childTnLst>
                          </p:cTn>
                        </p:par>
                        <p:par>
                          <p:cTn id="22" fill="hold">
                            <p:stCondLst>
                              <p:cond delay="2250"/>
                            </p:stCondLst>
                            <p:childTnLst>
                              <p:par>
                                <p:cTn id="23" presetID="29" presetClass="entr" presetSubtype="0" fill="hold" nodeType="afterEffect">
                                  <p:stCondLst>
                                    <p:cond delay="0"/>
                                  </p:stCondLst>
                                  <p:childTnLst>
                                    <p:set>
                                      <p:cBhvr>
                                        <p:cTn id="24" dur="1" fill="hold">
                                          <p:stCondLst>
                                            <p:cond delay="0"/>
                                          </p:stCondLst>
                                        </p:cTn>
                                        <p:tgtEl>
                                          <p:spTgt spid="163844"/>
                                        </p:tgtEl>
                                        <p:attrNameLst>
                                          <p:attrName>style.visibility</p:attrName>
                                        </p:attrNameLst>
                                      </p:cBhvr>
                                      <p:to>
                                        <p:strVal val="visible"/>
                                      </p:to>
                                    </p:set>
                                    <p:anim calcmode="lin" valueType="num">
                                      <p:cBhvr>
                                        <p:cTn id="25" dur="1000" fill="hold"/>
                                        <p:tgtEl>
                                          <p:spTgt spid="163844"/>
                                        </p:tgtEl>
                                        <p:attrNameLst>
                                          <p:attrName>ppt_x</p:attrName>
                                        </p:attrNameLst>
                                      </p:cBhvr>
                                      <p:tavLst>
                                        <p:tav tm="0">
                                          <p:val>
                                            <p:strVal val="#ppt_x-.2"/>
                                          </p:val>
                                        </p:tav>
                                        <p:tav tm="100000">
                                          <p:val>
                                            <p:strVal val="#ppt_x"/>
                                          </p:val>
                                        </p:tav>
                                      </p:tavLst>
                                    </p:anim>
                                    <p:anim calcmode="lin" valueType="num">
                                      <p:cBhvr>
                                        <p:cTn id="26" dur="1000" fill="hold"/>
                                        <p:tgtEl>
                                          <p:spTgt spid="16384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63844"/>
                                        </p:tgtEl>
                                      </p:cBhvr>
                                    </p:animEffect>
                                  </p:childTnLst>
                                </p:cTn>
                              </p:par>
                              <p:par>
                                <p:cTn id="28" presetID="31" presetClass="entr" presetSubtype="0" fill="hold" grpId="0" nodeType="withEffect">
                                  <p:stCondLst>
                                    <p:cond delay="0"/>
                                  </p:stCondLst>
                                  <p:iterate type="lt">
                                    <p:tmPct val="5000"/>
                                  </p:iterate>
                                  <p:childTnLst>
                                    <p:set>
                                      <p:cBhvr>
                                        <p:cTn id="29" dur="1" fill="hold">
                                          <p:stCondLst>
                                            <p:cond delay="0"/>
                                          </p:stCondLst>
                                        </p:cTn>
                                        <p:tgtEl>
                                          <p:spTgt spid="163847"/>
                                        </p:tgtEl>
                                        <p:attrNameLst>
                                          <p:attrName>style.visibility</p:attrName>
                                        </p:attrNameLst>
                                      </p:cBhvr>
                                      <p:to>
                                        <p:strVal val="visible"/>
                                      </p:to>
                                    </p:set>
                                    <p:anim calcmode="lin" valueType="num">
                                      <p:cBhvr>
                                        <p:cTn id="30" dur="1000" fill="hold"/>
                                        <p:tgtEl>
                                          <p:spTgt spid="163847"/>
                                        </p:tgtEl>
                                        <p:attrNameLst>
                                          <p:attrName>ppt_w</p:attrName>
                                        </p:attrNameLst>
                                      </p:cBhvr>
                                      <p:tavLst>
                                        <p:tav tm="0">
                                          <p:val>
                                            <p:fltVal val="0"/>
                                          </p:val>
                                        </p:tav>
                                        <p:tav tm="100000">
                                          <p:val>
                                            <p:strVal val="#ppt_w"/>
                                          </p:val>
                                        </p:tav>
                                      </p:tavLst>
                                    </p:anim>
                                    <p:anim calcmode="lin" valueType="num">
                                      <p:cBhvr>
                                        <p:cTn id="31" dur="1000" fill="hold"/>
                                        <p:tgtEl>
                                          <p:spTgt spid="163847"/>
                                        </p:tgtEl>
                                        <p:attrNameLst>
                                          <p:attrName>ppt_h</p:attrName>
                                        </p:attrNameLst>
                                      </p:cBhvr>
                                      <p:tavLst>
                                        <p:tav tm="0">
                                          <p:val>
                                            <p:fltVal val="0"/>
                                          </p:val>
                                        </p:tav>
                                        <p:tav tm="100000">
                                          <p:val>
                                            <p:strVal val="#ppt_h"/>
                                          </p:val>
                                        </p:tav>
                                      </p:tavLst>
                                    </p:anim>
                                    <p:anim calcmode="lin" valueType="num">
                                      <p:cBhvr>
                                        <p:cTn id="32" dur="1000" fill="hold"/>
                                        <p:tgtEl>
                                          <p:spTgt spid="163847"/>
                                        </p:tgtEl>
                                        <p:attrNameLst>
                                          <p:attrName>style.rotation</p:attrName>
                                        </p:attrNameLst>
                                      </p:cBhvr>
                                      <p:tavLst>
                                        <p:tav tm="0">
                                          <p:val>
                                            <p:fltVal val="90"/>
                                          </p:val>
                                        </p:tav>
                                        <p:tav tm="100000">
                                          <p:val>
                                            <p:fltVal val="0"/>
                                          </p:val>
                                        </p:tav>
                                      </p:tavLst>
                                    </p:anim>
                                    <p:animEffect transition="in" filter="fade">
                                      <p:cBhvr>
                                        <p:cTn id="33" dur="1000"/>
                                        <p:tgtEl>
                                          <p:spTgt spid="163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0"/>
      <p:bldP spid="1638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图片 21505" descr="4_1139465051633"/>
          <p:cNvPicPr>
            <a:picLocks noChangeAspect="1"/>
          </p:cNvPicPr>
          <p:nvPr/>
        </p:nvPicPr>
        <p:blipFill>
          <a:blip r:embed="rId1"/>
          <a:stretch>
            <a:fillRect/>
          </a:stretch>
        </p:blipFill>
        <p:spPr>
          <a:xfrm>
            <a:off x="1831837" y="333423"/>
            <a:ext cx="5112697" cy="5590623"/>
          </a:xfrm>
          <a:prstGeom prst="rect">
            <a:avLst/>
          </a:prstGeom>
          <a:noFill/>
          <a:ln w="9525">
            <a:noFill/>
          </a:ln>
        </p:spPr>
      </p:pic>
      <p:sp>
        <p:nvSpPr>
          <p:cNvPr id="193539" name="文本框 21506"/>
          <p:cNvSpPr txBox="1"/>
          <p:nvPr/>
        </p:nvSpPr>
        <p:spPr>
          <a:xfrm>
            <a:off x="7239000" y="793115"/>
            <a:ext cx="4076065" cy="5015865"/>
          </a:xfrm>
          <a:prstGeom prst="rect">
            <a:avLst/>
          </a:prstGeom>
          <a:noFill/>
          <a:ln w="9525">
            <a:noFill/>
          </a:ln>
        </p:spPr>
        <p:txBody>
          <a:bodyPr wrap="square">
            <a:spAutoFit/>
          </a:bodyPr>
          <a:lstStyle/>
          <a:p>
            <a:pPr lvl="0" eaLnBrk="1" hangingPunct="1">
              <a:spcBef>
                <a:spcPct val="50000"/>
              </a:spcBef>
            </a:pPr>
            <a:r>
              <a:rPr lang="zh-CN" altLang="en-US" sz="2800" b="1" dirty="0">
                <a:solidFill>
                  <a:srgbClr val="FF3399"/>
                </a:solidFill>
                <a:latin typeface="楷体_GB2312" pitchFamily="49" charset="-122"/>
                <a:ea typeface="楷体_GB2312" pitchFamily="49" charset="-122"/>
              </a:rPr>
              <a:t>　　</a:t>
            </a:r>
            <a:r>
              <a:rPr lang="zh-CN" altLang="en-US" sz="3200" b="1" dirty="0">
                <a:solidFill>
                  <a:schemeClr val="tx1"/>
                </a:solidFill>
                <a:latin typeface="楷体_GB2312" pitchFamily="49" charset="-122"/>
                <a:ea typeface="楷体_GB2312" pitchFamily="49" charset="-122"/>
              </a:rPr>
              <a:t>赛加羚羊在它们一度栖息的中国新疆西北部已经</a:t>
            </a:r>
            <a:r>
              <a:rPr lang="en-US" altLang="zh-CN" sz="3200" b="1" dirty="0">
                <a:solidFill>
                  <a:schemeClr val="tx1"/>
                </a:solidFill>
                <a:latin typeface="楷体_GB2312" pitchFamily="49" charset="-122"/>
                <a:ea typeface="楷体_GB2312" pitchFamily="49" charset="-122"/>
              </a:rPr>
              <a:t>30</a:t>
            </a:r>
            <a:r>
              <a:rPr lang="zh-CN" altLang="en-US" sz="3200" b="1" dirty="0">
                <a:solidFill>
                  <a:schemeClr val="tx1"/>
                </a:solidFill>
                <a:latin typeface="楷体_GB2312" pitchFamily="49" charset="-122"/>
                <a:ea typeface="楷体_GB2312" pitchFamily="49" charset="-122"/>
              </a:rPr>
              <a:t>年没有出现过了。人类希望得到它们的身体器官，尤其是用作传统药材的羊　角，大肆的捕杀使其濒临灭绝。赛加羚羊现在是国家一级保护动物。 </a:t>
            </a:r>
            <a:endParaRPr lang="zh-CN" altLang="en-US" sz="3200" b="1" dirty="0">
              <a:solidFill>
                <a:schemeClr val="tx1"/>
              </a:solidFill>
              <a:latin typeface="楷体_GB2312" pitchFamily="49" charset="-122"/>
              <a:ea typeface="楷体_GB2312" pitchFamily="49" charset="-122"/>
            </a:endParaRPr>
          </a:p>
        </p:txBody>
      </p:sp>
      <p:sp>
        <p:nvSpPr>
          <p:cNvPr id="193540" name="文本框 21507"/>
          <p:cNvSpPr txBox="1"/>
          <p:nvPr/>
        </p:nvSpPr>
        <p:spPr>
          <a:xfrm>
            <a:off x="3415449" y="6018388"/>
            <a:ext cx="1945048" cy="583565"/>
          </a:xfrm>
          <a:prstGeom prst="rect">
            <a:avLst/>
          </a:prstGeom>
          <a:noFill/>
          <a:ln w="9525">
            <a:noFill/>
          </a:ln>
        </p:spPr>
        <p:txBody>
          <a:bodyPr>
            <a:spAutoFit/>
          </a:bodyPr>
          <a:lstStyle/>
          <a:p>
            <a:pPr lvl="0" eaLnBrk="1" hangingPunct="1">
              <a:spcBef>
                <a:spcPct val="50000"/>
              </a:spcBef>
            </a:pPr>
            <a:r>
              <a:rPr lang="zh-CN" altLang="en-US" sz="3200" b="1" dirty="0">
                <a:solidFill>
                  <a:srgbClr val="FF0000"/>
                </a:solidFill>
                <a:latin typeface="Arial" panose="020B0604020202020204" pitchFamily="34" charset="0"/>
                <a:ea typeface="宋体" pitchFamily="2" charset="-122"/>
              </a:rPr>
              <a:t>赛加羚羊</a:t>
            </a:r>
            <a:endParaRPr lang="zh-CN" altLang="en-US" sz="3200" b="1" dirty="0">
              <a:solidFill>
                <a:srgbClr val="FF0000"/>
              </a:solidFill>
              <a:latin typeface="Arial" panose="020B0604020202020204" pitchFamily="34" charset="0"/>
              <a:ea typeface="宋体" pitchFamily="2" charset="-122"/>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图片 24577" descr="E:/282736256/上传资料/http:/img.china.alibaba.com/news/upload/2/11_1139465051869.jpg"/>
          <p:cNvPicPr>
            <a:picLocks noChangeAspect="1"/>
          </p:cNvPicPr>
          <p:nvPr/>
        </p:nvPicPr>
        <p:blipFill>
          <a:blip r:embed="rId1" r:link="rId2"/>
          <a:stretch>
            <a:fillRect/>
          </a:stretch>
        </p:blipFill>
        <p:spPr>
          <a:xfrm>
            <a:off x="1872615" y="679450"/>
            <a:ext cx="5624195" cy="5500370"/>
          </a:xfrm>
          <a:prstGeom prst="rect">
            <a:avLst/>
          </a:prstGeom>
          <a:noFill/>
          <a:ln w="9525">
            <a:noFill/>
          </a:ln>
        </p:spPr>
      </p:pic>
      <p:sp>
        <p:nvSpPr>
          <p:cNvPr id="195587" name="文本框 24578"/>
          <p:cNvSpPr txBox="1"/>
          <p:nvPr/>
        </p:nvSpPr>
        <p:spPr>
          <a:xfrm>
            <a:off x="8051597" y="633488"/>
            <a:ext cx="3137535" cy="5546164"/>
          </a:xfrm>
          <a:prstGeom prst="rect">
            <a:avLst/>
          </a:prstGeom>
          <a:noFill/>
          <a:ln w="9525">
            <a:noFill/>
          </a:ln>
        </p:spPr>
        <p:txBody>
          <a:bodyPr vert="eaVert">
            <a:spAutoFit/>
          </a:bodyPr>
          <a:lstStyle/>
          <a:p>
            <a:pPr lvl="0" eaLnBrk="1" hangingPunct="1">
              <a:spcBef>
                <a:spcPct val="50000"/>
              </a:spcBef>
            </a:pPr>
            <a:r>
              <a:rPr lang="zh-CN" altLang="en-US" sz="2800" b="1" dirty="0">
                <a:solidFill>
                  <a:srgbClr val="FF3399"/>
                </a:solidFill>
                <a:latin typeface="Arial" panose="020B0604020202020204" pitchFamily="34" charset="0"/>
                <a:ea typeface="宋体" pitchFamily="2" charset="-122"/>
              </a:rPr>
              <a:t>　　</a:t>
            </a:r>
            <a:r>
              <a:rPr lang="zh-CN" altLang="en-US" sz="3200" b="1" dirty="0">
                <a:solidFill>
                  <a:schemeClr val="tx1"/>
                </a:solidFill>
                <a:latin typeface="Arial" panose="020B0604020202020204" pitchFamily="34" charset="0"/>
                <a:ea typeface="宋体" pitchFamily="2" charset="-122"/>
              </a:rPr>
              <a:t>一般生活在沿海地区，还有河口、泥滩、海岸和湖泊。小鸥生存的威胁主要是栖息地遭破坏和作为野味。在中国，小鸥极为罕见，属于国家一级保护动物。 </a:t>
            </a:r>
            <a:endParaRPr lang="zh-CN" altLang="en-US" sz="3200" b="1" dirty="0">
              <a:solidFill>
                <a:schemeClr val="tx1"/>
              </a:solidFill>
              <a:latin typeface="Arial" panose="020B0604020202020204" pitchFamily="34" charset="0"/>
              <a:ea typeface="宋体" pitchFamily="2" charset="-122"/>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图片 25601" descr="whzlt010425"/>
          <p:cNvPicPr>
            <a:picLocks noChangeAspect="1"/>
          </p:cNvPicPr>
          <p:nvPr/>
        </p:nvPicPr>
        <p:blipFill>
          <a:blip r:embed="rId1"/>
          <a:stretch>
            <a:fillRect/>
          </a:stretch>
        </p:blipFill>
        <p:spPr>
          <a:xfrm>
            <a:off x="1049020" y="728345"/>
            <a:ext cx="6781800" cy="5240020"/>
          </a:xfrm>
          <a:prstGeom prst="rect">
            <a:avLst/>
          </a:prstGeom>
          <a:noFill/>
          <a:ln w="9525">
            <a:noFill/>
          </a:ln>
        </p:spPr>
      </p:pic>
      <p:sp>
        <p:nvSpPr>
          <p:cNvPr id="196611" name="文本框 25602"/>
          <p:cNvSpPr txBox="1"/>
          <p:nvPr/>
        </p:nvSpPr>
        <p:spPr>
          <a:xfrm>
            <a:off x="7830820" y="728345"/>
            <a:ext cx="3506470" cy="5240655"/>
          </a:xfrm>
          <a:prstGeom prst="rect">
            <a:avLst/>
          </a:prstGeom>
          <a:noFill/>
          <a:ln w="9525">
            <a:noFill/>
          </a:ln>
        </p:spPr>
        <p:txBody>
          <a:bodyPr vert="eaVert" wrap="square">
            <a:spAutoFit/>
          </a:bodyPr>
          <a:lstStyle/>
          <a:p>
            <a:pPr lvl="0" eaLnBrk="1" hangingPunct="1">
              <a:spcBef>
                <a:spcPct val="50000"/>
              </a:spcBef>
            </a:pPr>
            <a:r>
              <a:rPr lang="zh-CN" altLang="en-US" sz="2800" b="1" dirty="0">
                <a:solidFill>
                  <a:srgbClr val="FF3399"/>
                </a:solidFill>
                <a:latin typeface="Arial" panose="020B0604020202020204" pitchFamily="34" charset="0"/>
                <a:ea typeface="宋体" pitchFamily="2" charset="-122"/>
              </a:rPr>
              <a:t>　　</a:t>
            </a:r>
            <a:r>
              <a:rPr lang="zh-CN" altLang="en-US" sz="3600" b="1" dirty="0">
                <a:solidFill>
                  <a:schemeClr val="tx1"/>
                </a:solidFill>
                <a:latin typeface="Arial" panose="020B0604020202020204" pitchFamily="34" charset="0"/>
                <a:ea typeface="宋体" pitchFamily="2" charset="-122"/>
              </a:rPr>
              <a:t>苏门答腊虎在野生状态下只有</a:t>
            </a:r>
            <a:r>
              <a:rPr lang="en-US" altLang="zh-CN" sz="3600" b="1" dirty="0">
                <a:solidFill>
                  <a:schemeClr val="tx1"/>
                </a:solidFill>
                <a:latin typeface="Arial" panose="020B0604020202020204" pitchFamily="34" charset="0"/>
                <a:ea typeface="宋体" pitchFamily="2" charset="-122"/>
              </a:rPr>
              <a:t>20</a:t>
            </a:r>
            <a:r>
              <a:rPr lang="zh-CN" altLang="en-US" sz="3600" b="1" dirty="0">
                <a:solidFill>
                  <a:schemeClr val="tx1"/>
                </a:solidFill>
                <a:latin typeface="Arial" panose="020B0604020202020204" pitchFamily="34" charset="0"/>
                <a:ea typeface="宋体" pitchFamily="2" charset="-122"/>
              </a:rPr>
              <a:t>只。随着</a:t>
            </a:r>
            <a:r>
              <a:rPr lang="en-US" altLang="zh-CN" sz="3600" b="1" dirty="0">
                <a:solidFill>
                  <a:schemeClr val="tx1"/>
                </a:solidFill>
                <a:latin typeface="Arial" panose="020B0604020202020204" pitchFamily="34" charset="0"/>
                <a:ea typeface="宋体" pitchFamily="2" charset="-122"/>
              </a:rPr>
              <a:t>40</a:t>
            </a:r>
            <a:r>
              <a:rPr lang="zh-CN" altLang="en-US" sz="3600" b="1" dirty="0">
                <a:solidFill>
                  <a:schemeClr val="tx1"/>
                </a:solidFill>
                <a:latin typeface="Arial" panose="020B0604020202020204" pitchFamily="34" charset="0"/>
                <a:ea typeface="宋体" pitchFamily="2" charset="-122"/>
              </a:rPr>
              <a:t>年代巴利虎和</a:t>
            </a:r>
            <a:r>
              <a:rPr lang="en-US" altLang="zh-CN" sz="3600" b="1" dirty="0">
                <a:solidFill>
                  <a:schemeClr val="tx1"/>
                </a:solidFill>
                <a:latin typeface="Arial" panose="020B0604020202020204" pitchFamily="34" charset="0"/>
                <a:ea typeface="宋体" pitchFamily="2" charset="-122"/>
              </a:rPr>
              <a:t>70</a:t>
            </a:r>
            <a:r>
              <a:rPr lang="zh-CN" altLang="en-US" sz="3600" b="1" dirty="0">
                <a:solidFill>
                  <a:schemeClr val="tx1"/>
                </a:solidFill>
                <a:latin typeface="Arial" panose="020B0604020202020204" pitchFamily="34" charset="0"/>
                <a:ea typeface="宋体" pitchFamily="2" charset="-122"/>
              </a:rPr>
              <a:t>年代里海虎的灭绝，人们预计，这一物种在不久的将来也将在地球上消失。</a:t>
            </a:r>
            <a:endParaRPr lang="zh-CN" altLang="en-US" sz="3600" b="1" dirty="0">
              <a:solidFill>
                <a:schemeClr val="tx1"/>
              </a:solidFill>
              <a:latin typeface="Arial" panose="020B0604020202020204" pitchFamily="34" charset="0"/>
              <a:ea typeface="宋体" pitchFamily="2" charset="-122"/>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4774" y="924450"/>
            <a:ext cx="7271722" cy="953983"/>
          </a:xfrm>
          <a:prstGeom prst="rect">
            <a:avLst/>
          </a:prstGeom>
        </p:spPr>
        <p:txBody>
          <a:bodyPr wrap="square">
            <a:spAutoFit/>
          </a:bodyPr>
          <a:lstStyle/>
          <a:p>
            <a:pPr algn="just"/>
            <a:r>
              <a:rPr lang="zh-CN" altLang="en-US" sz="2800" b="1" kern="100" dirty="0">
                <a:latin typeface="宋体" pitchFamily="2" charset="-122"/>
                <a:ea typeface="宋体" pitchFamily="2" charset="-122"/>
                <a:cs typeface="Times New Roman" panose="02020603050405020304" pitchFamily="18" charset="0"/>
              </a:rPr>
              <a:t>长期以来，大批捕鸟者在候鸟迁徙的鸟道上大肆捕捉，并送往海鲜市场售卖。</a:t>
            </a:r>
            <a:endParaRPr lang="zh-CN" altLang="en-US" sz="2800" b="1" kern="100" dirty="0">
              <a:latin typeface="等线" panose="02010600030101010101" pitchFamily="2" charset="-122"/>
              <a:cs typeface="Times New Roman" panose="02020603050405020304" pitchFamily="18" charset="0"/>
            </a:endParaRPr>
          </a:p>
        </p:txBody>
      </p:sp>
      <p:sp>
        <p:nvSpPr>
          <p:cNvPr id="3" name="矩形 2"/>
          <p:cNvSpPr/>
          <p:nvPr/>
        </p:nvSpPr>
        <p:spPr>
          <a:xfrm>
            <a:off x="287639" y="1240"/>
            <a:ext cx="2954271" cy="923210"/>
          </a:xfrm>
          <a:prstGeom prst="rect">
            <a:avLst/>
          </a:prstGeom>
          <a:noFill/>
        </p:spPr>
        <p:txBody>
          <a:bodyPr wrap="none" lIns="91428" tIns="45714" rIns="91428" bIns="45714">
            <a:spAutoFit/>
          </a:bodyPr>
          <a:lstStyle/>
          <a:p>
            <a:pPr algn="ctr"/>
            <a:r>
              <a:rPr lang="zh-CN" altLang="en-US" sz="5400" b="1" dirty="0">
                <a:ln w="22225">
                  <a:solidFill>
                    <a:schemeClr val="accent2"/>
                  </a:solidFill>
                  <a:prstDash val="solid"/>
                </a:ln>
                <a:solidFill>
                  <a:srgbClr val="FF0000"/>
                </a:solidFill>
              </a:rPr>
              <a:t>资料链接</a:t>
            </a:r>
            <a:endParaRPr lang="zh-CN" altLang="en-US" sz="5400" b="1" dirty="0">
              <a:ln w="22225">
                <a:solidFill>
                  <a:schemeClr val="accent2"/>
                </a:solidFill>
                <a:prstDash val="solid"/>
              </a:ln>
              <a:solidFill>
                <a:srgbClr val="FF0000"/>
              </a:solidFill>
            </a:endParaRPr>
          </a:p>
        </p:txBody>
      </p:sp>
      <p:pic>
        <p:nvPicPr>
          <p:cNvPr id="4" name="图片 3"/>
          <p:cNvPicPr>
            <a:picLocks noChangeAspect="1"/>
          </p:cNvPicPr>
          <p:nvPr/>
        </p:nvPicPr>
        <p:blipFill>
          <a:blip r:embed="rId1"/>
          <a:stretch>
            <a:fillRect/>
          </a:stretch>
        </p:blipFill>
        <p:spPr>
          <a:xfrm>
            <a:off x="287639" y="2035814"/>
            <a:ext cx="6915795" cy="4450442"/>
          </a:xfrm>
          <a:prstGeom prst="rect">
            <a:avLst/>
          </a:prstGeom>
        </p:spPr>
      </p:pic>
      <p:pic>
        <p:nvPicPr>
          <p:cNvPr id="5" name="图片 4"/>
          <p:cNvPicPr>
            <a:picLocks noChangeAspect="1"/>
          </p:cNvPicPr>
          <p:nvPr/>
        </p:nvPicPr>
        <p:blipFill>
          <a:blip r:embed="rId2"/>
          <a:stretch>
            <a:fillRect/>
          </a:stretch>
        </p:blipFill>
        <p:spPr>
          <a:xfrm>
            <a:off x="7203435" y="2035814"/>
            <a:ext cx="4699338" cy="4450442"/>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qnong.com.cn/uploadfile/2015/0717/20150717100213843.jpg"/>
          <p:cNvPicPr>
            <a:picLocks noChangeAspect="1"/>
          </p:cNvPicPr>
          <p:nvPr/>
        </p:nvPicPr>
        <p:blipFill>
          <a:blip r:embed="rId1"/>
          <a:stretch>
            <a:fillRect/>
          </a:stretch>
        </p:blipFill>
        <p:spPr>
          <a:xfrm>
            <a:off x="2058875" y="1143212"/>
            <a:ext cx="8156498" cy="5269889"/>
          </a:xfrm>
          <a:prstGeom prst="rect">
            <a:avLst/>
          </a:prstGeom>
          <a:noFill/>
          <a:ln w="9525">
            <a:noFill/>
          </a:ln>
        </p:spPr>
      </p:pic>
      <p:sp>
        <p:nvSpPr>
          <p:cNvPr id="4" name="矩形 3"/>
          <p:cNvSpPr/>
          <p:nvPr/>
        </p:nvSpPr>
        <p:spPr>
          <a:xfrm>
            <a:off x="3498008" y="305262"/>
            <a:ext cx="6516744" cy="70675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w="11430"/>
                <a:solidFill>
                  <a:srgbClr val="FF00FF"/>
                </a:solidFill>
                <a:effectLst>
                  <a:outerShdw blurRad="50800" dist="39000" dir="5460000" algn="tl">
                    <a:srgbClr val="000000">
                      <a:alpha val="38000"/>
                    </a:srgbClr>
                  </a:outerShdw>
                </a:effectLst>
                <a:uLnTx/>
                <a:uFillTx/>
                <a:latin typeface="Arial" panose="020B0604020202020204" pitchFamily="34" charset="0"/>
                <a:ea typeface="宋体" pitchFamily="2" charset="-122"/>
                <a:cs typeface="+mn-cs"/>
                <a:sym typeface="+mn-ea"/>
              </a:rPr>
              <a:t>大雁，想来大家并不陌生？</a:t>
            </a:r>
            <a:endParaRPr kumimoji="0" lang="zh-CN" altLang="en-US" sz="4000" b="1" i="0" u="none" strike="noStrike" kern="1200" cap="none" spc="0" normalizeH="0" baseline="0" noProof="0" dirty="0">
              <a:ln w="11430"/>
              <a:solidFill>
                <a:srgbClr val="FF00FF"/>
              </a:solidFill>
              <a:effectLst>
                <a:outerShdw blurRad="50800" dist="39000" dir="5460000" algn="tl">
                  <a:srgbClr val="000000">
                    <a:alpha val="38000"/>
                  </a:srgbClr>
                </a:outerShdw>
              </a:effectLst>
              <a:uLnTx/>
              <a:uFillTx/>
              <a:latin typeface="Arial" panose="020B0604020202020204" pitchFamily="34" charset="0"/>
              <a:ea typeface="宋体" pitchFamily="2"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0834"/>
                                        </p:tgtEl>
                                        <p:attrNameLst>
                                          <p:attrName>style.visibility</p:attrName>
                                        </p:attrNameLst>
                                      </p:cBhvr>
                                      <p:to>
                                        <p:strVal val="visible"/>
                                      </p:to>
                                    </p:set>
                                    <p:anim calcmode="lin" valueType="num">
                                      <p:cBhvr additive="base">
                                        <p:cTn id="12" dur="500" fill="hold"/>
                                        <p:tgtEl>
                                          <p:spTgt spid="120834"/>
                                        </p:tgtEl>
                                        <p:attrNameLst>
                                          <p:attrName>ppt_x</p:attrName>
                                        </p:attrNameLst>
                                      </p:cBhvr>
                                      <p:tavLst>
                                        <p:tav tm="0">
                                          <p:val>
                                            <p:strVal val="#ppt_x"/>
                                          </p:val>
                                        </p:tav>
                                        <p:tav tm="100000">
                                          <p:val>
                                            <p:strVal val="#ppt_x"/>
                                          </p:val>
                                        </p:tav>
                                      </p:tavLst>
                                    </p:anim>
                                    <p:anim calcmode="lin" valueType="num">
                                      <p:cBhvr additive="base">
                                        <p:cTn id="13" dur="500" fill="hold"/>
                                        <p:tgtEl>
                                          <p:spTgt spid="1208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5365" y="192655"/>
            <a:ext cx="10258425" cy="6343650"/>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36554" y="438523"/>
            <a:ext cx="3896714" cy="461605"/>
          </a:xfrm>
          <a:prstGeom prst="rect">
            <a:avLst/>
          </a:prstGeom>
        </p:spPr>
        <p:txBody>
          <a:bodyPr wrap="none">
            <a:spAutoFit/>
          </a:bodyPr>
          <a:lstStyle/>
          <a:p>
            <a:pPr algn="just"/>
            <a:r>
              <a:rPr lang="zh-CN" altLang="en-US" sz="2400" b="1" kern="100" dirty="0">
                <a:latin typeface="宋体" pitchFamily="2" charset="-122"/>
                <a:ea typeface="宋体" pitchFamily="2" charset="-122"/>
                <a:cs typeface="Times New Roman" panose="02020603050405020304" pitchFamily="18" charset="0"/>
              </a:rPr>
              <a:t>所贩卖的野生动物种类繁多</a:t>
            </a:r>
            <a:endParaRPr lang="zh-CN" altLang="en-US" sz="2400" b="1" kern="100" dirty="0">
              <a:latin typeface="等线"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0" y="1190134"/>
            <a:ext cx="4808898" cy="3390035"/>
          </a:xfrm>
          <a:prstGeom prst="rect">
            <a:avLst/>
          </a:prstGeom>
        </p:spPr>
      </p:pic>
      <p:sp>
        <p:nvSpPr>
          <p:cNvPr id="4" name="矩形 3"/>
          <p:cNvSpPr/>
          <p:nvPr/>
        </p:nvSpPr>
        <p:spPr>
          <a:xfrm>
            <a:off x="2348845" y="4881799"/>
            <a:ext cx="646247" cy="369284"/>
          </a:xfrm>
          <a:prstGeom prst="rect">
            <a:avLst/>
          </a:prstGeom>
        </p:spPr>
        <p:txBody>
          <a:bodyPr wrap="none">
            <a:spAutoFit/>
          </a:bodyPr>
          <a:lstStyle/>
          <a:p>
            <a:r>
              <a:rPr lang="zh-CN" altLang="en-US" b="1" dirty="0">
                <a:solidFill>
                  <a:srgbClr val="FF0000"/>
                </a:solidFill>
                <a:latin typeface="-apple-system-font"/>
              </a:rPr>
              <a:t>豪猪</a:t>
            </a:r>
            <a:endParaRPr lang="zh-CN" altLang="en-US" b="1" dirty="0">
              <a:solidFill>
                <a:srgbClr val="FF0000"/>
              </a:solidFill>
            </a:endParaRPr>
          </a:p>
        </p:txBody>
      </p:sp>
      <p:pic>
        <p:nvPicPr>
          <p:cNvPr id="5" name="图片 4"/>
          <p:cNvPicPr>
            <a:picLocks noChangeAspect="1"/>
          </p:cNvPicPr>
          <p:nvPr/>
        </p:nvPicPr>
        <p:blipFill>
          <a:blip r:embed="rId2"/>
          <a:stretch>
            <a:fillRect/>
          </a:stretch>
        </p:blipFill>
        <p:spPr>
          <a:xfrm>
            <a:off x="4808897" y="2112386"/>
            <a:ext cx="3751892" cy="3875685"/>
          </a:xfrm>
          <a:prstGeom prst="rect">
            <a:avLst/>
          </a:prstGeom>
        </p:spPr>
      </p:pic>
      <p:sp>
        <p:nvSpPr>
          <p:cNvPr id="6" name="矩形 5"/>
          <p:cNvSpPr/>
          <p:nvPr/>
        </p:nvSpPr>
        <p:spPr>
          <a:xfrm>
            <a:off x="6038597" y="6051782"/>
            <a:ext cx="646247" cy="369284"/>
          </a:xfrm>
          <a:prstGeom prst="rect">
            <a:avLst/>
          </a:prstGeom>
        </p:spPr>
        <p:txBody>
          <a:bodyPr wrap="none">
            <a:spAutoFit/>
          </a:bodyPr>
          <a:lstStyle/>
          <a:p>
            <a:r>
              <a:rPr lang="zh-CN" altLang="en-US" dirty="0">
                <a:solidFill>
                  <a:srgbClr val="FF0000"/>
                </a:solidFill>
                <a:latin typeface="-apple-system-font"/>
              </a:rPr>
              <a:t>旱獭</a:t>
            </a:r>
            <a:endParaRPr lang="zh-CN" altLang="en-US" dirty="0">
              <a:solidFill>
                <a:srgbClr val="FF0000"/>
              </a:solidFill>
            </a:endParaRPr>
          </a:p>
        </p:txBody>
      </p:sp>
      <p:pic>
        <p:nvPicPr>
          <p:cNvPr id="7" name="图片 6"/>
          <p:cNvPicPr>
            <a:picLocks noChangeAspect="1"/>
          </p:cNvPicPr>
          <p:nvPr/>
        </p:nvPicPr>
        <p:blipFill>
          <a:blip r:embed="rId3"/>
          <a:stretch>
            <a:fillRect/>
          </a:stretch>
        </p:blipFill>
        <p:spPr>
          <a:xfrm>
            <a:off x="8560789" y="900128"/>
            <a:ext cx="3380512" cy="2723454"/>
          </a:xfrm>
          <a:prstGeom prst="rect">
            <a:avLst/>
          </a:prstGeom>
        </p:spPr>
      </p:pic>
      <p:sp>
        <p:nvSpPr>
          <p:cNvPr id="8" name="矩形 7"/>
          <p:cNvSpPr/>
          <p:nvPr/>
        </p:nvSpPr>
        <p:spPr>
          <a:xfrm>
            <a:off x="10251045" y="4050228"/>
            <a:ext cx="646247" cy="369284"/>
          </a:xfrm>
          <a:prstGeom prst="rect">
            <a:avLst/>
          </a:prstGeom>
        </p:spPr>
        <p:txBody>
          <a:bodyPr wrap="none">
            <a:spAutoFit/>
          </a:bodyPr>
          <a:lstStyle/>
          <a:p>
            <a:r>
              <a:rPr lang="zh-CN" altLang="en-US" b="1" dirty="0">
                <a:solidFill>
                  <a:srgbClr val="FF0000"/>
                </a:solidFill>
                <a:latin typeface="-apple-system-font"/>
              </a:rPr>
              <a:t>黄</a:t>
            </a:r>
            <a:r>
              <a:rPr lang="zh-CN" altLang="en-US" b="1" dirty="0">
                <a:solidFill>
                  <a:srgbClr val="FF0000"/>
                </a:solidFill>
                <a:latin typeface="Arial" panose="020B0604020202020204" pitchFamily="34" charset="0"/>
              </a:rPr>
              <a:t>麂</a:t>
            </a:r>
            <a:endParaRPr lang="zh-CN" altLang="en-US" b="1" dirty="0">
              <a:solidFill>
                <a:srgbClr val="FF0000"/>
              </a:solidFill>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6742" y="413058"/>
            <a:ext cx="7611358" cy="4627360"/>
          </a:xfrm>
          <a:prstGeom prst="rect">
            <a:avLst/>
          </a:prstGeom>
        </p:spPr>
      </p:pic>
      <p:sp>
        <p:nvSpPr>
          <p:cNvPr id="4" name="矩形 3"/>
          <p:cNvSpPr/>
          <p:nvPr/>
        </p:nvSpPr>
        <p:spPr>
          <a:xfrm>
            <a:off x="1316742" y="5353222"/>
            <a:ext cx="8471308" cy="923210"/>
          </a:xfrm>
          <a:prstGeom prst="rect">
            <a:avLst/>
          </a:prstGeom>
        </p:spPr>
        <p:txBody>
          <a:bodyPr wrap="square">
            <a:spAutoFit/>
          </a:bodyPr>
          <a:lstStyle/>
          <a:p>
            <a:r>
              <a:rPr lang="en-US" altLang="zh-CN" dirty="0"/>
              <a:t>17</a:t>
            </a:r>
            <a:r>
              <a:rPr lang="zh-CN" altLang="en-US" dirty="0"/>
              <a:t>年前的</a:t>
            </a:r>
            <a:r>
              <a:rPr lang="en-US" altLang="zh-CN" dirty="0"/>
              <a:t>SARS</a:t>
            </a:r>
            <a:r>
              <a:rPr lang="zh-CN" altLang="en-US" dirty="0"/>
              <a:t>让我们付出了惨痛的教训。</a:t>
            </a:r>
            <a:r>
              <a:rPr lang="zh-CN" altLang="en-US" b="1" dirty="0">
                <a:solidFill>
                  <a:srgbClr val="595959"/>
                </a:solidFill>
                <a:latin typeface="-apple-system-font"/>
              </a:rPr>
              <a:t>云南山洞里的菊头蝠感染了中间宿主果子狸，有人猎杀、卖买、烹饪、品尝果子狸，病毒就这样和人体长时间大面积接触，病变之后入驻人体，发展成人传人的流行性病毒。</a:t>
            </a:r>
            <a:endParaRPr lang="zh-CN" altLang="en-US" b="1" dirty="0"/>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14928" y="711151"/>
            <a:ext cx="7972733" cy="5437286"/>
          </a:xfrm>
          <a:prstGeom prst="rect">
            <a:avLst/>
          </a:prstGeom>
        </p:spPr>
      </p:pic>
      <p:sp>
        <p:nvSpPr>
          <p:cNvPr id="3" name="矩形 2"/>
          <p:cNvSpPr/>
          <p:nvPr/>
        </p:nvSpPr>
        <p:spPr>
          <a:xfrm>
            <a:off x="9249120" y="1108009"/>
            <a:ext cx="2026364" cy="4832092"/>
          </a:xfrm>
          <a:prstGeom prst="rect">
            <a:avLst/>
          </a:prstGeom>
        </p:spPr>
        <p:txBody>
          <a:bodyPr wrap="square">
            <a:spAutoFit/>
          </a:bodyPr>
          <a:lstStyle/>
          <a:p>
            <a:r>
              <a:rPr lang="zh-CN" altLang="en-US" sz="2800" b="1" dirty="0">
                <a:solidFill>
                  <a:srgbClr val="595959"/>
                </a:solidFill>
                <a:latin typeface="-apple-system-font"/>
              </a:rPr>
              <a:t>甲型</a:t>
            </a:r>
            <a:r>
              <a:rPr lang="en-US" altLang="zh-CN" sz="2800" b="1" dirty="0">
                <a:solidFill>
                  <a:srgbClr val="595959"/>
                </a:solidFill>
                <a:latin typeface="-apple-system-font"/>
              </a:rPr>
              <a:t>H1N1</a:t>
            </a:r>
            <a:r>
              <a:rPr lang="zh-CN" altLang="en-US" sz="2800" b="1" dirty="0">
                <a:solidFill>
                  <a:srgbClr val="595959"/>
                </a:solidFill>
                <a:latin typeface="-apple-system-font"/>
              </a:rPr>
              <a:t>流感、中东呼吸综合征以及现在的新冠肺炎等也是人类和野生动物多次接触后，其身上的病毒把人类当成了新宿主。</a:t>
            </a:r>
            <a:endParaRPr lang="zh-CN" altLang="en-US" sz="2800" b="1" dirty="0"/>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66226" y="482505"/>
            <a:ext cx="4076700" cy="279082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4640093" y="2878"/>
            <a:ext cx="4270443" cy="369332"/>
          </a:xfrm>
          <a:prstGeom prst="rect">
            <a:avLst/>
          </a:prstGeom>
          <a:noFill/>
        </p:spPr>
        <p:txBody>
          <a:bodyPr wrap="square" rtlCol="0">
            <a:spAutoFit/>
          </a:bodyPr>
          <a:lstStyle/>
          <a:p>
            <a:r>
              <a:rPr lang="zh-CN" altLang="en-US" dirty="0"/>
              <a:t>枪响之后没有赢家</a:t>
            </a:r>
            <a:endParaRPr lang="zh-CN" altLang="en-US" dirty="0"/>
          </a:p>
        </p:txBody>
      </p:sp>
      <p:sp>
        <p:nvSpPr>
          <p:cNvPr id="7" name="矩形 6"/>
          <p:cNvSpPr/>
          <p:nvPr/>
        </p:nvSpPr>
        <p:spPr>
          <a:xfrm>
            <a:off x="48736" y="3717210"/>
            <a:ext cx="11922440" cy="923330"/>
          </a:xfrm>
          <a:prstGeom prst="rect">
            <a:avLst/>
          </a:prstGeom>
        </p:spPr>
        <p:txBody>
          <a:bodyPr wrap="square">
            <a:spAutoFit/>
          </a:bodyPr>
          <a:lstStyle/>
          <a:p>
            <a:r>
              <a:rPr lang="zh-CN" altLang="en-US" dirty="0">
                <a:solidFill>
                  <a:srgbClr val="333333"/>
                </a:solidFill>
                <a:latin typeface="-apple-system-font"/>
              </a:rPr>
              <a:t>“伤害与被伤害，有时候也是对立统一的关系，伤害他人，有时候也意味着在毁灭自己。即使占尽了优势，也不可能为所欲为</a:t>
            </a:r>
            <a:r>
              <a:rPr lang="en-US" altLang="zh-CN" dirty="0">
                <a:solidFill>
                  <a:srgbClr val="333333"/>
                </a:solidFill>
                <a:latin typeface="-apple-system-font"/>
              </a:rPr>
              <a:t>……</a:t>
            </a:r>
            <a:r>
              <a:rPr lang="zh-CN" altLang="en-US" dirty="0">
                <a:solidFill>
                  <a:srgbClr val="333333"/>
                </a:solidFill>
                <a:latin typeface="-apple-system-font"/>
              </a:rPr>
              <a:t>一切都在追求一种平衡，对抗有时候，也是一种平衡。</a:t>
            </a:r>
            <a:r>
              <a:rPr lang="en-US" altLang="zh-CN" dirty="0">
                <a:solidFill>
                  <a:srgbClr val="333333"/>
                </a:solidFill>
                <a:latin typeface="-apple-system-font"/>
              </a:rPr>
              <a:t>……</a:t>
            </a:r>
            <a:r>
              <a:rPr lang="zh-CN" altLang="en-US" dirty="0">
                <a:solidFill>
                  <a:srgbClr val="333333"/>
                </a:solidFill>
                <a:latin typeface="-apple-system-font"/>
              </a:rPr>
              <a:t>如果我们失去了平衡，那对不起，枪响之后没有赢家。”</a:t>
            </a:r>
            <a:endParaRPr lang="zh-CN" altLang="en-US" dirty="0"/>
          </a:p>
        </p:txBody>
      </p:sp>
      <p:sp>
        <p:nvSpPr>
          <p:cNvPr id="8" name="矩形 7"/>
          <p:cNvSpPr/>
          <p:nvPr/>
        </p:nvSpPr>
        <p:spPr>
          <a:xfrm>
            <a:off x="48736" y="5084420"/>
            <a:ext cx="12092940" cy="1477328"/>
          </a:xfrm>
          <a:prstGeom prst="rect">
            <a:avLst/>
          </a:prstGeom>
        </p:spPr>
        <p:txBody>
          <a:bodyPr wrap="square">
            <a:spAutoFit/>
          </a:bodyPr>
          <a:lstStyle/>
          <a:p>
            <a:pPr algn="just"/>
            <a:r>
              <a:rPr lang="zh-CN" altLang="en-US" dirty="0">
                <a:solidFill>
                  <a:srgbClr val="333333"/>
                </a:solidFill>
                <a:latin typeface="-apple-system-font"/>
              </a:rPr>
              <a:t>人类不珍惜大自然的馈赠，不珍惜与野生动植物的合作，总是想着如何的压倒他们，戏弄他们，残杀他们。本该在一个平衡线上的生物，突然一天失去了平衡，一方干掉了另一方，自然双方都掉入悬崖。</a:t>
            </a:r>
            <a:endParaRPr lang="zh-CN" altLang="en-US" dirty="0">
              <a:solidFill>
                <a:srgbClr val="333333"/>
              </a:solidFill>
              <a:latin typeface="-apple-system-font"/>
            </a:endParaRPr>
          </a:p>
          <a:p>
            <a:pPr algn="just"/>
            <a:r>
              <a:rPr lang="zh-CN" altLang="en-US" dirty="0">
                <a:solidFill>
                  <a:srgbClr val="333333"/>
                </a:solidFill>
                <a:latin typeface="-apple-system-font"/>
              </a:rPr>
              <a:t>互相关爱、协助</a:t>
            </a:r>
            <a:r>
              <a:rPr lang="en-US" altLang="zh-CN" dirty="0">
                <a:solidFill>
                  <a:srgbClr val="333333"/>
                </a:solidFill>
                <a:latin typeface="-apple-system-font"/>
              </a:rPr>
              <a:t>.</a:t>
            </a:r>
            <a:r>
              <a:rPr lang="zh-CN" altLang="en-US" dirty="0">
                <a:solidFill>
                  <a:srgbClr val="333333"/>
                </a:solidFill>
                <a:latin typeface="-apple-system-font"/>
              </a:rPr>
              <a:t>才能平衡这个天平，人类应该在这么多的教训中有所改变，失去平衡后的后果，现在都能感受到了吧！</a:t>
            </a:r>
            <a:endParaRPr lang="zh-CN" altLang="en-US" dirty="0">
              <a:solidFill>
                <a:srgbClr val="333333"/>
              </a:solidFill>
              <a:latin typeface="-apple-system-font"/>
            </a:endParaRPr>
          </a:p>
          <a:p>
            <a:br>
              <a:rPr lang="zh-CN" altLang="en-US" dirty="0"/>
            </a:b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4291" y="4118746"/>
            <a:ext cx="7480300" cy="7683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w="11430"/>
                <a:solidFill>
                  <a:srgbClr val="FF00FF"/>
                </a:solidFill>
                <a:effectLst>
                  <a:outerShdw blurRad="50800" dist="39000" dir="5460000" algn="tl">
                    <a:srgbClr val="000000">
                      <a:alpha val="38000"/>
                    </a:srgbClr>
                  </a:outerShdw>
                </a:effectLst>
                <a:uLnTx/>
                <a:uFillTx/>
                <a:latin typeface="Arial" panose="020B0604020202020204" pitchFamily="34" charset="0"/>
                <a:ea typeface="宋体" pitchFamily="2" charset="-122"/>
                <a:cs typeface="+mn-cs"/>
                <a:sym typeface="+mn-ea"/>
              </a:rPr>
              <a:t>你能想出几句关于大雁的诗？</a:t>
            </a:r>
            <a:endParaRPr kumimoji="0" lang="zh-CN" altLang="en-US" sz="4400" b="1" i="0" u="none" strike="noStrike" kern="1200" cap="none" spc="0" normalizeH="0" baseline="0" noProof="0" dirty="0">
              <a:ln w="11430"/>
              <a:solidFill>
                <a:srgbClr val="FF00FF"/>
              </a:solidFill>
              <a:effectLst>
                <a:outerShdw blurRad="50800" dist="39000" dir="5460000" algn="tl">
                  <a:srgbClr val="000000">
                    <a:alpha val="38000"/>
                  </a:srgbClr>
                </a:outerShdw>
              </a:effectLst>
              <a:uLnTx/>
              <a:uFillTx/>
              <a:latin typeface="Arial" panose="020B0604020202020204" pitchFamily="34" charset="0"/>
              <a:ea typeface="宋体" pitchFamily="2" charset="-122"/>
              <a:cs typeface="+mn-cs"/>
              <a:sym typeface="+mn-ea"/>
            </a:endParaRPr>
          </a:p>
        </p:txBody>
      </p:sp>
      <p:sp>
        <p:nvSpPr>
          <p:cNvPr id="6" name="矩形 5"/>
          <p:cNvSpPr/>
          <p:nvPr/>
        </p:nvSpPr>
        <p:spPr>
          <a:xfrm>
            <a:off x="1391920" y="1454150"/>
            <a:ext cx="9406255" cy="2330450"/>
          </a:xfrm>
          <a:prstGeom prst="rect">
            <a:avLst/>
          </a:prstGeom>
          <a:noFill/>
          <a:ln w="9525">
            <a:noFill/>
          </a:ln>
        </p:spPr>
        <p:txBody>
          <a:bodyPr wrap="square">
            <a:spAutoFit/>
          </a:bodyPr>
          <a:lstStyle/>
          <a:p>
            <a:pPr lvl="0" eaLnBrk="1" hangingPunct="1">
              <a:lnSpc>
                <a:spcPct val="130000"/>
              </a:lnSpc>
            </a:pPr>
            <a:r>
              <a:rPr lang="en-US" altLang="zh-CN" sz="2800" b="1" dirty="0">
                <a:solidFill>
                  <a:srgbClr val="000000"/>
                </a:solidFill>
                <a:latin typeface="宋体" pitchFamily="2" charset="-122"/>
                <a:ea typeface="宋体" pitchFamily="2" charset="-122"/>
              </a:rPr>
              <a:t>    </a:t>
            </a:r>
            <a:r>
              <a:rPr lang="zh-CN" altLang="zh-CN" sz="2800" b="1" dirty="0">
                <a:solidFill>
                  <a:srgbClr val="000000"/>
                </a:solidFill>
                <a:latin typeface="宋体" pitchFamily="2" charset="-122"/>
                <a:ea typeface="宋体" pitchFamily="2" charset="-122"/>
              </a:rPr>
              <a:t>大雁是秋寒南征</a:t>
            </a:r>
            <a:r>
              <a:rPr lang="zh-CN" altLang="en-US" sz="2800" b="1" dirty="0">
                <a:solidFill>
                  <a:srgbClr val="000000"/>
                </a:solidFill>
                <a:latin typeface="宋体" pitchFamily="2" charset="-122"/>
                <a:ea typeface="宋体" pitchFamily="2" charset="-122"/>
              </a:rPr>
              <a:t>、</a:t>
            </a:r>
            <a:r>
              <a:rPr lang="zh-CN" altLang="zh-CN" sz="2800" b="1" dirty="0">
                <a:solidFill>
                  <a:srgbClr val="000000"/>
                </a:solidFill>
                <a:latin typeface="宋体" pitchFamily="2" charset="-122"/>
                <a:ea typeface="宋体" pitchFamily="2" charset="-122"/>
              </a:rPr>
              <a:t>春暖北返的候鸟，据说它还能传递书信，因此很容易牵动人们的羁旅愁情、岁月之感。自古以来，诗人们睹雁伤情或托雁寄怀，留下了许多伤感的咏雁作品。</a:t>
            </a:r>
            <a:endParaRPr lang="zh-CN" altLang="en-US" sz="2000" dirty="0">
              <a:latin typeface="Arial" panose="020B0604020202020204"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p:nvPr/>
        </p:nvSpPr>
        <p:spPr>
          <a:xfrm>
            <a:off x="209600" y="1647654"/>
            <a:ext cx="11771211" cy="5693866"/>
          </a:xfrm>
          <a:prstGeom prst="rect">
            <a:avLst/>
          </a:prstGeom>
          <a:noFill/>
          <a:ln w="9525">
            <a:noFill/>
          </a:ln>
        </p:spPr>
        <p:txBody>
          <a:bodyPr wrap="square">
            <a:spAutoFit/>
          </a:bodyPr>
          <a:lstStyle/>
          <a:p>
            <a:pPr lvl="0" algn="just" eaLnBrk="1" hangingPunct="1">
              <a:spcBef>
                <a:spcPct val="50000"/>
              </a:spcBef>
            </a:pPr>
            <a:r>
              <a:rPr lang="zh-CN" altLang="en-US" sz="2800" b="1" dirty="0">
                <a:latin typeface="Arial" panose="020B0604020202020204" pitchFamily="34" charset="0"/>
                <a:ea typeface="宋体" pitchFamily="2" charset="-122"/>
              </a:rPr>
              <a:t>征蓬出汉塞，归雁入胡天。</a:t>
            </a:r>
            <a:r>
              <a:rPr lang="en-US" altLang="zh-CN" sz="2800" b="1" dirty="0">
                <a:latin typeface="Arial" panose="020B0604020202020204" pitchFamily="34" charset="0"/>
                <a:ea typeface="宋体" pitchFamily="2" charset="-122"/>
              </a:rPr>
              <a:t>——</a:t>
            </a:r>
            <a:r>
              <a:rPr lang="zh-CN" altLang="en-US" sz="2800" b="1" dirty="0">
                <a:latin typeface="Arial" panose="020B0604020202020204" pitchFamily="34" charset="0"/>
                <a:ea typeface="宋体" pitchFamily="2" charset="-122"/>
              </a:rPr>
              <a:t>王维</a:t>
            </a:r>
            <a:r>
              <a:rPr lang="en-US" altLang="zh-CN" sz="2800" b="1" dirty="0">
                <a:latin typeface="Arial" panose="020B0604020202020204" pitchFamily="34" charset="0"/>
                <a:ea typeface="宋体" pitchFamily="2" charset="-122"/>
              </a:rPr>
              <a:t>《</a:t>
            </a:r>
            <a:r>
              <a:rPr lang="zh-CN" altLang="en-US" sz="2800" b="1" dirty="0">
                <a:latin typeface="Arial" panose="020B0604020202020204" pitchFamily="34" charset="0"/>
                <a:ea typeface="宋体" pitchFamily="2" charset="-122"/>
              </a:rPr>
              <a:t>使至塞上</a:t>
            </a:r>
            <a:r>
              <a:rPr lang="en-US" altLang="zh-CN" sz="2800" b="1" dirty="0">
                <a:latin typeface="Arial" panose="020B0604020202020204" pitchFamily="34" charset="0"/>
                <a:ea typeface="宋体" pitchFamily="2" charset="-122"/>
              </a:rPr>
              <a:t>》</a:t>
            </a:r>
            <a:endParaRPr lang="en-US" altLang="zh-CN" sz="2800" b="1" dirty="0">
              <a:latin typeface="Arial" panose="020B0604020202020204" pitchFamily="34" charset="0"/>
              <a:ea typeface="宋体" pitchFamily="2" charset="-122"/>
            </a:endParaRPr>
          </a:p>
          <a:p>
            <a:pPr lvl="0" algn="just" eaLnBrk="1" hangingPunct="1">
              <a:spcBef>
                <a:spcPct val="50000"/>
              </a:spcBef>
            </a:pPr>
            <a:r>
              <a:rPr lang="zh-CN" altLang="en-US" sz="2800" b="1" dirty="0">
                <a:latin typeface="Arial" panose="020B0604020202020204" pitchFamily="34" charset="0"/>
                <a:ea typeface="宋体" pitchFamily="2" charset="-122"/>
              </a:rPr>
              <a:t>乡书何处达</a:t>
            </a:r>
            <a:r>
              <a:rPr lang="en-US" altLang="zh-CN" sz="2800" b="1" dirty="0">
                <a:latin typeface="Arial" panose="020B0604020202020204" pitchFamily="34" charset="0"/>
                <a:ea typeface="宋体" pitchFamily="2" charset="-122"/>
              </a:rPr>
              <a:t>?</a:t>
            </a:r>
            <a:r>
              <a:rPr lang="zh-CN" altLang="en-US" sz="2800" b="1" dirty="0">
                <a:latin typeface="Arial" panose="020B0604020202020204" pitchFamily="34" charset="0"/>
                <a:ea typeface="宋体" pitchFamily="2" charset="-122"/>
              </a:rPr>
              <a:t>归雁洛阳边。</a:t>
            </a:r>
            <a:r>
              <a:rPr lang="en-US" altLang="zh-CN" sz="2800" b="1" dirty="0">
                <a:latin typeface="Arial" panose="020B0604020202020204" pitchFamily="34" charset="0"/>
                <a:ea typeface="宋体" pitchFamily="2" charset="-122"/>
              </a:rPr>
              <a:t>——</a:t>
            </a:r>
            <a:r>
              <a:rPr lang="zh-CN" altLang="en-US" sz="2800" b="1" dirty="0">
                <a:latin typeface="Arial" panose="020B0604020202020204" pitchFamily="34" charset="0"/>
                <a:ea typeface="宋体" pitchFamily="2" charset="-122"/>
              </a:rPr>
              <a:t>王湾</a:t>
            </a:r>
            <a:r>
              <a:rPr lang="en-US" altLang="zh-CN" sz="2800" b="1" dirty="0">
                <a:latin typeface="Arial" panose="020B0604020202020204" pitchFamily="34" charset="0"/>
                <a:ea typeface="宋体" pitchFamily="2" charset="-122"/>
              </a:rPr>
              <a:t>《</a:t>
            </a:r>
            <a:r>
              <a:rPr lang="zh-CN" altLang="en-US" sz="2800" b="1" dirty="0">
                <a:latin typeface="Arial" panose="020B0604020202020204" pitchFamily="34" charset="0"/>
                <a:ea typeface="宋体" pitchFamily="2" charset="-122"/>
              </a:rPr>
              <a:t>次北固山下</a:t>
            </a:r>
            <a:r>
              <a:rPr lang="en-US" altLang="zh-CN" sz="2800" b="1" dirty="0">
                <a:latin typeface="Arial" panose="020B0604020202020204" pitchFamily="34" charset="0"/>
                <a:ea typeface="宋体" pitchFamily="2" charset="-122"/>
              </a:rPr>
              <a:t>》</a:t>
            </a:r>
            <a:endParaRPr lang="en-US" altLang="zh-CN" sz="2800" b="1" dirty="0">
              <a:latin typeface="Arial" panose="020B0604020202020204" pitchFamily="34" charset="0"/>
              <a:ea typeface="宋体" pitchFamily="2" charset="-122"/>
            </a:endParaRPr>
          </a:p>
          <a:p>
            <a:pPr algn="just">
              <a:spcBef>
                <a:spcPct val="50000"/>
              </a:spcBef>
            </a:pPr>
            <a:r>
              <a:rPr lang="zh-CN" altLang="en-US" sz="2800" b="1" dirty="0">
                <a:latin typeface="宋体" pitchFamily="2" charset="-122"/>
                <a:cs typeface="宋体" pitchFamily="2" charset="-122"/>
              </a:rPr>
              <a:t>云中谁寄锦书来，雁字回时，月满西楼。 </a:t>
            </a:r>
            <a:r>
              <a:rPr lang="en-US" altLang="zh-CN" sz="2800" b="1" dirty="0">
                <a:latin typeface="Arial" panose="020B0604020202020204" pitchFamily="34" charset="0"/>
              </a:rPr>
              <a:t>——</a:t>
            </a:r>
            <a:r>
              <a:rPr lang="zh-CN" altLang="en-US" sz="2800" b="1" dirty="0">
                <a:latin typeface="宋体" pitchFamily="2" charset="-122"/>
                <a:cs typeface="宋体" pitchFamily="2" charset="-122"/>
              </a:rPr>
              <a:t> 李清照</a:t>
            </a:r>
            <a:r>
              <a:rPr lang="en-US" altLang="zh-CN" sz="2800" b="1" dirty="0">
                <a:latin typeface="宋体" pitchFamily="2" charset="-122"/>
                <a:cs typeface="宋体" pitchFamily="2" charset="-122"/>
              </a:rPr>
              <a:t>《</a:t>
            </a:r>
            <a:r>
              <a:rPr lang="zh-CN" altLang="en-US" sz="2800" b="1" dirty="0">
                <a:latin typeface="宋体" pitchFamily="2" charset="-122"/>
                <a:cs typeface="宋体" pitchFamily="2" charset="-122"/>
              </a:rPr>
              <a:t>一剪梅</a:t>
            </a:r>
            <a:r>
              <a:rPr lang="en-US" altLang="zh-CN" sz="2800" b="1" dirty="0">
                <a:latin typeface="宋体" pitchFamily="2" charset="-122"/>
                <a:cs typeface="宋体" pitchFamily="2" charset="-122"/>
              </a:rPr>
              <a:t>》</a:t>
            </a:r>
            <a:r>
              <a:rPr lang="en-US" altLang="zh-CN" sz="2800" b="1" dirty="0">
                <a:latin typeface="Arial" panose="020B0604020202020204" pitchFamily="34" charset="0"/>
                <a:ea typeface="宋体" pitchFamily="2" charset="-122"/>
              </a:rPr>
              <a:t>       </a:t>
            </a:r>
            <a:endParaRPr lang="en-US" altLang="zh-CN" sz="2800" b="1" dirty="0">
              <a:latin typeface="Arial" panose="020B0604020202020204" pitchFamily="34" charset="0"/>
              <a:ea typeface="宋体" pitchFamily="2" charset="-122"/>
            </a:endParaRPr>
          </a:p>
          <a:p>
            <a:pPr algn="just">
              <a:spcBef>
                <a:spcPct val="50000"/>
              </a:spcBef>
            </a:pPr>
            <a:r>
              <a:rPr lang="zh-CN" altLang="en-US" sz="2800" b="1" dirty="0">
                <a:latin typeface="宋体" pitchFamily="2" charset="-122"/>
                <a:cs typeface="宋体" pitchFamily="2" charset="-122"/>
              </a:rPr>
              <a:t>凭高目断，鸿雁来时，无限思量。</a:t>
            </a:r>
            <a:r>
              <a:rPr lang="en-US" altLang="zh-CN" sz="2800" b="1" dirty="0">
                <a:latin typeface="Arial" panose="020B0604020202020204" pitchFamily="34" charset="0"/>
              </a:rPr>
              <a:t> ——</a:t>
            </a:r>
            <a:r>
              <a:rPr lang="zh-CN" altLang="en-US" sz="2800" b="1" dirty="0">
                <a:latin typeface="宋体" pitchFamily="2" charset="-122"/>
                <a:cs typeface="宋体" pitchFamily="2" charset="-122"/>
              </a:rPr>
              <a:t>晏殊</a:t>
            </a:r>
            <a:r>
              <a:rPr lang="en-US" altLang="zh-CN" sz="2800" b="1" dirty="0">
                <a:latin typeface="宋体" pitchFamily="2" charset="-122"/>
                <a:cs typeface="宋体" pitchFamily="2" charset="-122"/>
              </a:rPr>
              <a:t>《</a:t>
            </a:r>
            <a:r>
              <a:rPr lang="zh-CN" altLang="en-US" sz="2800" b="1" dirty="0">
                <a:latin typeface="宋体" pitchFamily="2" charset="-122"/>
                <a:cs typeface="宋体" pitchFamily="2" charset="-122"/>
              </a:rPr>
              <a:t>诉衷情</a:t>
            </a:r>
            <a:r>
              <a:rPr lang="en-US" altLang="zh-CN" sz="2800" b="1" dirty="0">
                <a:latin typeface="宋体" pitchFamily="2" charset="-122"/>
                <a:cs typeface="宋体" pitchFamily="2" charset="-122"/>
              </a:rPr>
              <a:t>》</a:t>
            </a:r>
            <a:endParaRPr lang="en-US" altLang="zh-CN" sz="2800" b="1" dirty="0">
              <a:latin typeface="宋体" pitchFamily="2" charset="-122"/>
              <a:cs typeface="宋体" pitchFamily="2" charset="-122"/>
            </a:endParaRPr>
          </a:p>
          <a:p>
            <a:pPr lvl="0" algn="just">
              <a:spcBef>
                <a:spcPct val="50000"/>
              </a:spcBef>
            </a:pPr>
            <a:r>
              <a:rPr lang="zh-CN" altLang="en-US" sz="2800" b="1" dirty="0">
                <a:latin typeface="宋体" pitchFamily="2" charset="-122"/>
                <a:cs typeface="宋体" pitchFamily="2" charset="-122"/>
              </a:rPr>
              <a:t>从此信音稀，岭南无雁飞。 </a:t>
            </a:r>
            <a:r>
              <a:rPr lang="en-US" altLang="zh-CN" sz="2800" b="1" dirty="0">
                <a:latin typeface="Arial" panose="020B0604020202020204" pitchFamily="34" charset="0"/>
              </a:rPr>
              <a:t>——</a:t>
            </a:r>
            <a:r>
              <a:rPr lang="zh-CN" altLang="en-US" sz="2800" b="1" dirty="0">
                <a:latin typeface="宋体" pitchFamily="2" charset="-122"/>
                <a:cs typeface="宋体" pitchFamily="2" charset="-122"/>
              </a:rPr>
              <a:t>   李师中</a:t>
            </a:r>
            <a:r>
              <a:rPr lang="en-US" altLang="zh-CN" sz="2800" b="1" dirty="0">
                <a:latin typeface="宋体" pitchFamily="2" charset="-122"/>
                <a:cs typeface="宋体" pitchFamily="2" charset="-122"/>
              </a:rPr>
              <a:t>《</a:t>
            </a:r>
            <a:r>
              <a:rPr lang="zh-CN" altLang="en-US" sz="2800" b="1" dirty="0">
                <a:latin typeface="宋体" pitchFamily="2" charset="-122"/>
                <a:cs typeface="宋体" pitchFamily="2" charset="-122"/>
              </a:rPr>
              <a:t>菩萨蛮</a:t>
            </a:r>
            <a:r>
              <a:rPr lang="en-US" altLang="zh-CN" sz="2800" b="1" dirty="0">
                <a:latin typeface="宋体" pitchFamily="2" charset="-122"/>
                <a:cs typeface="宋体" pitchFamily="2" charset="-122"/>
              </a:rPr>
              <a:t>》</a:t>
            </a:r>
            <a:endParaRPr lang="en-US" altLang="zh-CN" sz="2800" b="1" dirty="0">
              <a:latin typeface="宋体" pitchFamily="2" charset="-122"/>
              <a:cs typeface="宋体" pitchFamily="2" charset="-122"/>
            </a:endParaRPr>
          </a:p>
          <a:p>
            <a:pPr lvl="0" algn="just">
              <a:spcBef>
                <a:spcPct val="50000"/>
              </a:spcBef>
            </a:pPr>
            <a:r>
              <a:rPr lang="zh-CN" altLang="en-US" sz="2800" b="1" dirty="0">
                <a:latin typeface="Arial" panose="020B0604020202020204" pitchFamily="34" charset="0"/>
                <a:ea typeface="宋体" pitchFamily="2" charset="-122"/>
              </a:rPr>
              <a:t>塞下秋来风景异，衡阳雁去无留意。</a:t>
            </a:r>
            <a:r>
              <a:rPr lang="en-US" altLang="zh-CN" sz="2800" b="1" dirty="0">
                <a:latin typeface="Arial" panose="020B0604020202020204" pitchFamily="34" charset="0"/>
                <a:ea typeface="宋体" pitchFamily="2" charset="-122"/>
              </a:rPr>
              <a:t>——</a:t>
            </a:r>
            <a:r>
              <a:rPr lang="zh-CN" altLang="en-US" sz="2800" b="1" dirty="0">
                <a:latin typeface="Arial" panose="020B0604020202020204" pitchFamily="34" charset="0"/>
                <a:ea typeface="宋体" pitchFamily="2" charset="-122"/>
              </a:rPr>
              <a:t>范仲淹</a:t>
            </a:r>
            <a:r>
              <a:rPr lang="en-US" altLang="zh-CN" sz="2800" b="1" dirty="0">
                <a:latin typeface="Arial" panose="020B0604020202020204" pitchFamily="34" charset="0"/>
                <a:ea typeface="宋体" pitchFamily="2" charset="-122"/>
              </a:rPr>
              <a:t>《</a:t>
            </a:r>
            <a:r>
              <a:rPr lang="zh-CN" altLang="en-US" sz="2800" b="1" dirty="0">
                <a:latin typeface="Arial" panose="020B0604020202020204" pitchFamily="34" charset="0"/>
                <a:ea typeface="宋体" pitchFamily="2" charset="-122"/>
              </a:rPr>
              <a:t>渔家傲</a:t>
            </a:r>
            <a:r>
              <a:rPr lang="en-US" altLang="zh-CN" sz="2800" b="1" dirty="0">
                <a:latin typeface="Arial" panose="020B0604020202020204" pitchFamily="34" charset="0"/>
                <a:ea typeface="宋体" pitchFamily="2" charset="-122"/>
              </a:rPr>
              <a:t>》</a:t>
            </a:r>
            <a:endParaRPr lang="en-US" altLang="zh-CN" sz="2800" b="1" dirty="0">
              <a:latin typeface="Arial" panose="020B0604020202020204" pitchFamily="34" charset="0"/>
              <a:ea typeface="宋体" pitchFamily="2" charset="-122"/>
            </a:endParaRPr>
          </a:p>
          <a:p>
            <a:pPr algn="just">
              <a:spcBef>
                <a:spcPct val="50000"/>
              </a:spcBef>
            </a:pPr>
            <a:r>
              <a:rPr lang="zh-CN" altLang="en-US" sz="2800" b="1" dirty="0">
                <a:latin typeface="Arial" panose="020B0604020202020204" pitchFamily="34" charset="0"/>
              </a:rPr>
              <a:t>长风万里送秋雁，对此可以酣高楼。</a:t>
            </a:r>
            <a:r>
              <a:rPr lang="en-US" altLang="zh-CN" sz="2800" b="1" dirty="0">
                <a:latin typeface="Arial" panose="020B0604020202020204" pitchFamily="34" charset="0"/>
              </a:rPr>
              <a:t>——</a:t>
            </a:r>
            <a:r>
              <a:rPr lang="zh-CN" altLang="en-US" sz="2800" b="1" dirty="0">
                <a:latin typeface="Arial" panose="020B0604020202020204" pitchFamily="34" charset="0"/>
              </a:rPr>
              <a:t>李白</a:t>
            </a:r>
            <a:r>
              <a:rPr lang="en-US" altLang="zh-CN" sz="2800" b="1" dirty="0">
                <a:latin typeface="Arial" panose="020B0604020202020204" pitchFamily="34" charset="0"/>
              </a:rPr>
              <a:t>《</a:t>
            </a:r>
            <a:r>
              <a:rPr lang="zh-CN" altLang="en-US" sz="2800" b="1" dirty="0">
                <a:latin typeface="Arial" panose="020B0604020202020204" pitchFamily="34" charset="0"/>
              </a:rPr>
              <a:t>宣州谢朓楼饯别校书叔云</a:t>
            </a:r>
            <a:r>
              <a:rPr lang="en-US" altLang="zh-CN" sz="2800" b="1" dirty="0">
                <a:latin typeface="Arial" panose="020B0604020202020204" pitchFamily="34" charset="0"/>
              </a:rPr>
              <a:t>》</a:t>
            </a:r>
            <a:endParaRPr lang="en-US" altLang="zh-CN" sz="2800" b="1" dirty="0">
              <a:latin typeface="Arial" panose="020B0604020202020204" pitchFamily="34" charset="0"/>
            </a:endParaRPr>
          </a:p>
          <a:p>
            <a:pPr algn="just">
              <a:spcBef>
                <a:spcPct val="50000"/>
              </a:spcBef>
            </a:pPr>
            <a:r>
              <a:rPr lang="en-US" altLang="zh-CN" sz="2800" b="1" dirty="0">
                <a:solidFill>
                  <a:srgbClr val="FF0000"/>
                </a:solidFill>
                <a:latin typeface="Arial" panose="020B0604020202020204" pitchFamily="34" charset="0"/>
                <a:ea typeface="方正姚体"/>
              </a:rPr>
              <a:t>                                                       ——</a:t>
            </a:r>
            <a:r>
              <a:rPr lang="zh-CN" altLang="en-US" sz="2800" b="1" dirty="0">
                <a:solidFill>
                  <a:srgbClr val="FF0000"/>
                </a:solidFill>
                <a:latin typeface="Arial" panose="020B0604020202020204" pitchFamily="34" charset="0"/>
                <a:ea typeface="方正姚体"/>
              </a:rPr>
              <a:t>大雁“传情”的意象</a:t>
            </a:r>
            <a:endParaRPr lang="zh-CN" altLang="en-US" sz="2800" b="1" dirty="0">
              <a:solidFill>
                <a:srgbClr val="FF0000"/>
              </a:solidFill>
              <a:latin typeface="Arial" panose="020B0604020202020204" pitchFamily="34" charset="0"/>
              <a:ea typeface="方正姚体"/>
            </a:endParaRPr>
          </a:p>
          <a:p>
            <a:pPr lvl="0" algn="just">
              <a:spcBef>
                <a:spcPct val="50000"/>
              </a:spcBef>
            </a:pPr>
            <a:endParaRPr lang="en-US" altLang="zh-CN" sz="2800" b="1" dirty="0">
              <a:latin typeface="Arial" panose="020B0604020202020204" pitchFamily="34" charset="0"/>
              <a:ea typeface="宋体" pitchFamily="2" charset="-122"/>
            </a:endParaRPr>
          </a:p>
        </p:txBody>
      </p:sp>
      <p:sp>
        <p:nvSpPr>
          <p:cNvPr id="130051" name="WordArt 5"/>
          <p:cNvSpPr>
            <a:spLocks noTextEdit="1"/>
          </p:cNvSpPr>
          <p:nvPr/>
        </p:nvSpPr>
        <p:spPr>
          <a:xfrm>
            <a:off x="1879455" y="603362"/>
            <a:ext cx="3458215" cy="720858"/>
          </a:xfrm>
          <a:prstGeom prst="rect">
            <a:avLst/>
          </a:prstGeom>
        </p:spPr>
        <p:txBody>
          <a:bodyPr wrap="none" fromWordArt="1">
            <a:prstTxWarp prst="textPlain">
              <a:avLst>
                <a:gd name="adj" fmla="val 50000"/>
              </a:avLst>
            </a:prstTxWarp>
            <a:normAutofit/>
          </a:bodyPr>
          <a:lstStyle/>
          <a:p>
            <a:pPr algn="ctr" eaLnBrk="0" hangingPunct="0"/>
            <a:r>
              <a:rPr lang="zh-CN" altLang="en-US" sz="3600" b="1" dirty="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itchFamily="2" charset="-122"/>
                <a:ea typeface="宋体" pitchFamily="2" charset="-122"/>
              </a:rPr>
              <a:t>  有关“大雁”诗词</a:t>
            </a:r>
            <a:endParaRPr lang="zh-CN" altLang="en-US" sz="3600" b="1" dirty="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itchFamily="2" charset="-122"/>
              <a:ea typeface="宋体" pitchFamily="2" charset="-122"/>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51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5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6">
                                            <p:txEl>
                                              <p:pRg st="7" end="7"/>
                                            </p:txEl>
                                          </p:spTgt>
                                        </p:tgtEl>
                                        <p:attrNameLst>
                                          <p:attrName>style.visibility</p:attrName>
                                        </p:attrNameLst>
                                      </p:cBhvr>
                                      <p:to>
                                        <p:strVal val="visible"/>
                                      </p:to>
                                    </p:set>
                                    <p:animEffect transition="in" filter="fade">
                                      <p:cBhvr>
                                        <p:cTn id="27" dur="500"/>
                                        <p:tgtEl>
                                          <p:spTgt spid="645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天空, 户外, 山, 水&#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TextBox 4"/>
          <p:cNvSpPr txBox="1"/>
          <p:nvPr/>
        </p:nvSpPr>
        <p:spPr>
          <a:xfrm>
            <a:off x="4320198" y="1620098"/>
            <a:ext cx="3550920" cy="1106805"/>
          </a:xfrm>
          <a:prstGeom prst="rect">
            <a:avLst/>
          </a:prstGeom>
          <a:noFill/>
        </p:spPr>
        <p:txBody>
          <a:bodyPr wrap="none" rtlCol="0">
            <a:spAutoFit/>
          </a:bodyPr>
          <a:lstStyle/>
          <a:p>
            <a:pPr algn="ctr"/>
            <a:r>
              <a:rPr lang="zh-CN" altLang="en-US" sz="6600" b="1" dirty="0">
                <a:solidFill>
                  <a:srgbClr val="237590"/>
                </a:solidFill>
                <a:latin typeface="黑体" panose="02010609060101010101" pitchFamily="49" charset="-122"/>
                <a:ea typeface="黑体" panose="02010609060101010101" pitchFamily="49" charset="-122"/>
              </a:rPr>
              <a:t>大雁归来</a:t>
            </a:r>
            <a:endParaRPr lang="zh-CN" altLang="en-US" sz="6600" b="1" dirty="0">
              <a:solidFill>
                <a:srgbClr val="237590"/>
              </a:solidFill>
              <a:latin typeface="黑体" panose="02010609060101010101" pitchFamily="49" charset="-122"/>
              <a:ea typeface="黑体" panose="02010609060101010101" pitchFamily="49" charset="-122"/>
            </a:endParaRPr>
          </a:p>
        </p:txBody>
      </p:sp>
      <p:grpSp>
        <p:nvGrpSpPr>
          <p:cNvPr id="8" name="组合 7"/>
          <p:cNvGrpSpPr/>
          <p:nvPr/>
        </p:nvGrpSpPr>
        <p:grpSpPr>
          <a:xfrm>
            <a:off x="3568244" y="3179050"/>
            <a:ext cx="5129212" cy="179224"/>
            <a:chOff x="1839287" y="5184146"/>
            <a:chExt cx="2767715" cy="95254"/>
          </a:xfrm>
        </p:grpSpPr>
        <p:grpSp>
          <p:nvGrpSpPr>
            <p:cNvPr id="10" name="组合 9"/>
            <p:cNvGrpSpPr/>
            <p:nvPr/>
          </p:nvGrpSpPr>
          <p:grpSpPr>
            <a:xfrm>
              <a:off x="2591031" y="5184150"/>
              <a:ext cx="2015971" cy="95250"/>
              <a:chOff x="2425983" y="5170170"/>
              <a:chExt cx="2015971" cy="156210"/>
            </a:xfrm>
          </p:grpSpPr>
          <p:grpSp>
            <p:nvGrpSpPr>
              <p:cNvPr id="22" name="组合 21"/>
              <p:cNvGrpSpPr/>
              <p:nvPr/>
            </p:nvGrpSpPr>
            <p:grpSpPr>
              <a:xfrm>
                <a:off x="2425983" y="5179695"/>
                <a:ext cx="1009343" cy="146685"/>
                <a:chOff x="2425983" y="5179695"/>
                <a:chExt cx="1009343" cy="146685"/>
              </a:xfrm>
            </p:grpSpPr>
            <p:grpSp>
              <p:nvGrpSpPr>
                <p:cNvPr id="38" name="组合 37"/>
                <p:cNvGrpSpPr/>
                <p:nvPr/>
              </p:nvGrpSpPr>
              <p:grpSpPr>
                <a:xfrm>
                  <a:off x="2425983" y="5186045"/>
                  <a:ext cx="504518" cy="140335"/>
                  <a:chOff x="2425983" y="5186045"/>
                  <a:chExt cx="504518" cy="140335"/>
                </a:xfrm>
              </p:grpSpPr>
              <p:grpSp>
                <p:nvGrpSpPr>
                  <p:cNvPr id="46" name="组合 45"/>
                  <p:cNvGrpSpPr/>
                  <p:nvPr/>
                </p:nvGrpSpPr>
                <p:grpSpPr>
                  <a:xfrm>
                    <a:off x="2425983" y="5189220"/>
                    <a:ext cx="253693" cy="137160"/>
                    <a:chOff x="2425983" y="5189220"/>
                    <a:chExt cx="253693" cy="137160"/>
                  </a:xfrm>
                </p:grpSpPr>
                <p:cxnSp>
                  <p:nvCxnSpPr>
                    <p:cNvPr id="50" name="直接连接符 49"/>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2676808" y="5186045"/>
                    <a:ext cx="253693" cy="137160"/>
                    <a:chOff x="2425983" y="5189220"/>
                    <a:chExt cx="253693" cy="137160"/>
                  </a:xfrm>
                </p:grpSpPr>
                <p:cxnSp>
                  <p:nvCxnSpPr>
                    <p:cNvPr id="48" name="直接连接符 47"/>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grpSp>
              <p:nvGrpSpPr>
                <p:cNvPr id="39" name="组合 38"/>
                <p:cNvGrpSpPr/>
                <p:nvPr/>
              </p:nvGrpSpPr>
              <p:grpSpPr>
                <a:xfrm>
                  <a:off x="2930808" y="5179695"/>
                  <a:ext cx="504518" cy="140335"/>
                  <a:chOff x="2425983" y="5186045"/>
                  <a:chExt cx="504518" cy="140335"/>
                </a:xfrm>
              </p:grpSpPr>
              <p:grpSp>
                <p:nvGrpSpPr>
                  <p:cNvPr id="40" name="组合 39"/>
                  <p:cNvGrpSpPr/>
                  <p:nvPr/>
                </p:nvGrpSpPr>
                <p:grpSpPr>
                  <a:xfrm>
                    <a:off x="2425983" y="5189220"/>
                    <a:ext cx="253693" cy="137160"/>
                    <a:chOff x="2425983" y="5189220"/>
                    <a:chExt cx="253693" cy="137160"/>
                  </a:xfrm>
                </p:grpSpPr>
                <p:cxnSp>
                  <p:nvCxnSpPr>
                    <p:cNvPr id="44" name="直接连接符 43"/>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2676808" y="5186045"/>
                    <a:ext cx="253693" cy="137160"/>
                    <a:chOff x="2425983" y="5189220"/>
                    <a:chExt cx="253693" cy="137160"/>
                  </a:xfrm>
                </p:grpSpPr>
                <p:cxnSp>
                  <p:nvCxnSpPr>
                    <p:cNvPr id="42" name="直接连接符 41"/>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grpSp>
          <p:grpSp>
            <p:nvGrpSpPr>
              <p:cNvPr id="23" name="组合 22"/>
              <p:cNvGrpSpPr/>
              <p:nvPr/>
            </p:nvGrpSpPr>
            <p:grpSpPr>
              <a:xfrm>
                <a:off x="3432611" y="5170170"/>
                <a:ext cx="1009343" cy="146685"/>
                <a:chOff x="2425983" y="5179695"/>
                <a:chExt cx="1009343" cy="146685"/>
              </a:xfrm>
            </p:grpSpPr>
            <p:grpSp>
              <p:nvGrpSpPr>
                <p:cNvPr id="24" name="组合 23"/>
                <p:cNvGrpSpPr/>
                <p:nvPr/>
              </p:nvGrpSpPr>
              <p:grpSpPr>
                <a:xfrm>
                  <a:off x="2425983" y="5186045"/>
                  <a:ext cx="504518" cy="140335"/>
                  <a:chOff x="2425983" y="5186045"/>
                  <a:chExt cx="504518" cy="140335"/>
                </a:xfrm>
              </p:grpSpPr>
              <p:grpSp>
                <p:nvGrpSpPr>
                  <p:cNvPr id="32" name="组合 31"/>
                  <p:cNvGrpSpPr/>
                  <p:nvPr/>
                </p:nvGrpSpPr>
                <p:grpSpPr>
                  <a:xfrm>
                    <a:off x="2425983" y="5189220"/>
                    <a:ext cx="253693" cy="137160"/>
                    <a:chOff x="2425983" y="5189220"/>
                    <a:chExt cx="253693" cy="137160"/>
                  </a:xfrm>
                </p:grpSpPr>
                <p:cxnSp>
                  <p:nvCxnSpPr>
                    <p:cNvPr id="36" name="直接连接符 35"/>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2676808" y="5186045"/>
                    <a:ext cx="253693" cy="137160"/>
                    <a:chOff x="2425983" y="5189220"/>
                    <a:chExt cx="253693" cy="137160"/>
                  </a:xfrm>
                </p:grpSpPr>
                <p:cxnSp>
                  <p:nvCxnSpPr>
                    <p:cNvPr id="34" name="直接连接符 33"/>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grpSp>
              <p:nvGrpSpPr>
                <p:cNvPr id="25" name="组合 24"/>
                <p:cNvGrpSpPr/>
                <p:nvPr/>
              </p:nvGrpSpPr>
              <p:grpSpPr>
                <a:xfrm>
                  <a:off x="2930808" y="5179695"/>
                  <a:ext cx="504518" cy="140335"/>
                  <a:chOff x="2425983" y="5186045"/>
                  <a:chExt cx="504518" cy="140335"/>
                </a:xfrm>
              </p:grpSpPr>
              <p:grpSp>
                <p:nvGrpSpPr>
                  <p:cNvPr id="26" name="组合 25"/>
                  <p:cNvGrpSpPr/>
                  <p:nvPr/>
                </p:nvGrpSpPr>
                <p:grpSpPr>
                  <a:xfrm>
                    <a:off x="2425983" y="5189220"/>
                    <a:ext cx="253693" cy="137160"/>
                    <a:chOff x="2425983" y="5189220"/>
                    <a:chExt cx="253693" cy="137160"/>
                  </a:xfrm>
                </p:grpSpPr>
                <p:cxnSp>
                  <p:nvCxnSpPr>
                    <p:cNvPr id="30" name="直接连接符 29"/>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2676808" y="5186045"/>
                    <a:ext cx="253693" cy="137160"/>
                    <a:chOff x="2425983" y="5189220"/>
                    <a:chExt cx="253693" cy="137160"/>
                  </a:xfrm>
                </p:grpSpPr>
                <p:cxnSp>
                  <p:nvCxnSpPr>
                    <p:cNvPr id="28" name="直接连接符 27"/>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grpSp>
        </p:grpSp>
        <p:grpSp>
          <p:nvGrpSpPr>
            <p:cNvPr id="11" name="组合 10"/>
            <p:cNvGrpSpPr/>
            <p:nvPr/>
          </p:nvGrpSpPr>
          <p:grpSpPr>
            <a:xfrm>
              <a:off x="1839287" y="5184146"/>
              <a:ext cx="758518" cy="87506"/>
              <a:chOff x="2676808" y="5179695"/>
              <a:chExt cx="758518" cy="143510"/>
            </a:xfrm>
          </p:grpSpPr>
          <p:grpSp>
            <p:nvGrpSpPr>
              <p:cNvPr id="12" name="组合 11"/>
              <p:cNvGrpSpPr/>
              <p:nvPr/>
            </p:nvGrpSpPr>
            <p:grpSpPr>
              <a:xfrm>
                <a:off x="2676808" y="5186045"/>
                <a:ext cx="253693" cy="137160"/>
                <a:chOff x="2425983" y="5189220"/>
                <a:chExt cx="253693" cy="137160"/>
              </a:xfrm>
            </p:grpSpPr>
            <p:cxnSp>
              <p:nvCxnSpPr>
                <p:cNvPr id="20" name="直接连接符 19"/>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930808" y="5179695"/>
                <a:ext cx="504518" cy="140335"/>
                <a:chOff x="2425983" y="5186045"/>
                <a:chExt cx="504518" cy="140335"/>
              </a:xfrm>
            </p:grpSpPr>
            <p:grpSp>
              <p:nvGrpSpPr>
                <p:cNvPr id="14" name="组合 13"/>
                <p:cNvGrpSpPr/>
                <p:nvPr/>
              </p:nvGrpSpPr>
              <p:grpSpPr>
                <a:xfrm>
                  <a:off x="2425983" y="5189220"/>
                  <a:ext cx="253693" cy="137160"/>
                  <a:chOff x="2425983" y="5189220"/>
                  <a:chExt cx="253693" cy="137160"/>
                </a:xfrm>
              </p:grpSpPr>
              <p:cxnSp>
                <p:nvCxnSpPr>
                  <p:cNvPr id="18" name="直接连接符 17"/>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2676808" y="5186045"/>
                  <a:ext cx="253693" cy="137160"/>
                  <a:chOff x="2425983" y="5189220"/>
                  <a:chExt cx="253693" cy="137160"/>
                </a:xfrm>
              </p:grpSpPr>
              <p:cxnSp>
                <p:nvCxnSpPr>
                  <p:cNvPr id="16" name="直接连接符 15"/>
                  <p:cNvCxnSpPr/>
                  <p:nvPr/>
                </p:nvCxnSpPr>
                <p:spPr>
                  <a:xfrm>
                    <a:off x="2425983"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552959" y="5189220"/>
                    <a:ext cx="126717" cy="137160"/>
                  </a:xfrm>
                  <a:prstGeom prst="line">
                    <a:avLst/>
                  </a:prstGeom>
                  <a:ln>
                    <a:solidFill>
                      <a:srgbClr val="237590"/>
                    </a:solidFill>
                  </a:ln>
                </p:spPr>
                <p:style>
                  <a:lnRef idx="1">
                    <a:schemeClr val="accent1"/>
                  </a:lnRef>
                  <a:fillRef idx="0">
                    <a:schemeClr val="accent1"/>
                  </a:fillRef>
                  <a:effectRef idx="0">
                    <a:schemeClr val="accent1"/>
                  </a:effectRef>
                  <a:fontRef idx="minor">
                    <a:schemeClr val="tx1"/>
                  </a:fontRef>
                </p:style>
              </p:cxnSp>
            </p:grpSp>
          </p:grpSp>
        </p:grpSp>
      </p:grpSp>
      <p:sp>
        <p:nvSpPr>
          <p:cNvPr id="54" name="矩形 53"/>
          <p:cNvSpPr/>
          <p:nvPr/>
        </p:nvSpPr>
        <p:spPr>
          <a:xfrm>
            <a:off x="354012" y="342900"/>
            <a:ext cx="11482388" cy="6173786"/>
          </a:xfrm>
          <a:prstGeom prst="rect">
            <a:avLst/>
          </a:prstGeom>
          <a:noFill/>
          <a:ln>
            <a:solidFill>
              <a:srgbClr val="23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750" fill="hold"/>
                                        <p:tgtEl>
                                          <p:spTgt spid="54"/>
                                        </p:tgtEl>
                                        <p:attrNameLst>
                                          <p:attrName>ppt_w</p:attrName>
                                        </p:attrNameLst>
                                      </p:cBhvr>
                                      <p:tavLst>
                                        <p:tav tm="0">
                                          <p:val>
                                            <p:fltVal val="0"/>
                                          </p:val>
                                        </p:tav>
                                        <p:tav tm="100000">
                                          <p:val>
                                            <p:strVal val="#ppt_w"/>
                                          </p:val>
                                        </p:tav>
                                      </p:tavLst>
                                    </p:anim>
                                    <p:anim calcmode="lin" valueType="num">
                                      <p:cBhvr>
                                        <p:cTn id="12" dur="750" fill="hold"/>
                                        <p:tgtEl>
                                          <p:spTgt spid="54"/>
                                        </p:tgtEl>
                                        <p:attrNameLst>
                                          <p:attrName>ppt_h</p:attrName>
                                        </p:attrNameLst>
                                      </p:cBhvr>
                                      <p:tavLst>
                                        <p:tav tm="0">
                                          <p:val>
                                            <p:fltVal val="0"/>
                                          </p:val>
                                        </p:tav>
                                        <p:tav tm="100000">
                                          <p:val>
                                            <p:strVal val="#ppt_h"/>
                                          </p:val>
                                        </p:tav>
                                      </p:tavLst>
                                    </p:anim>
                                    <p:animEffect transition="in" filter="fade">
                                      <p:cBhvr>
                                        <p:cTn id="13" dur="750"/>
                                        <p:tgtEl>
                                          <p:spTgt spid="54"/>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3000"/>
                            </p:stCondLst>
                            <p:childTnLst>
                              <p:par>
                                <p:cTn id="19" presetID="14" presetClass="entr" presetSubtype="10" fill="hold" grpId="0" nodeType="afterEffect">
                                  <p:stCondLst>
                                    <p:cond delay="0"/>
                                  </p:stCondLst>
                                  <p:iterate type="lt">
                                    <p:tmPct val="30000"/>
                                  </p:iterate>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
          <p:cNvSpPr/>
          <p:nvPr/>
        </p:nvSpPr>
        <p:spPr>
          <a:xfrm>
            <a:off x="1222375" y="930910"/>
            <a:ext cx="9660890" cy="4517583"/>
          </a:xfrm>
          <a:prstGeom prst="rect">
            <a:avLst/>
          </a:prstGeom>
          <a:noFill/>
          <a:ln w="9525">
            <a:noFill/>
          </a:ln>
        </p:spPr>
        <p:txBody>
          <a:bodyPr wrap="square">
            <a:spAutoFit/>
          </a:bodyPr>
          <a:lstStyle/>
          <a:p>
            <a:pPr lvl="0" eaLnBrk="1" hangingPunct="1">
              <a:lnSpc>
                <a:spcPct val="150000"/>
              </a:lnSpc>
              <a:spcBef>
                <a:spcPts val="800"/>
              </a:spcBef>
            </a:pPr>
            <a:r>
              <a:rPr lang="zh-CN" altLang="en-US" sz="4000" b="1" dirty="0">
                <a:solidFill>
                  <a:srgbClr val="FF0000"/>
                </a:solidFill>
                <a:latin typeface="宋体" pitchFamily="2" charset="-122"/>
                <a:ea typeface="宋体" pitchFamily="2" charset="-122"/>
              </a:rPr>
              <a:t>学习目标：</a:t>
            </a:r>
            <a:endParaRPr lang="zh-CN" altLang="en-US" sz="2800" b="1" dirty="0">
              <a:latin typeface="楷体" panose="02010609060101010101" charset="-122"/>
              <a:ea typeface="楷体" panose="02010609060101010101" charset="-122"/>
            </a:endParaRPr>
          </a:p>
          <a:p>
            <a:pPr lvl="0" eaLnBrk="1" hangingPunct="1">
              <a:lnSpc>
                <a:spcPct val="150000"/>
              </a:lnSpc>
              <a:spcBef>
                <a:spcPts val="800"/>
              </a:spcBef>
            </a:pPr>
            <a:r>
              <a:rPr lang="en-US" altLang="zh-CN" sz="3600" b="1" dirty="0">
                <a:latin typeface="楷体" panose="02010609060101010101" charset="-122"/>
                <a:ea typeface="楷体" panose="02010609060101010101" charset="-122"/>
              </a:rPr>
              <a:t>1</a:t>
            </a:r>
            <a:r>
              <a:rPr lang="zh-CN" altLang="en-US" sz="3600" b="1" dirty="0">
                <a:latin typeface="楷体" panose="02010609060101010101" charset="-122"/>
                <a:ea typeface="楷体" panose="02010609060101010101" charset="-122"/>
              </a:rPr>
              <a:t>，熟读课文，了解大雁习性。</a:t>
            </a:r>
            <a:endParaRPr lang="en-US" altLang="zh-CN" sz="3600" b="1" dirty="0">
              <a:latin typeface="楷体" panose="02010609060101010101" charset="-122"/>
              <a:ea typeface="楷体" panose="02010609060101010101" charset="-122"/>
            </a:endParaRPr>
          </a:p>
          <a:p>
            <a:pPr lvl="0" eaLnBrk="1" hangingPunct="1">
              <a:lnSpc>
                <a:spcPct val="150000"/>
              </a:lnSpc>
              <a:spcBef>
                <a:spcPts val="800"/>
              </a:spcBef>
            </a:pPr>
            <a:r>
              <a:rPr lang="en-US" altLang="zh-CN" sz="3600" b="1" dirty="0">
                <a:latin typeface="楷体" panose="02010609060101010101" charset="-122"/>
                <a:ea typeface="楷体" panose="02010609060101010101" charset="-122"/>
              </a:rPr>
              <a:t>2</a:t>
            </a:r>
            <a:r>
              <a:rPr lang="zh-CN" altLang="en-US" sz="3600" b="1" dirty="0">
                <a:latin typeface="楷体" panose="02010609060101010101" charset="-122"/>
                <a:ea typeface="楷体" panose="02010609060101010101" charset="-122"/>
              </a:rPr>
              <a:t>，梳理文章，理解本文主旨。</a:t>
            </a:r>
            <a:r>
              <a:rPr lang="zh-CN" altLang="en-US" sz="3600" b="1" dirty="0">
                <a:solidFill>
                  <a:srgbClr val="FF0000"/>
                </a:solidFill>
                <a:latin typeface="楷体" panose="02010609060101010101" charset="-122"/>
                <a:ea typeface="楷体" panose="02010609060101010101" charset="-122"/>
              </a:rPr>
              <a:t> </a:t>
            </a:r>
            <a:endParaRPr lang="en-US" altLang="zh-CN" sz="3600" b="1" dirty="0">
              <a:solidFill>
                <a:srgbClr val="FF0000"/>
              </a:solidFill>
              <a:latin typeface="楷体" panose="02010609060101010101" charset="-122"/>
              <a:ea typeface="楷体" panose="02010609060101010101" charset="-122"/>
            </a:endParaRPr>
          </a:p>
          <a:p>
            <a:pPr lvl="0" eaLnBrk="1" hangingPunct="1">
              <a:lnSpc>
                <a:spcPct val="150000"/>
              </a:lnSpc>
              <a:spcBef>
                <a:spcPts val="800"/>
              </a:spcBef>
            </a:pPr>
            <a:r>
              <a:rPr lang="en-US" altLang="zh-CN" sz="3600" b="1" dirty="0">
                <a:latin typeface="楷体" panose="02010609060101010101" charset="-122"/>
                <a:ea typeface="楷体" panose="02010609060101010101" charset="-122"/>
              </a:rPr>
              <a:t>3</a:t>
            </a:r>
            <a:r>
              <a:rPr lang="zh-CN" altLang="en-US" sz="3600" b="1" dirty="0">
                <a:latin typeface="楷体" panose="02010609060101010101" charset="-122"/>
                <a:ea typeface="楷体" panose="02010609060101010101" charset="-122"/>
              </a:rPr>
              <a:t>，感受作者的爱鸟情怀，激发爱护动物的热情树立保护野生动物的观念。</a:t>
            </a:r>
            <a:r>
              <a:rPr lang="zh-CN" altLang="en-US" sz="3600" b="1" dirty="0">
                <a:solidFill>
                  <a:srgbClr val="FF0000"/>
                </a:solidFill>
                <a:latin typeface="楷体" panose="02010609060101010101" charset="-122"/>
                <a:ea typeface="楷体" panose="02010609060101010101" charset="-122"/>
              </a:rPr>
              <a:t> </a:t>
            </a:r>
            <a:endParaRPr lang="zh-CN" altLang="en-US" sz="3600" b="1" dirty="0">
              <a:solidFill>
                <a:srgbClr val="FF00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200656165224249"/>
          <p:cNvPicPr>
            <a:picLocks noGrp="1" noChangeAspect="1"/>
          </p:cNvPicPr>
          <p:nvPr>
            <p:ph idx="4294967295"/>
          </p:nvPr>
        </p:nvPicPr>
        <p:blipFill>
          <a:blip r:embed="rId1"/>
          <a:srcRect/>
          <a:stretch>
            <a:fillRect/>
          </a:stretch>
        </p:blipFill>
        <p:spPr>
          <a:xfrm>
            <a:off x="1356569" y="1146274"/>
            <a:ext cx="3056890" cy="3924935"/>
          </a:xfrm>
        </p:spPr>
      </p:pic>
      <p:sp>
        <p:nvSpPr>
          <p:cNvPr id="53251" name="Text Box 3"/>
          <p:cNvSpPr txBox="1"/>
          <p:nvPr/>
        </p:nvSpPr>
        <p:spPr>
          <a:xfrm>
            <a:off x="1548081" y="5316170"/>
            <a:ext cx="2521417" cy="645160"/>
          </a:xfrm>
          <a:prstGeom prst="rect">
            <a:avLst/>
          </a:prstGeom>
          <a:noFill/>
          <a:ln w="9525">
            <a:noFill/>
          </a:ln>
        </p:spPr>
        <p:txBody>
          <a:bodyPr>
            <a:spAutoFit/>
          </a:bodyPr>
          <a:lstStyle/>
          <a:p>
            <a:pPr algn="ctr">
              <a:spcBef>
                <a:spcPct val="50000"/>
              </a:spcBef>
            </a:pPr>
            <a:r>
              <a:rPr lang="zh-CN" altLang="en-US" dirty="0">
                <a:solidFill>
                  <a:srgbClr val="0000CC"/>
                </a:solidFill>
                <a:latin typeface="Times New Roman" panose="02020603050405020304" pitchFamily="18" charset="0"/>
                <a:ea typeface="黑体" panose="02010609060101010101" pitchFamily="49" charset="-122"/>
              </a:rPr>
              <a:t>美国伦理学家奥尔多</a:t>
            </a:r>
            <a:r>
              <a:rPr lang="en-US" altLang="zh-CN" dirty="0">
                <a:solidFill>
                  <a:srgbClr val="0000CC"/>
                </a:solidFill>
                <a:latin typeface="Times New Roman" panose="02020603050405020304" pitchFamily="18" charset="0"/>
                <a:ea typeface="黑体" panose="02010609060101010101" pitchFamily="49" charset="-122"/>
              </a:rPr>
              <a:t>·</a:t>
            </a:r>
            <a:r>
              <a:rPr lang="zh-CN" altLang="en-US" dirty="0">
                <a:solidFill>
                  <a:srgbClr val="0000CC"/>
                </a:solidFill>
                <a:latin typeface="Times New Roman" panose="02020603050405020304" pitchFamily="18" charset="0"/>
                <a:ea typeface="黑体" panose="02010609060101010101" pitchFamily="49" charset="-122"/>
              </a:rPr>
              <a:t>利奥波德</a:t>
            </a:r>
            <a:r>
              <a:rPr lang="zh-CN" altLang="en-US" dirty="0">
                <a:latin typeface="Times New Roman" panose="02020603050405020304" pitchFamily="18" charset="0"/>
              </a:rPr>
              <a:t> </a:t>
            </a:r>
            <a:endParaRPr lang="zh-CN" altLang="en-US" dirty="0">
              <a:latin typeface="Times New Roman" panose="02020603050405020304" pitchFamily="18" charset="0"/>
            </a:endParaRPr>
          </a:p>
        </p:txBody>
      </p:sp>
      <p:sp>
        <p:nvSpPr>
          <p:cNvPr id="53252" name="Text Box 4"/>
          <p:cNvSpPr txBox="1"/>
          <p:nvPr/>
        </p:nvSpPr>
        <p:spPr>
          <a:xfrm>
            <a:off x="4757420" y="4152265"/>
            <a:ext cx="6635750" cy="2707005"/>
          </a:xfrm>
          <a:prstGeom prst="rect">
            <a:avLst/>
          </a:prstGeom>
          <a:noFill/>
          <a:ln w="9525">
            <a:noFill/>
          </a:ln>
        </p:spPr>
        <p:txBody>
          <a:bodyPr wrap="square">
            <a:spAutoFit/>
          </a:bodyPr>
          <a:lstStyle/>
          <a:p>
            <a:pPr>
              <a:spcBef>
                <a:spcPct val="50000"/>
              </a:spcBef>
            </a:pPr>
            <a:r>
              <a:rPr lang="zh-CN" altLang="en-US" sz="3600" dirty="0">
                <a:latin typeface="Times New Roman" panose="02020603050405020304" pitchFamily="18" charset="0"/>
              </a:rPr>
              <a:t> </a:t>
            </a:r>
            <a:r>
              <a:rPr lang="zh-CN" altLang="en-US" sz="2800" b="1" dirty="0">
                <a:solidFill>
                  <a:srgbClr val="FF0000"/>
                </a:solidFill>
                <a:latin typeface="Times New Roman" panose="02020603050405020304" pitchFamily="18" charset="0"/>
              </a:rPr>
              <a:t>利奥波德的观点：</a:t>
            </a:r>
            <a:endParaRPr lang="zh-CN" altLang="en-US" sz="2800" b="1" dirty="0">
              <a:solidFill>
                <a:srgbClr val="FF0000"/>
              </a:solidFill>
              <a:latin typeface="Times New Roman" panose="02020603050405020304" pitchFamily="18" charset="0"/>
            </a:endParaRPr>
          </a:p>
          <a:p>
            <a:pPr>
              <a:spcBef>
                <a:spcPct val="50000"/>
              </a:spcBef>
            </a:pPr>
            <a:r>
              <a:rPr lang="zh-CN" altLang="en-US" sz="2800" b="1" dirty="0">
                <a:solidFill>
                  <a:srgbClr val="FF0000"/>
                </a:solidFill>
                <a:latin typeface="Times New Roman" panose="02020603050405020304" pitchFamily="18" charset="0"/>
              </a:rPr>
              <a:t>        人只是大地共同体的一个成员，而不是土地的统治者，我们需要尊重土地。</a:t>
            </a:r>
            <a:br>
              <a:rPr lang="zh-CN" altLang="en-US" sz="3200" b="1" dirty="0">
                <a:solidFill>
                  <a:srgbClr val="FF0000"/>
                </a:solidFill>
                <a:latin typeface="Times New Roman" panose="02020603050405020304" pitchFamily="18" charset="0"/>
              </a:rPr>
            </a:br>
            <a:br>
              <a:rPr lang="zh-CN" altLang="en-US" sz="3200" dirty="0">
                <a:solidFill>
                  <a:srgbClr val="FF0000"/>
                </a:solidFill>
                <a:latin typeface="Times New Roman" panose="02020603050405020304" pitchFamily="18" charset="0"/>
              </a:rPr>
            </a:br>
            <a:endParaRPr lang="zh-CN" altLang="en-US" sz="3200" dirty="0">
              <a:solidFill>
                <a:srgbClr val="FF0000"/>
              </a:solidFill>
              <a:latin typeface="Times New Roman" panose="02020603050405020304" pitchFamily="18" charset="0"/>
            </a:endParaRPr>
          </a:p>
        </p:txBody>
      </p:sp>
      <p:sp>
        <p:nvSpPr>
          <p:cNvPr id="53254" name="Text Box 6"/>
          <p:cNvSpPr txBox="1"/>
          <p:nvPr/>
        </p:nvSpPr>
        <p:spPr>
          <a:xfrm>
            <a:off x="4757420" y="826770"/>
            <a:ext cx="6404610" cy="3046095"/>
          </a:xfrm>
          <a:prstGeom prst="rect">
            <a:avLst/>
          </a:prstGeom>
          <a:noFill/>
          <a:ln w="9525">
            <a:noFill/>
          </a:ln>
        </p:spPr>
        <p:txBody>
          <a:bodyPr wrap="square">
            <a:spAutoFit/>
          </a:bodyPr>
          <a:lstStyle/>
          <a:p>
            <a:pPr>
              <a:spcBef>
                <a:spcPct val="50000"/>
              </a:spcBef>
            </a:pPr>
            <a:r>
              <a:rPr lang="zh-CN" altLang="en-US" dirty="0">
                <a:solidFill>
                  <a:srgbClr val="0000CC"/>
                </a:solidFill>
                <a:latin typeface="Times New Roman" panose="02020603050405020304" pitchFamily="18" charset="0"/>
              </a:rPr>
              <a:t>              </a:t>
            </a:r>
            <a:r>
              <a:rPr lang="zh-CN" altLang="en-US" sz="3200" b="1" dirty="0">
                <a:solidFill>
                  <a:schemeClr val="tx1"/>
                </a:solidFill>
                <a:latin typeface="宋体" pitchFamily="2" charset="-122"/>
                <a:ea typeface="宋体" pitchFamily="2" charset="-122"/>
                <a:cs typeface="宋体" pitchFamily="2" charset="-122"/>
              </a:rPr>
              <a:t>利奥波德，</a:t>
            </a:r>
            <a:r>
              <a:rPr lang="en-US" altLang="zh-CN" sz="3200" b="1" dirty="0">
                <a:solidFill>
                  <a:schemeClr val="tx1"/>
                </a:solidFill>
                <a:latin typeface="宋体" pitchFamily="2" charset="-122"/>
                <a:ea typeface="宋体" pitchFamily="2" charset="-122"/>
                <a:cs typeface="宋体" pitchFamily="2" charset="-122"/>
              </a:rPr>
              <a:t>(1887-1948)</a:t>
            </a:r>
            <a:r>
              <a:rPr lang="zh-CN" altLang="en-US" sz="3200" b="1" dirty="0">
                <a:solidFill>
                  <a:schemeClr val="tx1"/>
                </a:solidFill>
                <a:latin typeface="宋体" pitchFamily="2" charset="-122"/>
                <a:ea typeface="宋体" pitchFamily="2" charset="-122"/>
                <a:cs typeface="宋体" pitchFamily="2" charset="-122"/>
              </a:rPr>
              <a:t>美国的伦理学家、科学家和著名环境保护主义者，被称为美国先知、美国野生动物管理之父。一生共出版了三本书和发表了大约</a:t>
            </a:r>
            <a:r>
              <a:rPr lang="en-US" altLang="zh-CN" sz="3200" b="1" dirty="0">
                <a:solidFill>
                  <a:schemeClr val="tx1"/>
                </a:solidFill>
                <a:latin typeface="宋体" pitchFamily="2" charset="-122"/>
                <a:ea typeface="宋体" pitchFamily="2" charset="-122"/>
                <a:cs typeface="宋体" pitchFamily="2" charset="-122"/>
              </a:rPr>
              <a:t>500</a:t>
            </a:r>
            <a:r>
              <a:rPr lang="zh-CN" altLang="en-US" sz="3200" b="1" dirty="0">
                <a:solidFill>
                  <a:schemeClr val="tx1"/>
                </a:solidFill>
                <a:latin typeface="宋体" pitchFamily="2" charset="-122"/>
                <a:ea typeface="宋体" pitchFamily="2" charset="-122"/>
                <a:cs typeface="宋体" pitchFamily="2" charset="-122"/>
              </a:rPr>
              <a:t>篇文章，大部分是有关科学和技术的题材。</a:t>
            </a:r>
            <a:endParaRPr lang="zh-CN" altLang="en-US" sz="3200" b="1" dirty="0">
              <a:solidFill>
                <a:schemeClr val="tx1"/>
              </a:solidFill>
              <a:latin typeface="宋体" pitchFamily="2" charset="-122"/>
              <a:ea typeface="宋体" pitchFamily="2" charset="-122"/>
              <a:cs typeface="宋体" pitchFamily="2" charset="-122"/>
            </a:endParaRPr>
          </a:p>
        </p:txBody>
      </p:sp>
      <p:sp>
        <p:nvSpPr>
          <p:cNvPr id="2" name="文本框 1"/>
          <p:cNvSpPr txBox="1"/>
          <p:nvPr/>
        </p:nvSpPr>
        <p:spPr>
          <a:xfrm>
            <a:off x="1280344" y="193427"/>
            <a:ext cx="3806890" cy="707886"/>
          </a:xfrm>
          <a:prstGeom prst="rect">
            <a:avLst/>
          </a:prstGeom>
          <a:noFill/>
        </p:spPr>
        <p:txBody>
          <a:bodyPr wrap="square" rtlCol="0">
            <a:spAutoFit/>
          </a:bodyPr>
          <a:lstStyle/>
          <a:p>
            <a:r>
              <a:rPr lang="zh-CN" altLang="en-US" sz="4000" b="1" dirty="0">
                <a:solidFill>
                  <a:srgbClr val="FF0000"/>
                </a:solidFill>
                <a:latin typeface="宋体" pitchFamily="2" charset="-122"/>
                <a:ea typeface="宋体" pitchFamily="2" charset="-122"/>
              </a:rPr>
              <a:t>作者介绍</a:t>
            </a:r>
            <a:endParaRPr lang="zh-CN" altLang="en-US" sz="40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P spid="5325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20031121111153143"/>
          <p:cNvPicPr>
            <a:picLocks noChangeAspect="1"/>
          </p:cNvPicPr>
          <p:nvPr/>
        </p:nvPicPr>
        <p:blipFill>
          <a:blip r:embed="rId1"/>
          <a:stretch>
            <a:fillRect/>
          </a:stretch>
        </p:blipFill>
        <p:spPr>
          <a:xfrm>
            <a:off x="7597736" y="1089908"/>
            <a:ext cx="3698875" cy="5153025"/>
          </a:xfrm>
          <a:prstGeom prst="rect">
            <a:avLst/>
          </a:prstGeom>
          <a:noFill/>
          <a:ln w="9525">
            <a:noFill/>
          </a:ln>
        </p:spPr>
      </p:pic>
      <p:sp>
        <p:nvSpPr>
          <p:cNvPr id="15363" name="Text Box 3"/>
          <p:cNvSpPr txBox="1"/>
          <p:nvPr/>
        </p:nvSpPr>
        <p:spPr>
          <a:xfrm>
            <a:off x="658094" y="1089908"/>
            <a:ext cx="6461760" cy="5631180"/>
          </a:xfrm>
          <a:prstGeom prst="rect">
            <a:avLst/>
          </a:prstGeom>
          <a:noFill/>
          <a:ln w="9525">
            <a:noFill/>
          </a:ln>
        </p:spPr>
        <p:txBody>
          <a:bodyPr wrap="square">
            <a:spAutoFit/>
          </a:bodyPr>
          <a:lstStyle/>
          <a:p>
            <a:pPr>
              <a:spcBef>
                <a:spcPct val="50000"/>
              </a:spcBef>
            </a:pPr>
            <a:r>
              <a:rPr lang="zh-CN" altLang="zh-CN" b="1" dirty="0">
                <a:latin typeface="Arial" panose="020B0604020202020204" pitchFamily="34" charset="0"/>
              </a:rPr>
              <a:t>       </a:t>
            </a:r>
            <a:r>
              <a:rPr lang="en-US" altLang="zh-CN" sz="2400" b="1" dirty="0">
                <a:latin typeface="宋体" pitchFamily="2" charset="-122"/>
                <a:ea typeface="宋体" pitchFamily="2" charset="-122"/>
                <a:cs typeface="宋体" pitchFamily="2" charset="-122"/>
              </a:rPr>
              <a:t>《</a:t>
            </a:r>
            <a:r>
              <a:rPr lang="zh-CN" altLang="en-US" sz="2400" b="1" dirty="0">
                <a:latin typeface="宋体" pitchFamily="2" charset="-122"/>
                <a:ea typeface="宋体" pitchFamily="2" charset="-122"/>
                <a:cs typeface="宋体" pitchFamily="2" charset="-122"/>
              </a:rPr>
              <a:t>沙乡年鉴</a:t>
            </a:r>
            <a:r>
              <a:rPr lang="en-US" altLang="zh-CN" sz="2400" b="1" dirty="0">
                <a:latin typeface="宋体" pitchFamily="2" charset="-122"/>
                <a:ea typeface="宋体" pitchFamily="2" charset="-122"/>
                <a:cs typeface="宋体" pitchFamily="2" charset="-122"/>
              </a:rPr>
              <a:t>》</a:t>
            </a:r>
            <a:r>
              <a:rPr lang="zh-CN" altLang="en-US" sz="2400" b="1" dirty="0">
                <a:latin typeface="宋体" pitchFamily="2" charset="-122"/>
                <a:ea typeface="宋体" pitchFamily="2" charset="-122"/>
                <a:cs typeface="宋体" pitchFamily="2" charset="-122"/>
              </a:rPr>
              <a:t>是享誉世界的美国伦理学家</a:t>
            </a:r>
            <a:r>
              <a:rPr lang="zh-CN" altLang="en-US" sz="2400" b="1" dirty="0">
                <a:solidFill>
                  <a:srgbClr val="FF0000"/>
                </a:solidFill>
                <a:latin typeface="宋体" pitchFamily="2" charset="-122"/>
                <a:ea typeface="宋体" pitchFamily="2" charset="-122"/>
                <a:cs typeface="宋体" pitchFamily="2" charset="-122"/>
              </a:rPr>
              <a:t>奥尔多</a:t>
            </a:r>
            <a:r>
              <a:rPr lang="en-US" altLang="zh-CN" sz="2400" b="1" dirty="0">
                <a:solidFill>
                  <a:srgbClr val="FF0000"/>
                </a:solidFill>
                <a:latin typeface="宋体" pitchFamily="2" charset="-122"/>
                <a:ea typeface="宋体" pitchFamily="2" charset="-122"/>
                <a:cs typeface="宋体" pitchFamily="2" charset="-122"/>
              </a:rPr>
              <a:t>·</a:t>
            </a:r>
            <a:r>
              <a:rPr lang="zh-CN" altLang="en-US" sz="2400" b="1" dirty="0">
                <a:solidFill>
                  <a:srgbClr val="FF0000"/>
                </a:solidFill>
                <a:latin typeface="宋体" pitchFamily="2" charset="-122"/>
                <a:ea typeface="宋体" pitchFamily="2" charset="-122"/>
                <a:cs typeface="宋体" pitchFamily="2" charset="-122"/>
              </a:rPr>
              <a:t>利奥波德</a:t>
            </a:r>
            <a:r>
              <a:rPr lang="zh-CN" altLang="en-US" sz="2400" b="1" dirty="0">
                <a:latin typeface="宋体" pitchFamily="2" charset="-122"/>
                <a:ea typeface="宋体" pitchFamily="2" charset="-122"/>
                <a:cs typeface="宋体" pitchFamily="2" charset="-122"/>
              </a:rPr>
              <a:t>逝世后出版的著作。这本书问世于</a:t>
            </a:r>
            <a:r>
              <a:rPr lang="en-US" altLang="zh-CN" sz="2400" b="1" dirty="0">
                <a:latin typeface="宋体" pitchFamily="2" charset="-122"/>
                <a:ea typeface="宋体" pitchFamily="2" charset="-122"/>
                <a:cs typeface="宋体" pitchFamily="2" charset="-122"/>
              </a:rPr>
              <a:t>1949</a:t>
            </a:r>
            <a:r>
              <a:rPr lang="zh-CN" altLang="en-US" sz="2400" b="1" dirty="0">
                <a:latin typeface="宋体" pitchFamily="2" charset="-122"/>
                <a:ea typeface="宋体" pitchFamily="2" charset="-122"/>
                <a:cs typeface="宋体" pitchFamily="2" charset="-122"/>
              </a:rPr>
              <a:t>年，正值战后经济复苏时期，人们都在充满信心地征服和利用自然，生态学的意识和概念对人们来说也还十分陌生，这本书的出版在当时并没有引起很大的影响。</a:t>
            </a:r>
            <a:br>
              <a:rPr lang="zh-CN" altLang="en-US" sz="2400" b="1" dirty="0">
                <a:latin typeface="宋体" pitchFamily="2" charset="-122"/>
                <a:ea typeface="宋体" pitchFamily="2" charset="-122"/>
                <a:cs typeface="宋体" pitchFamily="2" charset="-122"/>
              </a:rPr>
            </a:br>
            <a:r>
              <a:rPr lang="zh-CN" altLang="en-US" sz="2400" b="1" dirty="0">
                <a:latin typeface="宋体" pitchFamily="2" charset="-122"/>
                <a:ea typeface="宋体" pitchFamily="2" charset="-122"/>
                <a:cs typeface="宋体" pitchFamily="2" charset="-122"/>
              </a:rPr>
              <a:t>    从</a:t>
            </a:r>
            <a:r>
              <a:rPr lang="en-US" altLang="zh-CN" sz="2400" b="1" dirty="0">
                <a:latin typeface="宋体" pitchFamily="2" charset="-122"/>
                <a:ea typeface="宋体" pitchFamily="2" charset="-122"/>
                <a:cs typeface="宋体" pitchFamily="2" charset="-122"/>
              </a:rPr>
              <a:t>60</a:t>
            </a:r>
            <a:r>
              <a:rPr lang="zh-CN" altLang="en-US" sz="2400" b="1" dirty="0">
                <a:latin typeface="宋体" pitchFamily="2" charset="-122"/>
                <a:ea typeface="宋体" pitchFamily="2" charset="-122"/>
                <a:cs typeface="宋体" pitchFamily="2" charset="-122"/>
              </a:rPr>
              <a:t>年代开始，人们逐渐发现了潜藏在富裕生活中的各种危机</a:t>
            </a:r>
            <a:r>
              <a:rPr lang="en-US" altLang="zh-CN" sz="2400" b="1" dirty="0">
                <a:latin typeface="宋体" pitchFamily="2" charset="-122"/>
                <a:ea typeface="宋体" pitchFamily="2" charset="-122"/>
                <a:cs typeface="宋体" pitchFamily="2" charset="-122"/>
              </a:rPr>
              <a:t>——</a:t>
            </a:r>
            <a:r>
              <a:rPr lang="zh-CN" altLang="en-US" sz="2400" b="1" dirty="0">
                <a:latin typeface="宋体" pitchFamily="2" charset="-122"/>
                <a:ea typeface="宋体" pitchFamily="2" charset="-122"/>
                <a:cs typeface="宋体" pitchFamily="2" charset="-122"/>
              </a:rPr>
              <a:t>征服自然带来的环境破坏。在这种清新的空气中，人们又发现了早已存在的</a:t>
            </a:r>
            <a:r>
              <a:rPr lang="en-US" altLang="zh-CN" sz="2400" b="1" dirty="0">
                <a:latin typeface="宋体" pitchFamily="2" charset="-122"/>
                <a:ea typeface="宋体" pitchFamily="2" charset="-122"/>
                <a:cs typeface="宋体" pitchFamily="2" charset="-122"/>
              </a:rPr>
              <a:t>《</a:t>
            </a:r>
            <a:r>
              <a:rPr lang="zh-CN" altLang="en-US" sz="2400" b="1" dirty="0">
                <a:latin typeface="宋体" pitchFamily="2" charset="-122"/>
                <a:ea typeface="宋体" pitchFamily="2" charset="-122"/>
                <a:cs typeface="宋体" pitchFamily="2" charset="-122"/>
              </a:rPr>
              <a:t>沙乡年鉴</a:t>
            </a:r>
            <a:r>
              <a:rPr lang="en-US" altLang="zh-CN" sz="2400" b="1" dirty="0">
                <a:latin typeface="宋体" pitchFamily="2" charset="-122"/>
                <a:ea typeface="宋体" pitchFamily="2" charset="-122"/>
                <a:cs typeface="宋体" pitchFamily="2" charset="-122"/>
              </a:rPr>
              <a:t>》</a:t>
            </a:r>
            <a:r>
              <a:rPr lang="zh-CN" altLang="en-US" sz="2400" b="1" dirty="0">
                <a:latin typeface="宋体" pitchFamily="2" charset="-122"/>
                <a:ea typeface="宋体" pitchFamily="2" charset="-122"/>
                <a:cs typeface="宋体" pitchFamily="2" charset="-122"/>
              </a:rPr>
              <a:t>。</a:t>
            </a:r>
            <a:br>
              <a:rPr lang="zh-CN" altLang="en-US" sz="2400" b="1" dirty="0">
                <a:latin typeface="宋体" pitchFamily="2" charset="-122"/>
                <a:ea typeface="宋体" pitchFamily="2" charset="-122"/>
                <a:cs typeface="宋体" pitchFamily="2" charset="-122"/>
              </a:rPr>
            </a:br>
            <a:r>
              <a:rPr lang="zh-CN" altLang="en-US" sz="2400" b="1" dirty="0">
                <a:latin typeface="宋体" pitchFamily="2" charset="-122"/>
                <a:ea typeface="宋体" pitchFamily="2" charset="-122"/>
                <a:cs typeface="宋体" pitchFamily="2" charset="-122"/>
              </a:rPr>
              <a:t>   </a:t>
            </a:r>
            <a:r>
              <a:rPr lang="en-US" altLang="zh-CN" sz="2400" b="1" dirty="0">
                <a:latin typeface="宋体" pitchFamily="2" charset="-122"/>
                <a:ea typeface="宋体" pitchFamily="2" charset="-122"/>
                <a:cs typeface="宋体" pitchFamily="2" charset="-122"/>
              </a:rPr>
              <a:t>《</a:t>
            </a:r>
            <a:r>
              <a:rPr lang="zh-CN" altLang="en-US" sz="2400" b="1" dirty="0">
                <a:latin typeface="宋体" pitchFamily="2" charset="-122"/>
                <a:ea typeface="宋体" pitchFamily="2" charset="-122"/>
                <a:cs typeface="宋体" pitchFamily="2" charset="-122"/>
              </a:rPr>
              <a:t>沙乡年鉴</a:t>
            </a:r>
            <a:r>
              <a:rPr lang="en-US" altLang="zh-CN" sz="2400" b="1" dirty="0">
                <a:latin typeface="宋体" pitchFamily="2" charset="-122"/>
                <a:ea typeface="宋体" pitchFamily="2" charset="-122"/>
                <a:cs typeface="宋体" pitchFamily="2" charset="-122"/>
              </a:rPr>
              <a:t>》</a:t>
            </a:r>
            <a:r>
              <a:rPr lang="zh-CN" altLang="en-US" sz="2400" b="1" dirty="0">
                <a:latin typeface="宋体" pitchFamily="2" charset="-122"/>
                <a:ea typeface="宋体" pitchFamily="2" charset="-122"/>
                <a:cs typeface="宋体" pitchFamily="2" charset="-122"/>
              </a:rPr>
              <a:t>是一本</a:t>
            </a:r>
            <a:r>
              <a:rPr lang="zh-CN" altLang="en-US" sz="2400" b="1" dirty="0">
                <a:solidFill>
                  <a:srgbClr val="FF0000"/>
                </a:solidFill>
                <a:latin typeface="宋体" pitchFamily="2" charset="-122"/>
                <a:ea typeface="宋体" pitchFamily="2" charset="-122"/>
                <a:cs typeface="宋体" pitchFamily="2" charset="-122"/>
              </a:rPr>
              <a:t>自然随笔和哲学论文集。</a:t>
            </a:r>
            <a:r>
              <a:rPr lang="zh-CN" altLang="en-US" sz="2400" b="1" dirty="0">
                <a:latin typeface="宋体" pitchFamily="2" charset="-122"/>
                <a:ea typeface="宋体" pitchFamily="2" charset="-122"/>
                <a:cs typeface="宋体" pitchFamily="2" charset="-122"/>
              </a:rPr>
              <a:t>在他的文章里，可以看到大自然的伟力，也可以看出他对人类为自身利益蹂躏自然而发出的悲叹。</a:t>
            </a:r>
            <a:br>
              <a:rPr lang="zh-CN" altLang="en-US" sz="2400" b="1" dirty="0">
                <a:latin typeface="宋体" pitchFamily="2" charset="-122"/>
                <a:ea typeface="宋体" pitchFamily="2" charset="-122"/>
                <a:cs typeface="宋体" pitchFamily="2" charset="-122"/>
              </a:rPr>
            </a:br>
            <a:endParaRPr lang="zh-CN" altLang="en-US" sz="2400" b="1" dirty="0">
              <a:latin typeface="宋体" pitchFamily="2" charset="-122"/>
              <a:ea typeface="宋体" pitchFamily="2" charset="-122"/>
              <a:cs typeface="宋体" pitchFamily="2" charset="-122"/>
            </a:endParaRPr>
          </a:p>
        </p:txBody>
      </p:sp>
      <p:sp>
        <p:nvSpPr>
          <p:cNvPr id="2" name="文本框 1"/>
          <p:cNvSpPr txBox="1"/>
          <p:nvPr/>
        </p:nvSpPr>
        <p:spPr>
          <a:xfrm>
            <a:off x="987108" y="138500"/>
            <a:ext cx="2332653" cy="707886"/>
          </a:xfrm>
          <a:prstGeom prst="rect">
            <a:avLst/>
          </a:prstGeom>
          <a:noFill/>
        </p:spPr>
        <p:txBody>
          <a:bodyPr wrap="square" rtlCol="0">
            <a:spAutoFit/>
          </a:bodyPr>
          <a:lstStyle/>
          <a:p>
            <a:r>
              <a:rPr lang="zh-CN" altLang="en-US" sz="4000" b="1" dirty="0">
                <a:solidFill>
                  <a:srgbClr val="FF0000"/>
                </a:solidFill>
              </a:rPr>
              <a:t>背景介绍</a:t>
            </a:r>
            <a:endParaRPr lang="zh-CN" altLang="en-US" sz="4000" b="1" dirty="0">
              <a:solidFill>
                <a:srgbClr val="FF0000"/>
              </a:solidFill>
            </a:endParaRPr>
          </a:p>
        </p:txBody>
      </p:sp>
    </p:spTree>
  </p:cSld>
  <p:clrMapOvr>
    <a:masterClrMapping/>
  </p:clrMapOvr>
</p:sld>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2763</Words>
  <Application>WPS 演示</Application>
  <PresentationFormat>自定义</PresentationFormat>
  <Paragraphs>233</Paragraphs>
  <Slides>34</Slides>
  <Notes>4</Notes>
  <HiddenSlides>0</HiddenSlides>
  <MMClips>0</MMClips>
  <ScaleCrop>false</ScaleCrop>
  <HeadingPairs>
    <vt:vector size="6" baseType="variant">
      <vt:variant>
        <vt:lpstr>已用的字体</vt:lpstr>
      </vt:variant>
      <vt:variant>
        <vt:i4>31</vt:i4>
      </vt:variant>
      <vt:variant>
        <vt:lpstr>主题</vt:lpstr>
      </vt:variant>
      <vt:variant>
        <vt:i4>11</vt:i4>
      </vt:variant>
      <vt:variant>
        <vt:lpstr>幻灯片标题</vt:lpstr>
      </vt:variant>
      <vt:variant>
        <vt:i4>34</vt:i4>
      </vt:variant>
    </vt:vector>
  </HeadingPairs>
  <TitlesOfParts>
    <vt:vector size="76" baseType="lpstr">
      <vt:lpstr>Arial</vt:lpstr>
      <vt:lpstr>宋体</vt:lpstr>
      <vt:lpstr>Wingdings</vt:lpstr>
      <vt:lpstr>Calibri</vt:lpstr>
      <vt:lpstr>Impact</vt:lpstr>
      <vt:lpstr>DejaVu Sans</vt:lpstr>
      <vt:lpstr>Signika</vt:lpstr>
      <vt:lpstr>Open Sans Extrabold</vt:lpstr>
      <vt:lpstr>LiHei Pro</vt:lpstr>
      <vt:lpstr>汉仪书宋二KW</vt:lpstr>
      <vt:lpstr>迷你简汉真广标</vt:lpstr>
      <vt:lpstr>ITC Avant Garde Std Bk</vt:lpstr>
      <vt:lpstr>Century Gothic</vt:lpstr>
      <vt:lpstr>Times New Roman</vt:lpstr>
      <vt:lpstr>方正姚体</vt:lpstr>
      <vt:lpstr>黑体</vt:lpstr>
      <vt:lpstr>汉仪中黑KW</vt:lpstr>
      <vt:lpstr>楷体</vt:lpstr>
      <vt:lpstr>Times New Roman</vt:lpstr>
      <vt:lpstr>隶书</vt:lpstr>
      <vt:lpstr>Georgia</vt:lpstr>
      <vt:lpstr>Wingdings 2</vt:lpstr>
      <vt:lpstr>Arial</vt:lpstr>
      <vt:lpstr>楷体_GB2312</vt:lpstr>
      <vt:lpstr>汉仪楷体KW</vt:lpstr>
      <vt:lpstr>等线</vt:lpstr>
      <vt:lpstr>-apple-system-font</vt:lpstr>
      <vt:lpstr>汉仪中等线KW</vt:lpstr>
      <vt:lpstr>等线 Light</vt:lpstr>
      <vt:lpstr>微软雅黑</vt:lpstr>
      <vt:lpstr>汉仪旗黑KW 55S</vt:lpstr>
      <vt:lpstr>webwppDefTheme</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3、理清文章的结构</vt:lpstr>
      <vt:lpstr>1、找出文中描写大雁的句子，概括作者笔下提到的大雁有哪些特点？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人教版六年级语文范本PPT-用心灵去倾听</dc:title>
  <dc:creator>lxl</dc:creator>
  <cp:lastModifiedBy>2410245158@qq.com</cp:lastModifiedBy>
  <cp:revision>3235</cp:revision>
  <dcterms:created xsi:type="dcterms:W3CDTF">2020-02-27T01:02:04Z</dcterms:created>
  <dcterms:modified xsi:type="dcterms:W3CDTF">2020-02-27T01:02:04Z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ies>
</file>