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73" r:id="rId4"/>
  </p:sldMasterIdLst>
  <p:notesMasterIdLst>
    <p:notesMasterId r:id="rId6"/>
  </p:notesMasterIdLst>
  <p:handoutMasterIdLst>
    <p:handoutMasterId r:id="rId35"/>
  </p:handoutMasterIdLst>
  <p:sldIdLst>
    <p:sldId id="452" r:id="rId5"/>
    <p:sldId id="404" r:id="rId7"/>
    <p:sldId id="453" r:id="rId8"/>
    <p:sldId id="456" r:id="rId9"/>
    <p:sldId id="458" r:id="rId10"/>
    <p:sldId id="466" r:id="rId11"/>
    <p:sldId id="462" r:id="rId12"/>
    <p:sldId id="467" r:id="rId13"/>
    <p:sldId id="472" r:id="rId14"/>
    <p:sldId id="473" r:id="rId15"/>
    <p:sldId id="476" r:id="rId16"/>
    <p:sldId id="491" r:id="rId17"/>
    <p:sldId id="499" r:id="rId18"/>
    <p:sldId id="500" r:id="rId19"/>
    <p:sldId id="494" r:id="rId20"/>
    <p:sldId id="501" r:id="rId21"/>
    <p:sldId id="495" r:id="rId22"/>
    <p:sldId id="502" r:id="rId23"/>
    <p:sldId id="508" r:id="rId24"/>
    <p:sldId id="509" r:id="rId25"/>
    <p:sldId id="510" r:id="rId26"/>
    <p:sldId id="498" r:id="rId27"/>
    <p:sldId id="503" r:id="rId28"/>
    <p:sldId id="504" r:id="rId29"/>
    <p:sldId id="505" r:id="rId30"/>
    <p:sldId id="506" r:id="rId31"/>
    <p:sldId id="507" r:id="rId32"/>
    <p:sldId id="543" r:id="rId33"/>
    <p:sldId id="514" r:id="rId34"/>
  </p:sldIdLst>
  <p:sldSz cx="9903460" cy="6858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S" lastIdx="1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762" y="102"/>
      </p:cViewPr>
      <p:guideLst>
        <p:guide orient="horz" pos="2160"/>
        <p:guide pos="31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3T08:28:58"/>
    </inkml:context>
    <inkml:brush xml:id="br0">
      <inkml:brushProperty name="width" value="0.105833333333333" units="cm"/>
      <inkml:brushProperty name="height" value="0.211666666666667" units="cm"/>
      <inkml:brushProperty name="color" value="#e8322f"/>
      <inkml:brushProperty name="fitToCurve" value="1"/>
      <inkml:brushProperty name="ignorePressure" value="0"/>
    </inkml:brush>
  </inkml:definitions>
  <inkml:trace contextRef="#ctx0" brushRef="#br0">691 154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0-03-13T08:28:58"/>
    </inkml:context>
    <inkml:brush xml:id="br0">
      <inkml:brushProperty name="width" value="0.105833333333333" units="cm"/>
      <inkml:brushProperty name="height" value="0.211666666666667" units="cm"/>
      <inkml:brushProperty name="color" value="#e8322f"/>
      <inkml:brushProperty name="fitToCurve" value="1"/>
      <inkml:brushProperty name="ignorePressure" value="0"/>
    </inkml:brush>
  </inkml:definitions>
  <inkml:trace contextRef="#ctx0" brushRef="#br0">691 154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5FA7D-0552-4453-8F34-47EF63E5AB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3100" y="685800"/>
            <a:ext cx="4951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9A5B-FA63-4F5D-A288-565E4456580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>
              <a:ea typeface="宋体" pitchFamily="2" charset="-122"/>
            </a:endParaRPr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/>
                <a:ea typeface="等线"/>
              </a:rPr>
            </a:fld>
            <a:endParaRPr lang="zh-CN" altLang="en-US" sz="1200" dirty="0">
              <a:latin typeface="等线"/>
              <a:ea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44140" y="2308881"/>
            <a:ext cx="8815182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385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44174" y="3565525"/>
            <a:ext cx="8815111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95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4425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316" y="4406901"/>
            <a:ext cx="841806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316" y="2906713"/>
            <a:ext cx="841806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180" y="1200151"/>
            <a:ext cx="437409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4330" y="1200151"/>
            <a:ext cx="437409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180" y="274639"/>
            <a:ext cx="89132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180" y="1535113"/>
            <a:ext cx="437581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180" y="2174875"/>
            <a:ext cx="4375810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0892" y="1535113"/>
            <a:ext cx="437752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0892" y="2174875"/>
            <a:ext cx="4377529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181" y="273049"/>
            <a:ext cx="3258216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033" y="273051"/>
            <a:ext cx="553638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181" y="1435101"/>
            <a:ext cx="3258216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175" y="4800600"/>
            <a:ext cx="594216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175" y="612775"/>
            <a:ext cx="594216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175" y="5367337"/>
            <a:ext cx="594216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0110" y="206375"/>
            <a:ext cx="222831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180" y="206375"/>
            <a:ext cx="651987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4140" y="581225"/>
            <a:ext cx="8815182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6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44174" y="1508125"/>
            <a:ext cx="8815111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950"/>
            </a:lvl1pPr>
            <a:lvl2pPr>
              <a:defRPr sz="1950"/>
            </a:lvl2pPr>
            <a:lvl3pPr>
              <a:defRPr sz="1950"/>
            </a:lvl3pPr>
            <a:lvl4pPr>
              <a:defRPr sz="1950"/>
            </a:lvl4pPr>
            <a:lvl5pPr>
              <a:defRPr sz="195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2530" y="6400800"/>
            <a:ext cx="3466260" cy="284163"/>
          </a:xfrm>
          <a:prstGeom prst="rect">
            <a:avLst/>
          </a:prstGeom>
        </p:spPr>
        <p:txBody>
          <a:bodyPr vert="horz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77100" y="6400800"/>
            <a:ext cx="4043970" cy="284163"/>
          </a:xfrm>
          <a:prstGeom prst="rect">
            <a:avLst/>
          </a:prstGeom>
        </p:spPr>
        <p:txBody>
          <a:bodyPr vert="horz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456620" y="6400800"/>
            <a:ext cx="990360" cy="284163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/>
          <a:p>
            <a:pPr algn="ctr">
              <a:buNone/>
            </a:pPr>
            <a:fld id="{9A0DB2DC-4C9A-4742-B13C-FB6460FD3503}" type="slidenum">
              <a:rPr lang="en-US" altLang="zh-CN" dirty="0">
                <a:ea typeface="黑体" panose="02010609060101010101" charset="-122"/>
              </a:rPr>
            </a:fld>
            <a:endParaRPr lang="en-US" altLang="zh-CN" dirty="0"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7950" y="1122363"/>
            <a:ext cx="74277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7950" y="3602039"/>
            <a:ext cx="74277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715" y="1709739"/>
            <a:ext cx="854185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715" y="4589463"/>
            <a:ext cx="854185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180" y="1600200"/>
            <a:ext cx="4367488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932" y="1600200"/>
            <a:ext cx="4367488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62" y="365125"/>
            <a:ext cx="854185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4021" y="1778439"/>
            <a:ext cx="3958820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4021" y="2665379"/>
            <a:ext cx="3958820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2531" y="1778439"/>
            <a:ext cx="397831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5"/>
            </a:lvl4pPr>
            <a:lvl5pPr marL="1371600" indent="0">
              <a:buNone/>
              <a:defRPr sz="1355"/>
            </a:lvl5pPr>
            <a:lvl6pPr marL="1714500" indent="0">
              <a:buNone/>
              <a:defRPr sz="1355"/>
            </a:lvl6pPr>
            <a:lvl7pPr marL="2057400" indent="0">
              <a:buNone/>
              <a:defRPr sz="1355"/>
            </a:lvl7pPr>
            <a:lvl8pPr marL="2400300" indent="0">
              <a:buNone/>
              <a:defRPr sz="1355"/>
            </a:lvl8pPr>
            <a:lvl9pPr marL="2743200" indent="0">
              <a:buNone/>
              <a:defRPr sz="13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2531" y="2665379"/>
            <a:ext cx="397831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82410" y="727710"/>
            <a:ext cx="3193866" cy="1115060"/>
          </a:xfrm>
        </p:spPr>
        <p:txBody>
          <a:bodyPr anchor="ctr" anchorCtr="0"/>
          <a:lstStyle>
            <a:lvl1pPr>
              <a:defRPr sz="26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4173896" y="727710"/>
            <a:ext cx="5013627" cy="5403215"/>
          </a:xfrm>
        </p:spPr>
        <p:txBody>
          <a:bodyPr/>
          <a:lstStyle>
            <a:lvl1pPr>
              <a:defRPr sz="1950">
                <a:latin typeface="+mn-ea"/>
                <a:ea typeface="+mn-ea"/>
              </a:defRPr>
            </a:lvl1pPr>
            <a:lvl2pPr marL="371475" indent="0">
              <a:buNone/>
              <a:defRPr sz="1950">
                <a:latin typeface="+mn-ea"/>
                <a:ea typeface="+mn-ea"/>
              </a:defRPr>
            </a:lvl2pPr>
            <a:lvl3pPr>
              <a:defRPr sz="1950">
                <a:latin typeface="+mn-ea"/>
                <a:ea typeface="+mn-ea"/>
              </a:defRPr>
            </a:lvl3pPr>
            <a:lvl4pPr>
              <a:defRPr sz="1950">
                <a:latin typeface="+mn-ea"/>
                <a:ea typeface="+mn-ea"/>
              </a:defRPr>
            </a:lvl4pPr>
            <a:lvl5pPr>
              <a:defRPr sz="1950">
                <a:latin typeface="+mn-ea"/>
                <a:ea typeface="+mn-ea"/>
              </a:defRPr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82410" y="2239645"/>
            <a:ext cx="3193866" cy="3891915"/>
          </a:xfrm>
        </p:spPr>
        <p:txBody>
          <a:bodyPr/>
          <a:lstStyle>
            <a:lvl1pPr marL="278765" indent="-278765">
              <a:buFont typeface="Arial" panose="020B0604020202020204" pitchFamily="34" charset="0"/>
              <a:buChar char="•"/>
              <a:defRPr sz="1950">
                <a:latin typeface="+mn-ea"/>
                <a:ea typeface="+mn-ea"/>
              </a:defRPr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4425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62" y="457200"/>
            <a:ext cx="319416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0320" y="987425"/>
            <a:ext cx="501369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62" y="2057400"/>
            <a:ext cx="319416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5"/>
            </a:lvl2pPr>
            <a:lvl3pPr marL="685800" indent="0">
              <a:buNone/>
              <a:defRPr sz="900"/>
            </a:lvl3pPr>
            <a:lvl4pPr marL="1028700" indent="0">
              <a:buNone/>
              <a:defRPr sz="755"/>
            </a:lvl4pPr>
            <a:lvl5pPr marL="1371600" indent="0">
              <a:buNone/>
              <a:defRPr sz="755"/>
            </a:lvl5pPr>
            <a:lvl6pPr marL="1714500" indent="0">
              <a:buNone/>
              <a:defRPr sz="755"/>
            </a:lvl6pPr>
            <a:lvl7pPr marL="2057400" indent="0">
              <a:buNone/>
              <a:defRPr sz="755"/>
            </a:lvl7pPr>
            <a:lvl8pPr marL="2400300" indent="0">
              <a:buNone/>
              <a:defRPr sz="755"/>
            </a:lvl8pPr>
            <a:lvl9pPr marL="2743200" indent="0">
              <a:buNone/>
              <a:defRPr sz="7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62" y="457200"/>
            <a:ext cx="338352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0320" y="457201"/>
            <a:ext cx="5013698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62" y="2057400"/>
            <a:ext cx="3383526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5"/>
            </a:lvl2pPr>
            <a:lvl3pPr marL="685800" indent="0">
              <a:buNone/>
              <a:defRPr sz="1200"/>
            </a:lvl3pPr>
            <a:lvl4pPr marL="1028700" indent="0">
              <a:buNone/>
              <a:defRPr sz="1055"/>
            </a:lvl4pPr>
            <a:lvl5pPr marL="1371600" indent="0">
              <a:buNone/>
              <a:defRPr sz="1055"/>
            </a:lvl5pPr>
            <a:lvl6pPr marL="1714500" indent="0">
              <a:buNone/>
              <a:defRPr sz="1055"/>
            </a:lvl6pPr>
            <a:lvl7pPr marL="2057400" indent="0">
              <a:buNone/>
              <a:defRPr sz="1055"/>
            </a:lvl7pPr>
            <a:lvl8pPr marL="2400300" indent="0">
              <a:buNone/>
              <a:defRPr sz="1055"/>
            </a:lvl8pPr>
            <a:lvl9pPr marL="2743200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0110" y="274639"/>
            <a:ext cx="222831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180" y="274639"/>
            <a:ext cx="6555752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44174" y="5605145"/>
            <a:ext cx="8815111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44174" y="641350"/>
            <a:ext cx="8815111" cy="4556125"/>
          </a:xfrm>
        </p:spPr>
        <p:txBody>
          <a:bodyPr vert="horz" lIns="101600" tIns="0" rIns="82550" bIns="0" rtlCol="0">
            <a:noAutofit/>
          </a:bodyPr>
          <a:lstStyle>
            <a:lvl1pPr marL="185420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71475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928370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99845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671320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907070" cy="6868160"/>
          </a:xfrm>
        </p:spPr>
        <p:txBody>
          <a:bodyPr vert="horz" lIns="101600" tIns="0" rIns="82550" bIns="0" rtlCol="0">
            <a:noAutofit/>
          </a:bodyPr>
          <a:lstStyle>
            <a:lvl1pPr marL="185420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71475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928370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99845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671320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80148" y="565150"/>
            <a:ext cx="4386407" cy="5727700"/>
          </a:xfrm>
        </p:spPr>
        <p:txBody>
          <a:bodyPr vert="horz" lIns="101600" tIns="0" rIns="82550" bIns="0" rtlCol="0">
            <a:noAutofit/>
          </a:bodyPr>
          <a:lstStyle>
            <a:lvl1pPr marL="185420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56895" marR="0" lvl="1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928370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99845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671320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5107503" y="565150"/>
            <a:ext cx="4386407" cy="5727700"/>
          </a:xfrm>
        </p:spPr>
        <p:txBody>
          <a:bodyPr vert="horz" lIns="101600" tIns="0" rIns="82550" bIns="0" rtlCol="0">
            <a:noAutofit/>
          </a:bodyPr>
          <a:lstStyle>
            <a:lvl1pPr marL="185420" marR="0" lvl="0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56895" marR="0" lvl="1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928370" marR="0" lvl="2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99845" marR="0" lvl="3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671320" marR="0" lvl="4" indent="-18542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95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44140" y="623591"/>
            <a:ext cx="8815182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6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770" y="2130425"/>
            <a:ext cx="841806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540" y="3886200"/>
            <a:ext cx="69325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7" Type="http://schemas.openxmlformats.org/officeDocument/2006/relationships/theme" Target="../theme/theme2.xml"/><Relationship Id="rId16" Type="http://schemas.openxmlformats.org/officeDocument/2006/relationships/image" Target="../media/image2.jpeg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14607" y="6349833"/>
            <a:ext cx="2193187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43392" y="6349833"/>
            <a:ext cx="3216675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4319" y="6349833"/>
            <a:ext cx="2193187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44140" y="581225"/>
            <a:ext cx="8815182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6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44174" y="1508125"/>
            <a:ext cx="8815111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950"/>
            </a:lvl1pPr>
            <a:lvl2pPr>
              <a:defRPr sz="1950"/>
            </a:lvl2pPr>
            <a:lvl3pPr>
              <a:defRPr sz="1950"/>
            </a:lvl3pPr>
            <a:lvl4pPr>
              <a:defRPr sz="1950"/>
            </a:lvl4pPr>
            <a:lvl5pPr>
              <a:defRPr sz="195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742950" rtl="0" eaLnBrk="1" fontAlgn="auto" latinLnBrk="0" hangingPunct="1">
        <a:lnSpc>
          <a:spcPct val="100000"/>
        </a:lnSpc>
        <a:spcBef>
          <a:spcPct val="0"/>
        </a:spcBef>
        <a:buNone/>
        <a:defRPr sz="2275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85420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56895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07465" algn="l"/>
        </a:tabLst>
        <a:defRPr sz="13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928370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99845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671320" indent="-185420" algn="l" defTabSz="7429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04279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427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511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658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5265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6740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9690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71165" algn="l" defTabSz="742950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5180" y="274639"/>
            <a:ext cx="8913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180" y="1600201"/>
            <a:ext cx="8913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180" y="6356351"/>
            <a:ext cx="23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AA53-2C50-4A48-BAD7-DCB50DE8D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3730" y="6356351"/>
            <a:ext cx="313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7580" y="6356351"/>
            <a:ext cx="23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9CA-7233-45BC-815C-EF73CAD10F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95180" y="274639"/>
            <a:ext cx="891324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95180" y="1600200"/>
            <a:ext cx="891324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95180" y="6245225"/>
            <a:ext cx="231084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383730" y="6245225"/>
            <a:ext cx="313614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7097580" y="6245225"/>
            <a:ext cx="2310840" cy="47625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3585" lvl="1" indent="-285115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.xml"/><Relationship Id="rId4" Type="http://schemas.openxmlformats.org/officeDocument/2006/relationships/customXml" Target="../ink/ink2.xml"/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r="298"/>
          <a:stretch>
            <a:fillRect/>
          </a:stretch>
        </p:blipFill>
        <p:spPr>
          <a:xfrm>
            <a:off x="-635" y="-69850"/>
            <a:ext cx="9904095" cy="7015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15" y="1117600"/>
            <a:ext cx="2167255" cy="427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560" y="4216400"/>
            <a:ext cx="891540" cy="935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074" descr="题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04" y="1510904"/>
            <a:ext cx="1921669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0346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1769" y="1147763"/>
            <a:ext cx="1859280" cy="598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把握节奏</a:t>
            </a:r>
            <a:endParaRPr lang="zh-CN" altLang="en-US" sz="3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4577"/>
          <p:cNvSpPr txBox="1"/>
          <p:nvPr/>
        </p:nvSpPr>
        <p:spPr>
          <a:xfrm>
            <a:off x="772706" y="1724025"/>
            <a:ext cx="8358188" cy="41078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从小丘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西行百二十步，隔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篁竹，闻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水声，如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鸣珮环，心乐之。伐竹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取道，下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见小潭，水尤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清冽。全石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以为底，近岸，卷石底以出，为坻，为屿，为嵁，为岩。青树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翠蔓，蒙络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摇缀，参差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披拂。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潭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中鱼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百许头，皆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若空游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无所依，日光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下澈，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石上。佁然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不动，俶尔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远逝，往来翕忽，似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与游者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相乐</a:t>
            </a:r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潭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西南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而望，斗折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蛇行，明灭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可见。其岸势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犬牙差互，不可知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其源。</a:t>
            </a:r>
            <a:endParaRPr lang="zh-CN" altLang="en-US" sz="2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坐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潭上，四面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竹树环合，寂寥无人，凄神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寒骨，悄怆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幽邃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。以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其境过清，不可久居，乃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记之而去。</a:t>
            </a:r>
            <a:b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游者：吴武陵，龚古，余弟宗玄。隶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而从者，崔氏二</a:t>
            </a:r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小生</a:t>
            </a:r>
            <a:r>
              <a:rPr lang="zh-CN" alt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：曰恕己，曰奉壹</a:t>
            </a:r>
            <a:r>
              <a:rPr lang="zh-CN" altLang="en-US" sz="2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39" name="图片 73738" descr="u=844265439,3404756326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903460" cy="6856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0" name="文本框 18435"/>
          <p:cNvSpPr txBox="1"/>
          <p:nvPr/>
        </p:nvSpPr>
        <p:spPr>
          <a:xfrm>
            <a:off x="4351725" y="1771650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0033CC"/>
                </a:solidFill>
                <a:latin typeface="Tahoma" panose="020B0604030504040204" pitchFamily="34" charset="0"/>
                <a:ea typeface="宋体" pitchFamily="2" charset="-122"/>
              </a:rPr>
              <a:t> </a:t>
            </a:r>
            <a:endParaRPr lang="en-US" altLang="zh-CN" sz="2400">
              <a:solidFill>
                <a:srgbClr val="0033CC"/>
              </a:solidFill>
              <a:latin typeface="Tahoma" panose="020B0604030504040204" pitchFamily="34" charset="0"/>
              <a:ea typeface="宋体" pitchFamily="2" charset="-122"/>
            </a:endParaRPr>
          </a:p>
        </p:txBody>
      </p:sp>
      <p:sp>
        <p:nvSpPr>
          <p:cNvPr id="73731" name="文本框 18437"/>
          <p:cNvSpPr txBox="1"/>
          <p:nvPr/>
        </p:nvSpPr>
        <p:spPr>
          <a:xfrm>
            <a:off x="1104415" y="2838133"/>
            <a:ext cx="6344840" cy="85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350">
                <a:solidFill>
                  <a:srgbClr val="FFFF00"/>
                </a:solidFill>
                <a:latin typeface="Arial" panose="020B0604020202020204" pitchFamily="34" charset="0"/>
                <a:ea typeface="宋体" pitchFamily="2" charset="-122"/>
              </a:rPr>
              <a:t>  </a:t>
            </a:r>
            <a:r>
              <a:rPr lang="zh-CN" altLang="en-US" sz="4950" dirty="0">
                <a:solidFill>
                  <a:srgbClr val="99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疏通文句</a:t>
            </a:r>
            <a:r>
              <a:rPr lang="en-US" altLang="zh-CN" sz="4950" dirty="0">
                <a:solidFill>
                  <a:srgbClr val="99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4950" dirty="0">
                <a:solidFill>
                  <a:srgbClr val="99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落实字词</a:t>
            </a:r>
            <a:endParaRPr lang="zh-CN" altLang="en-US" sz="4950">
              <a:solidFill>
                <a:srgbClr val="99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3733" name="文本框 18440"/>
          <p:cNvSpPr txBox="1"/>
          <p:nvPr/>
        </p:nvSpPr>
        <p:spPr>
          <a:xfrm>
            <a:off x="2602697" y="3050381"/>
            <a:ext cx="105370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350" b="0">
                <a:latin typeface="Arial" panose="020B0604020202020204" pitchFamily="34" charset="0"/>
                <a:ea typeface="宋体" pitchFamily="2" charset="-122"/>
              </a:rPr>
              <a:t>  </a:t>
            </a:r>
            <a:endParaRPr lang="en-US" altLang="zh-CN" sz="1350" b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3734" name="文本框 18441"/>
          <p:cNvSpPr txBox="1"/>
          <p:nvPr/>
        </p:nvSpPr>
        <p:spPr>
          <a:xfrm>
            <a:off x="2602697" y="3690938"/>
            <a:ext cx="1539478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350" b="0">
                <a:latin typeface="Arial" panose="020B0604020202020204" pitchFamily="34" charset="0"/>
                <a:ea typeface="宋体" pitchFamily="2" charset="-122"/>
              </a:rPr>
              <a:t> </a:t>
            </a:r>
            <a:endParaRPr lang="en-US" altLang="zh-CN" sz="1350" b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3735" name="文本框 18442"/>
          <p:cNvSpPr txBox="1"/>
          <p:nvPr/>
        </p:nvSpPr>
        <p:spPr>
          <a:xfrm>
            <a:off x="2643178" y="5373291"/>
            <a:ext cx="13370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350" b="0">
                <a:latin typeface="Arial" panose="020B0604020202020204" pitchFamily="34" charset="0"/>
                <a:ea typeface="宋体" pitchFamily="2" charset="-122"/>
              </a:rPr>
              <a:t> </a:t>
            </a:r>
            <a:endParaRPr lang="en-US" altLang="zh-CN" sz="1350" b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3736" name="文本框 18443"/>
          <p:cNvSpPr txBox="1"/>
          <p:nvPr/>
        </p:nvSpPr>
        <p:spPr>
          <a:xfrm>
            <a:off x="2643178" y="4238625"/>
            <a:ext cx="97155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350" b="0">
                <a:latin typeface="Arial" panose="020B0604020202020204" pitchFamily="34" charset="0"/>
                <a:ea typeface="宋体" pitchFamily="2" charset="-122"/>
              </a:rPr>
              <a:t> </a:t>
            </a:r>
            <a:endParaRPr lang="en-US" altLang="zh-CN" sz="1350" b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1" name="Rectangle 2"/>
          <p:cNvSpPr>
            <a:spLocks noGrp="1"/>
          </p:cNvSpPr>
          <p:nvPr/>
        </p:nvSpPr>
        <p:spPr>
          <a:xfrm>
            <a:off x="1104335" y="1377315"/>
            <a:ext cx="7288530" cy="85471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b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800" u="none" kern="1200" baseline="0">
                <a:solidFill>
                  <a:schemeClr val="tx2"/>
                </a:solidFill>
                <a:latin typeface="Verdana" panose="020B0604030504040204" pitchFamily="2" charset="0"/>
                <a:ea typeface="宋体" pitchFamily="2" charset="-122"/>
              </a:defRPr>
            </a:lvl1pPr>
          </a:lstStyle>
          <a:p>
            <a:pPr lvl="0" eaLnBrk="1" hangingPunct="1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charset="-122"/>
              </a:rPr>
              <a:t>再读课文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charset="-122"/>
              </a:rPr>
              <a:t>读通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矩形 125953"/>
          <p:cNvSpPr/>
          <p:nvPr/>
        </p:nvSpPr>
        <p:spPr>
          <a:xfrm>
            <a:off x="685870" y="1316355"/>
            <a:ext cx="419544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从小丘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西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行百二十步，隔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篁竹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，闻水声，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如鸣珮环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，心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乐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之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伐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竹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取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道，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下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见小潭，水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尤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清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冽</a:t>
            </a:r>
            <a:r>
              <a:rPr lang="zh-CN" altLang="en-US" sz="2800" b="1" dirty="0">
                <a:solidFill>
                  <a:schemeClr val="tx2"/>
                </a:solidFill>
                <a:latin typeface="Arial" panose="020B0604020202020204" pitchFamily="34" charset="0"/>
              </a:rPr>
              <a:t>。</a:t>
            </a:r>
            <a:endParaRPr lang="zh-CN" altLang="en-US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5955" name="文本框 125954"/>
          <p:cNvSpPr txBox="1"/>
          <p:nvPr/>
        </p:nvSpPr>
        <p:spPr>
          <a:xfrm>
            <a:off x="5316220" y="1770380"/>
            <a:ext cx="3998595" cy="3830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1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从小山丘向西走一百二十步，隔着竹林，听到了水声，</a:t>
            </a:r>
            <a:r>
              <a:rPr lang="zh-CN" altLang="en-US" sz="27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好像身上带的玉佩、玉环相碰发出的清脆声音，心里十分高兴</a:t>
            </a:r>
            <a:r>
              <a:rPr lang="zh-CN" altLang="en-US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。砍倒竹子，开辟出一条道路（走过去），</a:t>
            </a:r>
            <a:r>
              <a:rPr lang="zh-CN" altLang="en-US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（顺势）往下看见了一个小水潭，潭水格外清凉。</a:t>
            </a:r>
            <a:endParaRPr lang="zh-CN" altLang="en-US" sz="27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5956" name="直接连接符 125955"/>
          <p:cNvSpPr/>
          <p:nvPr/>
        </p:nvSpPr>
        <p:spPr>
          <a:xfrm>
            <a:off x="5080705" y="1316196"/>
            <a:ext cx="0" cy="4374356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5957" name="矩形 125956"/>
          <p:cNvSpPr/>
          <p:nvPr/>
        </p:nvSpPr>
        <p:spPr>
          <a:xfrm>
            <a:off x="4271080" y="316865"/>
            <a:ext cx="1361440" cy="3784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itchFamily="2" charset="-122"/>
                <a:ea typeface="宋体" pitchFamily="2" charset="-122"/>
              </a:rPr>
              <a:t>翻  译</a:t>
            </a:r>
            <a:endParaRPr lang="zh-CN" altLang="en-US" sz="30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5958" name="圆角矩形标注 125957"/>
          <p:cNvSpPr/>
          <p:nvPr/>
        </p:nvSpPr>
        <p:spPr>
          <a:xfrm>
            <a:off x="565220" y="2217420"/>
            <a:ext cx="3136265" cy="359410"/>
          </a:xfrm>
          <a:prstGeom prst="wedgeRoundRectCallout">
            <a:avLst>
              <a:gd name="adj1" fmla="val 810"/>
              <a:gd name="adj2" fmla="val -10110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方位名词作状语，</a:t>
            </a:r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向西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5971" name="圆角矩形标注 125970"/>
          <p:cNvSpPr/>
          <p:nvPr/>
        </p:nvSpPr>
        <p:spPr>
          <a:xfrm>
            <a:off x="947490" y="3040380"/>
            <a:ext cx="1050290" cy="378460"/>
          </a:xfrm>
          <a:prstGeom prst="wedgeRoundRectCallout">
            <a:avLst>
              <a:gd name="adj1" fmla="val 5685"/>
              <a:gd name="adj2" fmla="val -8566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竹林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5972" name="圆角矩形标注 125971"/>
          <p:cNvSpPr/>
          <p:nvPr/>
        </p:nvSpPr>
        <p:spPr>
          <a:xfrm>
            <a:off x="1386910" y="3917950"/>
            <a:ext cx="1330325" cy="323850"/>
          </a:xfrm>
          <a:prstGeom prst="wedgeRoundRectCallout">
            <a:avLst>
              <a:gd name="adj1" fmla="val -10569"/>
              <a:gd name="adj2" fmla="val -95222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350" b="1" dirty="0">
                <a:solidFill>
                  <a:srgbClr val="FF3300"/>
                </a:solidFill>
                <a:latin typeface="Arial" panose="020B0604020202020204" pitchFamily="34" charset="0"/>
              </a:rPr>
              <a:t>以</a:t>
            </a:r>
            <a:r>
              <a:rPr lang="en-US" altLang="zh-CN" sz="1350" b="1">
                <a:solidFill>
                  <a:srgbClr val="FF3300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1350" b="1" dirty="0">
                <a:solidFill>
                  <a:srgbClr val="FF3300"/>
                </a:solidFill>
                <a:latin typeface="Arial" panose="020B0604020202020204" pitchFamily="34" charset="0"/>
              </a:rPr>
              <a:t>为乐</a:t>
            </a:r>
            <a:endParaRPr lang="zh-CN" altLang="en-US" sz="1350" dirty="0">
              <a:latin typeface="Arial" panose="020B0604020202020204" pitchFamily="34" charset="0"/>
            </a:endParaRPr>
          </a:p>
        </p:txBody>
      </p:sp>
      <p:sp>
        <p:nvSpPr>
          <p:cNvPr id="125973" name="圆角矩形标注 125972"/>
          <p:cNvSpPr/>
          <p:nvPr/>
        </p:nvSpPr>
        <p:spPr>
          <a:xfrm>
            <a:off x="2473316" y="4982528"/>
            <a:ext cx="917972" cy="323850"/>
          </a:xfrm>
          <a:prstGeom prst="wedgeRoundRectCallout">
            <a:avLst>
              <a:gd name="adj1" fmla="val 24579"/>
              <a:gd name="adj2" fmla="val -16029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格外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5974" name="圆角矩形标注 125973"/>
          <p:cNvSpPr/>
          <p:nvPr/>
        </p:nvSpPr>
        <p:spPr>
          <a:xfrm>
            <a:off x="3701168" y="4983004"/>
            <a:ext cx="1026319" cy="323850"/>
          </a:xfrm>
          <a:prstGeom prst="wedgeRoundRectCallout">
            <a:avLst>
              <a:gd name="adj1" fmla="val -27727"/>
              <a:gd name="adj2" fmla="val -16360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凉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5975" name="圆角矩形标注 125974"/>
          <p:cNvSpPr/>
          <p:nvPr/>
        </p:nvSpPr>
        <p:spPr>
          <a:xfrm>
            <a:off x="2717235" y="3040380"/>
            <a:ext cx="2164080" cy="378460"/>
          </a:xfrm>
          <a:prstGeom prst="wedgeRoundRectCallout">
            <a:avLst>
              <a:gd name="adj1" fmla="val 8657"/>
              <a:gd name="adj2" fmla="val -84907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b="1" dirty="0">
                <a:solidFill>
                  <a:srgbClr val="000066"/>
                </a:solidFill>
                <a:latin typeface="Arial" panose="020B0604020202020204" pitchFamily="34" charset="0"/>
              </a:rPr>
              <a:t>好像珮环碰撞的声音</a:t>
            </a:r>
            <a:endParaRPr lang="zh-CN" altLang="en-US" sz="16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5976" name="圆角矩形标注 125975"/>
          <p:cNvSpPr/>
          <p:nvPr/>
        </p:nvSpPr>
        <p:spPr>
          <a:xfrm>
            <a:off x="3701485" y="3917950"/>
            <a:ext cx="1026160" cy="394970"/>
          </a:xfrm>
          <a:prstGeom prst="wedgeRoundRectCallout">
            <a:avLst>
              <a:gd name="adj1" fmla="val -24824"/>
              <a:gd name="adj2" fmla="val -10919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开辟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5977" name="圆角矩形标注 125976"/>
          <p:cNvSpPr/>
          <p:nvPr/>
        </p:nvSpPr>
        <p:spPr>
          <a:xfrm>
            <a:off x="849700" y="4964430"/>
            <a:ext cx="1452880" cy="1036320"/>
          </a:xfrm>
          <a:prstGeom prst="wedgeRoundRectCallout">
            <a:avLst>
              <a:gd name="adj1" fmla="val -34569"/>
              <a:gd name="adj2" fmla="val -8897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/>
            <a:r>
              <a:rPr lang="zh-CN" alt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sym typeface="+mn-ea"/>
              </a:rPr>
              <a:t>方位名词作状语，向下</a:t>
            </a:r>
            <a:endParaRPr lang="zh-CN" alt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sym typeface="+mn-ea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877255" y="3917950"/>
            <a:ext cx="824865" cy="394970"/>
          </a:xfrm>
          <a:prstGeom prst="wedgeRoundRectCallout">
            <a:avLst>
              <a:gd name="adj1" fmla="val -24824"/>
              <a:gd name="adj2" fmla="val -10919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fontAlgn="base"/>
            <a:r>
              <a:rPr lang="zh-CN" alt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sym typeface="+mn-ea"/>
              </a:rPr>
              <a:t>砍伐</a:t>
            </a:r>
            <a:endParaRPr lang="zh-CN" alt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sym typeface="+mn-ea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4278700" y="1770380"/>
            <a:ext cx="802005" cy="73533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珮，环 都是玉饰</a:t>
            </a:r>
            <a:endParaRPr lang="zh-CN" altLang="en-US" sz="1600" b="1" dirty="0" smtClean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8" grpId="0" bldLvl="0" animBg="1"/>
      <p:bldP spid="125971" grpId="0" bldLvl="0" animBg="1"/>
      <p:bldP spid="125972" grpId="0" bldLvl="0" animBg="1"/>
      <p:bldP spid="125973" grpId="0" bldLvl="0" animBg="1"/>
      <p:bldP spid="125974" grpId="0" bldLvl="0" animBg="1"/>
      <p:bldP spid="125975" grpId="0" bldLvl="0" animBg="1"/>
      <p:bldP spid="125976" grpId="0" bldLvl="0" animBg="1"/>
      <p:bldP spid="125977" grpId="0" bldLvl="0" animBg="1"/>
      <p:bldP spid="2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06497" descr="681b3b64e22983fbf63654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034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06498"/>
          <p:cNvSpPr txBox="1"/>
          <p:nvPr/>
        </p:nvSpPr>
        <p:spPr>
          <a:xfrm>
            <a:off x="1865700" y="4914900"/>
            <a:ext cx="6286500" cy="92202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000" b="1">
                <a:latin typeface="Times New Roman" panose="02020603050405020304" pitchFamily="18" charset="0"/>
                <a:ea typeface="宋体" pitchFamily="2" charset="-122"/>
              </a:rPr>
              <a:t>      </a:t>
            </a:r>
            <a:r>
              <a: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itchFamily="2" charset="-122"/>
              </a:rPr>
              <a:t>从小丘西行百二十步，隔篁竹，闻水声，如鸣珮环，心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pitchFamily="18" charset="0"/>
                <a:ea typeface="宋体" pitchFamily="2" charset="-122"/>
              </a:rPr>
              <a:t>乐之。</a:t>
            </a:r>
            <a:endParaRPr lang="zh-CN" altLang="en-US" sz="2400" b="1">
              <a:solidFill>
                <a:srgbClr val="CC0000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07521" descr="20061231115456417"/>
          <p:cNvPicPr>
            <a:picLocks noChangeAspect="1"/>
          </p:cNvPicPr>
          <p:nvPr/>
        </p:nvPicPr>
        <p:blipFill>
          <a:blip r:embed="rId1"/>
          <a:srcRect l="3334" t="4445" r="3334" b="4247"/>
          <a:stretch>
            <a:fillRect/>
          </a:stretch>
        </p:blipFill>
        <p:spPr>
          <a:xfrm>
            <a:off x="635" y="635"/>
            <a:ext cx="9902825" cy="6857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107525"/>
          <p:cNvSpPr txBox="1"/>
          <p:nvPr/>
        </p:nvSpPr>
        <p:spPr>
          <a:xfrm>
            <a:off x="2294325" y="5583555"/>
            <a:ext cx="5314950" cy="506730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</a:rPr>
              <a:t>伐竹取道，下见小潭，水尤清冽。</a:t>
            </a:r>
            <a:endParaRPr lang="zh-CN" altLang="en-US" sz="2700" b="1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矩形 131073"/>
          <p:cNvSpPr/>
          <p:nvPr/>
        </p:nvSpPr>
        <p:spPr>
          <a:xfrm>
            <a:off x="519500" y="903605"/>
            <a:ext cx="402971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30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全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石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以为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底，近岸，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卷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石底以出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为坻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为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屿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为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嵁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为</a:t>
            </a:r>
            <a:r>
              <a:rPr lang="zh-CN" altLang="en-US" sz="3200" b="1" dirty="0">
                <a:solidFill>
                  <a:srgbClr val="333399"/>
                </a:solidFill>
                <a:latin typeface="Arial" panose="020B0604020202020204" pitchFamily="34" charset="0"/>
              </a:rPr>
              <a:t>岩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。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1075" name="文本框 131074"/>
          <p:cNvSpPr txBox="1"/>
          <p:nvPr/>
        </p:nvSpPr>
        <p:spPr>
          <a:xfrm>
            <a:off x="5142230" y="1376045"/>
            <a:ext cx="389826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小潭把整块石头当作底，</a:t>
            </a:r>
            <a:r>
              <a:rPr lang="zh-CN" alt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靠近岸边的地方，石底向上弯曲，露出水面，成为小石礁，小岛屿，小石垒，小石岩等各种不同的形状。</a:t>
            </a:r>
            <a:r>
              <a:rPr lang="zh-CN" altLang="en-US" sz="27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zh-CN" altLang="en-US" sz="27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1076" name="直接连接符 131075"/>
          <p:cNvSpPr/>
          <p:nvPr/>
        </p:nvSpPr>
        <p:spPr>
          <a:xfrm>
            <a:off x="4951800" y="1150461"/>
            <a:ext cx="0" cy="4374356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1077" name="矩形 131076"/>
          <p:cNvSpPr/>
          <p:nvPr/>
        </p:nvSpPr>
        <p:spPr>
          <a:xfrm>
            <a:off x="4172894" y="165735"/>
            <a:ext cx="1171575" cy="378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itchFamily="2" charset="-122"/>
                <a:ea typeface="宋体" pitchFamily="2" charset="-122"/>
              </a:rPr>
              <a:t>翻  译</a:t>
            </a:r>
            <a:endParaRPr lang="zh-CN" altLang="en-US" sz="30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1091" name="圆角矩形标注 131090"/>
          <p:cNvSpPr/>
          <p:nvPr/>
        </p:nvSpPr>
        <p:spPr>
          <a:xfrm>
            <a:off x="970350" y="2482850"/>
            <a:ext cx="1026160" cy="400685"/>
          </a:xfrm>
          <a:prstGeom prst="wedgeRoundRectCallout">
            <a:avLst>
              <a:gd name="adj1" fmla="val 22389"/>
              <a:gd name="adj2" fmla="val -13235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把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1092" name="圆角矩形标注 131091"/>
          <p:cNvSpPr/>
          <p:nvPr/>
        </p:nvSpPr>
        <p:spPr>
          <a:xfrm>
            <a:off x="2727325" y="3828415"/>
            <a:ext cx="942975" cy="436880"/>
          </a:xfrm>
          <a:prstGeom prst="wedgeRoundRectCallout">
            <a:avLst>
              <a:gd name="adj1" fmla="val 4903"/>
              <a:gd name="adj2" fmla="val -9816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成为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1094" name="圆角矩形标注 131093"/>
          <p:cNvSpPr/>
          <p:nvPr/>
        </p:nvSpPr>
        <p:spPr>
          <a:xfrm>
            <a:off x="3670300" y="4051300"/>
            <a:ext cx="1673860" cy="379730"/>
          </a:xfrm>
          <a:prstGeom prst="wedgeRoundRectCallout">
            <a:avLst>
              <a:gd name="adj1" fmla="val -51421"/>
              <a:gd name="adj2" fmla="val -19081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水中的高地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1098" name="圆角矩形标注 131097"/>
          <p:cNvSpPr/>
          <p:nvPr/>
        </p:nvSpPr>
        <p:spPr>
          <a:xfrm>
            <a:off x="2077155" y="5426710"/>
            <a:ext cx="1593215" cy="405765"/>
          </a:xfrm>
          <a:prstGeom prst="wedgeRoundRectCallout">
            <a:avLst>
              <a:gd name="adj1" fmla="val -25486"/>
              <a:gd name="adj2" fmla="val -16764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不平的岩石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1100" name="圆角矩形标注 131099"/>
          <p:cNvSpPr/>
          <p:nvPr/>
        </p:nvSpPr>
        <p:spPr>
          <a:xfrm>
            <a:off x="588080" y="1004570"/>
            <a:ext cx="1026160" cy="371475"/>
          </a:xfrm>
          <a:prstGeom prst="wedgeRoundRectCallout">
            <a:avLst>
              <a:gd name="adj1" fmla="val -20301"/>
              <a:gd name="adj2" fmla="val 18566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完整的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1101" name="圆角矩形标注 131100"/>
          <p:cNvSpPr/>
          <p:nvPr/>
        </p:nvSpPr>
        <p:spPr>
          <a:xfrm>
            <a:off x="2171135" y="2482850"/>
            <a:ext cx="1026160" cy="400685"/>
          </a:xfrm>
          <a:prstGeom prst="wedgeRoundRectCallout">
            <a:avLst>
              <a:gd name="adj1" fmla="val -57194"/>
              <a:gd name="adj2" fmla="val -14485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当作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4467" name="矩形 104466"/>
          <p:cNvSpPr/>
          <p:nvPr/>
        </p:nvSpPr>
        <p:spPr>
          <a:xfrm>
            <a:off x="1734890" y="1269365"/>
            <a:ext cx="2586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42900" indent="-342900"/>
            <a:r>
              <a:rPr lang="zh-CN" altLang="en-US" sz="2000" b="1" u="sng" dirty="0">
                <a:solidFill>
                  <a:srgbClr val="D60093"/>
                </a:solidFill>
                <a:latin typeface="Arial" panose="020B0604020202020204" pitchFamily="34" charset="0"/>
                <a:ea typeface="宋体" pitchFamily="2" charset="-122"/>
              </a:rPr>
              <a:t>倒装句，以全石为底</a:t>
            </a:r>
            <a:endParaRPr lang="zh-CN" altLang="en-US" sz="2000" b="1" u="sng" dirty="0">
              <a:solidFill>
                <a:srgbClr val="D60093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379800" y="3828415"/>
            <a:ext cx="827405" cy="442595"/>
          </a:xfrm>
          <a:prstGeom prst="wedgeRoundRectCallout">
            <a:avLst>
              <a:gd name="adj1" fmla="val 22389"/>
              <a:gd name="adj2" fmla="val -13235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弯曲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88010" y="5344795"/>
            <a:ext cx="919480" cy="394335"/>
          </a:xfrm>
          <a:prstGeom prst="wedgeRoundRectCallout">
            <a:avLst>
              <a:gd name="adj1" fmla="val 25259"/>
              <a:gd name="adj2" fmla="val -138236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小岛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91" grpId="0" bldLvl="0" animBg="1"/>
      <p:bldP spid="131092" grpId="0" bldLvl="0" animBg="1"/>
      <p:bldP spid="131094" grpId="0" bldLvl="0" animBg="1"/>
      <p:bldP spid="131098" grpId="0" bldLvl="0" animBg="1"/>
      <p:bldP spid="131100" grpId="0" bldLvl="0" animBg="1"/>
      <p:bldP spid="131101" grpId="0" bldLvl="0" animBg="1"/>
      <p:bldP spid="104467" grpId="0"/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90" name="矩形 144389"/>
          <p:cNvSpPr/>
          <p:nvPr/>
        </p:nvSpPr>
        <p:spPr>
          <a:xfrm>
            <a:off x="1356192" y="6275070"/>
            <a:ext cx="6882130" cy="41402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zh-CN" altLang="en-US" sz="21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  <a:cs typeface="+mn-cs"/>
              </a:rPr>
              <a:t>全石以为底，近岸，卷石底以出，为坻为屿，为嵁为岩。</a:t>
            </a:r>
            <a:endParaRPr lang="zh-CN" altLang="en-US" sz="21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635"/>
            <a:ext cx="9902825" cy="617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矩形 132097"/>
          <p:cNvSpPr/>
          <p:nvPr/>
        </p:nvSpPr>
        <p:spPr>
          <a:xfrm>
            <a:off x="941775" y="937895"/>
            <a:ext cx="311975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30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青树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翠蔓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蒙络摇缀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参差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披拂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。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文本框 132098"/>
          <p:cNvSpPr txBox="1"/>
          <p:nvPr/>
        </p:nvSpPr>
        <p:spPr>
          <a:xfrm>
            <a:off x="4868545" y="1513840"/>
            <a:ext cx="418147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青葱的树，翠绿的藤蔓，遮掩缠绕，摇动下垂，参差不齐，随风飘动。</a:t>
            </a:r>
            <a:endParaRPr lang="zh-CN" altLang="en-US" sz="32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b="1" dirty="0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2100" name="直接连接符 132099"/>
          <p:cNvSpPr/>
          <p:nvPr/>
        </p:nvSpPr>
        <p:spPr>
          <a:xfrm>
            <a:off x="4466025" y="1269206"/>
            <a:ext cx="0" cy="4374356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01" name="矩形 132100"/>
          <p:cNvSpPr/>
          <p:nvPr/>
        </p:nvSpPr>
        <p:spPr>
          <a:xfrm>
            <a:off x="3880794" y="137795"/>
            <a:ext cx="1171575" cy="378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itchFamily="2" charset="-122"/>
                <a:ea typeface="宋体" pitchFamily="2" charset="-122"/>
              </a:rPr>
              <a:t>翻  译</a:t>
            </a:r>
            <a:endParaRPr lang="zh-CN" altLang="en-US" sz="30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2108" name="圆角矩形标注 132107"/>
          <p:cNvSpPr/>
          <p:nvPr/>
        </p:nvSpPr>
        <p:spPr>
          <a:xfrm>
            <a:off x="2305120" y="4671695"/>
            <a:ext cx="1997710" cy="454025"/>
          </a:xfrm>
          <a:prstGeom prst="wedgeRoundRectCallout">
            <a:avLst>
              <a:gd name="adj1" fmla="val 15098"/>
              <a:gd name="adj2" fmla="val -26776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随风飘拂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2110" name="圆角矩形标注 132109"/>
          <p:cNvSpPr/>
          <p:nvPr/>
        </p:nvSpPr>
        <p:spPr>
          <a:xfrm>
            <a:off x="1752591" y="2448799"/>
            <a:ext cx="1835944" cy="377428"/>
          </a:xfrm>
          <a:prstGeom prst="wedgeRoundRectCallout">
            <a:avLst>
              <a:gd name="adj1" fmla="val 53241"/>
              <a:gd name="adj2" fmla="val -112144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遮掩缠绕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2111" name="圆角矩形标注 132110"/>
          <p:cNvSpPr/>
          <p:nvPr/>
        </p:nvSpPr>
        <p:spPr>
          <a:xfrm>
            <a:off x="982415" y="4221480"/>
            <a:ext cx="1322785" cy="378619"/>
          </a:xfrm>
          <a:prstGeom prst="wedgeRoundRectCallout">
            <a:avLst>
              <a:gd name="adj1" fmla="val -21556"/>
              <a:gd name="adj2" fmla="val -200315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摇动下垂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31100" name="圆角矩形标注 131099"/>
          <p:cNvSpPr/>
          <p:nvPr/>
        </p:nvSpPr>
        <p:spPr>
          <a:xfrm>
            <a:off x="1522800" y="1040130"/>
            <a:ext cx="1706880" cy="371475"/>
          </a:xfrm>
          <a:prstGeom prst="wedgeRoundRectCallout">
            <a:avLst>
              <a:gd name="adj1" fmla="val -20301"/>
              <a:gd name="adj2" fmla="val 185662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2100" b="1" dirty="0">
                <a:solidFill>
                  <a:srgbClr val="000066"/>
                </a:solidFill>
                <a:latin typeface="Arial" panose="020B0604020202020204" pitchFamily="34" charset="0"/>
              </a:rPr>
              <a:t>翠绿的藤蔓</a:t>
            </a:r>
            <a:endParaRPr lang="zh-CN" altLang="en-US" sz="21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5110" y="1513840"/>
            <a:ext cx="890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w</a:t>
            </a:r>
            <a:r>
              <a:rPr lang="en-US" altLang="zh-CN" sz="2400" b="1">
                <a:latin typeface="Calibri" panose="020F0502020204030204" charset="0"/>
                <a:cs typeface="Calibri" panose="020F0502020204030204" charset="0"/>
              </a:rPr>
              <a:t>àn</a:t>
            </a:r>
            <a:endParaRPr lang="en-US" altLang="zh-CN" sz="2400" b="1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8" grpId="0" bldLvl="0" animBg="1"/>
      <p:bldP spid="132110" grpId="0" bldLvl="0" animBg="1"/>
      <p:bldP spid="132111" grpId="0" bldLvl="0" animBg="1"/>
      <p:bldP spid="13110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41316" descr="236270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99034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文本框 141317"/>
          <p:cNvSpPr txBox="1"/>
          <p:nvPr/>
        </p:nvSpPr>
        <p:spPr>
          <a:xfrm>
            <a:off x="1637100" y="1028700"/>
            <a:ext cx="5029200" cy="4603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</a:rPr>
              <a:t>青树翠蔓，蒙络摇缀，参差披拂。</a:t>
            </a:r>
            <a:endParaRPr lang="zh-CN" altLang="en-US" sz="2400" b="1">
              <a:solidFill>
                <a:srgbClr val="FF0066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3892" name="矩形 293891"/>
          <p:cNvSpPr/>
          <p:nvPr/>
        </p:nvSpPr>
        <p:spPr>
          <a:xfrm>
            <a:off x="3287545" y="165735"/>
            <a:ext cx="3186113" cy="5219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lang="zh-CN" altLang="en-US" sz="2800" dirty="0">
                <a:solidFill>
                  <a:srgbClr val="66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研读第</a:t>
            </a:r>
            <a:r>
              <a:rPr lang="en-US" altLang="zh-CN" sz="2800" dirty="0">
                <a:solidFill>
                  <a:srgbClr val="66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66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段，思考：</a:t>
            </a:r>
            <a:endParaRPr lang="zh-CN" altLang="en-US" sz="2800" dirty="0">
              <a:solidFill>
                <a:srgbClr val="6600CC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93893" name="文本框 293892"/>
          <p:cNvSpPr txBox="1"/>
          <p:nvPr/>
        </p:nvSpPr>
        <p:spPr>
          <a:xfrm>
            <a:off x="490290" y="899636"/>
            <a:ext cx="6858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、概括第一段的主要内容。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3894" name="TextBox 2"/>
          <p:cNvSpPr txBox="1"/>
          <p:nvPr/>
        </p:nvSpPr>
        <p:spPr>
          <a:xfrm>
            <a:off x="1426598" y="1483043"/>
            <a:ext cx="66151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400" b="1" dirty="0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作者发现小石潭及小石潭周围的景物。</a:t>
            </a:r>
            <a:endParaRPr lang="zh-CN" altLang="en-US" sz="2400" b="1" dirty="0">
              <a:solidFill>
                <a:srgbClr val="CC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93898" name="矩形 293897"/>
          <p:cNvSpPr/>
          <p:nvPr/>
        </p:nvSpPr>
        <p:spPr>
          <a:xfrm>
            <a:off x="1211015" y="4904105"/>
            <a:ext cx="7047310" cy="71818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</a:pP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①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点出小石潭位于人迹罕至的</a:t>
            </a:r>
            <a:r>
              <a:rPr lang="zh-CN" altLang="en-US" sz="2400" b="1" dirty="0">
                <a:solidFill>
                  <a:srgbClr val="99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荒僻幽静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之处；</a:t>
            </a:r>
            <a:endParaRPr lang="zh-CN" altLang="en-US" sz="2400" b="1" dirty="0">
              <a:effectLst>
                <a:outerShdw blurRad="38100" dist="38100" dir="2700000">
                  <a:srgbClr val="C0C0C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85000"/>
              </a:lnSpc>
            </a:pP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sym typeface="+mn-ea"/>
              </a:rPr>
              <a:t>②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为下文写环境的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"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寂寥无人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""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其境过清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"</a:t>
            </a:r>
            <a:r>
              <a:rPr lang="zh-CN" altLang="en-US" sz="2400" b="1" dirty="0">
                <a:solidFill>
                  <a:srgbClr val="99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</a:rPr>
              <a:t>埋下伏笔</a:t>
            </a:r>
            <a:endParaRPr lang="zh-CN" altLang="en-US" sz="2400" b="1" dirty="0">
              <a:solidFill>
                <a:srgbClr val="9933FF"/>
              </a:solidFill>
              <a:effectLst>
                <a:outerShdw blurRad="38100" dist="38100" dir="2700000">
                  <a:srgbClr val="C0C0C0"/>
                </a:outerShdw>
              </a:effectLst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93913" name="矩形 293912"/>
          <p:cNvSpPr/>
          <p:nvPr/>
        </p:nvSpPr>
        <p:spPr>
          <a:xfrm>
            <a:off x="2539435" y="4032885"/>
            <a:ext cx="4682490" cy="5835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隔、闻、伐、取、见</a:t>
            </a:r>
            <a:endParaRPr lang="zh-CN" altLang="en-US" sz="32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3914" name="图片 293913" descr="图片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081" y="165735"/>
            <a:ext cx="657225" cy="519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90290" y="2213610"/>
            <a:ext cx="78701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b="1" kern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400" b="1" kern="0" noProof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、作者是怎样发现小石潭的？作者写发现小石潭的经过，用了哪些准确的动词？</a:t>
            </a:r>
            <a:r>
              <a:rPr lang="zh-CN" altLang="en-US" sz="2400" b="1" kern="0" noProof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有什么作用？</a:t>
            </a:r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1393895" y="3099435"/>
            <a:ext cx="60623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隔篁竹，闻水声，如鸣佩环，心乐之。伐竹取道，下见小潭，水尤清冽。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（闻声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见形）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89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389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3894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9" grpId="0"/>
      <p:bldP spid="293913" grpId="0"/>
      <p:bldP spid="2938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0" y="382270"/>
            <a:ext cx="5814060" cy="5924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5" name="文本框 4"/>
          <p:cNvSpPr txBox="1"/>
          <p:nvPr/>
        </p:nvSpPr>
        <p:spPr>
          <a:xfrm>
            <a:off x="6189345" y="2239010"/>
            <a:ext cx="342836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江雪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千山鸟飞绝，万径人踪灭。</a:t>
            </a:r>
            <a:b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孤舟蓑笠翁，独钓寒江</a:t>
            </a:r>
            <a:r>
              <a:rPr lang="zh-CN" altLang="en-US" sz="4000" b="1" dirty="0">
                <a:latin typeface="Arial" panose="020B0604020202020204" pitchFamily="34" charset="0"/>
                <a:sym typeface="+mn-ea"/>
              </a:rPr>
              <a:t>雪。</a:t>
            </a:r>
            <a:endParaRPr lang="zh-CN" altLang="en-US" sz="4000" b="1"/>
          </a:p>
        </p:txBody>
      </p:sp>
      <p:sp>
        <p:nvSpPr>
          <p:cNvPr id="4099" name="TextBox 2"/>
          <p:cNvSpPr txBox="1"/>
          <p:nvPr/>
        </p:nvSpPr>
        <p:spPr>
          <a:xfrm>
            <a:off x="6189345" y="579755"/>
            <a:ext cx="326199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540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看图猜诗</a:t>
            </a:r>
            <a:endParaRPr lang="zh-CN" altLang="en-US" sz="5400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3895" name="矩形 293894"/>
          <p:cNvSpPr/>
          <p:nvPr/>
        </p:nvSpPr>
        <p:spPr>
          <a:xfrm>
            <a:off x="447745" y="151765"/>
            <a:ext cx="8613140" cy="103251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>
              <a:lnSpc>
                <a:spcPct val="85000"/>
              </a:lnSpc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、第一段主要描写了哪些景物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?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各有什么特点？写出了小石潭的什么特点？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3912" name="右大括号 293911"/>
          <p:cNvSpPr/>
          <p:nvPr/>
        </p:nvSpPr>
        <p:spPr>
          <a:xfrm>
            <a:off x="7726045" y="1306195"/>
            <a:ext cx="228600" cy="1265555"/>
          </a:xfrm>
          <a:prstGeom prst="rightBrace">
            <a:avLst>
              <a:gd name="adj1" fmla="val 35497"/>
              <a:gd name="adj2" fmla="val 50000"/>
            </a:avLst>
          </a:prstGeom>
          <a:noFill/>
          <a:ln w="508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350"/>
          </a:p>
        </p:txBody>
      </p:sp>
      <p:sp>
        <p:nvSpPr>
          <p:cNvPr id="293911" name="Oval 26"/>
          <p:cNvSpPr/>
          <p:nvPr/>
        </p:nvSpPr>
        <p:spPr>
          <a:xfrm>
            <a:off x="8122355" y="1602105"/>
            <a:ext cx="836930" cy="70231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幽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93899" name="矩形 293898"/>
          <p:cNvSpPr/>
          <p:nvPr/>
        </p:nvSpPr>
        <p:spPr>
          <a:xfrm>
            <a:off x="748100" y="2939336"/>
            <a:ext cx="6858000" cy="5092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  <a:buFont typeface="Wingdings" panose="05000000000000000000" pitchFamily="2" charset="2"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本段写景用了什么写法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?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435" name="Text Box 12"/>
          <p:cNvSpPr txBox="1"/>
          <p:nvPr/>
        </p:nvSpPr>
        <p:spPr>
          <a:xfrm>
            <a:off x="1477001" y="1184355"/>
            <a:ext cx="451485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itchFamily="2" charset="-122"/>
              </a:rPr>
              <a:t>水</a:t>
            </a:r>
            <a:r>
              <a:rPr lang="en-US" altLang="zh-CN" sz="2100" b="1" dirty="0">
                <a:latin typeface="Times New Roman" panose="02020603050405020304" pitchFamily="18" charset="0"/>
                <a:ea typeface="宋体" pitchFamily="2" charset="-122"/>
              </a:rPr>
              <a:t>——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</a:rPr>
              <a:t>清</a:t>
            </a:r>
            <a:r>
              <a:rPr lang="zh-CN" altLang="en-US" sz="2100" b="1" dirty="0">
                <a:latin typeface="Times New Roman" panose="02020603050405020304" pitchFamily="18" charset="0"/>
                <a:ea typeface="宋体" pitchFamily="2" charset="-122"/>
              </a:rPr>
              <a:t>：</a:t>
            </a:r>
            <a:r>
              <a:rPr lang="zh-CN" altLang="en-US" sz="21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itchFamily="2" charset="-122"/>
              </a:rPr>
              <a:t>水尤清冽</a:t>
            </a:r>
            <a:endParaRPr lang="zh-CN" altLang="en-US" sz="2100" b="1" dirty="0">
              <a:solidFill>
                <a:srgbClr val="9900CC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  <p:sp>
        <p:nvSpPr>
          <p:cNvPr id="18436" name="Text Box 13"/>
          <p:cNvSpPr txBox="1"/>
          <p:nvPr/>
        </p:nvSpPr>
        <p:spPr>
          <a:xfrm>
            <a:off x="1553598" y="1746489"/>
            <a:ext cx="640080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itchFamily="2" charset="-122"/>
              </a:rPr>
              <a:t>石</a:t>
            </a:r>
            <a:r>
              <a:rPr lang="en-US" altLang="zh-CN" sz="2100" b="1" dirty="0">
                <a:latin typeface="Times New Roman" panose="02020603050405020304" pitchFamily="18" charset="0"/>
                <a:ea typeface="宋体" pitchFamily="2" charset="-122"/>
              </a:rPr>
              <a:t>——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</a:rPr>
              <a:t>奇</a:t>
            </a:r>
            <a:r>
              <a:rPr lang="zh-CN" altLang="en-US" sz="2100" b="1" dirty="0">
                <a:latin typeface="Times New Roman" panose="02020603050405020304" pitchFamily="18" charset="0"/>
                <a:ea typeface="宋体" pitchFamily="2" charset="-122"/>
              </a:rPr>
              <a:t>：</a:t>
            </a:r>
            <a:r>
              <a:rPr lang="zh-CN" altLang="en-US" sz="2100" b="1" dirty="0">
                <a:solidFill>
                  <a:srgbClr val="9900CC"/>
                </a:solidFill>
                <a:latin typeface="Times New Roman" panose="02020603050405020304" pitchFamily="18" charset="0"/>
                <a:ea typeface="宋体" pitchFamily="2" charset="-122"/>
              </a:rPr>
              <a:t>卷石底以出，为</a:t>
            </a:r>
            <a:r>
              <a:rPr lang="zh-CN" altLang="en-US" sz="2100" b="1" dirty="0">
                <a:solidFill>
                  <a:srgbClr val="9900CC"/>
                </a:solidFill>
                <a:latin typeface="Arial" panose="020B0604020202020204" pitchFamily="34" charset="0"/>
                <a:ea typeface="宋体" pitchFamily="2" charset="-122"/>
              </a:rPr>
              <a:t>坻，为屿，为嵁，为岩</a:t>
            </a:r>
            <a:endParaRPr lang="zh-CN" altLang="en-US" sz="2100" b="1" dirty="0">
              <a:solidFill>
                <a:srgbClr val="9900CC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8437" name="Text Box 14"/>
          <p:cNvSpPr txBox="1"/>
          <p:nvPr/>
        </p:nvSpPr>
        <p:spPr>
          <a:xfrm>
            <a:off x="1477160" y="2402205"/>
            <a:ext cx="6172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latin typeface="Times New Roman" panose="02020603050405020304" pitchFamily="18" charset="0"/>
                <a:ea typeface="宋体" pitchFamily="2" charset="-122"/>
              </a:rPr>
              <a:t>树</a:t>
            </a:r>
            <a:r>
              <a:rPr lang="en-US" altLang="zh-CN" sz="2100" b="1" dirty="0">
                <a:latin typeface="Times New Roman" panose="02020603050405020304" pitchFamily="18" charset="0"/>
                <a:ea typeface="宋体" pitchFamily="2" charset="-122"/>
              </a:rPr>
              <a:t>——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</a:rPr>
              <a:t>茂</a:t>
            </a:r>
            <a:r>
              <a:rPr lang="zh-CN" altLang="en-US" sz="2100" b="1" dirty="0">
                <a:latin typeface="Times New Roman" panose="02020603050405020304" pitchFamily="18" charset="0"/>
                <a:ea typeface="宋体" pitchFamily="2" charset="-122"/>
              </a:rPr>
              <a:t>：</a:t>
            </a:r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itchFamily="2" charset="-122"/>
              </a:rPr>
              <a:t>青树翠蔓，蒙络摇缀，参差披拂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2" name="流程图: 准备 21"/>
          <p:cNvSpPr/>
          <p:nvPr/>
        </p:nvSpPr>
        <p:spPr>
          <a:xfrm>
            <a:off x="6659950" y="3744595"/>
            <a:ext cx="1507490" cy="407035"/>
          </a:xfrm>
          <a:prstGeom prst="flowChartPrepar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青树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3" name="左大括号 22"/>
          <p:cNvSpPr/>
          <p:nvPr/>
        </p:nvSpPr>
        <p:spPr>
          <a:xfrm rot="16200000">
            <a:off x="4763840" y="1730375"/>
            <a:ext cx="344805" cy="5339715"/>
          </a:xfrm>
          <a:prstGeom prst="leftBrac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43750" y="4572768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SzTx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</a:rPr>
              <a:t>移步换景</a:t>
            </a:r>
            <a:endParaRPr lang="zh-CN" altLang="en-US" sz="32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流程图: 准备 3"/>
          <p:cNvSpPr/>
          <p:nvPr/>
        </p:nvSpPr>
        <p:spPr>
          <a:xfrm>
            <a:off x="1477080" y="3755390"/>
            <a:ext cx="1623695" cy="39624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篁竹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" name="流程图: 准备 4"/>
          <p:cNvSpPr/>
          <p:nvPr/>
        </p:nvSpPr>
        <p:spPr>
          <a:xfrm>
            <a:off x="3247460" y="3755390"/>
            <a:ext cx="1573530" cy="39624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水声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流程图: 准备 5"/>
          <p:cNvSpPr/>
          <p:nvPr/>
        </p:nvSpPr>
        <p:spPr>
          <a:xfrm>
            <a:off x="5010220" y="3755390"/>
            <a:ext cx="1511935" cy="396240"/>
          </a:xfrm>
          <a:prstGeom prst="flowChartPrepa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小谭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7890" name="文本框 79877"/>
          <p:cNvSpPr txBox="1"/>
          <p:nvPr/>
        </p:nvSpPr>
        <p:spPr>
          <a:xfrm>
            <a:off x="1324680" y="5031105"/>
            <a:ext cx="763460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指随着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宋体" pitchFamily="2" charset="-122"/>
              </a:rPr>
              <a:t>立足点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itchFamily="2" charset="-122"/>
              </a:rPr>
              <a:t>的移动，观察的对象或者同一对象观察的角度、距离也不断变化。</a:t>
            </a:r>
            <a:endParaRPr lang="zh-CN" altLang="en-US" sz="2400" b="1">
              <a:solidFill>
                <a:srgbClr val="FF3300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293912" grpId="0" bldLvl="0" animBg="1"/>
      <p:bldP spid="293911" grpId="0" bldLvl="0" animBg="1"/>
      <p:bldP spid="4" grpId="0" bldLvl="0" animBg="1"/>
      <p:bldP spid="5" grpId="0" bldLvl="0" animBg="1"/>
      <p:bldP spid="6" grpId="0" bldLvl="0" animBg="1"/>
      <p:bldP spid="22" grpId="0" bldLvl="0" animBg="1"/>
      <p:bldP spid="23" grpId="0" bldLvl="0" animBg="1"/>
      <p:bldP spid="24" grpId="0"/>
      <p:bldP spid="378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7409"/>
          <p:cNvSpPr txBox="1"/>
          <p:nvPr/>
        </p:nvSpPr>
        <p:spPr>
          <a:xfrm>
            <a:off x="1494225" y="222250"/>
            <a:ext cx="410408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第一段小结</a:t>
            </a:r>
            <a:endParaRPr lang="zh-CN" altLang="en-US" sz="4000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1693695" y="2041922"/>
            <a:ext cx="551815" cy="237648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发现小石潭</a:t>
            </a:r>
            <a:endParaRPr lang="zh-CN" altLang="en-US" sz="2400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2" name="左大括号 17411"/>
          <p:cNvSpPr/>
          <p:nvPr/>
        </p:nvSpPr>
        <p:spPr>
          <a:xfrm>
            <a:off x="2190741" y="1556147"/>
            <a:ext cx="540544" cy="2862263"/>
          </a:xfrm>
          <a:prstGeom prst="leftBrace">
            <a:avLst>
              <a:gd name="adj1" fmla="val 31623"/>
              <a:gd name="adj2" fmla="val 50000"/>
            </a:avLst>
          </a:prstGeom>
          <a:solidFill>
            <a:schemeClr val="bg1"/>
          </a:solidFill>
          <a:ln w="508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2728903" y="1339454"/>
            <a:ext cx="812006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隔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4" name="直接连接符 17413"/>
          <p:cNvSpPr/>
          <p:nvPr/>
        </p:nvSpPr>
        <p:spPr>
          <a:xfrm>
            <a:off x="2945597" y="1826419"/>
            <a:ext cx="0" cy="270272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15" name="文本框 17414"/>
          <p:cNvSpPr txBox="1"/>
          <p:nvPr/>
        </p:nvSpPr>
        <p:spPr>
          <a:xfrm>
            <a:off x="2728903" y="1933575"/>
            <a:ext cx="703659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闻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6" name="直接连接符 17415"/>
          <p:cNvSpPr/>
          <p:nvPr/>
        </p:nvSpPr>
        <p:spPr>
          <a:xfrm>
            <a:off x="2945597" y="2419271"/>
            <a:ext cx="0" cy="270272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17" name="文本框 17416"/>
          <p:cNvSpPr txBox="1"/>
          <p:nvPr/>
        </p:nvSpPr>
        <p:spPr>
          <a:xfrm>
            <a:off x="2728903" y="2636044"/>
            <a:ext cx="5953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伐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8" name="直接连接符 17417"/>
          <p:cNvSpPr/>
          <p:nvPr/>
        </p:nvSpPr>
        <p:spPr>
          <a:xfrm>
            <a:off x="3000366" y="3121819"/>
            <a:ext cx="0" cy="270272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19" name="文本框 17418"/>
          <p:cNvSpPr txBox="1"/>
          <p:nvPr/>
        </p:nvSpPr>
        <p:spPr>
          <a:xfrm>
            <a:off x="2728903" y="3283744"/>
            <a:ext cx="86439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取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20" name="直接连接符 17419"/>
          <p:cNvSpPr/>
          <p:nvPr/>
        </p:nvSpPr>
        <p:spPr>
          <a:xfrm>
            <a:off x="3000366" y="3770710"/>
            <a:ext cx="0" cy="270272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21" name="文本框 17420"/>
          <p:cNvSpPr txBox="1"/>
          <p:nvPr/>
        </p:nvSpPr>
        <p:spPr>
          <a:xfrm>
            <a:off x="2728903" y="3986213"/>
            <a:ext cx="59531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见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22" name="直接连接符 17421"/>
          <p:cNvSpPr/>
          <p:nvPr/>
        </p:nvSpPr>
        <p:spPr>
          <a:xfrm flipH="1">
            <a:off x="3269685" y="1778318"/>
            <a:ext cx="476" cy="2105978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3" name="直接连接符 17422"/>
          <p:cNvSpPr/>
          <p:nvPr/>
        </p:nvSpPr>
        <p:spPr>
          <a:xfrm flipV="1">
            <a:off x="3324216" y="3877866"/>
            <a:ext cx="864394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4" name="直接连接符 17423"/>
          <p:cNvSpPr/>
          <p:nvPr/>
        </p:nvSpPr>
        <p:spPr>
          <a:xfrm flipV="1">
            <a:off x="3269447" y="1771650"/>
            <a:ext cx="919163" cy="1191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5" name="直接连接符 17424"/>
          <p:cNvSpPr/>
          <p:nvPr/>
        </p:nvSpPr>
        <p:spPr>
          <a:xfrm>
            <a:off x="3324216" y="2689622"/>
            <a:ext cx="809625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26" name="文本框 17425"/>
          <p:cNvSpPr txBox="1"/>
          <p:nvPr/>
        </p:nvSpPr>
        <p:spPr>
          <a:xfrm>
            <a:off x="4242188" y="1501379"/>
            <a:ext cx="916781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水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27" name="文本框 17426"/>
          <p:cNvSpPr txBox="1"/>
          <p:nvPr/>
        </p:nvSpPr>
        <p:spPr>
          <a:xfrm>
            <a:off x="4133841" y="2365772"/>
            <a:ext cx="75604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石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28" name="文本框 17427"/>
          <p:cNvSpPr txBox="1"/>
          <p:nvPr/>
        </p:nvSpPr>
        <p:spPr>
          <a:xfrm>
            <a:off x="4133841" y="3500438"/>
            <a:ext cx="97274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树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29" name="直接连接符 17428"/>
          <p:cNvSpPr/>
          <p:nvPr/>
        </p:nvSpPr>
        <p:spPr>
          <a:xfrm>
            <a:off x="4729154" y="1826419"/>
            <a:ext cx="432197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0" name="直接连接符 17429"/>
          <p:cNvSpPr/>
          <p:nvPr/>
        </p:nvSpPr>
        <p:spPr>
          <a:xfrm>
            <a:off x="4782731" y="2689622"/>
            <a:ext cx="484585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1" name="直接连接符 17430"/>
          <p:cNvSpPr/>
          <p:nvPr/>
        </p:nvSpPr>
        <p:spPr>
          <a:xfrm flipV="1">
            <a:off x="4729154" y="3877866"/>
            <a:ext cx="486965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32" name="文本框 17431"/>
          <p:cNvSpPr txBox="1"/>
          <p:nvPr/>
        </p:nvSpPr>
        <p:spPr>
          <a:xfrm>
            <a:off x="5267316" y="1501379"/>
            <a:ext cx="864394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清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33" name="文本框 17432"/>
          <p:cNvSpPr txBox="1"/>
          <p:nvPr/>
        </p:nvSpPr>
        <p:spPr>
          <a:xfrm>
            <a:off x="5267316" y="2312194"/>
            <a:ext cx="64889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怪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34" name="文本框 17433"/>
          <p:cNvSpPr txBox="1"/>
          <p:nvPr/>
        </p:nvSpPr>
        <p:spPr>
          <a:xfrm>
            <a:off x="5267316" y="3500438"/>
            <a:ext cx="75604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</a:rPr>
              <a:t>青</a:t>
            </a:r>
            <a:endParaRPr lang="zh-CN" altLang="en-US" sz="2400" b="1" dirty="0">
              <a:solidFill>
                <a:srgbClr val="00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35" name="直接连接符 17434"/>
          <p:cNvSpPr/>
          <p:nvPr/>
        </p:nvSpPr>
        <p:spPr>
          <a:xfrm>
            <a:off x="5807860" y="1879997"/>
            <a:ext cx="972740" cy="594122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36" name="直接连接符 17435"/>
          <p:cNvSpPr/>
          <p:nvPr/>
        </p:nvSpPr>
        <p:spPr>
          <a:xfrm flipV="1">
            <a:off x="5807860" y="2636044"/>
            <a:ext cx="919163" cy="53579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37" name="直接连接符 17436"/>
          <p:cNvSpPr/>
          <p:nvPr/>
        </p:nvSpPr>
        <p:spPr>
          <a:xfrm flipV="1">
            <a:off x="5807860" y="2797969"/>
            <a:ext cx="865584" cy="1026319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438" name="椭圆 17437"/>
          <p:cNvSpPr/>
          <p:nvPr/>
        </p:nvSpPr>
        <p:spPr>
          <a:xfrm>
            <a:off x="6727022" y="2203847"/>
            <a:ext cx="1188244" cy="91797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幽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7440" name="文本框 17439"/>
          <p:cNvSpPr txBox="1"/>
          <p:nvPr/>
        </p:nvSpPr>
        <p:spPr>
          <a:xfrm>
            <a:off x="3169920" y="4418965"/>
            <a:ext cx="30619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rgbClr val="FF3300"/>
                </a:solidFill>
                <a:latin typeface="Arial" panose="020B0604020202020204" pitchFamily="34" charset="0"/>
                <a:ea typeface="宋体" pitchFamily="2" charset="-122"/>
              </a:rPr>
              <a:t>移步换景</a:t>
            </a:r>
            <a:endParaRPr lang="zh-CN" altLang="en-US" sz="5400" b="1" dirty="0">
              <a:solidFill>
                <a:srgbClr val="FF3300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41" name="文本框 17440"/>
          <p:cNvSpPr txBox="1"/>
          <p:nvPr/>
        </p:nvSpPr>
        <p:spPr>
          <a:xfrm>
            <a:off x="3324225" y="1040765"/>
            <a:ext cx="29787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itchFamily="2" charset="-122"/>
              </a:rPr>
              <a:t>闻声          见形</a:t>
            </a:r>
            <a:r>
              <a:rPr lang="zh-CN" alt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itchFamily="2" charset="-122"/>
              </a:rPr>
              <a:t> </a:t>
            </a:r>
            <a:endParaRPr lang="zh-CN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6656" name="直接连接符 17441"/>
          <p:cNvSpPr/>
          <p:nvPr/>
        </p:nvSpPr>
        <p:spPr>
          <a:xfrm>
            <a:off x="4133682" y="1270476"/>
            <a:ext cx="711994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Line 4"/>
          <p:cNvSpPr/>
          <p:nvPr/>
        </p:nvSpPr>
        <p:spPr>
          <a:xfrm>
            <a:off x="5367329" y="1269206"/>
            <a:ext cx="0" cy="4374356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5" name="WordArt 5"/>
          <p:cNvSpPr>
            <a:spLocks noTextEdit="1"/>
          </p:cNvSpPr>
          <p:nvPr/>
        </p:nvSpPr>
        <p:spPr>
          <a:xfrm>
            <a:off x="4326564" y="208280"/>
            <a:ext cx="1171575" cy="378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30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itchFamily="2" charset="-122"/>
                <a:ea typeface="宋体" pitchFamily="2" charset="-122"/>
              </a:rPr>
              <a:t>翻  译</a:t>
            </a:r>
            <a:endParaRPr lang="zh-CN" altLang="en-US" sz="30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436" name="Text Box 6"/>
          <p:cNvSpPr txBox="1"/>
          <p:nvPr/>
        </p:nvSpPr>
        <p:spPr>
          <a:xfrm>
            <a:off x="424885" y="1235710"/>
            <a:ext cx="494220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>
                <a:solidFill>
                  <a:schemeClr val="tx2"/>
                </a:solidFill>
                <a:latin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潭中鱼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可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百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许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头，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皆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若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空游无所依。日光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下澈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，影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布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石上，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佁然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不动</a:t>
            </a:r>
            <a:r>
              <a:rPr lang="en-US" altLang="zh-CN" sz="3200" b="1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俶尔 远 逝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，往来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翕忽</a:t>
            </a:r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</a:rPr>
              <a:t>， 似与游者相乐。</a:t>
            </a:r>
            <a:endParaRPr lang="zh-CN" altLang="en-US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471" name="Text Box 7"/>
          <p:cNvSpPr txBox="1"/>
          <p:nvPr/>
        </p:nvSpPr>
        <p:spPr>
          <a:xfrm>
            <a:off x="5709117" y="1513046"/>
            <a:ext cx="3429000" cy="3830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潭中的鱼大约有一百来条，好像都在空中游动，周围什么也没有似的。阳光直照</a:t>
            </a:r>
            <a:r>
              <a:rPr lang="en-US" altLang="zh-CN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到水底</a:t>
            </a:r>
            <a:r>
              <a:rPr lang="en-US" altLang="zh-CN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7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鱼的）影子映在石头上，静止不动；又忽然向远处游走，往来很快，好像和游人一同欢乐。</a:t>
            </a:r>
            <a:endParaRPr lang="zh-CN" altLang="en-US" sz="27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2472" name="Text Box 8"/>
          <p:cNvSpPr txBox="1"/>
          <p:nvPr/>
        </p:nvSpPr>
        <p:spPr>
          <a:xfrm>
            <a:off x="2794070" y="1751330"/>
            <a:ext cx="12757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表示约数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73" name="Text Box 9"/>
          <p:cNvSpPr txBox="1"/>
          <p:nvPr/>
        </p:nvSpPr>
        <p:spPr>
          <a:xfrm>
            <a:off x="847875" y="2809716"/>
            <a:ext cx="70127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好像 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74" name="Text Box 10"/>
          <p:cNvSpPr txBox="1"/>
          <p:nvPr/>
        </p:nvSpPr>
        <p:spPr>
          <a:xfrm>
            <a:off x="379959" y="3763010"/>
            <a:ext cx="86320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向下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75" name="Text Box 11"/>
          <p:cNvSpPr txBox="1"/>
          <p:nvPr/>
        </p:nvSpPr>
        <p:spPr>
          <a:xfrm>
            <a:off x="914550" y="3763010"/>
            <a:ext cx="9334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穿透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76" name="Text Box 12"/>
          <p:cNvSpPr txBox="1"/>
          <p:nvPr/>
        </p:nvSpPr>
        <p:spPr>
          <a:xfrm>
            <a:off x="1847761" y="3763010"/>
            <a:ext cx="166568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映在、落在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77" name="Text Box 13"/>
          <p:cNvSpPr txBox="1"/>
          <p:nvPr/>
        </p:nvSpPr>
        <p:spPr>
          <a:xfrm>
            <a:off x="3630365" y="3763010"/>
            <a:ext cx="18675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静止不动的样子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78" name="Text Box 14"/>
          <p:cNvSpPr txBox="1"/>
          <p:nvPr/>
        </p:nvSpPr>
        <p:spPr>
          <a:xfrm>
            <a:off x="1353573" y="4725273"/>
            <a:ext cx="8096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忽然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79" name="Text Box 15"/>
          <p:cNvSpPr txBox="1"/>
          <p:nvPr/>
        </p:nvSpPr>
        <p:spPr>
          <a:xfrm>
            <a:off x="2163356" y="4725194"/>
            <a:ext cx="1350169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向远处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80" name="Text Box 16"/>
          <p:cNvSpPr txBox="1"/>
          <p:nvPr/>
        </p:nvSpPr>
        <p:spPr>
          <a:xfrm>
            <a:off x="2999651" y="4725194"/>
            <a:ext cx="86439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游走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81" name="Text Box 17"/>
          <p:cNvSpPr txBox="1"/>
          <p:nvPr/>
        </p:nvSpPr>
        <p:spPr>
          <a:xfrm>
            <a:off x="424885" y="5643880"/>
            <a:ext cx="21710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轻快迅疾的样子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62483" name="Text Box 19"/>
          <p:cNvSpPr txBox="1"/>
          <p:nvPr/>
        </p:nvSpPr>
        <p:spPr>
          <a:xfrm>
            <a:off x="1986430" y="1751171"/>
            <a:ext cx="9334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660066"/>
                </a:solidFill>
                <a:latin typeface="Arial" panose="020B0604020202020204" pitchFamily="34" charset="0"/>
              </a:rPr>
              <a:t>大约</a:t>
            </a:r>
            <a:endParaRPr lang="zh-CN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62472" grpId="0"/>
      <p:bldP spid="62473" grpId="0"/>
      <p:bldP spid="62474" grpId="0"/>
      <p:bldP spid="62475" grpId="0"/>
      <p:bldP spid="62476" grpId="0"/>
      <p:bldP spid="62477" grpId="0"/>
      <p:bldP spid="62478" grpId="0"/>
      <p:bldP spid="62479" grpId="0"/>
      <p:bldP spid="62480" grpId="0"/>
      <p:bldP spid="62481" grpId="0"/>
      <p:bldP spid="624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39268" descr="113123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9034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文本框 139269"/>
          <p:cNvSpPr txBox="1"/>
          <p:nvPr/>
        </p:nvSpPr>
        <p:spPr>
          <a:xfrm>
            <a:off x="1865700" y="5107781"/>
            <a:ext cx="6172200" cy="92202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700" b="1">
                <a:solidFill>
                  <a:srgbClr val="FF0066"/>
                </a:solidFill>
                <a:latin typeface="Times New Roman" panose="02020603050405020304" pitchFamily="18" charset="0"/>
                <a:ea typeface="宋体" pitchFamily="2" charset="-122"/>
              </a:rPr>
              <a:t>潭中鱼可百许头，皆若空游无所依。</a:t>
            </a:r>
            <a:r>
              <a:rPr lang="zh-CN" altLang="en-US" sz="2700" b="1">
                <a:solidFill>
                  <a:srgbClr val="FF0066"/>
                </a:solidFill>
                <a:latin typeface="Arial" panose="020B0604020202020204" pitchFamily="34" charset="0"/>
                <a:ea typeface="宋体" pitchFamily="2" charset="-122"/>
              </a:rPr>
              <a:t>日光下澈，影布石上，佁然不动</a:t>
            </a:r>
            <a:r>
              <a:rPr lang="zh-CN" altLang="en-US" sz="2700">
                <a:solidFill>
                  <a:srgbClr val="FF0066"/>
                </a:solidFill>
                <a:latin typeface="Arial" panose="020B0604020202020204" pitchFamily="34" charset="0"/>
                <a:ea typeface="宋体" pitchFamily="2" charset="-122"/>
              </a:rPr>
              <a:t>；</a:t>
            </a:r>
            <a:endParaRPr lang="zh-CN" altLang="en-US" sz="2700">
              <a:solidFill>
                <a:srgbClr val="FF0066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45412" descr="113118~1"/>
          <p:cNvPicPr>
            <a:picLocks noChangeAspect="1"/>
          </p:cNvPicPr>
          <p:nvPr/>
        </p:nvPicPr>
        <p:blipFill>
          <a:blip r:embed="rId1"/>
          <a:srcRect t="6866"/>
          <a:stretch>
            <a:fillRect/>
          </a:stretch>
        </p:blipFill>
        <p:spPr>
          <a:xfrm>
            <a:off x="0" y="0"/>
            <a:ext cx="990409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文本框 145413"/>
          <p:cNvSpPr txBox="1"/>
          <p:nvPr/>
        </p:nvSpPr>
        <p:spPr>
          <a:xfrm>
            <a:off x="1980000" y="5314950"/>
            <a:ext cx="5943600" cy="50673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700" b="1">
                <a:solidFill>
                  <a:srgbClr val="CC0000"/>
                </a:solidFill>
                <a:latin typeface="Times New Roman" panose="02020603050405020304" pitchFamily="18" charset="0"/>
                <a:ea typeface="宋体" pitchFamily="2" charset="-122"/>
              </a:rPr>
              <a:t>俶尔远逝，往来翕忽，似与游者相乐。</a:t>
            </a:r>
            <a:endParaRPr lang="zh-CN" altLang="en-US" sz="2700" b="1">
              <a:solidFill>
                <a:srgbClr val="CC0000"/>
              </a:solidFill>
              <a:latin typeface="Times New Roman" panose="02020603050405020304" pitchFamily="18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12127" y="1295939"/>
            <a:ext cx="7210170" cy="57467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txBody>
          <a:bodyPr wrap="square" lIns="68571" tIns="34285" rIns="68571" bIns="3428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本段写了哪些景物，用的是什么写法？</a:t>
            </a:r>
            <a:endParaRPr kumimoji="0" lang="zh-CN" altLang="en-US" sz="3000" b="1" i="0" u="none" strike="noStrike" kern="1200" cap="none" spc="0" normalizeH="0" baseline="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447048" y="2158183"/>
            <a:ext cx="6740328" cy="621030"/>
          </a:xfrm>
          <a:prstGeom prst="rect">
            <a:avLst/>
          </a:prstGeom>
          <a:solidFill>
            <a:schemeClr val="accent2">
              <a:alpha val="33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lIns="68571" tIns="34285" rIns="68571" bIns="34285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描写了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潭水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游鱼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，用的是</a:t>
            </a:r>
            <a:r>
              <a:rPr lang="zh-C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定点特写。</a:t>
            </a:r>
            <a:endParaRPr lang="zh-CN" altLang="en-US" sz="3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5602" name="Picture 2" descr="http://p4.so.qhmsg.com/t0161eb711d6e051de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3977" y="3066462"/>
            <a:ext cx="3809530" cy="260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pic.58pic.com/58pic/15/23/29/32558PICFC4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74" y="3066142"/>
            <a:ext cx="4056514" cy="258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Text Box 2"/>
          <p:cNvSpPr txBox="1"/>
          <p:nvPr/>
        </p:nvSpPr>
        <p:spPr>
          <a:xfrm>
            <a:off x="3937798" y="265414"/>
            <a:ext cx="1504764" cy="583565"/>
          </a:xfrm>
          <a:prstGeom prst="rect">
            <a:avLst/>
          </a:prstGeom>
          <a:solidFill>
            <a:schemeClr val="accent1">
              <a:alpha val="33000"/>
            </a:schemeClr>
          </a:solidFill>
          <a:ln w="12700" cap="flat" cmpd="sng">
            <a:solidFill>
              <a:srgbClr val="385D8A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第二段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133" name="TextBox 1"/>
          <p:cNvSpPr txBox="1"/>
          <p:nvPr/>
        </p:nvSpPr>
        <p:spPr>
          <a:xfrm>
            <a:off x="260023" y="252169"/>
            <a:ext cx="9165590" cy="583565"/>
          </a:xfrm>
          <a:prstGeom prst="rect">
            <a:avLst/>
          </a:prstGeom>
          <a:solidFill>
            <a:schemeClr val="bg1">
              <a:alpha val="33000"/>
            </a:schemeClr>
          </a:solidFill>
          <a:ln w="9525">
            <a:noFill/>
          </a:ln>
        </p:spPr>
        <p:txBody>
          <a:bodyPr wrap="none" anchor="t">
            <a:spAutoFit/>
          </a:bodyPr>
          <a:p>
            <a:pPr>
              <a:buSzTx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潭水有什么特点？用的是什么写法？好处是什么？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1003370" y="1112520"/>
            <a:ext cx="7896225" cy="1678940"/>
          </a:xfrm>
          <a:prstGeom prst="rect">
            <a:avLst/>
          </a:prstGeom>
          <a:solidFill>
            <a:schemeClr val="accent2">
              <a:alpha val="33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清澈澄净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。侧面描写，</a:t>
            </a:r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通过写游鱼、阳光、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影子，衬托潭水的清澈。</a:t>
            </a: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无一字写水，但无处</a:t>
            </a:r>
            <a:endParaRPr lang="zh-CN" altLang="en-US" sz="28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不在写水。</a:t>
            </a:r>
            <a:endParaRPr lang="zh-CN" altLang="en-US" sz="2800" b="1" dirty="0">
              <a:solidFill>
                <a:srgbClr val="FF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0183" name="Picture 7" descr="http://img.ph.126.net/Ve5BUUV2pibR0aeuc2FDrQ==/115517330443732457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43895" y="4953000"/>
            <a:ext cx="1779905" cy="104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785" y="2900045"/>
            <a:ext cx="9135745" cy="57594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kern="0" noProof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作者是怎样写鱼的？这段描写渗透了作者怎样的感情？</a:t>
            </a:r>
            <a:endParaRPr kumimoji="0" lang="zh-CN" altLang="en-US" sz="3000" b="1" i="0" u="none" strike="noStrike" kern="1200" cap="none" spc="0" normalizeH="0" baseline="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604590" y="3764915"/>
            <a:ext cx="8919210" cy="1360805"/>
          </a:xfrm>
          <a:prstGeom prst="rect">
            <a:avLst/>
          </a:prstGeom>
          <a:solidFill>
            <a:schemeClr val="accent2">
              <a:alpha val="33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lIns="68580" tIns="34290" rIns="68580" bIns="34290" anchor="t">
            <a:spAutoFit/>
          </a:bodyPr>
          <a:p>
            <a:pPr marL="0" indent="0">
              <a:buNone/>
            </a:pP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采用了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动静结合</a:t>
            </a: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的手法，“</a:t>
            </a:r>
            <a:r>
              <a:rPr lang="zh-CN" altLang="en-US" sz="2800" b="1" dirty="0" smtClean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佁然不动</a:t>
            </a: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”写鱼的</a:t>
            </a:r>
            <a:r>
              <a:rPr lang="zh-CN" altLang="en-US" sz="2800" b="1" dirty="0" smtClean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静态</a:t>
            </a: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，“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俶尔远逝，往来翕忽</a:t>
            </a: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”写鱼的</a:t>
            </a:r>
            <a:r>
              <a:rPr lang="zh-CN" altLang="en-US" sz="28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动态</a:t>
            </a: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。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“似与游者相乐”</a:t>
            </a: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运用了拟人的修辞手法，表现作者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欢乐</a:t>
            </a:r>
            <a:r>
              <a:rPr lang="zh-CN" altLang="en-US" sz="28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itchFamily="2" charset="-122"/>
                <a:ea typeface="华文楷体" pitchFamily="2" charset="-122"/>
                <a:sym typeface="+mn-ea"/>
              </a:rPr>
              <a:t>的心情。</a:t>
            </a:r>
            <a:endParaRPr lang="zh-CN" altLang="en-US" sz="28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itchFamily="2" charset="-122"/>
              <a:ea typeface="华文楷体" pitchFamily="2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矩形 23558"/>
          <p:cNvSpPr>
            <a:spLocks noTextEdit="1"/>
          </p:cNvSpPr>
          <p:nvPr/>
        </p:nvSpPr>
        <p:spPr>
          <a:xfrm>
            <a:off x="1819266" y="2553891"/>
            <a:ext cx="1371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270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华文新魏" charset="0"/>
                <a:ea typeface="华文新魏" charset="0"/>
              </a:rPr>
              <a:t>潭中景物</a:t>
            </a:r>
            <a:endParaRPr lang="zh-CN" altLang="en-US" sz="2700"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C0C0C0"/>
                </a:outerShdw>
              </a:effectLst>
              <a:latin typeface="华文新魏" charset="0"/>
              <a:ea typeface="华文新魏" charset="0"/>
            </a:endParaRPr>
          </a:p>
        </p:txBody>
      </p:sp>
      <p:sp>
        <p:nvSpPr>
          <p:cNvPr id="23560" name="左大括号 23559"/>
          <p:cNvSpPr/>
          <p:nvPr/>
        </p:nvSpPr>
        <p:spPr>
          <a:xfrm>
            <a:off x="4151700" y="2334816"/>
            <a:ext cx="57150" cy="514350"/>
          </a:xfrm>
          <a:prstGeom prst="leftBrace">
            <a:avLst>
              <a:gd name="adj1" fmla="val 537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3561" name="右大括号 23560"/>
          <p:cNvSpPr/>
          <p:nvPr/>
        </p:nvSpPr>
        <p:spPr>
          <a:xfrm>
            <a:off x="5580450" y="3420666"/>
            <a:ext cx="171450" cy="457200"/>
          </a:xfrm>
          <a:prstGeom prst="rightBrace">
            <a:avLst>
              <a:gd name="adj1" fmla="val 15925"/>
              <a:gd name="adj2" fmla="val 4976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3562" name="左大括号 23561"/>
          <p:cNvSpPr/>
          <p:nvPr/>
        </p:nvSpPr>
        <p:spPr>
          <a:xfrm>
            <a:off x="3237300" y="2449116"/>
            <a:ext cx="114300" cy="1257300"/>
          </a:xfrm>
          <a:prstGeom prst="leftBrace">
            <a:avLst>
              <a:gd name="adj1" fmla="val 65694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3563" name="左大括号 23562"/>
          <p:cNvSpPr/>
          <p:nvPr/>
        </p:nvSpPr>
        <p:spPr>
          <a:xfrm>
            <a:off x="4151700" y="3363516"/>
            <a:ext cx="57150" cy="514350"/>
          </a:xfrm>
          <a:prstGeom prst="leftBrace">
            <a:avLst>
              <a:gd name="adj1" fmla="val 537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3564" name="右大括号 23563"/>
          <p:cNvSpPr/>
          <p:nvPr/>
        </p:nvSpPr>
        <p:spPr>
          <a:xfrm>
            <a:off x="7146360" y="2553891"/>
            <a:ext cx="171450" cy="1200150"/>
          </a:xfrm>
          <a:prstGeom prst="rightBrace">
            <a:avLst>
              <a:gd name="adj1" fmla="val 4180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3565" name="右大括号 23564"/>
          <p:cNvSpPr/>
          <p:nvPr/>
        </p:nvSpPr>
        <p:spPr>
          <a:xfrm>
            <a:off x="5466150" y="2334816"/>
            <a:ext cx="57150" cy="514350"/>
          </a:xfrm>
          <a:prstGeom prst="rightBrace">
            <a:avLst>
              <a:gd name="adj1" fmla="val 537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8682" name="矩形 23565"/>
          <p:cNvSpPr>
            <a:spLocks noTextEdit="1"/>
          </p:cNvSpPr>
          <p:nvPr/>
        </p:nvSpPr>
        <p:spPr>
          <a:xfrm>
            <a:off x="3465900" y="2391966"/>
            <a:ext cx="528638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潭水</a:t>
            </a:r>
            <a:endParaRPr lang="zh-CN" altLang="en-US" sz="27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83" name="矩形 23566">
            <a:hlinkClick r:id="rId1" action="ppaction://hlinksldjump"/>
          </p:cNvPr>
          <p:cNvSpPr>
            <a:spLocks noTextEdit="1"/>
          </p:cNvSpPr>
          <p:nvPr/>
        </p:nvSpPr>
        <p:spPr>
          <a:xfrm>
            <a:off x="4294505" y="2226310"/>
            <a:ext cx="1085850" cy="327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游鱼、阳光</a:t>
            </a:r>
            <a:endParaRPr lang="zh-CN" altLang="en-US" sz="27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84" name="矩形 23567"/>
          <p:cNvSpPr>
            <a:spLocks noTextEdit="1"/>
          </p:cNvSpPr>
          <p:nvPr/>
        </p:nvSpPr>
        <p:spPr>
          <a:xfrm>
            <a:off x="4437380" y="2677795"/>
            <a:ext cx="58674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影子</a:t>
            </a:r>
            <a:endParaRPr lang="zh-CN" altLang="en-US" sz="27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85" name="矩形 23568"/>
          <p:cNvSpPr>
            <a:spLocks noTextEdit="1"/>
          </p:cNvSpPr>
          <p:nvPr/>
        </p:nvSpPr>
        <p:spPr>
          <a:xfrm>
            <a:off x="3465900" y="3477816"/>
            <a:ext cx="457200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/>
            <a:r>
              <a:rPr lang="zh-CN" altLang="en-US" sz="27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游鱼</a:t>
            </a:r>
            <a:endParaRPr lang="zh-CN" altLang="en-US" sz="27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86" name="矩形 23569"/>
          <p:cNvSpPr>
            <a:spLocks noTextEdit="1"/>
          </p:cNvSpPr>
          <p:nvPr/>
        </p:nvSpPr>
        <p:spPr>
          <a:xfrm>
            <a:off x="4208850" y="3363516"/>
            <a:ext cx="1371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 eaLnBrk="0" fontAlgn="base" hangingPunct="0"/>
            <a:r>
              <a:rPr lang="zh-CN" altLang="en-US" sz="2700" b="1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n-cs"/>
              </a:rPr>
              <a:t>佁然不动</a:t>
            </a:r>
            <a:endParaRPr lang="zh-CN" altLang="en-US" sz="2700" b="1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algn="ctr" eaLnBrk="0" fontAlgn="base" hangingPunct="0"/>
            <a:r>
              <a:rPr lang="zh-CN" altLang="en-US" sz="2700" b="1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+mn-cs"/>
              </a:rPr>
              <a:t>俶尔远逝</a:t>
            </a:r>
            <a:endParaRPr lang="zh-CN" altLang="en-US" sz="2700" b="1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87" name="矩形 23570"/>
          <p:cNvSpPr>
            <a:spLocks noTextEdit="1"/>
          </p:cNvSpPr>
          <p:nvPr/>
        </p:nvSpPr>
        <p:spPr>
          <a:xfrm>
            <a:off x="5580450" y="2449195"/>
            <a:ext cx="14287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27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itchFamily="2" charset="-122"/>
                <a:ea typeface="宋体" pitchFamily="2" charset="-122"/>
              </a:rPr>
              <a:t>侧面</a:t>
            </a:r>
            <a:r>
              <a: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写水清澄透明</a:t>
            </a:r>
            <a:endParaRPr lang="zh-CN" altLang="en-US" sz="27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88" name="矩形 23571"/>
          <p:cNvSpPr>
            <a:spLocks noTextEdit="1"/>
          </p:cNvSpPr>
          <p:nvPr/>
        </p:nvSpPr>
        <p:spPr>
          <a:xfrm>
            <a:off x="5751900" y="3477816"/>
            <a:ext cx="9715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动静结合</a:t>
            </a:r>
            <a:endParaRPr lang="zh-CN" altLang="en-US" sz="27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574" name="下箭头 23573"/>
          <p:cNvSpPr/>
          <p:nvPr/>
        </p:nvSpPr>
        <p:spPr>
          <a:xfrm>
            <a:off x="2359810" y="2932510"/>
            <a:ext cx="228600" cy="1133475"/>
          </a:xfrm>
          <a:prstGeom prst="downArrow">
            <a:avLst>
              <a:gd name="adj1" fmla="val 50000"/>
              <a:gd name="adj2" fmla="val 88882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eaLnBrk="0" hangingPunct="0"/>
            <a:endParaRPr lang="zh-CN" altLang="en-US" sz="1350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8692" name="矩形 23575"/>
          <p:cNvSpPr>
            <a:spLocks noTextEdit="1"/>
          </p:cNvSpPr>
          <p:nvPr/>
        </p:nvSpPr>
        <p:spPr>
          <a:xfrm>
            <a:off x="7317810" y="2992041"/>
            <a:ext cx="11144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27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特写镜头</a:t>
            </a:r>
            <a:endParaRPr lang="zh-CN" altLang="en-US" sz="27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577" name="矩形 23576"/>
          <p:cNvSpPr/>
          <p:nvPr/>
        </p:nvSpPr>
        <p:spPr>
          <a:xfrm>
            <a:off x="3705295" y="1037590"/>
            <a:ext cx="2493010" cy="59118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latin typeface="Arial" panose="020B0604020202020204" pitchFamily="34" charset="0"/>
                <a:ea typeface="宋体" pitchFamily="2" charset="-122"/>
                <a:sym typeface="+mn-ea"/>
              </a:rPr>
              <a:t>第二段小结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0340" y="4200525"/>
            <a:ext cx="1063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乐</a:t>
            </a:r>
            <a:endParaRPr lang="zh-CN" altLang="zh-CN" sz="40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060" y="188595"/>
            <a:ext cx="6270625" cy="857250"/>
          </a:xfrm>
        </p:spPr>
        <p:txBody>
          <a:bodyPr/>
          <a:p>
            <a:r>
              <a:rPr lang="zh-CN" altLang="en-US"/>
              <a:t>当堂检测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930" y="1400810"/>
            <a:ext cx="9067800" cy="339471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3100" b="1"/>
              <a:t>下列对文章内容的理解和分析不当的一项是（   ）</a:t>
            </a:r>
            <a:endParaRPr lang="zh-CN" altLang="en-US" sz="3100" b="1"/>
          </a:p>
          <a:p>
            <a:pPr marL="0" indent="0">
              <a:buNone/>
            </a:pPr>
            <a:r>
              <a:rPr lang="zh-CN" altLang="en-US" sz="3100" b="1"/>
              <a:t>A.“从小丘西行百二十步······伐竹取道，下见小潭”交代了作者的游踪。</a:t>
            </a:r>
            <a:endParaRPr lang="zh-CN" altLang="en-US" sz="3100" b="1"/>
          </a:p>
          <a:p>
            <a:pPr marL="0" indent="0">
              <a:buNone/>
            </a:pPr>
            <a:r>
              <a:rPr lang="zh-CN" altLang="en-US" sz="3100" b="1"/>
              <a:t>B.第一段开头先写水声采用了未见其形先闻其声的手法。</a:t>
            </a:r>
            <a:endParaRPr lang="zh-CN" altLang="en-US" sz="3100" b="1"/>
          </a:p>
          <a:p>
            <a:pPr marL="0" indent="0">
              <a:buNone/>
            </a:pPr>
            <a:r>
              <a:rPr lang="zh-CN" altLang="en-US" sz="3100" b="1"/>
              <a:t>C.“潭中鱼可百许头，皆若空游无所依”，只写了鱼儿自由游弋的情态。</a:t>
            </a:r>
            <a:endParaRPr lang="zh-CN" altLang="en-US" sz="3100" b="1"/>
          </a:p>
          <a:p>
            <a:pPr marL="0" indent="0">
              <a:buNone/>
            </a:pPr>
            <a:r>
              <a:rPr lang="zh-CN" altLang="en-US" sz="3100" b="1"/>
              <a:t>D.第一二段分别写了作者发现石潭之乐和观鱼之乐。</a:t>
            </a:r>
            <a:endParaRPr lang="zh-CN" altLang="en-US" sz="3100" b="1"/>
          </a:p>
        </p:txBody>
      </p:sp>
      <p:sp>
        <p:nvSpPr>
          <p:cNvPr id="4" name="文本框 3"/>
          <p:cNvSpPr txBox="1"/>
          <p:nvPr/>
        </p:nvSpPr>
        <p:spPr>
          <a:xfrm>
            <a:off x="8213160" y="1272540"/>
            <a:ext cx="5314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C</a:t>
            </a:r>
            <a:endParaRPr lang="en-US" altLang="zh-CN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课后作业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、整理笔记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、完成理解性默写题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、预习剩余段落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1265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2800" y="857250"/>
            <a:ext cx="6858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1266"/>
          <p:cNvSpPr txBox="1"/>
          <p:nvPr/>
        </p:nvSpPr>
        <p:spPr>
          <a:xfrm>
            <a:off x="2151450" y="2114550"/>
            <a:ext cx="5772150" cy="3289300"/>
          </a:xfrm>
          <a:prstGeom prst="rect">
            <a:avLst/>
          </a:prstGeom>
          <a:solidFill>
            <a:srgbClr val="FFCC99">
              <a:alpha val="100000"/>
            </a:srgbClr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l">
              <a:spcBef>
                <a:spcPct val="15000"/>
              </a:spcBef>
            </a:pPr>
            <a:r>
              <a:rPr lang="zh-CN" altLang="en-US" sz="3300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3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.积累文言文词汇，掌握重点文言词语的用法及意义</a:t>
            </a:r>
            <a:endParaRPr lang="zh-CN" altLang="en-US" sz="3300" b="1" dirty="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l">
              <a:spcBef>
                <a:spcPct val="15000"/>
              </a:spcBef>
            </a:pPr>
            <a:r>
              <a:rPr lang="zh-CN" altLang="en-US" sz="33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2.有感情地朗读课文，借助课下注释疏通文意</a:t>
            </a:r>
            <a:endParaRPr lang="zh-CN" altLang="en-US" sz="3300" b="1" dirty="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algn="l">
              <a:spcBef>
                <a:spcPct val="15000"/>
              </a:spcBef>
            </a:pPr>
            <a:r>
              <a:rPr lang="zh-CN" altLang="en-US" sz="33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3.品味文中词句，感悟作者情感</a:t>
            </a:r>
            <a:endParaRPr lang="zh-CN" altLang="en-US" sz="1350" dirty="0">
              <a:latin typeface="Arial" panose="020B0604020202020204" pitchFamily="34" charset="0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3408750" y="1200150"/>
            <a:ext cx="3077766" cy="852805"/>
          </a:xfrm>
          <a:prstGeom prst="rect">
            <a:avLst/>
          </a:pr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950" b="1" dirty="0">
                <a:solidFill>
                  <a:srgbClr val="FF0000"/>
                </a:solidFill>
                <a:latin typeface="Times New Roman" panose="02020603050405020304" pitchFamily="18" charset="0"/>
                <a:ea typeface="方正魏碑简体" charset="-122"/>
              </a:rPr>
              <a:t>学习目标</a:t>
            </a:r>
            <a:endParaRPr lang="zh-CN" altLang="en-US" sz="135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文本框 55297"/>
          <p:cNvSpPr txBox="1"/>
          <p:nvPr/>
        </p:nvSpPr>
        <p:spPr>
          <a:xfrm>
            <a:off x="675005" y="1276350"/>
            <a:ext cx="4279900" cy="4399915"/>
          </a:xfrm>
          <a:prstGeom prst="rect">
            <a:avLst/>
          </a:prstGeom>
          <a:noFill/>
          <a:ln w="38100" cap="flat" cmpd="dbl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华文中宋" pitchFamily="2" charset="-122"/>
                <a:ea typeface="华文中宋" pitchFamily="2" charset="-122"/>
              </a:rPr>
              <a:t>柳宗元，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字</a:t>
            </a:r>
            <a:r>
              <a:rPr lang="zh-CN" altLang="en-US" sz="2800" b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子厚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，河东人。</a:t>
            </a:r>
            <a:r>
              <a:rPr lang="zh-CN" altLang="en-US" sz="2800" b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唐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代著名文学家，“</a:t>
            </a:r>
            <a:r>
              <a:rPr lang="zh-CN" altLang="en-US" sz="2800" b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唐宋八大家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”之一。因为他是河东人，世称</a:t>
            </a:r>
            <a:r>
              <a:rPr lang="zh-CN" altLang="en-US" sz="2800" b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柳河东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；又因官终柳州刺史，又称</a:t>
            </a:r>
            <a:r>
              <a:rPr lang="zh-CN" altLang="en-US" sz="2800" b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柳柳州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。</a:t>
            </a:r>
            <a:r>
              <a:rPr lang="zh-CN" altLang="en-US" sz="2800" b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与韩愈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共同倡导唐代古文运动 ，</a:t>
            </a:r>
            <a:r>
              <a:rPr lang="zh-CN" altLang="en-US" sz="2800" b="1" dirty="0">
                <a:solidFill>
                  <a:srgbClr val="FF3300"/>
                </a:solidFill>
                <a:latin typeface="华文中宋" pitchFamily="2" charset="-122"/>
                <a:ea typeface="华文中宋" pitchFamily="2" charset="-122"/>
              </a:rPr>
              <a:t>并称“韩柳”。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代表作有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永州八记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捕蛇者说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江雪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等。</a:t>
            </a:r>
            <a:endParaRPr lang="zh-CN" altLang="en-US" sz="2800" b="1" dirty="0">
              <a:solidFill>
                <a:srgbClr val="FF33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218" name="文本框 55298"/>
          <p:cNvSpPr txBox="1"/>
          <p:nvPr/>
        </p:nvSpPr>
        <p:spPr>
          <a:xfrm>
            <a:off x="5638870" y="4966970"/>
            <a:ext cx="257175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柳宗元（</a:t>
            </a:r>
            <a:r>
              <a:rPr lang="en-US" altLang="zh-CN" sz="21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773—819</a:t>
            </a:r>
            <a:r>
              <a:rPr lang="zh-CN" altLang="en-US" sz="21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100" b="1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219" name="图片 55299" descr="柳宗元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1276350"/>
            <a:ext cx="2608580" cy="3239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55303"/>
          <p:cNvSpPr/>
          <p:nvPr/>
        </p:nvSpPr>
        <p:spPr>
          <a:xfrm>
            <a:off x="4321880" y="148590"/>
            <a:ext cx="2326005" cy="775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7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隶书" charset="0"/>
                <a:ea typeface="华文隶书" charset="0"/>
              </a:rPr>
              <a:t>了解作者</a:t>
            </a:r>
            <a:endParaRPr lang="zh-CN" altLang="en-US" sz="27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华文隶书" charset="0"/>
              <a:ea typeface="华文隶书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ldLvl="0" animBg="1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3490" name="Group 2"/>
          <p:cNvGrpSpPr/>
          <p:nvPr/>
        </p:nvGrpSpPr>
        <p:grpSpPr>
          <a:xfrm>
            <a:off x="364490" y="187325"/>
            <a:ext cx="8898890" cy="6534785"/>
            <a:chOff x="269" y="440"/>
            <a:chExt cx="5197" cy="2728"/>
          </a:xfrm>
        </p:grpSpPr>
        <p:sp>
          <p:nvSpPr>
            <p:cNvPr id="63491" name="AutoShape 3"/>
            <p:cNvSpPr/>
            <p:nvPr/>
          </p:nvSpPr>
          <p:spPr>
            <a:xfrm>
              <a:off x="269" y="702"/>
              <a:ext cx="5197" cy="246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spcBef>
                  <a:spcPct val="20000"/>
                </a:spcBef>
              </a:pPr>
              <a:endParaRPr sz="2400" dirty="0">
                <a:solidFill>
                  <a:srgbClr val="00FF99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3492" name="AutoShape 4"/>
            <p:cNvSpPr/>
            <p:nvPr/>
          </p:nvSpPr>
          <p:spPr>
            <a:xfrm>
              <a:off x="349" y="709"/>
              <a:ext cx="5041" cy="2419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wrap="none" anchor="ctr"/>
            <a:p>
              <a:pPr>
                <a:spcBef>
                  <a:spcPct val="20000"/>
                </a:spcBef>
              </a:pPr>
              <a:endParaRPr sz="2400" dirty="0">
                <a:solidFill>
                  <a:srgbClr val="00FF99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3493" name="AutoShape 5"/>
            <p:cNvSpPr/>
            <p:nvPr/>
          </p:nvSpPr>
          <p:spPr>
            <a:xfrm>
              <a:off x="392" y="2490"/>
              <a:ext cx="4972" cy="6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spcBef>
                  <a:spcPct val="20000"/>
                </a:spcBef>
              </a:pPr>
              <a:endParaRPr sz="2400" dirty="0">
                <a:solidFill>
                  <a:srgbClr val="00FF99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sp>
          <p:nvSpPr>
            <p:cNvPr id="63494" name="AutoShape 6"/>
            <p:cNvSpPr/>
            <p:nvPr/>
          </p:nvSpPr>
          <p:spPr>
            <a:xfrm>
              <a:off x="392" y="728"/>
              <a:ext cx="4972" cy="6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>
                <a:spcBef>
                  <a:spcPct val="20000"/>
                </a:spcBef>
              </a:pPr>
              <a:endParaRPr sz="2400" dirty="0">
                <a:solidFill>
                  <a:srgbClr val="00FF99"/>
                </a:solidFill>
                <a:latin typeface="Arial" panose="020B0604020202020204" pitchFamily="34" charset="0"/>
                <a:ea typeface="宋体" pitchFamily="2" charset="-122"/>
              </a:endParaRPr>
            </a:p>
          </p:txBody>
        </p:sp>
        <p:grpSp>
          <p:nvGrpSpPr>
            <p:cNvPr id="63495" name="Group 7"/>
            <p:cNvGrpSpPr/>
            <p:nvPr/>
          </p:nvGrpSpPr>
          <p:grpSpPr>
            <a:xfrm>
              <a:off x="2057" y="440"/>
              <a:ext cx="1544" cy="538"/>
              <a:chOff x="1289" y="587"/>
              <a:chExt cx="668" cy="647"/>
            </a:xfrm>
          </p:grpSpPr>
          <p:sp>
            <p:nvSpPr>
              <p:cNvPr id="63496" name="Oval 8"/>
              <p:cNvSpPr/>
              <p:nvPr/>
            </p:nvSpPr>
            <p:spPr>
              <a:xfrm>
                <a:off x="1289" y="701"/>
                <a:ext cx="668" cy="429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>
                <a:spAutoFit/>
              </a:bodyPr>
              <a:p>
                <a:pPr>
                  <a:spcBef>
                    <a:spcPct val="20000"/>
                  </a:spcBef>
                </a:pPr>
                <a:endParaRPr sz="2400" dirty="0">
                  <a:solidFill>
                    <a:srgbClr val="00FF99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63497" name="Oval 9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pPr>
                  <a:spcBef>
                    <a:spcPct val="20000"/>
                  </a:spcBef>
                </a:pPr>
                <a:endParaRPr sz="2400" dirty="0">
                  <a:solidFill>
                    <a:srgbClr val="00FF99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63498" name="Oval 10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pPr>
                  <a:spcBef>
                    <a:spcPct val="20000"/>
                  </a:spcBef>
                </a:pPr>
                <a:endParaRPr sz="2400" dirty="0">
                  <a:solidFill>
                    <a:srgbClr val="00FF99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63499" name="Oval 11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pPr>
                  <a:spcBef>
                    <a:spcPct val="20000"/>
                  </a:spcBef>
                </a:pPr>
                <a:endParaRPr sz="2400" dirty="0">
                  <a:solidFill>
                    <a:srgbClr val="00FF99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  <p:sp>
            <p:nvSpPr>
              <p:cNvPr id="63500" name="Oval 12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pPr>
                  <a:spcBef>
                    <a:spcPct val="20000"/>
                  </a:spcBef>
                </a:pPr>
                <a:endParaRPr sz="2400" dirty="0">
                  <a:solidFill>
                    <a:srgbClr val="00FF99"/>
                  </a:solidFill>
                  <a:latin typeface="Arial" panose="020B0604020202020204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63501" name="Text Box 13"/>
            <p:cNvSpPr txBox="1"/>
            <p:nvPr/>
          </p:nvSpPr>
          <p:spPr>
            <a:xfrm>
              <a:off x="1843" y="500"/>
              <a:ext cx="191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zh-CN" altLang="en-US" sz="3000" dirty="0">
                  <a:solidFill>
                    <a:srgbClr val="6600CC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charset="-122"/>
                </a:rPr>
                <a:t>写作背景</a:t>
              </a:r>
              <a:endParaRPr lang="zh-CN" altLang="en-US" sz="3000" dirty="0">
                <a:solidFill>
                  <a:srgbClr val="66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63502" name="Text Box 14"/>
          <p:cNvSpPr txBox="1"/>
          <p:nvPr/>
        </p:nvSpPr>
        <p:spPr>
          <a:xfrm>
            <a:off x="1083945" y="995680"/>
            <a:ext cx="7736205" cy="510794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>
                <a:alpha val="79999"/>
              </a:srgbClr>
            </a:outerShdw>
          </a:effectLst>
        </p:spPr>
        <p:txBody>
          <a:bodyPr wrap="square">
            <a:spAutoFit/>
          </a:bodyPr>
          <a:p>
            <a:pPr>
              <a:lnSpc>
                <a:spcPct val="85000"/>
              </a:lnSpc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　</a:t>
            </a:r>
            <a:r>
              <a:rPr lang="zh-CN" altLang="en-US" sz="2400" dirty="0">
                <a:effectLst>
                  <a:outerShdw blurRad="38100" dist="38100" dir="2700000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　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唐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永贞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元年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(805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),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柳宗元与刘禹锡等一起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参加了以王叔文为首的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革新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集团</a:t>
            </a: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从事政治、经济、军事等各方面的革新。由于遭到以刘贞亮为代表的官宦势力和以韦皋</a:t>
            </a:r>
            <a:r>
              <a:rPr lang="en-US" altLang="zh-CN" sz="3200" b="1" err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gāo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为代表的官僚势力的反对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革新集团失败了</a:t>
            </a: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柳宗元被贬为永州司马</a:t>
            </a: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他到永州后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母亲病故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自己也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不断受到统治者的诽谤和攻击</a:t>
            </a:r>
            <a:r>
              <a:rPr lang="en-US" altLang="zh-CN" sz="3200" b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当时他政治失意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心情郁闷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因此借游山玩水来排忧解闷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他在永州发现许多风景佳丽的地方</a:t>
            </a: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记下了其中八处名胜：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西山、钴姆潭、钴姆潭西小丘、小石潭、袁家渴、石渠、石涧、小石城山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 b="1" dirty="0">
              <a:effectLst>
                <a:outerShdw blurRad="38100" dist="38100" dir="2700000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5476" name="矩形 275475"/>
          <p:cNvSpPr/>
          <p:nvPr/>
        </p:nvSpPr>
        <p:spPr>
          <a:xfrm>
            <a:off x="730806" y="502285"/>
            <a:ext cx="49834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itchFamily="2" charset="-122"/>
              </a:rPr>
              <a:t>回忆文体知识： </a:t>
            </a:r>
            <a:endParaRPr lang="zh-CN" altLang="en-US" sz="54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885" y="2054860"/>
            <a:ext cx="7981315" cy="2748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记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是古代的一种文体。主要是记载事物，并通过记事、记物，写景、记人来抒发作者的感情或见解，即景抒情，托物言志。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9902825" cy="6858000"/>
          </a:xfrm>
          <a:prstGeom prst="rect">
            <a:avLst/>
          </a:prstGeom>
        </p:spPr>
      </p:pic>
      <p:sp>
        <p:nvSpPr>
          <p:cNvPr id="56324" name="Text Box 4"/>
          <p:cNvSpPr txBox="1"/>
          <p:nvPr/>
        </p:nvSpPr>
        <p:spPr>
          <a:xfrm>
            <a:off x="1662430" y="1615440"/>
            <a:ext cx="6579235" cy="2251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始得西山宴游记</a:t>
            </a: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      《</a:t>
            </a:r>
            <a:r>
              <a:rPr lang="zh-CN" altLang="en-US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钴姆潭记</a:t>
            </a: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3600" b="1" baseline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钴姆潭西小丘记</a:t>
            </a: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      </a:t>
            </a:r>
            <a:r>
              <a:rPr lang="en-US" altLang="zh-CN" sz="3600" b="1" baseline="1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600" b="1" baseline="1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至小丘西小石潭记</a:t>
            </a:r>
            <a:r>
              <a:rPr lang="en-US" altLang="zh-CN" sz="3600" b="1" baseline="1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3600" b="1" baseline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袁家渴记</a:t>
            </a: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            《</a:t>
            </a:r>
            <a:r>
              <a:rPr lang="zh-CN" altLang="en-US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石渠记</a:t>
            </a: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3600" b="1" baseline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石涧记</a:t>
            </a: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              《</a:t>
            </a:r>
            <a:r>
              <a:rPr lang="zh-CN" altLang="en-US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小石城山记</a:t>
            </a:r>
            <a:r>
              <a:rPr lang="en-US" altLang="zh-CN" sz="3600" b="1" baseline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3600" b="1" baseline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325" name="Text Box 5"/>
          <p:cNvSpPr txBox="1"/>
          <p:nvPr/>
        </p:nvSpPr>
        <p:spPr>
          <a:xfrm>
            <a:off x="3329375" y="179070"/>
            <a:ext cx="32448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永州八记</a:t>
            </a:r>
            <a:endParaRPr lang="zh-CN" altLang="en-US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6925" y="4257040"/>
            <a:ext cx="7765415" cy="1687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700" b="1" dirty="0">
                <a:solidFill>
                  <a:sysClr val="windowText" lastClr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ea"/>
              </a:rPr>
              <a:t>本文原题：</a:t>
            </a:r>
            <a:r>
              <a:rPr lang="en-US" altLang="zh-CN" sz="27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《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至小丘西小石潭记</a:t>
            </a:r>
            <a:r>
              <a:rPr lang="en-US" altLang="zh-CN" sz="27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》</a:t>
            </a:r>
            <a:endParaRPr lang="en-US" altLang="zh-CN" sz="27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本文是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永州八记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中的第四篇。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spcBef>
                <a:spcPct val="20000"/>
              </a:spcBef>
              <a:buFont typeface="Arial" panose="020B0604020202020204" pitchFamily="34" charset="0"/>
            </a:pP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177860" y="1358265"/>
            <a:ext cx="1601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D600D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D600D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g</a:t>
            </a:r>
            <a:r>
              <a:rPr lang="en-US" altLang="en-US" sz="2400" b="1">
                <a:solidFill>
                  <a:srgbClr val="D600D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sym typeface="+mn-ea"/>
              </a:rPr>
              <a:t>ǔ</a:t>
            </a:r>
            <a:r>
              <a:rPr lang="en-US" altLang="zh-CN" sz="2400" b="1">
                <a:solidFill>
                  <a:srgbClr val="D600D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sym typeface="+mn-ea"/>
              </a:rPr>
              <a:t> m</a:t>
            </a:r>
            <a:r>
              <a:rPr lang="en-US" altLang="en-US" sz="2400" b="1">
                <a:solidFill>
                  <a:srgbClr val="D600D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sym typeface="+mn-ea"/>
              </a:rPr>
              <a:t>ǔ</a:t>
            </a:r>
            <a:r>
              <a:rPr lang="zh-CN" altLang="en-US" sz="2400" b="1">
                <a:solidFill>
                  <a:srgbClr val="D600D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）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819266" y="1052513"/>
            <a:ext cx="6172200" cy="854869"/>
          </a:xfrm>
        </p:spPr>
        <p:txBody>
          <a:bodyPr vert="horz" wrap="square" anchor="b"/>
          <a:p>
            <a:pPr eaLnBrk="1" hangingPunct="1"/>
            <a:r>
              <a:rPr lang="zh-CN" altLang="en-US" sz="45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charset="-122"/>
              </a:rPr>
              <a:t>初读课文</a:t>
            </a:r>
            <a:r>
              <a:rPr lang="en-US" altLang="zh-CN" sz="45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charset="-122"/>
              </a:rPr>
              <a:t>——</a:t>
            </a:r>
            <a:r>
              <a:rPr lang="zh-CN" altLang="en-US" sz="45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黑体" panose="02010609060101010101" charset="-122"/>
              </a:rPr>
              <a:t>读准</a:t>
            </a:r>
            <a:endParaRPr lang="zh-CN" altLang="en-US" sz="45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14339" name="Text Box 4"/>
          <p:cNvSpPr txBox="1"/>
          <p:nvPr/>
        </p:nvSpPr>
        <p:spPr>
          <a:xfrm>
            <a:off x="1922850" y="3143250"/>
            <a:ext cx="6530340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33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sz="33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须要读得字字响亮，不可误一字，不可少一字。不可多一字，不可倒一字，不可牵强暗</a:t>
            </a:r>
            <a:r>
              <a:rPr lang="zh-CN" altLang="en-US" sz="33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记。”</a:t>
            </a:r>
            <a:r>
              <a:rPr lang="zh-CN" altLang="en-US" sz="33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                                                                                                        </a:t>
            </a:r>
            <a:endParaRPr lang="zh-CN" altLang="en-US" sz="3300" b="1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1808550" y="2228850"/>
            <a:ext cx="6286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3600" b="1" dirty="0">
                <a:solidFill>
                  <a:srgbClr val="000099"/>
                </a:solidFill>
                <a:latin typeface="Arial" panose="020B0604020202020204" pitchFamily="34" charset="0"/>
              </a:rPr>
              <a:t>要求：准确、流畅、字正腔圆</a:t>
            </a:r>
            <a:endParaRPr lang="zh-CN" altLang="en-US" sz="36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 Box 6"/>
          <p:cNvSpPr txBox="1"/>
          <p:nvPr/>
        </p:nvSpPr>
        <p:spPr>
          <a:xfrm>
            <a:off x="5980500" y="4800600"/>
            <a:ext cx="1781175" cy="5530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l"/>
            <a:r>
              <a:rPr lang="zh-CN" altLang="en-US" sz="30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——朱熹</a:t>
            </a:r>
            <a:endParaRPr lang="zh-CN" altLang="en-US" sz="3000" b="1" dirty="0">
              <a:solidFill>
                <a:schemeClr val="tx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90346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89926" y="1305878"/>
            <a:ext cx="1859280" cy="598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读准字音</a:t>
            </a:r>
            <a:endParaRPr lang="zh-CN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0688" y="2263458"/>
            <a:ext cx="7095173" cy="2997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篁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竹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 ） 　     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清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冽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）</a:t>
            </a:r>
            <a:endParaRPr lang="zh-CN" altLang="en-US" sz="2700" b="1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坻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 ）        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屿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）</a:t>
            </a:r>
            <a:endParaRPr lang="zh-CN" altLang="en-US" sz="2700" b="1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嵁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 ）        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佁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然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）</a:t>
            </a:r>
            <a:endParaRPr lang="zh-CN" altLang="en-US" sz="2700" b="1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俶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尔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 ）        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翕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忽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）</a:t>
            </a:r>
            <a:endParaRPr lang="zh-CN" altLang="en-US" sz="2700" b="1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差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互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 ）        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寂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寥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　   ）</a:t>
            </a:r>
            <a:endParaRPr lang="zh-CN" altLang="en-US" sz="2700" b="1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悄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怆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　     ）        </a:t>
            </a:r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幽</a:t>
            </a:r>
            <a:r>
              <a:rPr lang="zh-CN" altLang="en-US" sz="27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邃</a:t>
            </a:r>
            <a:r>
              <a:rPr lang="zh-CN" altLang="en-US" sz="2700" b="1" dirty="0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   ） </a:t>
            </a:r>
            <a:endParaRPr lang="zh-CN" altLang="en-US" sz="2700" b="1" dirty="0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4996" name="Rectangle 4"/>
          <p:cNvSpPr/>
          <p:nvPr/>
        </p:nvSpPr>
        <p:spPr>
          <a:xfrm>
            <a:off x="2421246" y="2263855"/>
            <a:ext cx="951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huáng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4997" name="Rectangle 5"/>
          <p:cNvSpPr/>
          <p:nvPr/>
        </p:nvSpPr>
        <p:spPr>
          <a:xfrm>
            <a:off x="6485801" y="2266950"/>
            <a:ext cx="70294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liè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4998" name="Rectangle 6"/>
          <p:cNvSpPr/>
          <p:nvPr/>
        </p:nvSpPr>
        <p:spPr>
          <a:xfrm>
            <a:off x="2546738" y="2750582"/>
            <a:ext cx="70294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chí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4999" name="Rectangle 7"/>
          <p:cNvSpPr/>
          <p:nvPr/>
        </p:nvSpPr>
        <p:spPr>
          <a:xfrm>
            <a:off x="6562240" y="2783681"/>
            <a:ext cx="52959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yǔ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0" name="Rectangle 8"/>
          <p:cNvSpPr/>
          <p:nvPr/>
        </p:nvSpPr>
        <p:spPr>
          <a:xfrm>
            <a:off x="2546500" y="3267313"/>
            <a:ext cx="70294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kān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1" name="Rectangle 9"/>
          <p:cNvSpPr/>
          <p:nvPr/>
        </p:nvSpPr>
        <p:spPr>
          <a:xfrm>
            <a:off x="6572241" y="3234452"/>
            <a:ext cx="52959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yǐ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2" name="Rectangle 10"/>
          <p:cNvSpPr/>
          <p:nvPr/>
        </p:nvSpPr>
        <p:spPr>
          <a:xfrm>
            <a:off x="2546500" y="3718560"/>
            <a:ext cx="70294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chù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3" name="Rectangle 11"/>
          <p:cNvSpPr/>
          <p:nvPr/>
        </p:nvSpPr>
        <p:spPr>
          <a:xfrm>
            <a:off x="6572241" y="3718560"/>
            <a:ext cx="52959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xī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4" name="Rectangle 12"/>
          <p:cNvSpPr/>
          <p:nvPr/>
        </p:nvSpPr>
        <p:spPr>
          <a:xfrm>
            <a:off x="2632701" y="4202192"/>
            <a:ext cx="52959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cī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5" name="Rectangle 13"/>
          <p:cNvSpPr/>
          <p:nvPr/>
        </p:nvSpPr>
        <p:spPr>
          <a:xfrm>
            <a:off x="6312923" y="4202192"/>
            <a:ext cx="87630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liáo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6" name="Rectangle 14"/>
          <p:cNvSpPr/>
          <p:nvPr/>
        </p:nvSpPr>
        <p:spPr>
          <a:xfrm>
            <a:off x="2287420" y="4686300"/>
            <a:ext cx="122301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chuàng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5007" name="Rectangle 15"/>
          <p:cNvSpPr/>
          <p:nvPr/>
        </p:nvSpPr>
        <p:spPr>
          <a:xfrm>
            <a:off x="6389599" y="4686062"/>
            <a:ext cx="70294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suì</a:t>
            </a:r>
            <a:endParaRPr lang="en-US" altLang="zh-CN" sz="27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5" name="墨迹 4"/>
              <p14:cNvContentPartPr/>
              <p14:nvPr userDrawn="1"/>
            </p14:nvContentPartPr>
            <p14:xfrm>
              <a:off x="7358377" y="1639988"/>
              <a:ext cx="635" cy="63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3"/>
            </p:blipFill>
            <p:spPr>
              <a:xfrm>
                <a:off x="7358377" y="1639988"/>
                <a:ext cx="63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6" name="墨迹 5"/>
              <p14:cNvContentPartPr/>
              <p14:nvPr userDrawn="1"/>
            </p14:nvContentPartPr>
            <p14:xfrm>
              <a:off x="7358377" y="1639988"/>
              <a:ext cx="635" cy="6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3"/>
            </p:blipFill>
            <p:spPr>
              <a:xfrm>
                <a:off x="7358377" y="1639988"/>
                <a:ext cx="635" cy="635"/>
              </a:xfrm>
              <a:prstGeom prst="rect"/>
            </p:spPr>
          </p:pic>
        </mc:Fallback>
      </mc:AlternateContent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5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5000" grpId="0"/>
      <p:bldP spid="85004" grpId="0"/>
      <p:bldP spid="85005" grpId="0"/>
      <p:bldP spid="8500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REFSHAPE" val="1068518356"/>
  <p:tag name="KSO_WM_UNIT_PLACING_PICTURE_USER_VIEWPORT" val="{&quot;height&quot;:4899,&quot;width&quot;:7305}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2846</Words>
  <Application>WPS 演示</Application>
  <PresentationFormat>全屏显示(16:9)</PresentationFormat>
  <Paragraphs>342</Paragraphs>
  <Slides>29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56" baseType="lpstr">
      <vt:lpstr>Arial</vt:lpstr>
      <vt:lpstr>宋体</vt:lpstr>
      <vt:lpstr>Wingdings</vt:lpstr>
      <vt:lpstr>黑体</vt:lpstr>
      <vt:lpstr>汉仪中黑KW</vt:lpstr>
      <vt:lpstr>等线</vt:lpstr>
      <vt:lpstr>楷体</vt:lpstr>
      <vt:lpstr>汉仪楷体KW</vt:lpstr>
      <vt:lpstr>Times New Roman</vt:lpstr>
      <vt:lpstr>方正魏碑简体</vt:lpstr>
      <vt:lpstr>华文中宋</vt:lpstr>
      <vt:lpstr>汉仪书宋二KW</vt:lpstr>
      <vt:lpstr>华文隶书</vt:lpstr>
      <vt:lpstr>微软雅黑</vt:lpstr>
      <vt:lpstr>楷体_GB2312</vt:lpstr>
      <vt:lpstr>汉仪旗黑KW 55S</vt:lpstr>
      <vt:lpstr>Tahoma</vt:lpstr>
      <vt:lpstr>Verdana</vt:lpstr>
      <vt:lpstr>Calibri</vt:lpstr>
      <vt:lpstr>仿宋</vt:lpstr>
      <vt:lpstr>华文楷体</vt:lpstr>
      <vt:lpstr>华文新魏</vt:lpstr>
      <vt:lpstr>汉仪中等线KW</vt:lpstr>
      <vt:lpstr>汉仪仿宋KW</vt:lpstr>
      <vt:lpstr>webwppDefTheme</vt:lpstr>
      <vt:lpstr>Office 主题​​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初读课文——读准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当堂检测</vt:lpstr>
      <vt:lpstr>课后作业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ddd</dc:creator>
  <cp:lastModifiedBy>一切尽在不言中</cp:lastModifiedBy>
  <cp:revision>145</cp:revision>
  <dcterms:created xsi:type="dcterms:W3CDTF">2020-03-13T00:31:58Z</dcterms:created>
  <dcterms:modified xsi:type="dcterms:W3CDTF">2020-03-13T00:31:58Z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