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01" r:id="rId2"/>
    <p:sldId id="427" r:id="rId3"/>
    <p:sldId id="302" r:id="rId4"/>
    <p:sldId id="303" r:id="rId5"/>
    <p:sldId id="355" r:id="rId6"/>
    <p:sldId id="256" r:id="rId7"/>
    <p:sldId id="359" r:id="rId8"/>
    <p:sldId id="284" r:id="rId9"/>
    <p:sldId id="415" r:id="rId10"/>
    <p:sldId id="428" r:id="rId11"/>
    <p:sldId id="416" r:id="rId12"/>
    <p:sldId id="429" r:id="rId13"/>
    <p:sldId id="430" r:id="rId14"/>
    <p:sldId id="417" r:id="rId15"/>
    <p:sldId id="418" r:id="rId16"/>
    <p:sldId id="431" r:id="rId17"/>
    <p:sldId id="419" r:id="rId18"/>
    <p:sldId id="432" r:id="rId19"/>
    <p:sldId id="378" r:id="rId20"/>
    <p:sldId id="420" r:id="rId21"/>
    <p:sldId id="399" r:id="rId22"/>
    <p:sldId id="421" r:id="rId23"/>
    <p:sldId id="422" r:id="rId24"/>
    <p:sldId id="424" r:id="rId25"/>
    <p:sldId id="425" r:id="rId26"/>
    <p:sldId id="414" r:id="rId27"/>
    <p:sldId id="413" r:id="rId28"/>
    <p:sldId id="426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nd 寻" initials="f寻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F51"/>
    <a:srgbClr val="61AFD9"/>
    <a:srgbClr val="007EBC"/>
    <a:srgbClr val="52A6D6"/>
    <a:srgbClr val="70AD47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F81E1-A30F-4BF0-9079-4169D2A3EAAC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885C3-82B0-4927-88EE-15D312D3CF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064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C9B1-FD06-4238-BED2-875F2116BDB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793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885C3-82B0-4927-88EE-15D312D3CF1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854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885C3-82B0-4927-88EE-15D312D3CF1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939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885C3-82B0-4927-88EE-15D312D3CF1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05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885C3-82B0-4927-88EE-15D312D3CF1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952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885C3-82B0-4927-88EE-15D312D3CF1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336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885C3-82B0-4927-88EE-15D312D3CF1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028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885C3-82B0-4927-88EE-15D312D3CF1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204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885C3-82B0-4927-88EE-15D312D3CF1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671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885C3-82B0-4927-88EE-15D312D3CF1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59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C9B1-FD06-4238-BED2-875F2116BDB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845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466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6370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885C3-82B0-4927-88EE-15D312D3CF1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327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885C3-82B0-4927-88EE-15D312D3CF1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307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885C3-82B0-4927-88EE-15D312D3CF1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497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885C3-82B0-4927-88EE-15D312D3CF1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503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885C3-82B0-4927-88EE-15D312D3CF1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2374-8342-46A5-9807-5A5E1A3ECCDB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66D4-137A-4D8B-AB7C-18248329A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2374-8342-46A5-9807-5A5E1A3ECCDB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66D4-137A-4D8B-AB7C-18248329A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2374-8342-46A5-9807-5A5E1A3ECCDB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66D4-137A-4D8B-AB7C-18248329A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2374-8342-46A5-9807-5A5E1A3ECCDB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66D4-137A-4D8B-AB7C-18248329A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2374-8342-46A5-9807-5A5E1A3ECCDB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66D4-137A-4D8B-AB7C-18248329A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2374-8342-46A5-9807-5A5E1A3ECCDB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66D4-137A-4D8B-AB7C-18248329A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2374-8342-46A5-9807-5A5E1A3ECCDB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66D4-137A-4D8B-AB7C-18248329A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2374-8342-46A5-9807-5A5E1A3ECCDB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66D4-137A-4D8B-AB7C-18248329A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2374-8342-46A5-9807-5A5E1A3ECCDB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66D4-137A-4D8B-AB7C-18248329A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2374-8342-46A5-9807-5A5E1A3ECCDB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66D4-137A-4D8B-AB7C-18248329A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2374-8342-46A5-9807-5A5E1A3ECCDB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66D4-137A-4D8B-AB7C-18248329A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42374-8342-46A5-9807-5A5E1A3ECCDB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966D4-137A-4D8B-AB7C-18248329A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160"/>
          <p:cNvSpPr txBox="1">
            <a:spLocks noChangeArrowheads="1"/>
          </p:cNvSpPr>
          <p:nvPr/>
        </p:nvSpPr>
        <p:spPr bwMode="auto">
          <a:xfrm>
            <a:off x="180340" y="234527"/>
            <a:ext cx="200152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★日文毛笔行书" pitchFamily="65" charset="-128"/>
                <a:ea typeface="★日文毛笔行书" pitchFamily="65" charset="-128"/>
              </a:rPr>
              <a:t>【读一读】</a:t>
            </a:r>
            <a:endParaRPr lang="zh-CN" altLang="en-US" sz="3200" dirty="0">
              <a:latin typeface="★日文毛笔行书" pitchFamily="65" charset="-128"/>
              <a:ea typeface="★日文毛笔行书" pitchFamily="65" charset="-128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092960" y="1794933"/>
            <a:ext cx="677333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3200" b="0">
                <a:ea typeface="宋体" panose="02010600030101010101" pitchFamily="2" charset="-122"/>
              </a:rPr>
              <a:t>朗读</a:t>
            </a:r>
            <a:r>
              <a:rPr lang="zh-CN" sz="3200" b="0">
                <a:ea typeface="宋体" panose="02010600030101010101" pitchFamily="2" charset="-122"/>
                <a:cs typeface="华文楷体" panose="02010600040101010101" pitchFamily="2" charset="-122"/>
              </a:rPr>
              <a:t>“每日一言”。</a:t>
            </a:r>
            <a:endParaRPr lang="zh-CN" altLang="en-US" sz="3200" b="0">
              <a:ea typeface="宋体" panose="02010600030101010101" pitchFamily="2" charset="-122"/>
              <a:cs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87" y="234696"/>
            <a:ext cx="1408761" cy="15600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57" y="3339319"/>
            <a:ext cx="4413251" cy="3638053"/>
          </a:xfrm>
          <a:prstGeom prst="rect">
            <a:avLst/>
          </a:prstGeom>
        </p:spPr>
      </p:pic>
      <p:pic>
        <p:nvPicPr>
          <p:cNvPr id="5121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80" y="-49953"/>
            <a:ext cx="16220440" cy="924390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2725" y="198051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【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思一思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】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81057" y="1737182"/>
            <a:ext cx="7682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本首诗的题目告诉我们什么信息？</a:t>
            </a:r>
            <a:endParaRPr lang="zh-CN" altLang="en-US" sz="4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41427" y="2579221"/>
            <a:ext cx="95556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村</a:t>
            </a:r>
            <a:r>
              <a:rPr lang="en-US" altLang="zh-CN" sz="4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【</a:t>
            </a:r>
            <a:r>
              <a:rPr lang="zh-CN" altLang="en-US" sz="4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地点</a:t>
            </a:r>
            <a:r>
              <a:rPr lang="en-US" altLang="zh-CN" sz="4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】</a:t>
            </a:r>
            <a:r>
              <a:rPr lang="zh-CN" altLang="en-US" sz="4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晚</a:t>
            </a:r>
            <a:r>
              <a:rPr lang="en-US" altLang="zh-CN" sz="4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【</a:t>
            </a:r>
            <a:r>
              <a:rPr lang="zh-CN" altLang="en-US" sz="4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时间</a:t>
            </a:r>
            <a:r>
              <a:rPr lang="en-US" altLang="zh-CN" sz="4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】</a:t>
            </a:r>
          </a:p>
          <a:p>
            <a:r>
              <a:rPr lang="zh-CN" altLang="en-US" sz="4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以“村晚”为题，是要写乡村傍晚时的景色。</a:t>
            </a:r>
            <a:endParaRPr lang="en-US" altLang="zh-CN" sz="40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4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40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题目很重要，一定不要忽视！</a:t>
            </a:r>
            <a:endParaRPr lang="zh-CN" altLang="en-US" sz="40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40324" y="782895"/>
            <a:ext cx="8357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2060"/>
                </a:solidFill>
              </a:rPr>
              <a:t>描写型文章：人</a:t>
            </a:r>
            <a:r>
              <a:rPr lang="en-US" altLang="zh-CN" sz="4000" b="1" dirty="0">
                <a:solidFill>
                  <a:srgbClr val="002060"/>
                </a:solidFill>
              </a:rPr>
              <a:t>【</a:t>
            </a:r>
            <a:r>
              <a:rPr lang="zh-CN" altLang="en-US" sz="4000" b="1" dirty="0">
                <a:solidFill>
                  <a:srgbClr val="002060"/>
                </a:solidFill>
              </a:rPr>
              <a:t>物</a:t>
            </a:r>
            <a:r>
              <a:rPr lang="en-US" altLang="zh-CN" sz="4000" b="1" dirty="0">
                <a:solidFill>
                  <a:srgbClr val="002060"/>
                </a:solidFill>
              </a:rPr>
              <a:t>】+</a:t>
            </a:r>
            <a:r>
              <a:rPr lang="zh-CN" altLang="en-US" sz="4000" b="1" dirty="0">
                <a:solidFill>
                  <a:srgbClr val="002060"/>
                </a:solidFill>
              </a:rPr>
              <a:t>特征</a:t>
            </a:r>
            <a:r>
              <a:rPr lang="en-US" altLang="zh-CN" sz="4000" b="1" dirty="0">
                <a:solidFill>
                  <a:srgbClr val="002060"/>
                </a:solidFill>
              </a:rPr>
              <a:t>+</a:t>
            </a:r>
            <a:r>
              <a:rPr lang="zh-CN" altLang="en-US" sz="4000" b="1" dirty="0" smtClean="0">
                <a:solidFill>
                  <a:srgbClr val="002060"/>
                </a:solidFill>
              </a:rPr>
              <a:t>影响</a:t>
            </a:r>
            <a:endParaRPr lang="en-US" altLang="zh-CN" sz="4000" b="1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67280" y="3732034"/>
            <a:ext cx="78740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</a:p>
        </p:txBody>
      </p:sp>
      <p:pic>
        <p:nvPicPr>
          <p:cNvPr id="6147" name="图片 1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793" y="293370"/>
            <a:ext cx="2651125" cy="4032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382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2725" y="198051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【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思一思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】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12066" y="1422049"/>
            <a:ext cx="7682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抓要素</a:t>
            </a:r>
            <a:endParaRPr lang="zh-CN" altLang="en-US" sz="36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06725" y="3024148"/>
            <a:ext cx="7774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诗都写了哪些主体</a:t>
            </a:r>
            <a:r>
              <a:rPr lang="en-US" altLang="zh-CN" sz="4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【</a:t>
            </a:r>
            <a:r>
              <a:rPr lang="zh-CN" altLang="en-US" sz="4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意象</a:t>
            </a:r>
            <a:r>
              <a:rPr lang="en-US" altLang="zh-CN" sz="4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】</a:t>
            </a:r>
            <a:r>
              <a:rPr lang="zh-CN" altLang="en-US" sz="4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？</a:t>
            </a:r>
            <a:endParaRPr lang="en-US" altLang="zh-CN" sz="40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40324" y="782895"/>
            <a:ext cx="8357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2060"/>
                </a:solidFill>
              </a:rPr>
              <a:t>描写型文章：人</a:t>
            </a:r>
            <a:r>
              <a:rPr lang="en-US" altLang="zh-CN" sz="4000" b="1" dirty="0">
                <a:solidFill>
                  <a:srgbClr val="002060"/>
                </a:solidFill>
              </a:rPr>
              <a:t>【</a:t>
            </a:r>
            <a:r>
              <a:rPr lang="zh-CN" altLang="en-US" sz="4000" b="1" dirty="0">
                <a:solidFill>
                  <a:srgbClr val="002060"/>
                </a:solidFill>
              </a:rPr>
              <a:t>物</a:t>
            </a:r>
            <a:r>
              <a:rPr lang="en-US" altLang="zh-CN" sz="4000" b="1" dirty="0">
                <a:solidFill>
                  <a:srgbClr val="002060"/>
                </a:solidFill>
              </a:rPr>
              <a:t>】+</a:t>
            </a:r>
            <a:r>
              <a:rPr lang="zh-CN" altLang="en-US" sz="4000" b="1" dirty="0">
                <a:solidFill>
                  <a:srgbClr val="002060"/>
                </a:solidFill>
              </a:rPr>
              <a:t>特征</a:t>
            </a:r>
            <a:r>
              <a:rPr lang="en-US" altLang="zh-CN" sz="4000" b="1" dirty="0">
                <a:solidFill>
                  <a:srgbClr val="002060"/>
                </a:solidFill>
              </a:rPr>
              <a:t>+</a:t>
            </a:r>
            <a:r>
              <a:rPr lang="zh-CN" altLang="en-US" sz="4000" b="1" dirty="0" smtClean="0">
                <a:solidFill>
                  <a:srgbClr val="002060"/>
                </a:solidFill>
              </a:rPr>
              <a:t>影响</a:t>
            </a:r>
            <a:endParaRPr lang="en-US" altLang="zh-CN" sz="4000" b="1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67280" y="3732034"/>
            <a:ext cx="78740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</a:p>
        </p:txBody>
      </p:sp>
      <p:pic>
        <p:nvPicPr>
          <p:cNvPr id="6147" name="图片 1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793" y="293370"/>
            <a:ext cx="2651125" cy="4032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1276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2725" y="198051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【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思一思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】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12066" y="1422049"/>
            <a:ext cx="7682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抓要素</a:t>
            </a:r>
            <a:endParaRPr lang="zh-CN" altLang="en-US" sz="36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2725" y="2224379"/>
            <a:ext cx="1147619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诗都写了哪些主体</a:t>
            </a:r>
            <a:r>
              <a:rPr lang="en-US" altLang="zh-CN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【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意象</a:t>
            </a:r>
            <a:r>
              <a:rPr lang="en-US" altLang="zh-CN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】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？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村晚</a:t>
            </a:r>
            <a:endParaRPr lang="en-US" altLang="zh-CN" sz="3200" b="1" dirty="0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3200" b="1" dirty="0" smtClean="0">
                <a:latin typeface="幼圆" panose="02010509060101010101" charset="-122"/>
                <a:ea typeface="幼圆" panose="02010509060101010101" charset="-122"/>
              </a:rPr>
              <a:t>草</a:t>
            </a:r>
            <a:r>
              <a:rPr lang="en-US" altLang="zh-CN" sz="32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32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满</a:t>
            </a:r>
            <a:r>
              <a:rPr lang="en-US" altLang="zh-CN" sz="32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3200" b="1" dirty="0" smtClean="0">
                <a:latin typeface="幼圆" panose="02010509060101010101" charset="-122"/>
                <a:ea typeface="幼圆" panose="02010509060101010101" charset="-122"/>
              </a:rPr>
              <a:t>池塘</a:t>
            </a:r>
            <a:r>
              <a:rPr lang="en-US" altLang="zh-CN" sz="3200" b="1" dirty="0" smtClean="0">
                <a:latin typeface="幼圆" panose="02010509060101010101" charset="-122"/>
                <a:ea typeface="幼圆" panose="02010509060101010101" charset="-122"/>
              </a:rPr>
              <a:t>】【</a:t>
            </a:r>
            <a:r>
              <a:rPr lang="zh-CN" altLang="en-US" sz="3200" b="1" dirty="0" smtClean="0">
                <a:latin typeface="幼圆" panose="02010509060101010101" charset="-122"/>
                <a:ea typeface="幼圆" panose="02010509060101010101" charset="-122"/>
              </a:rPr>
              <a:t>水</a:t>
            </a:r>
            <a:r>
              <a:rPr lang="en-US" altLang="zh-CN" sz="32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32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满</a:t>
            </a:r>
            <a:r>
              <a:rPr lang="en-US" altLang="zh-CN" sz="32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3200" b="1" dirty="0" smtClean="0">
                <a:latin typeface="幼圆" panose="02010509060101010101" charset="-122"/>
                <a:ea typeface="幼圆" panose="02010509060101010101" charset="-122"/>
              </a:rPr>
              <a:t>陂</a:t>
            </a:r>
            <a:r>
              <a:rPr lang="en-US" altLang="zh-CN" sz="32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32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，</a:t>
            </a:r>
            <a:endParaRPr lang="en-US" altLang="zh-CN" sz="3200" b="1" dirty="0" smtClean="0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3200" b="1" dirty="0" smtClean="0">
                <a:latin typeface="幼圆" panose="02010509060101010101" charset="-122"/>
                <a:ea typeface="幼圆" panose="02010509060101010101" charset="-122"/>
              </a:rPr>
              <a:t>山</a:t>
            </a:r>
            <a:r>
              <a:rPr lang="en-US" altLang="zh-CN" sz="32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32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衔</a:t>
            </a:r>
            <a:r>
              <a:rPr lang="en-US" altLang="zh-CN" sz="32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3200" b="1" dirty="0" smtClean="0">
                <a:latin typeface="幼圆" panose="02010509060101010101" charset="-122"/>
                <a:ea typeface="幼圆" panose="02010509060101010101" charset="-122"/>
              </a:rPr>
              <a:t>落日</a:t>
            </a:r>
            <a:r>
              <a:rPr lang="en-US" altLang="zh-CN" sz="32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32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浸</a:t>
            </a:r>
            <a:r>
              <a:rPr lang="en-US" altLang="zh-CN" sz="32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3200" b="1" dirty="0" smtClean="0">
                <a:latin typeface="幼圆" panose="02010509060101010101" charset="-122"/>
                <a:ea typeface="幼圆" panose="02010509060101010101" charset="-122"/>
              </a:rPr>
              <a:t>寒漪</a:t>
            </a:r>
            <a:r>
              <a:rPr lang="en-US" altLang="zh-CN" sz="32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32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。 </a:t>
            </a:r>
            <a:endParaRPr lang="zh-CN" altLang="en-US" sz="3200" b="1" dirty="0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3200" b="1" dirty="0" smtClean="0">
                <a:latin typeface="幼圆" panose="02010509060101010101" charset="-122"/>
                <a:ea typeface="幼圆" panose="02010509060101010101" charset="-122"/>
              </a:rPr>
              <a:t>牧童</a:t>
            </a:r>
            <a:r>
              <a:rPr lang="en-US" altLang="zh-CN" sz="32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32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归去横</a:t>
            </a:r>
            <a:r>
              <a:rPr lang="en-US" altLang="zh-CN" sz="32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3200" b="1" dirty="0" smtClean="0">
                <a:latin typeface="幼圆" panose="02010509060101010101" charset="-122"/>
                <a:ea typeface="幼圆" panose="02010509060101010101" charset="-122"/>
              </a:rPr>
              <a:t>牛背</a:t>
            </a:r>
            <a:r>
              <a:rPr lang="en-US" altLang="zh-CN" sz="32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32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，</a:t>
            </a:r>
            <a:endParaRPr lang="en-US" altLang="zh-CN" sz="3200" b="1" dirty="0" smtClean="0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3200" b="1" dirty="0" smtClean="0">
                <a:latin typeface="幼圆" panose="02010509060101010101" charset="-122"/>
                <a:ea typeface="幼圆" panose="02010509060101010101" charset="-122"/>
              </a:rPr>
              <a:t>短笛</a:t>
            </a:r>
            <a:r>
              <a:rPr lang="en-US" altLang="zh-CN" sz="32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32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无</a:t>
            </a:r>
            <a:r>
              <a:rPr lang="zh-CN" altLang="en-US" sz="3200" b="1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腔信口吹</a:t>
            </a:r>
            <a:r>
              <a:rPr lang="zh-CN" altLang="en-US" sz="32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。</a:t>
            </a:r>
            <a:endParaRPr lang="zh-CN" altLang="en-US" sz="3200" b="1" dirty="0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40324" y="782895"/>
            <a:ext cx="8357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2060"/>
                </a:solidFill>
              </a:rPr>
              <a:t>描写型文章：人</a:t>
            </a:r>
            <a:r>
              <a:rPr lang="en-US" altLang="zh-CN" sz="4000" b="1" dirty="0">
                <a:solidFill>
                  <a:srgbClr val="002060"/>
                </a:solidFill>
              </a:rPr>
              <a:t>【</a:t>
            </a:r>
            <a:r>
              <a:rPr lang="zh-CN" altLang="en-US" sz="4000" b="1" dirty="0">
                <a:solidFill>
                  <a:srgbClr val="002060"/>
                </a:solidFill>
              </a:rPr>
              <a:t>物</a:t>
            </a:r>
            <a:r>
              <a:rPr lang="en-US" altLang="zh-CN" sz="4000" b="1" dirty="0">
                <a:solidFill>
                  <a:srgbClr val="002060"/>
                </a:solidFill>
              </a:rPr>
              <a:t>】+</a:t>
            </a:r>
            <a:r>
              <a:rPr lang="zh-CN" altLang="en-US" sz="4000" b="1" dirty="0">
                <a:solidFill>
                  <a:srgbClr val="002060"/>
                </a:solidFill>
              </a:rPr>
              <a:t>特征</a:t>
            </a:r>
            <a:r>
              <a:rPr lang="en-US" altLang="zh-CN" sz="4000" b="1" dirty="0">
                <a:solidFill>
                  <a:srgbClr val="002060"/>
                </a:solidFill>
              </a:rPr>
              <a:t>+</a:t>
            </a:r>
            <a:r>
              <a:rPr lang="zh-CN" altLang="en-US" sz="4000" b="1" dirty="0" smtClean="0">
                <a:solidFill>
                  <a:srgbClr val="002060"/>
                </a:solidFill>
              </a:rPr>
              <a:t>影响</a:t>
            </a:r>
            <a:endParaRPr lang="en-US" altLang="zh-CN" sz="4000" b="1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67280" y="3732034"/>
            <a:ext cx="78740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</a:p>
        </p:txBody>
      </p:sp>
      <p:pic>
        <p:nvPicPr>
          <p:cNvPr id="6147" name="图片 1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793" y="293370"/>
            <a:ext cx="2651125" cy="4032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1024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2725" y="198051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【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学一学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】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08845" y="1367670"/>
            <a:ext cx="986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抓特征抓关联</a:t>
            </a:r>
            <a:r>
              <a:rPr lang="en-US" altLang="zh-CN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【</a:t>
            </a:r>
            <a:r>
              <a:rPr lang="zh-CN" alt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动词和形容词描述主体并关联主体</a:t>
            </a:r>
            <a:r>
              <a:rPr lang="en-US" altLang="zh-CN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】</a:t>
            </a:r>
            <a:endParaRPr lang="zh-CN" altLang="en-US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2725" y="1936403"/>
            <a:ext cx="114761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诗中的主体</a:t>
            </a: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【</a:t>
            </a: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意象</a:t>
            </a: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】</a:t>
            </a: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都有什么特征？</a:t>
            </a:r>
            <a:endParaRPr lang="en-US" altLang="zh-CN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村晚</a:t>
            </a:r>
            <a:endParaRPr lang="en-US" altLang="zh-CN" sz="2400" b="1" dirty="0" smtClean="0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草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满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池塘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水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满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陂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，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山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衔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落日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浸</a:t>
            </a:r>
            <a:r>
              <a:rPr lang="en-US" altLang="zh-CN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寒漪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。 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牧童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归去横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牛背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，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短笛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无腔信口吹。</a:t>
            </a:r>
            <a:endParaRPr lang="en-US" altLang="zh-CN" sz="2400" b="1" dirty="0" smtClean="0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40324" y="782895"/>
            <a:ext cx="8357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</a:rPr>
              <a:t>描写型文章：人</a:t>
            </a:r>
            <a:r>
              <a:rPr lang="en-US" altLang="zh-CN" sz="3200" b="1" dirty="0">
                <a:solidFill>
                  <a:srgbClr val="002060"/>
                </a:solidFill>
              </a:rPr>
              <a:t>【</a:t>
            </a:r>
            <a:r>
              <a:rPr lang="zh-CN" altLang="en-US" sz="3200" b="1" dirty="0">
                <a:solidFill>
                  <a:srgbClr val="002060"/>
                </a:solidFill>
              </a:rPr>
              <a:t>物</a:t>
            </a:r>
            <a:r>
              <a:rPr lang="en-US" altLang="zh-CN" sz="3200" b="1" dirty="0">
                <a:solidFill>
                  <a:srgbClr val="002060"/>
                </a:solidFill>
              </a:rPr>
              <a:t>】+</a:t>
            </a:r>
            <a:r>
              <a:rPr lang="zh-CN" altLang="en-US" sz="3200" b="1" dirty="0">
                <a:solidFill>
                  <a:srgbClr val="002060"/>
                </a:solidFill>
              </a:rPr>
              <a:t>特征</a:t>
            </a:r>
            <a:r>
              <a:rPr lang="en-US" altLang="zh-CN" sz="3200" b="1" dirty="0">
                <a:solidFill>
                  <a:srgbClr val="002060"/>
                </a:solidFill>
              </a:rPr>
              <a:t>+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影响</a:t>
            </a:r>
            <a:endParaRPr lang="en-US" altLang="zh-CN" sz="3200" b="1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67280" y="3732034"/>
            <a:ext cx="78740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</a:p>
        </p:txBody>
      </p:sp>
      <p:pic>
        <p:nvPicPr>
          <p:cNvPr id="6147" name="图片 1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793" y="293370"/>
            <a:ext cx="2651125" cy="4032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0480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2725" y="198051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【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学一学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】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08845" y="1367670"/>
            <a:ext cx="986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抓特征抓关联</a:t>
            </a:r>
            <a:r>
              <a:rPr lang="en-US" altLang="zh-CN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【</a:t>
            </a:r>
            <a:r>
              <a:rPr lang="zh-CN" alt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动词和形容词描述主体并关联主体</a:t>
            </a:r>
            <a:r>
              <a:rPr lang="en-US" altLang="zh-CN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】</a:t>
            </a:r>
            <a:endParaRPr lang="zh-CN" altLang="en-US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40324" y="782895"/>
            <a:ext cx="8357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</a:rPr>
              <a:t>描写型文章：人</a:t>
            </a:r>
            <a:r>
              <a:rPr lang="en-US" altLang="zh-CN" sz="3200" b="1" dirty="0">
                <a:solidFill>
                  <a:srgbClr val="002060"/>
                </a:solidFill>
              </a:rPr>
              <a:t>【</a:t>
            </a:r>
            <a:r>
              <a:rPr lang="zh-CN" altLang="en-US" sz="3200" b="1" dirty="0">
                <a:solidFill>
                  <a:srgbClr val="002060"/>
                </a:solidFill>
              </a:rPr>
              <a:t>物</a:t>
            </a:r>
            <a:r>
              <a:rPr lang="en-US" altLang="zh-CN" sz="3200" b="1" dirty="0">
                <a:solidFill>
                  <a:srgbClr val="002060"/>
                </a:solidFill>
              </a:rPr>
              <a:t>】+</a:t>
            </a:r>
            <a:r>
              <a:rPr lang="zh-CN" altLang="en-US" sz="3200" b="1" dirty="0">
                <a:solidFill>
                  <a:srgbClr val="002060"/>
                </a:solidFill>
              </a:rPr>
              <a:t>特征</a:t>
            </a:r>
            <a:r>
              <a:rPr lang="en-US" altLang="zh-CN" sz="3200" b="1" dirty="0">
                <a:solidFill>
                  <a:srgbClr val="002060"/>
                </a:solidFill>
              </a:rPr>
              <a:t>+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影响</a:t>
            </a:r>
            <a:endParaRPr lang="en-US" altLang="zh-CN" sz="3200" b="1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67280" y="3732034"/>
            <a:ext cx="78740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</a:p>
        </p:txBody>
      </p:sp>
      <p:pic>
        <p:nvPicPr>
          <p:cNvPr id="6147" name="图片 1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793" y="293370"/>
            <a:ext cx="2651125" cy="40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346256" y="4180344"/>
            <a:ext cx="115460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草：满池塘（长满了池塘四周）水：满陂（涨满了池塘）山：衔落日（用嘴咬住落日）     落日：（被山咬住）  寒漪：寒冷的水波纹？浸：泡。浸在哪里？浸在水纹中，什么浸在水纹中？山衔着落日浸在水纹中。可能吗？这里想表达的是山衔着落日倒映在水纹中。牧童：归去（回家去）怎么回家去？（横坐在牛背上吹着短笛回家去）   短笛：无腔（声音没有腔调）为什么没有腔调？因为儿童信口（随口）吹奏的。</a:t>
            </a:r>
            <a:endParaRPr lang="zh-CN" altLang="en-US" sz="28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2725" y="1936403"/>
            <a:ext cx="114761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诗中的主体</a:t>
            </a: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【</a:t>
            </a: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意象</a:t>
            </a:r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】</a:t>
            </a: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都有什么特征？</a:t>
            </a:r>
            <a:endParaRPr lang="en-US" altLang="zh-CN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村晚</a:t>
            </a:r>
            <a:endParaRPr lang="en-US" altLang="zh-CN" sz="2400" b="1" dirty="0" smtClean="0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草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满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池塘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水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满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陂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，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山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衔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落日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浸</a:t>
            </a:r>
            <a:r>
              <a:rPr lang="en-US" altLang="zh-CN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寒漪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。 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牧童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归去横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牛背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，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短笛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无腔信口吹。</a:t>
            </a:r>
            <a:endParaRPr lang="en-US" altLang="zh-CN" sz="2400" b="1" dirty="0" smtClean="0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897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2725" y="198051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【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译一译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】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08845" y="1367670"/>
            <a:ext cx="986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抓翻译</a:t>
            </a:r>
            <a:endParaRPr lang="zh-CN" altLang="en-US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40324" y="782895"/>
            <a:ext cx="8357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</a:rPr>
              <a:t>描写型文章：人</a:t>
            </a:r>
            <a:r>
              <a:rPr lang="en-US" altLang="zh-CN" sz="3200" b="1" dirty="0">
                <a:solidFill>
                  <a:srgbClr val="002060"/>
                </a:solidFill>
              </a:rPr>
              <a:t>【</a:t>
            </a:r>
            <a:r>
              <a:rPr lang="zh-CN" altLang="en-US" sz="3200" b="1" dirty="0">
                <a:solidFill>
                  <a:srgbClr val="002060"/>
                </a:solidFill>
              </a:rPr>
              <a:t>物</a:t>
            </a:r>
            <a:r>
              <a:rPr lang="en-US" altLang="zh-CN" sz="3200" b="1" dirty="0">
                <a:solidFill>
                  <a:srgbClr val="002060"/>
                </a:solidFill>
              </a:rPr>
              <a:t>】+</a:t>
            </a:r>
            <a:r>
              <a:rPr lang="zh-CN" altLang="en-US" sz="3200" b="1" dirty="0">
                <a:solidFill>
                  <a:srgbClr val="002060"/>
                </a:solidFill>
              </a:rPr>
              <a:t>特征</a:t>
            </a:r>
            <a:r>
              <a:rPr lang="en-US" altLang="zh-CN" sz="3200" b="1" dirty="0">
                <a:solidFill>
                  <a:srgbClr val="002060"/>
                </a:solidFill>
              </a:rPr>
              <a:t>+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影响</a:t>
            </a:r>
            <a:endParaRPr lang="en-US" altLang="zh-CN" sz="3200" b="1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67280" y="3732034"/>
            <a:ext cx="78740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</a:p>
        </p:txBody>
      </p:sp>
      <p:pic>
        <p:nvPicPr>
          <p:cNvPr id="6147" name="图片 1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793" y="293370"/>
            <a:ext cx="2651125" cy="40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182725" y="1936403"/>
            <a:ext cx="114761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请大家结合主体、特征和关联翻译全文。</a:t>
            </a:r>
            <a:endParaRPr lang="en-US" altLang="zh-CN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村晚</a:t>
            </a:r>
            <a:endParaRPr lang="en-US" altLang="zh-CN" sz="2400" b="1" dirty="0" smtClean="0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草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满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池塘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水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满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陂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，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山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衔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落日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浸</a:t>
            </a:r>
            <a:r>
              <a:rPr lang="en-US" altLang="zh-CN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寒漪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。 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牧童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归去横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牛背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，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短笛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无腔信口吹。</a:t>
            </a:r>
            <a:endParaRPr lang="en-US" altLang="zh-CN" sz="2400" b="1" dirty="0" smtClean="0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98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2725" y="198051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【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译一译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】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08845" y="1367670"/>
            <a:ext cx="986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抓翻译</a:t>
            </a:r>
            <a:endParaRPr lang="zh-CN" altLang="en-US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40324" y="782895"/>
            <a:ext cx="8357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</a:rPr>
              <a:t>描写型文章：人</a:t>
            </a:r>
            <a:r>
              <a:rPr lang="en-US" altLang="zh-CN" sz="3200" b="1" dirty="0">
                <a:solidFill>
                  <a:srgbClr val="002060"/>
                </a:solidFill>
              </a:rPr>
              <a:t>【</a:t>
            </a:r>
            <a:r>
              <a:rPr lang="zh-CN" altLang="en-US" sz="3200" b="1" dirty="0">
                <a:solidFill>
                  <a:srgbClr val="002060"/>
                </a:solidFill>
              </a:rPr>
              <a:t>物</a:t>
            </a:r>
            <a:r>
              <a:rPr lang="en-US" altLang="zh-CN" sz="3200" b="1" dirty="0">
                <a:solidFill>
                  <a:srgbClr val="002060"/>
                </a:solidFill>
              </a:rPr>
              <a:t>】+</a:t>
            </a:r>
            <a:r>
              <a:rPr lang="zh-CN" altLang="en-US" sz="3200" b="1" dirty="0">
                <a:solidFill>
                  <a:srgbClr val="002060"/>
                </a:solidFill>
              </a:rPr>
              <a:t>特征</a:t>
            </a:r>
            <a:r>
              <a:rPr lang="en-US" altLang="zh-CN" sz="3200" b="1" dirty="0">
                <a:solidFill>
                  <a:srgbClr val="002060"/>
                </a:solidFill>
              </a:rPr>
              <a:t>+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影响</a:t>
            </a:r>
            <a:endParaRPr lang="en-US" altLang="zh-CN" sz="3200" b="1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67280" y="3732034"/>
            <a:ext cx="78740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</a:p>
        </p:txBody>
      </p:sp>
      <p:pic>
        <p:nvPicPr>
          <p:cNvPr id="6147" name="图片 1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793" y="293370"/>
            <a:ext cx="2651125" cy="40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346256" y="4180344"/>
            <a:ext cx="11546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水草长满了池塘四周，水涨满了池塘，山像咬着落日一样倒映在水波中。牧童回家的时候横坐在牛背</a:t>
            </a:r>
            <a:r>
              <a:rPr lang="zh-CN" altLang="en-US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上，用短笛随口吹奏</a:t>
            </a:r>
            <a:r>
              <a:rPr lang="zh-CN" altLang="en-US" sz="28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着不成腔调的曲子。</a:t>
            </a:r>
            <a:endParaRPr lang="zh-CN" altLang="en-US" sz="28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2725" y="1936403"/>
            <a:ext cx="114761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请大家结合主体、特征和关联翻译全文。</a:t>
            </a:r>
            <a:endParaRPr lang="en-US" altLang="zh-CN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村晚</a:t>
            </a:r>
            <a:endParaRPr lang="en-US" altLang="zh-CN" sz="2400" b="1" dirty="0" smtClean="0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草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满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池塘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水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满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陂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，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山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衔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落日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浸</a:t>
            </a:r>
            <a:r>
              <a:rPr lang="en-US" altLang="zh-CN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寒漪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。 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牧童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归去横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牛背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，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短笛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无腔信口吹。</a:t>
            </a:r>
            <a:endParaRPr lang="en-US" altLang="zh-CN" sz="2400" b="1" dirty="0" smtClean="0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103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2725" y="198051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【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说一说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】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08845" y="1367670"/>
            <a:ext cx="986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抓影响（对诗歌意境的理解，并理解作者的情感）</a:t>
            </a:r>
            <a:endParaRPr lang="zh-CN" altLang="en-US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40324" y="782895"/>
            <a:ext cx="8357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</a:rPr>
              <a:t>描写型文章：人</a:t>
            </a:r>
            <a:r>
              <a:rPr lang="en-US" altLang="zh-CN" sz="3200" b="1" dirty="0">
                <a:solidFill>
                  <a:srgbClr val="002060"/>
                </a:solidFill>
              </a:rPr>
              <a:t>【</a:t>
            </a:r>
            <a:r>
              <a:rPr lang="zh-CN" altLang="en-US" sz="3200" b="1" dirty="0">
                <a:solidFill>
                  <a:srgbClr val="002060"/>
                </a:solidFill>
              </a:rPr>
              <a:t>物</a:t>
            </a:r>
            <a:r>
              <a:rPr lang="en-US" altLang="zh-CN" sz="3200" b="1" dirty="0">
                <a:solidFill>
                  <a:srgbClr val="002060"/>
                </a:solidFill>
              </a:rPr>
              <a:t>】+</a:t>
            </a:r>
            <a:r>
              <a:rPr lang="zh-CN" altLang="en-US" sz="3200" b="1" dirty="0">
                <a:solidFill>
                  <a:srgbClr val="002060"/>
                </a:solidFill>
              </a:rPr>
              <a:t>特征</a:t>
            </a:r>
            <a:r>
              <a:rPr lang="en-US" altLang="zh-CN" sz="3200" b="1" dirty="0">
                <a:solidFill>
                  <a:srgbClr val="002060"/>
                </a:solidFill>
              </a:rPr>
              <a:t>+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影响</a:t>
            </a:r>
            <a:endParaRPr lang="en-US" altLang="zh-CN" sz="3200" b="1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67280" y="3732034"/>
            <a:ext cx="78740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</a:p>
        </p:txBody>
      </p:sp>
      <p:pic>
        <p:nvPicPr>
          <p:cNvPr id="6147" name="图片 1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793" y="293370"/>
            <a:ext cx="2651125" cy="40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182725" y="1936403"/>
            <a:ext cx="114761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请大家说一说这首诗给你的感受，并理解作者的情感。</a:t>
            </a:r>
            <a:endParaRPr lang="en-US" altLang="zh-CN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村晚</a:t>
            </a:r>
            <a:endParaRPr lang="en-US" altLang="zh-CN" sz="2400" b="1" dirty="0" smtClean="0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草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满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池塘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水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满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陂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，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山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衔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落日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浸</a:t>
            </a:r>
            <a:r>
              <a:rPr lang="en-US" altLang="zh-CN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寒漪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。 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牧童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归去横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牛背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，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短笛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无腔信口吹。</a:t>
            </a:r>
            <a:endParaRPr lang="en-US" altLang="zh-CN" sz="2400" b="1" dirty="0" smtClean="0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129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2725" y="198051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【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说一说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】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08845" y="1367670"/>
            <a:ext cx="986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抓影响（对诗歌意境的理解，并理解作者的情感）</a:t>
            </a:r>
            <a:endParaRPr lang="zh-CN" altLang="en-US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40324" y="782895"/>
            <a:ext cx="8357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</a:rPr>
              <a:t>描写型文章：人</a:t>
            </a:r>
            <a:r>
              <a:rPr lang="en-US" altLang="zh-CN" sz="3200" b="1" dirty="0">
                <a:solidFill>
                  <a:srgbClr val="002060"/>
                </a:solidFill>
              </a:rPr>
              <a:t>【</a:t>
            </a:r>
            <a:r>
              <a:rPr lang="zh-CN" altLang="en-US" sz="3200" b="1" dirty="0">
                <a:solidFill>
                  <a:srgbClr val="002060"/>
                </a:solidFill>
              </a:rPr>
              <a:t>物</a:t>
            </a:r>
            <a:r>
              <a:rPr lang="en-US" altLang="zh-CN" sz="3200" b="1" dirty="0">
                <a:solidFill>
                  <a:srgbClr val="002060"/>
                </a:solidFill>
              </a:rPr>
              <a:t>】+</a:t>
            </a:r>
            <a:r>
              <a:rPr lang="zh-CN" altLang="en-US" sz="3200" b="1" dirty="0">
                <a:solidFill>
                  <a:srgbClr val="002060"/>
                </a:solidFill>
              </a:rPr>
              <a:t>特征</a:t>
            </a:r>
            <a:r>
              <a:rPr lang="en-US" altLang="zh-CN" sz="3200" b="1" dirty="0">
                <a:solidFill>
                  <a:srgbClr val="002060"/>
                </a:solidFill>
              </a:rPr>
              <a:t>+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影响</a:t>
            </a:r>
            <a:endParaRPr lang="en-US" altLang="zh-CN" sz="3200" b="1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67280" y="3732034"/>
            <a:ext cx="78740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</a:p>
        </p:txBody>
      </p:sp>
      <p:pic>
        <p:nvPicPr>
          <p:cNvPr id="6147" name="图片 1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793" y="293370"/>
            <a:ext cx="2651125" cy="40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346256" y="4180344"/>
            <a:ext cx="115460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感受：充满生机；美丽；自由。</a:t>
            </a:r>
            <a:endParaRPr lang="en-US" altLang="zh-CN" sz="2800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组成答案不能只有词。</a:t>
            </a:r>
            <a:endParaRPr lang="en-US" altLang="zh-CN" sz="2800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答案示范：草长满了池塘，水涨满了池塘，写出景色的生机；山衔着落日倒映在水纹中写出景色的美丽；牧童横坐在牛背上随口吹着没有腔调的曲子，写出生活的自由；表现了乡村傍晚的生机美丽自由，形成了幽静美丽的田园风光图，表达了作者对这种田园生活的喜爱、向往。</a:t>
            </a:r>
            <a:endParaRPr lang="zh-CN" altLang="en-US" sz="28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2725" y="1936403"/>
            <a:ext cx="114761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请大家结合主体、特征和关联翻译全文。</a:t>
            </a:r>
            <a:endParaRPr lang="en-US" altLang="zh-CN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村晚</a:t>
            </a:r>
            <a:endParaRPr lang="en-US" altLang="zh-CN" sz="2400" b="1" dirty="0" smtClean="0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草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满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池塘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水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满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陂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，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山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衔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落日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浸</a:t>
            </a:r>
            <a:r>
              <a:rPr lang="en-US" altLang="zh-CN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寒漪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。 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牧童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归去横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牛背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，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【</a:t>
            </a:r>
            <a:r>
              <a:rPr lang="zh-CN" altLang="en-US" sz="2400" b="1" dirty="0" smtClean="0">
                <a:latin typeface="幼圆" panose="02010509060101010101" charset="-122"/>
                <a:ea typeface="幼圆" panose="02010509060101010101" charset="-122"/>
              </a:rPr>
              <a:t>短笛</a:t>
            </a:r>
            <a:r>
              <a:rPr lang="en-US" altLang="zh-CN" sz="2400" b="1" dirty="0" smtClean="0">
                <a:latin typeface="幼圆" panose="02010509060101010101" charset="-122"/>
                <a:ea typeface="幼圆" panose="02010509060101010101" charset="-122"/>
              </a:rPr>
              <a:t>】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无腔信口吹。</a:t>
            </a:r>
            <a:endParaRPr lang="en-US" altLang="zh-CN" sz="2400" b="1" dirty="0" smtClean="0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351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55520" y="386080"/>
            <a:ext cx="3048000" cy="77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6147" name="图片 1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793" y="293370"/>
            <a:ext cx="2651125" cy="40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668514" y="1346269"/>
            <a:ext cx="9681845" cy="4831307"/>
          </a:xfrm>
          <a:prstGeom prst="rect">
            <a:avLst/>
          </a:prstGeom>
          <a:noFill/>
          <a:ln w="9525">
            <a:solidFill>
              <a:srgbClr val="61AFD9"/>
            </a:solidFill>
            <a:miter lim="800000"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下列关于这首古诗的说法，错误的一项是（   ）（</a:t>
            </a:r>
            <a:r>
              <a:rPr lang="en-US" altLang="zh-CN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3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分）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A.“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山衔落日”写出了日落时的景象，化静为动，形象生动。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B.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两个“满”字生动地写出</a:t>
            </a:r>
            <a:r>
              <a:rPr lang="zh-CN" altLang="en-US" sz="28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了草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长满</a:t>
            </a:r>
            <a:r>
              <a:rPr lang="zh-CN" altLang="en-US" sz="28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池塘四周，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池水漫上塘岸的景象。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C.“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浸”字生动地描绘了落日和山倒映在水中的景象。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D.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作者先写静景后写动景，由远及近，景物层次分明，构成一幅幽静美丽的田园风光图。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2725" y="198051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【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读一读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】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160"/>
          <p:cNvSpPr txBox="1">
            <a:spLocks noChangeArrowheads="1"/>
          </p:cNvSpPr>
          <p:nvPr/>
        </p:nvSpPr>
        <p:spPr bwMode="auto">
          <a:xfrm>
            <a:off x="237293" y="234696"/>
            <a:ext cx="67710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3200" dirty="0" smtClean="0">
                <a:latin typeface="★日文毛笔行书" pitchFamily="65" charset="-128"/>
                <a:ea typeface="★日文毛笔行书" pitchFamily="65" charset="-128"/>
              </a:rPr>
              <a:t>【知一知】</a:t>
            </a:r>
            <a:endParaRPr lang="zh-CN" altLang="en-US" sz="3200" dirty="0">
              <a:latin typeface="★日文毛笔行书" pitchFamily="65" charset="-128"/>
              <a:ea typeface="★日文毛笔行书" pitchFamily="65" charset="-12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87" y="234696"/>
            <a:ext cx="1408761" cy="15600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803" y="3530388"/>
            <a:ext cx="4413251" cy="36380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837" y="23642"/>
            <a:ext cx="4353636" cy="674136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098473" y="3441017"/>
            <a:ext cx="5265201" cy="332398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</a:rPr>
              <a:t>余卫兵老师亲传弟子</a:t>
            </a:r>
            <a:endParaRPr lang="en-US" altLang="zh-CN" sz="2400" b="1" dirty="0" smtClean="0">
              <a:solidFill>
                <a:srgbClr val="FFFF00"/>
              </a:solidFill>
            </a:endParaRPr>
          </a:p>
          <a:p>
            <a:r>
              <a:rPr lang="zh-CN" altLang="en-US" sz="2400" b="1" dirty="0">
                <a:solidFill>
                  <a:srgbClr val="FFFF00"/>
                </a:solidFill>
              </a:rPr>
              <a:t>雅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智教育培训学校高级教师</a:t>
            </a:r>
            <a:endParaRPr lang="en-US" altLang="zh-CN" sz="2400" b="1" dirty="0" smtClean="0">
              <a:solidFill>
                <a:srgbClr val="FFFF00"/>
              </a:solidFill>
            </a:endParaRPr>
          </a:p>
          <a:p>
            <a:r>
              <a:rPr lang="zh-CN" altLang="en-US" sz="2400" b="1" dirty="0" smtClean="0">
                <a:solidFill>
                  <a:srgbClr val="FFFF00"/>
                </a:solidFill>
              </a:rPr>
              <a:t>四真大语文传播者</a:t>
            </a:r>
            <a:endParaRPr lang="en-US" altLang="zh-CN" sz="2400" b="1" dirty="0" smtClean="0">
              <a:solidFill>
                <a:srgbClr val="FFFF00"/>
              </a:solidFill>
            </a:endParaRPr>
          </a:p>
          <a:p>
            <a:r>
              <a:rPr lang="zh-CN" altLang="en-US" sz="2400" b="1" dirty="0">
                <a:solidFill>
                  <a:srgbClr val="FFFF00"/>
                </a:solidFill>
              </a:rPr>
              <a:t>雅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智教师比武大赛状元</a:t>
            </a:r>
            <a:endParaRPr lang="en-US" altLang="zh-CN" sz="2400" b="1" dirty="0" smtClean="0">
              <a:solidFill>
                <a:srgbClr val="FFFF00"/>
              </a:solidFill>
            </a:endParaRPr>
          </a:p>
          <a:p>
            <a:r>
              <a:rPr lang="zh-CN" altLang="en-US" sz="2400" b="1" dirty="0">
                <a:solidFill>
                  <a:srgbClr val="FFFF00"/>
                </a:solidFill>
              </a:rPr>
              <a:t>雅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智教师演讲榜眼</a:t>
            </a:r>
            <a:endParaRPr lang="en-US" altLang="zh-CN" sz="2400" b="1" dirty="0" smtClean="0">
              <a:solidFill>
                <a:srgbClr val="FFFF00"/>
              </a:solidFill>
            </a:endParaRPr>
          </a:p>
          <a:p>
            <a:r>
              <a:rPr lang="zh-CN" altLang="en-US" sz="2400" b="1" dirty="0" smtClean="0">
                <a:solidFill>
                  <a:srgbClr val="FFFF00"/>
                </a:solidFill>
              </a:rPr>
              <a:t>四真大语文师训主管</a:t>
            </a:r>
            <a:endParaRPr lang="en-US" altLang="zh-CN" sz="2400" b="1" dirty="0" smtClean="0">
              <a:solidFill>
                <a:srgbClr val="FFFF00"/>
              </a:solidFill>
            </a:endParaRPr>
          </a:p>
          <a:p>
            <a:r>
              <a:rPr lang="zh-CN" altLang="en-US" sz="2400" b="1" dirty="0" smtClean="0">
                <a:solidFill>
                  <a:srgbClr val="FFFF00"/>
                </a:solidFill>
              </a:rPr>
              <a:t>家庭教育讲师</a:t>
            </a:r>
            <a:endParaRPr lang="en-US" altLang="zh-CN" sz="2400" b="1" dirty="0" smtClean="0">
              <a:solidFill>
                <a:srgbClr val="FFFF00"/>
              </a:solidFill>
            </a:endParaRPr>
          </a:p>
          <a:p>
            <a:r>
              <a:rPr lang="zh-CN" altLang="en-US" sz="2400" b="1" dirty="0" smtClean="0">
                <a:solidFill>
                  <a:srgbClr val="FFFF00"/>
                </a:solidFill>
              </a:rPr>
              <a:t>快速记忆金牌讲师</a:t>
            </a:r>
            <a:endParaRPr lang="en-US" altLang="zh-CN" sz="2400" b="1" dirty="0" smtClean="0">
              <a:solidFill>
                <a:srgbClr val="FFFF00"/>
              </a:solidFill>
            </a:endParaRPr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473" y="0"/>
            <a:ext cx="3441017" cy="344101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813540" y="3445675"/>
            <a:ext cx="1661993" cy="23083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C0000"/>
                </a:solidFill>
              </a:rPr>
              <a:t>浸淫讲台十七年</a:t>
            </a:r>
            <a:endParaRPr lang="en-US" altLang="zh-CN" sz="2400" b="1" dirty="0" smtClean="0">
              <a:solidFill>
                <a:srgbClr val="CC0000"/>
              </a:solidFill>
            </a:endParaRPr>
          </a:p>
          <a:p>
            <a:r>
              <a:rPr lang="zh-CN" altLang="en-US" sz="2400" b="1" dirty="0" smtClean="0">
                <a:solidFill>
                  <a:srgbClr val="CC0000"/>
                </a:solidFill>
              </a:rPr>
              <a:t>阅读写作见真功</a:t>
            </a:r>
            <a:endParaRPr lang="en-US" altLang="zh-CN" sz="2400" b="1" dirty="0" smtClean="0">
              <a:solidFill>
                <a:srgbClr val="CC0000"/>
              </a:solidFill>
            </a:endParaRPr>
          </a:p>
          <a:p>
            <a:r>
              <a:rPr lang="zh-CN" altLang="en-US" sz="2400" b="1" dirty="0" smtClean="0">
                <a:solidFill>
                  <a:srgbClr val="CC0000"/>
                </a:solidFill>
              </a:rPr>
              <a:t>不辞辛苦生华发</a:t>
            </a:r>
            <a:endParaRPr lang="en-US" altLang="zh-CN" sz="2400" b="1" dirty="0" smtClean="0">
              <a:solidFill>
                <a:srgbClr val="CC0000"/>
              </a:solidFill>
            </a:endParaRPr>
          </a:p>
          <a:p>
            <a:r>
              <a:rPr lang="zh-CN" altLang="en-US" sz="2400" b="1" dirty="0" smtClean="0">
                <a:solidFill>
                  <a:srgbClr val="CC0000"/>
                </a:solidFill>
              </a:rPr>
              <a:t>但育桃李笑春风</a:t>
            </a:r>
            <a:endParaRPr lang="zh-CN" altLang="en-US" sz="2400" b="1" dirty="0">
              <a:solidFill>
                <a:srgbClr val="CC0000"/>
              </a:solidFill>
            </a:endParaRPr>
          </a:p>
        </p:txBody>
      </p:sp>
      <p:pic>
        <p:nvPicPr>
          <p:cNvPr id="12" name="图片 10" descr="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8973" y="117030"/>
            <a:ext cx="2651125" cy="4032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873080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55520" y="386080"/>
            <a:ext cx="3048000" cy="77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6147" name="图片 1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793" y="293370"/>
            <a:ext cx="2651125" cy="40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668515" y="970855"/>
            <a:ext cx="4635006" cy="5856395"/>
          </a:xfrm>
          <a:prstGeom prst="rect">
            <a:avLst/>
          </a:prstGeom>
          <a:noFill/>
          <a:ln w="9525">
            <a:solidFill>
              <a:srgbClr val="61AFD9"/>
            </a:solidFill>
            <a:miter lim="800000"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要点一：不动笔墨不审题。</a:t>
            </a:r>
            <a:endParaRPr lang="en-US" altLang="zh-CN" sz="28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要点二：设错点</a:t>
            </a:r>
            <a:r>
              <a:rPr lang="en-US" altLang="zh-CN" sz="28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【</a:t>
            </a:r>
            <a:r>
              <a:rPr lang="zh-CN" altLang="en-US" sz="28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内容设错；手法设错；情感（主旨）设错。</a:t>
            </a:r>
            <a:r>
              <a:rPr lang="en-US" altLang="zh-CN" sz="28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要点三：研读选项</a:t>
            </a:r>
            <a:r>
              <a:rPr lang="en-US" altLang="zh-CN" sz="28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【</a:t>
            </a:r>
            <a:r>
              <a:rPr lang="zh-CN" altLang="en-US" sz="28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每一个标点要停下来，结合文章进行思考</a:t>
            </a:r>
            <a:r>
              <a:rPr lang="en-US" altLang="zh-CN" sz="28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要点四：遇到相关的手法要理解清楚。</a:t>
            </a:r>
            <a:endParaRPr lang="zh-CN" altLang="en-US" sz="28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2725" y="198051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【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记一记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】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495" y="206475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9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文本框 11268"/>
          <p:cNvSpPr txBox="1"/>
          <p:nvPr/>
        </p:nvSpPr>
        <p:spPr>
          <a:xfrm>
            <a:off x="899709" y="782826"/>
            <a:ext cx="10200005" cy="33547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 smtClean="0"/>
              <a:t>村晚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 smtClean="0"/>
              <a:t>草</a:t>
            </a:r>
            <a:r>
              <a:rPr lang="zh-CN" altLang="en-US" sz="2800" b="1" dirty="0"/>
              <a:t>满池塘水满陂，</a:t>
            </a:r>
            <a:r>
              <a:rPr lang="zh-CN" altLang="en-US" sz="2800" b="1" dirty="0">
                <a:solidFill>
                  <a:srgbClr val="FF0000"/>
                </a:solidFill>
              </a:rPr>
              <a:t>山衔落日</a:t>
            </a:r>
            <a:r>
              <a:rPr lang="zh-CN" altLang="en-US" sz="2800" b="1" dirty="0"/>
              <a:t>浸寒漪。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/>
              <a:t>牧童归去横牛背，短笛无腔信口吹。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下列关于这首古诗的说法，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错误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的一项是（   ）（</a:t>
            </a:r>
            <a:r>
              <a:rPr lang="en-US" altLang="zh-CN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3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分</a:t>
            </a:r>
            <a:r>
              <a:rPr lang="zh-CN" altLang="en-US" sz="28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）</a:t>
            </a:r>
            <a:endParaRPr lang="en-US" altLang="zh-CN" sz="28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A.“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山衔落日”写出了日落时的景象，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化静为动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，形象生动。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zh-CN" altLang="en-US" sz="36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zh-CN" altLang="en-US" sz="3600" dirty="0" smtClean="0"/>
              <a:t>      </a:t>
            </a:r>
            <a:r>
              <a:rPr lang="zh-CN" altLang="en-US" sz="3600" b="1" dirty="0" smtClean="0"/>
              <a:t> </a:t>
            </a:r>
            <a:endParaRPr lang="zh-CN" altLang="en-US" sz="36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8739"/>
            <a:ext cx="4188080" cy="278926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2725" y="198051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【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练一练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】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05063" y="3776351"/>
            <a:ext cx="65590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化静为动：描写手法中动静结合方法之一，看到的是静景，但作者把静景写成了动景。</a:t>
            </a:r>
            <a:endParaRPr lang="en-US" altLang="zh-CN" sz="3200" b="1" dirty="0" smtClean="0">
              <a:solidFill>
                <a:srgbClr val="002060"/>
              </a:solidFill>
            </a:endParaRPr>
          </a:p>
          <a:p>
            <a:r>
              <a:rPr lang="zh-CN" altLang="en-US" sz="3200" b="1" dirty="0" smtClean="0">
                <a:solidFill>
                  <a:srgbClr val="002060"/>
                </a:solidFill>
              </a:rPr>
              <a:t>例：</a:t>
            </a:r>
            <a:endParaRPr lang="en-US" altLang="zh-CN" sz="3200" b="1" dirty="0" smtClean="0">
              <a:solidFill>
                <a:srgbClr val="002060"/>
              </a:solidFill>
            </a:endParaRPr>
          </a:p>
          <a:p>
            <a:r>
              <a:rPr lang="zh-CN" altLang="en-US" sz="3200" b="1" dirty="0" smtClean="0">
                <a:solidFill>
                  <a:srgbClr val="002060"/>
                </a:solidFill>
              </a:rPr>
              <a:t>一水护田将绿绕，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两山</a:t>
            </a:r>
            <a:r>
              <a:rPr lang="zh-CN" altLang="en-US" sz="3200" b="1" dirty="0" smtClean="0"/>
              <a:t>排闼送青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来。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  <p:pic>
        <p:nvPicPr>
          <p:cNvPr id="9" name="图片 1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793" y="293370"/>
            <a:ext cx="2651125" cy="403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文本框 11268"/>
          <p:cNvSpPr txBox="1"/>
          <p:nvPr/>
        </p:nvSpPr>
        <p:spPr>
          <a:xfrm>
            <a:off x="899709" y="782826"/>
            <a:ext cx="10200005" cy="2800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 smtClean="0"/>
              <a:t>村晚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 smtClean="0"/>
              <a:t>草</a:t>
            </a:r>
            <a:r>
              <a:rPr lang="zh-CN" altLang="en-US" sz="2800" b="1" dirty="0">
                <a:solidFill>
                  <a:srgbClr val="FF0000"/>
                </a:solidFill>
              </a:rPr>
              <a:t>满</a:t>
            </a:r>
            <a:r>
              <a:rPr lang="zh-CN" altLang="en-US" sz="2800" b="1" dirty="0"/>
              <a:t>池塘水</a:t>
            </a:r>
            <a:r>
              <a:rPr lang="zh-CN" altLang="en-US" sz="2800" b="1" dirty="0">
                <a:solidFill>
                  <a:srgbClr val="FF0000"/>
                </a:solidFill>
              </a:rPr>
              <a:t>满</a:t>
            </a:r>
            <a:r>
              <a:rPr lang="zh-CN" altLang="en-US" sz="2800" b="1" dirty="0"/>
              <a:t>陂，山衔落日浸寒漪。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/>
              <a:t>牧童归去横牛背，短笛无腔信口吹。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下列关于这首古诗的说法，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错误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的一项是（   ）（</a:t>
            </a:r>
            <a:r>
              <a:rPr lang="en-US" altLang="zh-CN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3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分</a:t>
            </a:r>
            <a:r>
              <a:rPr lang="zh-CN" altLang="en-US" sz="28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）</a:t>
            </a:r>
            <a:endParaRPr lang="en-US" altLang="zh-CN" sz="28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B.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两个“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满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”字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生动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地写出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了草长满池塘四周，池水漫上塘岸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的景象</a:t>
            </a:r>
            <a:r>
              <a:rPr lang="zh-CN" altLang="en-US" sz="28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。</a:t>
            </a:r>
            <a:r>
              <a:rPr lang="zh-CN" altLang="en-US" sz="3600" dirty="0" smtClean="0"/>
              <a:t>  </a:t>
            </a:r>
            <a:r>
              <a:rPr lang="zh-CN" altLang="en-US" sz="3600" b="1" dirty="0" smtClean="0"/>
              <a:t> </a:t>
            </a:r>
            <a:endParaRPr lang="zh-CN" altLang="en-US" sz="36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182725" y="198051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【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练一练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】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0485" y="4505799"/>
            <a:ext cx="6559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炼字：对诗中的重点词进行分析。</a:t>
            </a:r>
            <a:endParaRPr lang="en-US" altLang="zh-CN" sz="3200" b="1" dirty="0" smtClean="0">
              <a:solidFill>
                <a:srgbClr val="002060"/>
              </a:solidFill>
            </a:endParaRPr>
          </a:p>
          <a:p>
            <a:r>
              <a:rPr lang="zh-CN" altLang="en-US" sz="3200" b="1" dirty="0" smtClean="0">
                <a:solidFill>
                  <a:srgbClr val="002060"/>
                </a:solidFill>
              </a:rPr>
              <a:t>什么词性</a:t>
            </a:r>
            <a:r>
              <a:rPr lang="zh-CN" altLang="en-US" sz="3200" b="1" dirty="0">
                <a:solidFill>
                  <a:srgbClr val="002060"/>
                </a:solidFill>
              </a:rPr>
              <a:t>？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写谁？什么作用？什么特征？什么情感？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68" y="3529174"/>
            <a:ext cx="4236871" cy="3154627"/>
          </a:xfrm>
          <a:prstGeom prst="rect">
            <a:avLst/>
          </a:prstGeom>
        </p:spPr>
      </p:pic>
      <p:pic>
        <p:nvPicPr>
          <p:cNvPr id="9" name="图片 1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793" y="293370"/>
            <a:ext cx="2651125" cy="4032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287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文本框 11268"/>
          <p:cNvSpPr txBox="1"/>
          <p:nvPr/>
        </p:nvSpPr>
        <p:spPr>
          <a:xfrm>
            <a:off x="899709" y="782826"/>
            <a:ext cx="10200005" cy="22467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 smtClean="0"/>
              <a:t>村晚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 smtClean="0"/>
              <a:t>草</a:t>
            </a:r>
            <a:r>
              <a:rPr lang="zh-CN" altLang="en-US" sz="2800" b="1" dirty="0">
                <a:solidFill>
                  <a:srgbClr val="FF0000"/>
                </a:solidFill>
              </a:rPr>
              <a:t>满</a:t>
            </a:r>
            <a:r>
              <a:rPr lang="zh-CN" altLang="en-US" sz="2800" b="1" dirty="0"/>
              <a:t>池塘水</a:t>
            </a:r>
            <a:r>
              <a:rPr lang="zh-CN" altLang="en-US" sz="2800" b="1" dirty="0">
                <a:solidFill>
                  <a:srgbClr val="FF0000"/>
                </a:solidFill>
              </a:rPr>
              <a:t>满</a:t>
            </a:r>
            <a:r>
              <a:rPr lang="zh-CN" altLang="en-US" sz="2800" b="1" dirty="0"/>
              <a:t>陂，山衔落日浸寒漪。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/>
              <a:t>牧童归去横牛背，短笛无腔信口吹。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下列关于这首古诗的说法，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错误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的一项是（   ）（</a:t>
            </a:r>
            <a:r>
              <a:rPr lang="en-US" altLang="zh-CN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3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分</a:t>
            </a:r>
            <a:r>
              <a:rPr lang="zh-CN" altLang="en-US" sz="28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）</a:t>
            </a:r>
            <a:endParaRPr lang="en-US" altLang="zh-CN" sz="28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C.“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浸”字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生动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地描绘了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落日和山倒映在水中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的景象。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2725" y="198051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【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练一练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】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8652" y="3987184"/>
            <a:ext cx="6559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炼字：对诗中的重点词进行分析。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</a:rPr>
              <a:t>什么词性</a:t>
            </a:r>
            <a:r>
              <a:rPr lang="zh-CN" altLang="en-US" sz="3200" b="1" dirty="0">
                <a:solidFill>
                  <a:srgbClr val="FF0000"/>
                </a:solidFill>
              </a:rPr>
              <a:t>？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写谁？什么作用？什么特征？什么情感？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9"/>
          <a:stretch/>
        </p:blipFill>
        <p:spPr>
          <a:xfrm>
            <a:off x="182725" y="3614370"/>
            <a:ext cx="2442950" cy="3132314"/>
          </a:xfrm>
          <a:prstGeom prst="rect">
            <a:avLst/>
          </a:prstGeom>
        </p:spPr>
      </p:pic>
      <p:pic>
        <p:nvPicPr>
          <p:cNvPr id="9" name="图片 1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793" y="293370"/>
            <a:ext cx="2651125" cy="4032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8848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文本框 11268"/>
          <p:cNvSpPr txBox="1"/>
          <p:nvPr/>
        </p:nvSpPr>
        <p:spPr>
          <a:xfrm>
            <a:off x="899709" y="782826"/>
            <a:ext cx="9868375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 smtClean="0"/>
              <a:t>村晚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 smtClean="0"/>
              <a:t>草</a:t>
            </a:r>
            <a:r>
              <a:rPr lang="zh-CN" altLang="en-US" sz="2800" b="1" dirty="0">
                <a:solidFill>
                  <a:srgbClr val="FF0000"/>
                </a:solidFill>
              </a:rPr>
              <a:t>满</a:t>
            </a:r>
            <a:r>
              <a:rPr lang="zh-CN" altLang="en-US" sz="2800" b="1" dirty="0"/>
              <a:t>池塘水</a:t>
            </a:r>
            <a:r>
              <a:rPr lang="zh-CN" altLang="en-US" sz="2800" b="1" dirty="0">
                <a:solidFill>
                  <a:srgbClr val="FF0000"/>
                </a:solidFill>
              </a:rPr>
              <a:t>满</a:t>
            </a:r>
            <a:r>
              <a:rPr lang="zh-CN" altLang="en-US" sz="2800" b="1" dirty="0"/>
              <a:t>陂，山衔落日浸寒漪。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/>
              <a:t>牧童归去横牛背，短笛无腔信口吹。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下列关于这首古诗的说法，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错误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的一项是（   ）（</a:t>
            </a:r>
            <a:r>
              <a:rPr lang="en-US" altLang="zh-CN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3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分</a:t>
            </a:r>
            <a:r>
              <a:rPr lang="zh-CN" altLang="en-US" sz="28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）</a:t>
            </a:r>
            <a:endParaRPr lang="en-US" altLang="zh-CN" sz="28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D.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作者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先写静景后写动景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由远及近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，景物层次分明，构成一幅幽静美丽的田园风光图。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2725" y="198051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【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练一练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】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05013" y="3605718"/>
            <a:ext cx="53299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先静后动：描写中动静结合的手法之一。要注意哪个先，哪个后。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</a:rPr>
              <a:t>由远及近：描写中空间顺序之一，要注意由远及近或由近及远在文本中的体现。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0425"/>
            <a:ext cx="4762500" cy="3457575"/>
          </a:xfrm>
          <a:prstGeom prst="rect">
            <a:avLst/>
          </a:prstGeom>
        </p:spPr>
      </p:pic>
      <p:pic>
        <p:nvPicPr>
          <p:cNvPr id="9" name="图片 1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793" y="293370"/>
            <a:ext cx="2651125" cy="4032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31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文本框 11268"/>
          <p:cNvSpPr txBox="1"/>
          <p:nvPr/>
        </p:nvSpPr>
        <p:spPr>
          <a:xfrm>
            <a:off x="899709" y="782826"/>
            <a:ext cx="9868375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 smtClean="0"/>
              <a:t>村晚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 smtClean="0"/>
              <a:t>草</a:t>
            </a:r>
            <a:r>
              <a:rPr lang="zh-CN" altLang="en-US" sz="2800" b="1" dirty="0">
                <a:solidFill>
                  <a:srgbClr val="FF0000"/>
                </a:solidFill>
              </a:rPr>
              <a:t>满</a:t>
            </a:r>
            <a:r>
              <a:rPr lang="zh-CN" altLang="en-US" sz="2800" b="1" dirty="0"/>
              <a:t>池塘水</a:t>
            </a:r>
            <a:r>
              <a:rPr lang="zh-CN" altLang="en-US" sz="2800" b="1" dirty="0">
                <a:solidFill>
                  <a:srgbClr val="FF0000"/>
                </a:solidFill>
              </a:rPr>
              <a:t>满</a:t>
            </a:r>
            <a:r>
              <a:rPr lang="zh-CN" altLang="en-US" sz="2800" b="1" dirty="0"/>
              <a:t>陂，山衔落日浸寒漪。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/>
              <a:t>牧童归去横牛背，短笛无腔信口吹。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8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答案：</a:t>
            </a:r>
            <a:r>
              <a:rPr lang="en-US" altLang="zh-CN" sz="28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D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8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不是先写静景后写动景，后面的是静景。即使用到了化静为动的手法，仍旧是静景；不是由远及近，而是由近及远。</a:t>
            </a:r>
            <a:endParaRPr lang="zh-CN" altLang="en-US" sz="28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2725" y="198051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【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练一练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】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05013" y="3605718"/>
            <a:ext cx="53299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先静后动：描写中动静结合的手法之一。要注意哪个先，哪个后。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</a:rPr>
              <a:t>由远及近：描写中空间顺序之一，要注意由远及近或由近及远在文本中的体现。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0425"/>
            <a:ext cx="4762500" cy="3457575"/>
          </a:xfrm>
          <a:prstGeom prst="rect">
            <a:avLst/>
          </a:prstGeom>
        </p:spPr>
      </p:pic>
      <p:pic>
        <p:nvPicPr>
          <p:cNvPr id="6" name="图片 1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793" y="293370"/>
            <a:ext cx="2651125" cy="4032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143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文本框 11268"/>
          <p:cNvSpPr txBox="1"/>
          <p:nvPr/>
        </p:nvSpPr>
        <p:spPr>
          <a:xfrm>
            <a:off x="654050" y="1161985"/>
            <a:ext cx="10200005" cy="35394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 dirty="0"/>
              <a:t>                   </a:t>
            </a:r>
            <a:r>
              <a:rPr lang="en-US" altLang="zh-CN" b="1" dirty="0">
                <a:solidFill>
                  <a:srgbClr val="FF0000"/>
                </a:solidFill>
              </a:rPr>
              <a:t>  </a:t>
            </a:r>
            <a:r>
              <a:rPr lang="zh-CN" altLang="en-US" b="1" dirty="0" smtClean="0">
                <a:solidFill>
                  <a:srgbClr val="FF0000"/>
                </a:solidFill>
              </a:rPr>
              <a:t>本课重点：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①理解文章抓要素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人</a:t>
            </a:r>
            <a:r>
              <a:rPr lang="en-US" altLang="zh-CN" b="1" dirty="0" smtClean="0">
                <a:solidFill>
                  <a:srgbClr val="FF0000"/>
                </a:solidFill>
              </a:rPr>
              <a:t>【</a:t>
            </a:r>
            <a:r>
              <a:rPr lang="zh-CN" altLang="en-US" b="1" dirty="0" smtClean="0">
                <a:solidFill>
                  <a:srgbClr val="FF0000"/>
                </a:solidFill>
              </a:rPr>
              <a:t>物</a:t>
            </a:r>
            <a:r>
              <a:rPr lang="en-US" altLang="zh-CN" b="1" dirty="0" smtClean="0">
                <a:solidFill>
                  <a:srgbClr val="FF0000"/>
                </a:solidFill>
              </a:rPr>
              <a:t>】+</a:t>
            </a:r>
            <a:r>
              <a:rPr lang="zh-CN" altLang="en-US" b="1" dirty="0" smtClean="0">
                <a:solidFill>
                  <a:srgbClr val="FF0000"/>
                </a:solidFill>
              </a:rPr>
              <a:t>特征关联</a:t>
            </a:r>
            <a:r>
              <a:rPr lang="en-US" altLang="zh-CN" b="1" dirty="0" smtClean="0">
                <a:solidFill>
                  <a:srgbClr val="FF0000"/>
                </a:solidFill>
              </a:rPr>
              <a:t>+</a:t>
            </a:r>
            <a:r>
              <a:rPr lang="zh-CN" altLang="en-US" b="1" dirty="0" smtClean="0">
                <a:solidFill>
                  <a:srgbClr val="FF0000"/>
                </a:solidFill>
              </a:rPr>
              <a:t>影响（感受和作者情感）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 smtClean="0"/>
              <a:t>②不动笔墨不审题</a:t>
            </a:r>
            <a:endParaRPr lang="en-US" altLang="zh-CN" b="1" dirty="0" smtClean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 smtClean="0"/>
              <a:t>画出重点，</a:t>
            </a:r>
            <a:endParaRPr lang="en-US" altLang="zh-CN" b="1" dirty="0" smtClean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 smtClean="0"/>
              <a:t>一个标题停下来思考一次；</a:t>
            </a:r>
            <a:endParaRPr lang="en-US" altLang="zh-CN" b="1" dirty="0" smtClean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 smtClean="0"/>
              <a:t>理解概念。</a:t>
            </a:r>
            <a:endParaRPr lang="zh-CN" altLang="en-US" b="1" dirty="0"/>
          </a:p>
        </p:txBody>
      </p:sp>
      <p:pic>
        <p:nvPicPr>
          <p:cNvPr id="2" name="图片 1" descr="timg3ED3ZZ5V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51673" y="4107976"/>
            <a:ext cx="4940327" cy="27500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2725" y="198051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【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说一说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】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  <p:pic>
        <p:nvPicPr>
          <p:cNvPr id="7" name="图片 1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793" y="293370"/>
            <a:ext cx="2651125" cy="403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/>
        </p:nvSpPr>
        <p:spPr>
          <a:xfrm>
            <a:off x="252843" y="868680"/>
            <a:ext cx="8249711" cy="5430520"/>
          </a:xfrm>
          <a:prstGeom prst="rect">
            <a:avLst/>
          </a:prstGeom>
        </p:spPr>
        <p:txBody>
          <a:bodyPr/>
          <a:lstStyle>
            <a:lvl1pPr marL="178435" indent="-178435" algn="l" defTabSz="713105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2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534670" indent="-178435" algn="l" defTabSz="71310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9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891540" indent="-178435" algn="l" defTabSz="71310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6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248410" indent="-178435" algn="l" defTabSz="71310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604645" indent="-178435" algn="l" defTabSz="71310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1961515" indent="-178435" algn="l" defTabSz="71310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317750" indent="-178435" algn="l" defTabSz="71310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2674620" indent="-178435" algn="l" defTabSz="71310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031490" indent="-178435" algn="l" defTabSz="71310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marL="609600" indent="-609600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charset="-122"/>
                <a:cs typeface="微软雅黑" panose="020B0503020204020204" charset="-122"/>
              </a:rPr>
              <a:t>赋得暮雨送李胄①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charset="-122"/>
                <a:cs typeface="微软雅黑" panose="020B0503020204020204" charset="-122"/>
              </a:rPr>
              <a:t>       韦应物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charset="-122"/>
                <a:cs typeface="微软雅黑" panose="020B0503020204020204" charset="-122"/>
              </a:rPr>
              <a:t>楚江②微雨里，建业③暮钟时④。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charset="-122"/>
                <a:cs typeface="微软雅黑" panose="020B0503020204020204" charset="-122"/>
              </a:rPr>
              <a:t>漠漠帆来重，冥冥鸟去迟。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charset="-122"/>
                <a:cs typeface="微软雅黑" panose="020B0503020204020204" charset="-122"/>
              </a:rPr>
              <a:t>海门⑤深不见，浦⑥树远含滋⑦。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charset="-122"/>
                <a:cs typeface="微软雅黑" panose="020B0503020204020204" charset="-122"/>
              </a:rPr>
              <a:t>相送情无限，沾襟比散丝⑧。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000" dirty="0">
                <a:latin typeface="微软雅黑" panose="020B0503020204020204" charset="-122"/>
                <a:cs typeface="微软雅黑" panose="020B0503020204020204" charset="-122"/>
              </a:rPr>
              <a:t>注释</a:t>
            </a:r>
            <a:r>
              <a:rPr lang="en-US" altLang="zh-CN" sz="2000" dirty="0" smtClean="0">
                <a:latin typeface="微软雅黑" panose="020B0503020204020204" charset="-122"/>
                <a:cs typeface="微软雅黑" panose="020B0503020204020204" charset="-122"/>
              </a:rPr>
              <a:t>】①</a:t>
            </a:r>
            <a:r>
              <a:rPr lang="zh-CN" altLang="en-US" sz="2000" dirty="0">
                <a:latin typeface="微软雅黑" panose="020B0503020204020204" charset="-122"/>
                <a:cs typeface="微软雅黑" panose="020B0503020204020204" charset="-122"/>
              </a:rPr>
              <a:t>赋得：分题赋诗。这里分得的题目是“暮雨”，故称“赋得暮雨”。这是唐代诗人韦应物送别好友李胄时写的一首送别诗。②楚江：指长江。③建业：今江苏南京。④暮钟时：敲暮钟的时候。⑤海门：长江入海处，在今江苏省海门市。⑥浦：近岸的水面。⑦含滋：湿润，带着水汽。滋，润泽。⑧散丝</a:t>
            </a:r>
            <a:r>
              <a:rPr lang="en-US" altLang="zh-CN" sz="2000" dirty="0">
                <a:latin typeface="微软雅黑" panose="020B0503020204020204" charset="-122"/>
                <a:cs typeface="微软雅黑" panose="020B0503020204020204" charset="-122"/>
              </a:rPr>
              <a:t>:</a:t>
            </a:r>
            <a:r>
              <a:rPr lang="zh-CN" altLang="en-US" sz="2000" dirty="0">
                <a:latin typeface="微软雅黑" panose="020B0503020204020204" charset="-122"/>
                <a:cs typeface="微软雅黑" panose="020B0503020204020204" charset="-122"/>
              </a:rPr>
              <a:t>雨丝。</a:t>
            </a:r>
          </a:p>
          <a:p>
            <a:pPr marL="609600" indent="-609600">
              <a:lnSpc>
                <a:spcPct val="150000"/>
              </a:lnSpc>
              <a:buNone/>
            </a:pPr>
            <a:endParaRPr lang="zh-CN" altLang="en-US" sz="2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0050" y="161925"/>
            <a:ext cx="20364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accent6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用一用</a:t>
            </a:r>
            <a:endParaRPr lang="zh-CN" altLang="en-US" sz="4000" b="1" dirty="0">
              <a:solidFill>
                <a:schemeClr val="accent6">
                  <a:lumMod val="5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26346" y="0"/>
            <a:ext cx="67524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下面</a:t>
            </a:r>
            <a:r>
              <a:rPr lang="zh-CN" altLang="en-US" sz="2000" dirty="0">
                <a:solidFill>
                  <a:srgbClr val="FF0000"/>
                </a:solidFill>
              </a:rPr>
              <a:t>对本诗的理解或赏析正确的两项是（     ）（4分</a:t>
            </a:r>
            <a:r>
              <a:rPr lang="zh-CN" altLang="en-US" sz="2000" dirty="0" smtClean="0">
                <a:solidFill>
                  <a:srgbClr val="FF0000"/>
                </a:solidFill>
              </a:rPr>
              <a:t>）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A</a:t>
            </a:r>
            <a:r>
              <a:rPr lang="zh-CN" altLang="en-US" sz="2000" dirty="0">
                <a:solidFill>
                  <a:srgbClr val="FF0000"/>
                </a:solidFill>
              </a:rPr>
              <a:t>．古诗常借助景物来抒发情感。本诗通过写“雨”“江”“帆”“鸟”“树”等景物，抒发了离别伤感之情和对家乡的思念之情。 </a:t>
            </a: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B</a:t>
            </a:r>
            <a:r>
              <a:rPr lang="zh-CN" altLang="en-US" sz="2000" dirty="0">
                <a:solidFill>
                  <a:srgbClr val="FF0000"/>
                </a:solidFill>
              </a:rPr>
              <a:t>．从景物状态看，动与静相结合。例如颔联中帆来鸟去为动，但帆重犹不能进，鸟迟似不振翅，这又显出相对的静来。</a:t>
            </a: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C</a:t>
            </a:r>
            <a:r>
              <a:rPr lang="zh-CN" altLang="en-US" sz="2000" dirty="0">
                <a:solidFill>
                  <a:srgbClr val="FF0000"/>
                </a:solidFill>
              </a:rPr>
              <a:t>．从画面设置看，帆行江上，鸟飞空中，背景空阔；海门深，浦树</a:t>
            </a:r>
            <a:r>
              <a:rPr lang="zh-CN" altLang="en-US" sz="2000" dirty="0" smtClean="0">
                <a:solidFill>
                  <a:srgbClr val="FF0000"/>
                </a:solidFill>
              </a:rPr>
              <a:t>远，背景深</a:t>
            </a:r>
            <a:r>
              <a:rPr lang="zh-CN" altLang="en-US" sz="2000" dirty="0">
                <a:solidFill>
                  <a:srgbClr val="FF0000"/>
                </a:solidFill>
              </a:rPr>
              <a:t>远。整个画面富有立体感。 </a:t>
            </a: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D</a:t>
            </a:r>
            <a:r>
              <a:rPr lang="zh-CN" altLang="en-US" sz="2000" dirty="0">
                <a:solidFill>
                  <a:srgbClr val="FF0000"/>
                </a:solidFill>
              </a:rPr>
              <a:t>．从全诗意境看，经过铺写渲染烟雨、暮色、重帆、迟鸟、海门、浦树，并与诗人的情怀交织起来，营造了一望无际、豁然开朗的意境。 </a:t>
            </a: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E</a:t>
            </a:r>
            <a:r>
              <a:rPr lang="zh-CN" altLang="en-US" sz="2000" dirty="0">
                <a:solidFill>
                  <a:srgbClr val="FF0000"/>
                </a:solidFill>
              </a:rPr>
              <a:t>．从情感表达看，尾联采用间接抒情的方式，把别泪和江面的雨丝交融在一起，委婉地表达出了内心的忧伤。 </a:t>
            </a:r>
          </a:p>
        </p:txBody>
      </p:sp>
      <p:pic>
        <p:nvPicPr>
          <p:cNvPr id="5" name="图片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089" y="5895975"/>
            <a:ext cx="2651125" cy="403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77687" y="2748970"/>
            <a:ext cx="48093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zh-CN" altLang="en-US" sz="7200" b="1" cap="none" spc="0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感谢聆听！</a:t>
            </a:r>
            <a:endParaRPr lang="zh-CN" altLang="en-US" sz="7200" b="1" cap="none" spc="0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图片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335" y="293370"/>
            <a:ext cx="5608583" cy="85304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403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拜师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905" y="1010920"/>
            <a:ext cx="9648825" cy="5237480"/>
          </a:xfrm>
          <a:prstGeom prst="round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40885" y="116840"/>
            <a:ext cx="247840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拜师礼</a:t>
            </a:r>
          </a:p>
        </p:txBody>
      </p:sp>
      <p:pic>
        <p:nvPicPr>
          <p:cNvPr id="6" name="图片 10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7793" y="293370"/>
            <a:ext cx="2651125" cy="4032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69" y="-8255"/>
            <a:ext cx="12213591" cy="68599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19525" y="180975"/>
            <a:ext cx="438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四真大语文弟子规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04147" y="1256453"/>
            <a:ext cx="4693073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我是四真大语文弟子</a:t>
            </a:r>
          </a:p>
          <a:p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我是一个有梦想的人</a:t>
            </a:r>
          </a:p>
          <a:p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我的身份是学生</a:t>
            </a:r>
          </a:p>
          <a:p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学生的责任是学习</a:t>
            </a:r>
          </a:p>
          <a:p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学习是自己的事</a:t>
            </a:r>
          </a:p>
          <a:p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吃自己的饭</a:t>
            </a:r>
          </a:p>
          <a:p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流自己的汗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501640" y="1256665"/>
            <a:ext cx="596900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自己的事情自己干</a:t>
            </a:r>
          </a:p>
          <a:p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靠天靠地靠父母不算是好汉</a:t>
            </a:r>
          </a:p>
          <a:p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我要做好汉爱自己爱学习</a:t>
            </a:r>
          </a:p>
          <a:p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快乐生活每一天</a:t>
            </a:r>
          </a:p>
          <a:p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我是一切的根源</a:t>
            </a:r>
          </a:p>
          <a:p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爱是唯一的答案</a:t>
            </a:r>
          </a:p>
          <a:p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行走在实现梦想的路上</a:t>
            </a:r>
          </a:p>
        </p:txBody>
      </p:sp>
      <p:pic>
        <p:nvPicPr>
          <p:cNvPr id="7" name="图片 10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7793" y="293370"/>
            <a:ext cx="2651125" cy="4032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39350" y="260648"/>
            <a:ext cx="11713301" cy="6336704"/>
          </a:xfrm>
          <a:prstGeom prst="rect">
            <a:avLst/>
          </a:prstGeom>
          <a:noFill/>
          <a:ln w="28575">
            <a:solidFill>
              <a:srgbClr val="81C1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文本框 17"/>
          <p:cNvSpPr txBox="1"/>
          <p:nvPr/>
        </p:nvSpPr>
        <p:spPr>
          <a:xfrm>
            <a:off x="401893" y="407978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9B81C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</a:rPr>
              <a:t>【</a:t>
            </a:r>
            <a:r>
              <a:rPr lang="zh-CN" altLang="en-US" sz="3200" b="1" dirty="0" smtClean="0">
                <a:solidFill>
                  <a:srgbClr val="79B81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知一知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9B81C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</a:rPr>
              <a:t>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9B81C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6147" name="图片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793" y="293370"/>
            <a:ext cx="2651125" cy="40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39350" y="992753"/>
            <a:ext cx="11713301" cy="527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村晚</a:t>
            </a:r>
            <a:endParaRPr lang="en-US" altLang="zh-CN" sz="2400" b="1" dirty="0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草满池塘水满陂，山衔落日浸寒漪。 </a:t>
            </a: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牧童归去横牛背，短笛无腔信口吹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幼圆" panose="02010509060101010101" charset="-122"/>
                <a:ea typeface="幼圆" panose="02010509060101010101" charset="-122"/>
              </a:rPr>
              <a:t>下列关于这首古诗的说法，错误的一项是（   ）（</a:t>
            </a:r>
            <a:r>
              <a:rPr lang="en-US" altLang="zh-CN" sz="2400" b="1" dirty="0" smtClean="0">
                <a:solidFill>
                  <a:srgbClr val="002060"/>
                </a:solidFill>
                <a:latin typeface="幼圆" panose="02010509060101010101" charset="-122"/>
                <a:ea typeface="幼圆" panose="02010509060101010101" charset="-122"/>
              </a:rPr>
              <a:t>3</a:t>
            </a:r>
            <a:r>
              <a:rPr lang="zh-CN" altLang="en-US" sz="2400" b="1" dirty="0" smtClean="0">
                <a:solidFill>
                  <a:srgbClr val="002060"/>
                </a:solidFill>
                <a:latin typeface="幼圆" panose="02010509060101010101" charset="-122"/>
                <a:ea typeface="幼圆" panose="02010509060101010101" charset="-122"/>
              </a:rPr>
              <a:t>分）</a:t>
            </a:r>
            <a:endParaRPr lang="en-US" altLang="zh-CN" sz="2400" b="1" dirty="0" smtClean="0">
              <a:solidFill>
                <a:srgbClr val="002060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幼圆" panose="02010509060101010101" charset="-122"/>
                <a:ea typeface="幼圆" panose="02010509060101010101" charset="-122"/>
              </a:rPr>
              <a:t>A.</a:t>
            </a:r>
            <a:r>
              <a:rPr lang="zh-CN" altLang="en-US" sz="2400" b="1" dirty="0" smtClean="0">
                <a:solidFill>
                  <a:srgbClr val="002060"/>
                </a:solidFill>
                <a:latin typeface="幼圆" panose="02010509060101010101" charset="-122"/>
                <a:ea typeface="幼圆" panose="02010509060101010101" charset="-122"/>
              </a:rPr>
              <a:t>“山衔落日”写出了日落时的景象，化静为动，形象生动。</a:t>
            </a:r>
            <a:endParaRPr lang="en-US" altLang="zh-CN" sz="2400" b="1" dirty="0" smtClean="0">
              <a:solidFill>
                <a:srgbClr val="002060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幼圆" panose="02010509060101010101" charset="-122"/>
                <a:ea typeface="幼圆" panose="02010509060101010101" charset="-122"/>
              </a:rPr>
              <a:t>B.</a:t>
            </a:r>
            <a:r>
              <a:rPr lang="zh-CN" altLang="en-US" sz="2400" b="1" dirty="0" smtClean="0">
                <a:solidFill>
                  <a:srgbClr val="002060"/>
                </a:solidFill>
                <a:latin typeface="幼圆" panose="02010509060101010101" charset="-122"/>
                <a:ea typeface="幼圆" panose="02010509060101010101" charset="-122"/>
              </a:rPr>
              <a:t>两个“满”字生动地写出了草长满池塘四周，池水漫上塘岸的景象。</a:t>
            </a:r>
            <a:endParaRPr lang="en-US" altLang="zh-CN" sz="2400" b="1" dirty="0" smtClean="0">
              <a:solidFill>
                <a:srgbClr val="002060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幼圆" panose="02010509060101010101" charset="-122"/>
                <a:ea typeface="幼圆" panose="02010509060101010101" charset="-122"/>
              </a:rPr>
              <a:t>C.</a:t>
            </a:r>
            <a:r>
              <a:rPr lang="zh-CN" altLang="en-US" sz="2400" b="1" dirty="0" smtClean="0">
                <a:solidFill>
                  <a:srgbClr val="002060"/>
                </a:solidFill>
                <a:latin typeface="幼圆" panose="02010509060101010101" charset="-122"/>
                <a:ea typeface="幼圆" panose="02010509060101010101" charset="-122"/>
              </a:rPr>
              <a:t>“浸”字生动地描绘了落日和山倒映在水中的景象。</a:t>
            </a:r>
            <a:endParaRPr lang="en-US" altLang="zh-CN" sz="2400" b="1" dirty="0" smtClean="0">
              <a:solidFill>
                <a:srgbClr val="002060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幼圆" panose="02010509060101010101" charset="-122"/>
                <a:ea typeface="幼圆" panose="02010509060101010101" charset="-122"/>
              </a:rPr>
              <a:t>D.</a:t>
            </a:r>
            <a:r>
              <a:rPr lang="zh-CN" altLang="en-US" sz="2400" b="1" dirty="0" smtClean="0">
                <a:solidFill>
                  <a:srgbClr val="002060"/>
                </a:solidFill>
                <a:latin typeface="幼圆" panose="02010509060101010101" charset="-122"/>
                <a:ea typeface="幼圆" panose="02010509060101010101" charset="-122"/>
              </a:rPr>
              <a:t>作者先写静景后写动景，由远及近，景物层次分明，构成一幅幽静美丽的田园风光图。</a:t>
            </a:r>
            <a:endParaRPr lang="zh-CN" altLang="en-US" sz="2400" b="1" dirty="0">
              <a:solidFill>
                <a:srgbClr val="002060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48025" y="1304925"/>
            <a:ext cx="5648325" cy="1924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72720" y="1186180"/>
            <a:ext cx="11798300" cy="263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宋体" panose="02010600040101010101" charset="-122"/>
              </a:rPr>
              <a:t>理解审题双翼飞</a:t>
            </a:r>
            <a:endParaRPr lang="zh-CN" alt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华文宋体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400" b="1" dirty="0">
                <a:solidFill>
                  <a:schemeClr val="accent4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            </a:t>
            </a:r>
            <a:r>
              <a:rPr lang="zh-CN" altLang="en-US" sz="4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【阅读】学习理解诗歌及审题的技巧</a:t>
            </a:r>
            <a:endParaRPr lang="zh-CN" altLang="en-US" sz="4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pic>
        <p:nvPicPr>
          <p:cNvPr id="6147" name="图片 1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793" y="293370"/>
            <a:ext cx="2651125" cy="403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63192" y="461953"/>
            <a:ext cx="275748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</a:rPr>
              <a:t>【记一记】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68145" y="1168400"/>
            <a:ext cx="92364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理解文章的技巧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r>
              <a:rPr lang="zh-CN" altLang="en-US" sz="3600" b="1" dirty="0" smtClean="0">
                <a:solidFill>
                  <a:srgbClr val="FF0000"/>
                </a:solidFill>
                <a:effectLst/>
              </a:rPr>
              <a:t>抓住要素；把握特征；形成关联；体会影响（自己的感受，作者的情感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）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zh-CN" altLang="en-US" sz="3600" b="1" dirty="0" smtClean="0">
                <a:solidFill>
                  <a:srgbClr val="FF0000"/>
                </a:solidFill>
              </a:rPr>
              <a:t>叙述型文章：</a:t>
            </a:r>
            <a:r>
              <a:rPr lang="zh-CN" altLang="en-US" sz="3600" b="1" dirty="0" smtClean="0">
                <a:solidFill>
                  <a:srgbClr val="7030A0"/>
                </a:solidFill>
              </a:rPr>
              <a:t>人</a:t>
            </a:r>
            <a:r>
              <a:rPr lang="en-US" altLang="zh-CN" sz="3600" b="1" dirty="0" smtClean="0">
                <a:solidFill>
                  <a:srgbClr val="7030A0"/>
                </a:solidFill>
              </a:rPr>
              <a:t>【</a:t>
            </a:r>
            <a:r>
              <a:rPr lang="zh-CN" altLang="en-US" sz="3600" b="1" dirty="0" smtClean="0">
                <a:solidFill>
                  <a:srgbClr val="7030A0"/>
                </a:solidFill>
              </a:rPr>
              <a:t>物</a:t>
            </a:r>
            <a:r>
              <a:rPr lang="en-US" altLang="zh-CN" sz="3600" b="1" dirty="0" smtClean="0">
                <a:solidFill>
                  <a:srgbClr val="7030A0"/>
                </a:solidFill>
              </a:rPr>
              <a:t>】+</a:t>
            </a:r>
            <a:r>
              <a:rPr lang="zh-CN" altLang="en-US" sz="3600" b="1" dirty="0" smtClean="0">
                <a:solidFill>
                  <a:srgbClr val="7030A0"/>
                </a:solidFill>
              </a:rPr>
              <a:t>事件</a:t>
            </a:r>
            <a:r>
              <a:rPr lang="en-US" altLang="zh-CN" sz="3600" b="1" dirty="0" smtClean="0">
                <a:solidFill>
                  <a:srgbClr val="7030A0"/>
                </a:solidFill>
              </a:rPr>
              <a:t>+</a:t>
            </a:r>
            <a:r>
              <a:rPr lang="zh-CN" altLang="en-US" sz="3600" b="1" dirty="0" smtClean="0">
                <a:solidFill>
                  <a:srgbClr val="7030A0"/>
                </a:solidFill>
              </a:rPr>
              <a:t>结果</a:t>
            </a:r>
            <a:endParaRPr lang="en-US" altLang="zh-CN" sz="3600" b="1" dirty="0" smtClean="0">
              <a:solidFill>
                <a:srgbClr val="7030A0"/>
              </a:solidFill>
            </a:endParaRPr>
          </a:p>
          <a:p>
            <a:r>
              <a:rPr lang="zh-CN" altLang="en-US" sz="3600" b="1" dirty="0" smtClean="0">
                <a:solidFill>
                  <a:srgbClr val="7030A0"/>
                </a:solidFill>
                <a:effectLst/>
              </a:rPr>
              <a:t>（如果有需要，可以加上时间、地点）</a:t>
            </a:r>
            <a:endParaRPr lang="en-US" altLang="zh-CN" sz="3600" b="1" dirty="0" smtClean="0">
              <a:solidFill>
                <a:srgbClr val="7030A0"/>
              </a:solidFill>
              <a:effectLst/>
            </a:endParaRPr>
          </a:p>
          <a:p>
            <a:r>
              <a:rPr lang="zh-CN" altLang="en-US" sz="3600" b="1" dirty="0" smtClean="0">
                <a:solidFill>
                  <a:srgbClr val="002060"/>
                </a:solidFill>
              </a:rPr>
              <a:t>描写型文章：人</a:t>
            </a:r>
            <a:r>
              <a:rPr lang="en-US" altLang="zh-CN" sz="3600" b="1" dirty="0" smtClean="0">
                <a:solidFill>
                  <a:srgbClr val="002060"/>
                </a:solidFill>
              </a:rPr>
              <a:t>【</a:t>
            </a:r>
            <a:r>
              <a:rPr lang="zh-CN" altLang="en-US" sz="3600" b="1" dirty="0" smtClean="0">
                <a:solidFill>
                  <a:srgbClr val="002060"/>
                </a:solidFill>
              </a:rPr>
              <a:t>物</a:t>
            </a:r>
            <a:r>
              <a:rPr lang="en-US" altLang="zh-CN" sz="3600" b="1" dirty="0" smtClean="0">
                <a:solidFill>
                  <a:srgbClr val="002060"/>
                </a:solidFill>
              </a:rPr>
              <a:t>】+</a:t>
            </a:r>
            <a:r>
              <a:rPr lang="zh-CN" altLang="en-US" sz="3600" b="1" dirty="0" smtClean="0">
                <a:solidFill>
                  <a:srgbClr val="002060"/>
                </a:solidFill>
              </a:rPr>
              <a:t>特征</a:t>
            </a:r>
            <a:r>
              <a:rPr lang="en-US" altLang="zh-CN" sz="3600" b="1" dirty="0" smtClean="0">
                <a:solidFill>
                  <a:srgbClr val="002060"/>
                </a:solidFill>
              </a:rPr>
              <a:t>+</a:t>
            </a:r>
            <a:r>
              <a:rPr lang="zh-CN" altLang="en-US" sz="3600" b="1" dirty="0" smtClean="0">
                <a:solidFill>
                  <a:srgbClr val="002060"/>
                </a:solidFill>
              </a:rPr>
              <a:t>影响</a:t>
            </a:r>
            <a:endParaRPr lang="en-US" altLang="zh-CN" sz="3600" b="1" dirty="0" smtClean="0">
              <a:solidFill>
                <a:srgbClr val="002060"/>
              </a:solidFill>
            </a:endParaRPr>
          </a:p>
          <a:p>
            <a:r>
              <a:rPr lang="zh-CN" altLang="en-US" sz="3600" b="1" dirty="0" smtClean="0">
                <a:solidFill>
                  <a:srgbClr val="FF0000"/>
                </a:solidFill>
                <a:effectLst/>
              </a:rPr>
              <a:t>抒情型文章：场景</a:t>
            </a:r>
            <a:r>
              <a:rPr lang="en-US" altLang="zh-CN" sz="3600" b="1" dirty="0" smtClean="0">
                <a:solidFill>
                  <a:srgbClr val="FF0000"/>
                </a:solidFill>
                <a:effectLst/>
              </a:rPr>
              <a:t>+</a:t>
            </a:r>
            <a:r>
              <a:rPr lang="zh-CN" altLang="en-US" sz="3600" b="1" dirty="0" smtClean="0">
                <a:solidFill>
                  <a:srgbClr val="FF0000"/>
                </a:solidFill>
                <a:effectLst/>
              </a:rPr>
              <a:t>特征</a:t>
            </a:r>
            <a:r>
              <a:rPr lang="en-US" altLang="zh-CN" sz="3600" b="1" dirty="0" smtClean="0">
                <a:solidFill>
                  <a:srgbClr val="FF0000"/>
                </a:solidFill>
                <a:effectLst/>
              </a:rPr>
              <a:t>+</a:t>
            </a:r>
            <a:r>
              <a:rPr lang="zh-CN" altLang="en-US" sz="3600" b="1" dirty="0" smtClean="0">
                <a:solidFill>
                  <a:srgbClr val="FF0000"/>
                </a:solidFill>
                <a:effectLst/>
              </a:rPr>
              <a:t>情感</a:t>
            </a:r>
            <a:endParaRPr lang="en-US" altLang="zh-CN" sz="3600" b="1" dirty="0" smtClean="0">
              <a:solidFill>
                <a:srgbClr val="FF0000"/>
              </a:solidFill>
              <a:effectLst/>
            </a:endParaRPr>
          </a:p>
          <a:p>
            <a:r>
              <a:rPr lang="zh-CN" altLang="en-US" sz="3600" b="1" dirty="0" smtClean="0">
                <a:solidFill>
                  <a:srgbClr val="FF0000"/>
                </a:solidFill>
                <a:effectLst/>
              </a:rPr>
              <a:t>说明型文章：对象</a:t>
            </a:r>
            <a:r>
              <a:rPr lang="en-US" altLang="zh-CN" sz="3600" b="1" dirty="0" smtClean="0">
                <a:solidFill>
                  <a:srgbClr val="FF0000"/>
                </a:solidFill>
                <a:effectLst/>
              </a:rPr>
              <a:t>+</a:t>
            </a:r>
            <a:r>
              <a:rPr lang="zh-CN" altLang="en-US" sz="3600" b="1" dirty="0" smtClean="0">
                <a:solidFill>
                  <a:srgbClr val="FF0000"/>
                </a:solidFill>
                <a:effectLst/>
              </a:rPr>
              <a:t>特征</a:t>
            </a:r>
            <a:r>
              <a:rPr lang="en-US" altLang="zh-CN" sz="3600" b="1" dirty="0" smtClean="0">
                <a:solidFill>
                  <a:srgbClr val="FF0000"/>
                </a:solidFill>
                <a:effectLst/>
              </a:rPr>
              <a:t>+</a:t>
            </a:r>
            <a:r>
              <a:rPr lang="zh-CN" altLang="en-US" sz="3600" b="1" dirty="0" smtClean="0">
                <a:solidFill>
                  <a:srgbClr val="FF0000"/>
                </a:solidFill>
                <a:effectLst/>
              </a:rPr>
              <a:t>意义（价值）</a:t>
            </a:r>
            <a:endParaRPr lang="en-US" altLang="zh-CN" sz="3600" b="1" dirty="0" smtClean="0">
              <a:solidFill>
                <a:srgbClr val="FF0000"/>
              </a:solidFill>
              <a:effectLst/>
            </a:endParaRPr>
          </a:p>
          <a:p>
            <a:r>
              <a:rPr lang="zh-CN" altLang="en-US" sz="3600" b="1" dirty="0" smtClean="0">
                <a:solidFill>
                  <a:srgbClr val="FF0000"/>
                </a:solidFill>
              </a:rPr>
              <a:t>议论型文章：观点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+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分析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+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呼吁</a:t>
            </a:r>
            <a:endParaRPr lang="en-US" altLang="zh-CN" sz="3600" b="1" dirty="0" smtClean="0">
              <a:solidFill>
                <a:srgbClr val="FF0000"/>
              </a:solidFill>
              <a:effectLst/>
            </a:endParaRPr>
          </a:p>
        </p:txBody>
      </p:sp>
      <p:pic>
        <p:nvPicPr>
          <p:cNvPr id="6147" name="图片 1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793" y="293370"/>
            <a:ext cx="2651125" cy="403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2725" y="198051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【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读一读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】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81055" y="1629336"/>
            <a:ext cx="7682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请大家大声朗读本诗，初步整体感知诗歌。</a:t>
            </a: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44574" y="2256862"/>
            <a:ext cx="95556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村晚</a:t>
            </a:r>
            <a:endParaRPr lang="en-US" altLang="zh-CN" sz="3600" b="1" dirty="0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草满池塘水满</a:t>
            </a:r>
            <a:r>
              <a:rPr lang="zh-CN" altLang="en-US" sz="36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陂</a:t>
            </a:r>
            <a:r>
              <a:rPr lang="zh-CN" altLang="en-US" sz="3600" b="1" dirty="0" smtClean="0">
                <a:latin typeface="+mj-ea"/>
                <a:ea typeface="+mj-ea"/>
              </a:rPr>
              <a:t>（</a:t>
            </a:r>
            <a:r>
              <a:rPr lang="en-US" altLang="zh-CN" sz="3600" b="1" dirty="0" err="1">
                <a:latin typeface="方正舒体" panose="02010601030101010101" pitchFamily="2" charset="-122"/>
                <a:ea typeface="方正舒体" panose="02010601030101010101" pitchFamily="2" charset="-122"/>
              </a:rPr>
              <a:t>bēi</a:t>
            </a:r>
            <a:r>
              <a:rPr lang="zh-CN" altLang="en-US" sz="3600" b="1" dirty="0" smtClean="0">
                <a:latin typeface="+mj-ea"/>
                <a:ea typeface="+mj-ea"/>
              </a:rPr>
              <a:t>）</a:t>
            </a:r>
            <a:r>
              <a:rPr lang="zh-CN" altLang="en-US" sz="3600" b="1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 ，</a:t>
            </a:r>
            <a:endParaRPr lang="en-US" altLang="zh-CN" sz="36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山</a:t>
            </a:r>
            <a:r>
              <a:rPr lang="zh-CN" altLang="en-US" sz="3600" b="1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衔落日浸寒</a:t>
            </a:r>
            <a:r>
              <a:rPr lang="zh-CN" altLang="en-US" sz="36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漪</a:t>
            </a:r>
            <a:r>
              <a:rPr lang="zh-CN" altLang="en-US" sz="3600" b="1" dirty="0" smtClean="0">
                <a:latin typeface="+mj-ea"/>
                <a:ea typeface="+mj-ea"/>
              </a:rPr>
              <a:t>（</a:t>
            </a:r>
            <a:r>
              <a:rPr lang="en-US" altLang="zh-CN" sz="3600" b="1" dirty="0" err="1" smtClean="0">
                <a:latin typeface="方正舒体" panose="02010601030101010101" pitchFamily="2" charset="-122"/>
                <a:ea typeface="方正舒体" panose="02010601030101010101" pitchFamily="2" charset="-122"/>
              </a:rPr>
              <a:t>yī</a:t>
            </a:r>
            <a:r>
              <a:rPr lang="zh-CN" altLang="en-US" sz="3600" b="1" dirty="0" smtClean="0">
                <a:latin typeface="+mj-ea"/>
                <a:ea typeface="+mj-ea"/>
              </a:rPr>
              <a:t>） </a:t>
            </a:r>
            <a:r>
              <a:rPr lang="zh-CN" altLang="en-US" sz="36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。 </a:t>
            </a:r>
            <a:endParaRPr lang="zh-CN" altLang="en-US" sz="3600" b="1" dirty="0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牧童归去横牛背</a:t>
            </a:r>
            <a:r>
              <a:rPr lang="zh-CN" altLang="en-US" sz="36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，</a:t>
            </a:r>
            <a:endParaRPr lang="en-US" altLang="zh-CN" sz="3600" b="1" dirty="0" smtClean="0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短笛</a:t>
            </a:r>
            <a:r>
              <a:rPr lang="zh-CN" altLang="en-US" sz="3600" b="1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无腔信口吹。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40324" y="782895"/>
            <a:ext cx="8357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</a:rPr>
              <a:t>描写型文章：人</a:t>
            </a:r>
            <a:r>
              <a:rPr lang="en-US" altLang="zh-CN" sz="3200" b="1" dirty="0">
                <a:solidFill>
                  <a:srgbClr val="002060"/>
                </a:solidFill>
              </a:rPr>
              <a:t>【</a:t>
            </a:r>
            <a:r>
              <a:rPr lang="zh-CN" altLang="en-US" sz="3200" b="1" dirty="0">
                <a:solidFill>
                  <a:srgbClr val="002060"/>
                </a:solidFill>
              </a:rPr>
              <a:t>物</a:t>
            </a:r>
            <a:r>
              <a:rPr lang="en-US" altLang="zh-CN" sz="3200" b="1" dirty="0">
                <a:solidFill>
                  <a:srgbClr val="002060"/>
                </a:solidFill>
              </a:rPr>
              <a:t>】+</a:t>
            </a:r>
            <a:r>
              <a:rPr lang="zh-CN" altLang="en-US" sz="3200" b="1" dirty="0">
                <a:solidFill>
                  <a:srgbClr val="002060"/>
                </a:solidFill>
              </a:rPr>
              <a:t>特征</a:t>
            </a:r>
            <a:r>
              <a:rPr lang="en-US" altLang="zh-CN" sz="3200" b="1" dirty="0">
                <a:solidFill>
                  <a:srgbClr val="002060"/>
                </a:solidFill>
              </a:rPr>
              <a:t>+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影响</a:t>
            </a:r>
            <a:endParaRPr lang="en-US" altLang="zh-CN" sz="3200" b="1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67280" y="3732034"/>
            <a:ext cx="78740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</a:p>
        </p:txBody>
      </p:sp>
      <p:pic>
        <p:nvPicPr>
          <p:cNvPr id="6147" name="图片 1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793" y="293370"/>
            <a:ext cx="2651125" cy="40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文本框 16"/>
          <p:cNvSpPr txBox="1"/>
          <p:nvPr/>
        </p:nvSpPr>
        <p:spPr>
          <a:xfrm>
            <a:off x="7310813" y="281091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【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池塘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】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979553" y="4078213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【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水波纹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】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2725" y="198051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【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思一思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】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40324" y="3607713"/>
            <a:ext cx="7682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本首诗的题目告诉我们什么信息？</a:t>
            </a:r>
            <a:endParaRPr lang="zh-CN" altLang="en-US" sz="4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83410" y="2079432"/>
            <a:ext cx="8357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2060"/>
                </a:solidFill>
              </a:rPr>
              <a:t>描写型文章：人</a:t>
            </a:r>
            <a:r>
              <a:rPr lang="en-US" altLang="zh-CN" sz="4000" b="1" dirty="0">
                <a:solidFill>
                  <a:srgbClr val="002060"/>
                </a:solidFill>
              </a:rPr>
              <a:t>【</a:t>
            </a:r>
            <a:r>
              <a:rPr lang="zh-CN" altLang="en-US" sz="4000" b="1" dirty="0">
                <a:solidFill>
                  <a:srgbClr val="002060"/>
                </a:solidFill>
              </a:rPr>
              <a:t>物</a:t>
            </a:r>
            <a:r>
              <a:rPr lang="en-US" altLang="zh-CN" sz="4000" b="1" dirty="0">
                <a:solidFill>
                  <a:srgbClr val="002060"/>
                </a:solidFill>
              </a:rPr>
              <a:t>】+</a:t>
            </a:r>
            <a:r>
              <a:rPr lang="zh-CN" altLang="en-US" sz="4000" b="1" dirty="0">
                <a:solidFill>
                  <a:srgbClr val="002060"/>
                </a:solidFill>
              </a:rPr>
              <a:t>特征</a:t>
            </a:r>
            <a:r>
              <a:rPr lang="en-US" altLang="zh-CN" sz="4000" b="1" dirty="0">
                <a:solidFill>
                  <a:srgbClr val="002060"/>
                </a:solidFill>
              </a:rPr>
              <a:t>+</a:t>
            </a:r>
            <a:r>
              <a:rPr lang="zh-CN" altLang="en-US" sz="4000" b="1" dirty="0" smtClean="0">
                <a:solidFill>
                  <a:srgbClr val="002060"/>
                </a:solidFill>
              </a:rPr>
              <a:t>影响</a:t>
            </a:r>
            <a:endParaRPr lang="en-US" altLang="zh-CN" sz="4000" b="1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67280" y="3732034"/>
            <a:ext cx="78740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</a:p>
        </p:txBody>
      </p:sp>
      <p:pic>
        <p:nvPicPr>
          <p:cNvPr id="6147" name="图片 1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793" y="293370"/>
            <a:ext cx="2651125" cy="4032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8221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67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67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75176868"/>
  <p:tag name="KSO_WM_UNIT_PLACING_PICTURE_USER_VIEWPORT" val="{&quot;height&quot;:6625,&quot;width&quot;:9559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2565</Words>
  <Application>Microsoft Office PowerPoint</Application>
  <PresentationFormat>宽屏</PresentationFormat>
  <Paragraphs>235</Paragraphs>
  <Slides>28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4" baseType="lpstr">
      <vt:lpstr>★日文毛笔行书</vt:lpstr>
      <vt:lpstr>等线</vt:lpstr>
      <vt:lpstr>等线 Light</vt:lpstr>
      <vt:lpstr>方正舒体</vt:lpstr>
      <vt:lpstr>华文行楷</vt:lpstr>
      <vt:lpstr>华文琥珀</vt:lpstr>
      <vt:lpstr>华文楷体</vt:lpstr>
      <vt:lpstr>华文宋体</vt:lpstr>
      <vt:lpstr>华文新魏</vt:lpstr>
      <vt:lpstr>楷体</vt:lpstr>
      <vt:lpstr>隶书</vt:lpstr>
      <vt:lpstr>宋体</vt:lpstr>
      <vt:lpstr>微软雅黑</vt:lpstr>
      <vt:lpstr>幼圆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佩游 朱</dc:creator>
  <cp:lastModifiedBy>微软用户</cp:lastModifiedBy>
  <cp:revision>110</cp:revision>
  <dcterms:created xsi:type="dcterms:W3CDTF">2019-01-10T11:42:00Z</dcterms:created>
  <dcterms:modified xsi:type="dcterms:W3CDTF">2020-03-22T13:57:51Z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