
<file path=[Content_Types].xml><?xml version="1.0" encoding="utf-8"?>
<Types xmlns="http://schemas.openxmlformats.org/package/2006/content-types">
  <Default Extension="wav" ContentType="audio/x-wav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handoutMasterIdLst>
    <p:handoutMasterId r:id="rId26"/>
  </p:handoutMasterIdLst>
  <p:sldIdLst>
    <p:sldId id="257" r:id="rId3"/>
    <p:sldId id="259" r:id="rId4"/>
    <p:sldId id="282" r:id="rId6"/>
    <p:sldId id="258" r:id="rId7"/>
    <p:sldId id="260" r:id="rId8"/>
    <p:sldId id="280" r:id="rId9"/>
    <p:sldId id="281" r:id="rId10"/>
    <p:sldId id="283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84" r:id="rId20"/>
    <p:sldId id="285" r:id="rId21"/>
    <p:sldId id="288" r:id="rId22"/>
    <p:sldId id="274" r:id="rId23"/>
    <p:sldId id="286" r:id="rId24"/>
    <p:sldId id="289" r:id="rId25"/>
  </p:sldIdLst>
  <p:sldSz cx="12192000" cy="6858000"/>
  <p:notesSz cx="6858000" cy="9144000"/>
  <p:embeddedFontLst>
    <p:embeddedFont>
      <p:font typeface="微软雅黑" panose="020B0503020204020204" charset="-122"/>
      <p:regular r:id="rId30"/>
    </p:embeddedFont>
    <p:embeddedFont>
      <p:font typeface="黑体" panose="02010600030101010101" charset="-122"/>
      <p:regular r:id="rId31"/>
    </p:embeddedFont>
    <p:embeddedFont>
      <p:font typeface="隶书" panose="02010509060101010101" charset="-122"/>
      <p:regular r:id="rId32"/>
    </p:embeddedFont>
    <p:embeddedFont>
      <p:font typeface="仿宋" panose="02010609060101010101" pitchFamily="49" charset="-122"/>
      <p:regular r:id="rId33"/>
    </p:embeddedFont>
    <p:embeddedFont>
      <p:font typeface="楷体" panose="02010609060101010101" charset="-122"/>
      <p:regular r:id="rId34"/>
    </p:embeddedFont>
    <p:embeddedFont>
      <p:font typeface="GB Pinyinok-D" panose="02010601030101010101" charset="-122"/>
      <p:regular r:id="rId35"/>
    </p:embeddedFont>
    <p:embeddedFont>
      <p:font typeface="汉仪中楷简" panose="02010604000101010101" charset="-122"/>
      <p:regular r:id="rId36"/>
    </p:embeddedFont>
    <p:embeddedFont>
      <p:font typeface="楷体_GB2312" panose="02010609030101010101" charset="-122"/>
      <p:regular r:id="rId37"/>
    </p:embeddedFont>
    <p:embeddedFont>
      <p:font typeface="华文行楷" panose="02010800040101010101" pitchFamily="2" charset="-122"/>
      <p:regular r:id="rId38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1B2A7"/>
    <a:srgbClr val="7105C2"/>
    <a:srgbClr val="6D6C70"/>
    <a:srgbClr val="9295A6"/>
    <a:srgbClr val="E0D4CA"/>
    <a:srgbClr val="DCDCDC"/>
    <a:srgbClr val="F0F0F0"/>
    <a:srgbClr val="E6E6E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41" d="100"/>
          <a:sy n="41" d="100"/>
        </p:scale>
        <p:origin x="-108" y="-894"/>
      </p:cViewPr>
      <p:guideLst>
        <p:guide orient="horz" pos="2242"/>
        <p:guide pos="384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8" Type="http://schemas.openxmlformats.org/officeDocument/2006/relationships/font" Target="fonts/font9.fntdata"/><Relationship Id="rId37" Type="http://schemas.openxmlformats.org/officeDocument/2006/relationships/font" Target="fonts/font8.fntdata"/><Relationship Id="rId36" Type="http://schemas.openxmlformats.org/officeDocument/2006/relationships/font" Target="fonts/font7.fntdata"/><Relationship Id="rId35" Type="http://schemas.openxmlformats.org/officeDocument/2006/relationships/font" Target="fonts/font6.fntdata"/><Relationship Id="rId34" Type="http://schemas.openxmlformats.org/officeDocument/2006/relationships/font" Target="fonts/font5.fntdata"/><Relationship Id="rId33" Type="http://schemas.openxmlformats.org/officeDocument/2006/relationships/font" Target="fonts/font4.fntdata"/><Relationship Id="rId32" Type="http://schemas.openxmlformats.org/officeDocument/2006/relationships/font" Target="fonts/font3.fntdata"/><Relationship Id="rId31" Type="http://schemas.openxmlformats.org/officeDocument/2006/relationships/font" Target="fonts/font2.fntdata"/><Relationship Id="rId30" Type="http://schemas.openxmlformats.org/officeDocument/2006/relationships/font" Target="fonts/font1.fntdata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图片 10" descr="图片2"/>
          <p:cNvPicPr>
            <a:picLocks noChangeAspect="1"/>
          </p:cNvPicPr>
          <p:nvPr/>
        </p:nvPicPr>
        <p:blipFill>
          <a:blip r:embed="rId2" cstate="print"/>
          <a:srcRect l="9717" t="401" r="10022" b="74910"/>
          <a:stretch>
            <a:fillRect/>
          </a:stretch>
        </p:blipFill>
        <p:spPr>
          <a:xfrm>
            <a:off x="-12700" y="5510213"/>
            <a:ext cx="12204700" cy="14081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是大富科技你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DFDFD">
                  <a:alpha val="100000"/>
                </a:srgbClr>
              </a:clrFrom>
              <a:clrTo>
                <a:srgbClr val="FDFDFD">
                  <a:alpha val="100000"/>
                  <a:alpha val="0"/>
                </a:srgbClr>
              </a:clrTo>
            </a:clrChange>
          </a:blip>
          <a:srcRect t="14934" b="36377"/>
          <a:stretch>
            <a:fillRect/>
          </a:stretch>
        </p:blipFill>
        <p:spPr>
          <a:xfrm>
            <a:off x="857885" y="1873250"/>
            <a:ext cx="6308725" cy="30714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192655" y="2176145"/>
            <a:ext cx="3817620" cy="1569720"/>
          </a:xfrm>
          <a:prstGeom prst="rect">
            <a:avLst/>
          </a:prstGeom>
        </p:spPr>
      </p:pic>
      <p:pic>
        <p:nvPicPr>
          <p:cNvPr id="3" name="图片 2" descr="刘伯承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7F7F7">
                  <a:alpha val="100000"/>
                </a:srgbClr>
              </a:clrFrom>
              <a:clrTo>
                <a:srgbClr val="F7F7F7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72680" y="1326515"/>
            <a:ext cx="4101465" cy="5465445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图片 9" descr="图片2"/>
          <p:cNvPicPr>
            <a:picLocks noChangeAspect="1"/>
          </p:cNvPicPr>
          <p:nvPr userDrawn="1"/>
        </p:nvPicPr>
        <p:blipFill>
          <a:blip r:embed="rId2" cstate="print"/>
          <a:srcRect l="9717" t="73096" r="10022"/>
          <a:stretch>
            <a:fillRect/>
          </a:stretch>
        </p:blipFill>
        <p:spPr>
          <a:xfrm>
            <a:off x="-12700" y="6350"/>
            <a:ext cx="12204700" cy="1535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图片 10" descr="图片2"/>
          <p:cNvPicPr>
            <a:picLocks noChangeAspect="1"/>
          </p:cNvPicPr>
          <p:nvPr userDrawn="1"/>
        </p:nvPicPr>
        <p:blipFill>
          <a:blip r:embed="rId2" cstate="print"/>
          <a:srcRect l="9717" t="401" r="10022" b="74910"/>
          <a:stretch>
            <a:fillRect/>
          </a:stretch>
        </p:blipFill>
        <p:spPr>
          <a:xfrm>
            <a:off x="-12700" y="5510213"/>
            <a:ext cx="12204700" cy="14081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3" name="图片 1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3713" y="318770"/>
            <a:ext cx="3132137" cy="9064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 userDrawn="1">
            <p:custDataLst>
              <p:tags r:id="rId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9" name="矩形 8"/>
          <p:cNvSpPr/>
          <p:nvPr userDrawn="1"/>
        </p:nvSpPr>
        <p:spPr>
          <a:xfrm>
            <a:off x="-6350" y="1588"/>
            <a:ext cx="12188825" cy="6926263"/>
          </a:xfrm>
          <a:prstGeom prst="rect">
            <a:avLst/>
          </a:prstGeom>
          <a:solidFill>
            <a:srgbClr val="FBF8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8.xml"/><Relationship Id="rId1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8025" y="57023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新课导入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32145" y="1532890"/>
            <a:ext cx="6064250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 fontAlgn="auto">
              <a:lnSpc>
                <a:spcPct val="120000"/>
              </a:lnSpc>
            </a:pPr>
            <a:r>
              <a:rPr lang="en-US" altLang="zh-CN" sz="2400" spc="20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    </a:t>
            </a:r>
            <a:r>
              <a:rPr lang="zh-CN" altLang="en-US" sz="2400" spc="20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关羽曾经被乱箭所射中，贯穿了他的右臂，后来伤口虽然痊愈，（但是）每到阴雨天，骨头常常疼痛。医生说：“箭头有毒，毒已深入骨髓里，应当剖开手臂打开伤口，刮骨头除去毒素，这个隐患才可以除去。”关羽便伸出手臂让医生剖开它。当时关羽正在和诸位将领围坐在一起喝酒，手臂鲜血淋漓，都漫出盛血的盘子了，但是关羽却割肉喝酒，谈笑如常。</a:t>
            </a:r>
            <a:endParaRPr lang="zh-CN" altLang="en-US" sz="2400" spc="200">
              <a:solidFill>
                <a:schemeClr val="tx1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pic>
        <p:nvPicPr>
          <p:cNvPr id="7" name="图片 6" descr="8292589867394696b8a37b5ee639220c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E7E3D8">
                  <a:alpha val="100000"/>
                </a:srgbClr>
              </a:clrFrom>
              <a:clrTo>
                <a:srgbClr val="E7E3D8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0210" y="1809115"/>
            <a:ext cx="5321935" cy="35344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856105" y="5410200"/>
            <a:ext cx="24079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chemeClr val="accent3">
                    <a:lumMod val="75000"/>
                  </a:schemeClr>
                </a:solidFill>
                <a:latin typeface="隶书" panose="02010509060101010101" charset="-122"/>
                <a:ea typeface="隶书" panose="02010509060101010101" charset="-122"/>
              </a:rPr>
              <a:t>刮骨疗伤</a:t>
            </a:r>
            <a:endParaRPr lang="zh-CN" altLang="en-US" sz="4000">
              <a:solidFill>
                <a:schemeClr val="accent3">
                  <a:lumMod val="75000"/>
                </a:schemeClr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2785" y="56896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课文解读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/>
        </p:nvSpPr>
        <p:spPr>
          <a:xfrm>
            <a:off x="1708150" y="1668145"/>
            <a:ext cx="9550400" cy="5854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3200" b="1" spc="2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请大家快速浏览课文，找出带有军神的句子。</a:t>
            </a:r>
            <a:endParaRPr lang="zh-CN" altLang="en-US" sz="3200" b="1" spc="200" dirty="0" smtClean="0">
              <a:solidFill>
                <a:schemeClr val="tx1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86180" y="2425065"/>
            <a:ext cx="10279380" cy="14198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fontAlgn="auto">
              <a:lnSpc>
                <a:spcPct val="120000"/>
              </a:lnSpc>
              <a:buFontTx/>
              <a:buNone/>
            </a:pPr>
            <a:r>
              <a:rPr lang="zh-CN" altLang="en-US" sz="3600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altLang="en-US" sz="3600" b="1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沃克医生惊呆了，大声嚷道：“你是一个真正</a:t>
            </a:r>
            <a:endParaRPr lang="zh-CN" altLang="en-US" sz="3600" b="1" dirty="0" smtClean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fontAlgn="auto">
              <a:lnSpc>
                <a:spcPct val="120000"/>
              </a:lnSpc>
              <a:buFontTx/>
              <a:buNone/>
            </a:pPr>
            <a:r>
              <a:rPr lang="zh-CN" altLang="en-US" sz="3600" b="1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的男子汉，一块会说话的钢板！你堪称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军神</a:t>
            </a:r>
            <a:r>
              <a:rPr lang="zh-CN" altLang="en-US" sz="3600" b="1" dirty="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！”</a:t>
            </a:r>
            <a:endParaRPr lang="zh-CN" altLang="en-US" sz="36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85869" y="4491673"/>
            <a:ext cx="10945283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 fontAlgn="auto">
              <a:lnSpc>
                <a:spcPct val="120000"/>
              </a:lnSpc>
            </a:pPr>
            <a:r>
              <a:rPr lang="zh-CN" altLang="zh-CN" sz="4000" b="1" spc="200" dirty="0">
                <a:solidFill>
                  <a:schemeClr val="tx1"/>
                </a:solidFill>
                <a:uFillTx/>
                <a:latin typeface="楷体_GB2312" panose="02010609030101010101" charset="-122"/>
                <a:ea typeface="楷体_GB2312" panose="02010609030101010101" charset="-122"/>
              </a:rPr>
              <a:t>      </a:t>
            </a:r>
            <a:r>
              <a:rPr lang="zh-CN" sz="4000" b="1" spc="200" dirty="0" smtClean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课文中的“军神”是指</a:t>
            </a:r>
            <a:r>
              <a:rPr lang="zh-CN" altLang="zh-CN" sz="4000" b="1" spc="200" dirty="0" smtClean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__</a:t>
            </a:r>
            <a:r>
              <a:rPr lang="zh-CN" altLang="zh-CN" sz="4000" b="1" spc="200" dirty="0" smtClean="0">
                <a:uFillTx/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______</a:t>
            </a:r>
            <a:r>
              <a:rPr lang="zh-CN" altLang="zh-CN" sz="4000" b="1" spc="200" dirty="0" smtClean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__</a:t>
            </a:r>
            <a:r>
              <a:rPr lang="zh-CN" sz="4000" b="1" spc="200" dirty="0" smtClean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，</a:t>
            </a:r>
            <a:endParaRPr lang="zh-CN" sz="4000" b="1" spc="200" dirty="0" smtClean="0">
              <a:solidFill>
                <a:schemeClr val="tx1"/>
              </a:solidFill>
              <a:uFillTx/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457200" indent="-457200" fontAlgn="auto">
              <a:lnSpc>
                <a:spcPct val="120000"/>
              </a:lnSpc>
            </a:pPr>
            <a:r>
              <a:rPr lang="zh-CN" sz="4000" b="1" spc="200" dirty="0" smtClean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   这是</a:t>
            </a:r>
            <a:r>
              <a:rPr lang="zh-CN" altLang="zh-CN" sz="4000" b="1" spc="200" dirty="0" smtClean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_</a:t>
            </a:r>
            <a:r>
              <a:rPr lang="zh-CN" altLang="zh-CN" sz="4000" b="1" spc="200" dirty="0" smtClean="0">
                <a:uFillTx/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___</a:t>
            </a:r>
            <a:r>
              <a:rPr lang="zh-CN" altLang="zh-CN" sz="4000" b="1" spc="200" dirty="0" smtClean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_______</a:t>
            </a:r>
            <a:r>
              <a:rPr lang="zh-CN" sz="4000" b="1" spc="200" dirty="0" smtClean="0">
                <a:solidFill>
                  <a:schemeClr val="tx1"/>
                </a:solidFill>
                <a:uFillTx/>
                <a:latin typeface="仿宋" panose="02010609060101010101" pitchFamily="49" charset="-122"/>
                <a:ea typeface="仿宋" panose="02010609060101010101" pitchFamily="49" charset="-122"/>
              </a:rPr>
              <a:t>对他的敬称。</a:t>
            </a:r>
            <a:endParaRPr lang="zh-CN" sz="4000" b="1" spc="200" dirty="0" smtClean="0">
              <a:solidFill>
                <a:schemeClr val="tx1"/>
              </a:solidFill>
              <a:uFillTx/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126730" y="4537075"/>
            <a:ext cx="182372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 spc="300" dirty="0" smtClean="0">
                <a:solidFill>
                  <a:srgbClr val="FF0000"/>
                </a:solidFill>
                <a:uFillTx/>
                <a:latin typeface="楷体" panose="02010609060101010101" charset="-122"/>
                <a:ea typeface="楷体" panose="02010609060101010101" charset="-122"/>
              </a:rPr>
              <a:t>刘伯承</a:t>
            </a:r>
            <a:endParaRPr lang="zh-CN" sz="3600" b="1" spc="300" dirty="0" smtClean="0">
              <a:solidFill>
                <a:srgbClr val="FF0000"/>
              </a:solidFill>
              <a:uFillTx/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849880" y="5273040"/>
            <a:ext cx="2199640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 b="1" spc="300" dirty="0">
                <a:solidFill>
                  <a:srgbClr val="FF0000"/>
                </a:solidFill>
                <a:uFillTx/>
                <a:latin typeface="楷体" panose="02010609060101010101" charset="-122"/>
                <a:ea typeface="楷体" panose="02010609060101010101" charset="-122"/>
              </a:rPr>
              <a:t>沃克医生</a:t>
            </a:r>
            <a:endParaRPr lang="zh-CN" sz="3600" b="1" spc="300" dirty="0">
              <a:solidFill>
                <a:srgbClr val="FF0000"/>
              </a:solidFill>
              <a:uFillTx/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389" grpId="0"/>
      <p:bldP spid="16390" grpId="1"/>
      <p:bldP spid="163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/>
        </p:nvSpPr>
        <p:spPr>
          <a:xfrm>
            <a:off x="552450" y="1009015"/>
            <a:ext cx="10662285" cy="234505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buFontTx/>
              <a:buNone/>
            </a:pPr>
            <a:r>
              <a:rPr lang="zh-CN" altLang="en-US" sz="40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lang="zh-CN" altLang="en-US" sz="40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病人</a:t>
            </a:r>
            <a:r>
              <a:rPr lang="zh-CN" altLang="en-US" sz="40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一声不吭</a:t>
            </a:r>
            <a:r>
              <a:rPr lang="zh-CN" altLang="en-US" sz="40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，他双手紧紧抓住身下的白床单，手背上</a:t>
            </a:r>
            <a:r>
              <a:rPr lang="zh-CN" altLang="en-US" sz="40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青筋暴起，</a:t>
            </a:r>
            <a:r>
              <a:rPr lang="zh-CN" altLang="en-US" sz="40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汗如雨下。</a:t>
            </a:r>
            <a:r>
              <a:rPr lang="zh-CN" altLang="en-US" sz="40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他越来越使劲，崭新的白床单居然被</a:t>
            </a:r>
            <a:r>
              <a:rPr lang="zh-CN" altLang="en-US" sz="40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抓破</a:t>
            </a:r>
            <a:r>
              <a:rPr lang="zh-CN" altLang="en-US" sz="40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了。</a:t>
            </a:r>
            <a:endParaRPr lang="zh-CN" altLang="en-US" sz="4000" b="1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/>
        </p:nvSpPr>
        <p:spPr>
          <a:xfrm>
            <a:off x="872490" y="3525520"/>
            <a:ext cx="11277600" cy="3327400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buFontTx/>
              <a:buNone/>
            </a:pPr>
            <a:r>
              <a:rPr lang="en-US" altLang="zh-CN" sz="3600" spc="3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1.</a:t>
            </a:r>
            <a:r>
              <a:rPr lang="zh-CN" altLang="en-US" sz="3600" spc="3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你从这句话中体会到什么？</a:t>
            </a:r>
            <a:endParaRPr lang="zh-CN" altLang="en-US" sz="36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fontAlgn="auto">
              <a:lnSpc>
                <a:spcPct val="110000"/>
              </a:lnSpc>
              <a:buFontTx/>
              <a:buNone/>
            </a:pPr>
            <a:r>
              <a:rPr lang="zh-CN" altLang="en-US" sz="3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  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我体会到了刘伯承意志坚强。</a:t>
            </a:r>
            <a:endParaRPr lang="zh-CN" altLang="en-US" sz="3600" b="1" dirty="0" smtClean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fontAlgn="auto">
              <a:lnSpc>
                <a:spcPct val="110000"/>
              </a:lnSpc>
              <a:buFontTx/>
              <a:buNone/>
            </a:pPr>
            <a:r>
              <a:rPr lang="en-US" altLang="zh-CN" sz="3600" b="1" spc="3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2.</a:t>
            </a:r>
            <a:r>
              <a:rPr lang="zh-CN" altLang="en-US" sz="3600" b="1" spc="3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红色的词语都说明了什么？</a:t>
            </a:r>
            <a:endParaRPr lang="zh-CN" altLang="en-US" sz="36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fontAlgn="auto">
              <a:lnSpc>
                <a:spcPct val="110000"/>
              </a:lnSpc>
              <a:buFontTx/>
              <a:buNone/>
            </a:pPr>
            <a:r>
              <a:rPr lang="zh-CN" altLang="en-US" sz="3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  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说明了刘伯承正在忍受着巨大的痛苦。</a:t>
            </a:r>
            <a:endParaRPr lang="zh-CN" altLang="en-US" sz="3600" b="1" dirty="0" smtClean="0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/>
        </p:nvSpPr>
        <p:spPr>
          <a:xfrm>
            <a:off x="1038225" y="955675"/>
            <a:ext cx="10559415" cy="1858645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</a:pPr>
            <a:r>
              <a:rPr lang="zh-CN" altLang="en-US" b="1" spc="300" dirty="0" smtClean="0">
                <a:solidFill>
                  <a:schemeClr val="tx1"/>
                </a:solidFill>
                <a:uFillTx/>
                <a:ea typeface="宋体" panose="02010600030101010101" pitchFamily="2" charset="-122"/>
              </a:rPr>
              <a:t>     </a:t>
            </a:r>
            <a:r>
              <a:rPr lang="zh-CN" altLang="en-US" sz="3600" b="1" spc="300" dirty="0" smtClean="0">
                <a:solidFill>
                  <a:schemeClr val="tx1"/>
                </a:solidFill>
                <a:uFillTx/>
                <a:ea typeface="宋体" panose="02010600030101010101" pitchFamily="2" charset="-122"/>
              </a:rPr>
              <a:t>课文还有哪些地方让你体会到刘伯承那钢铁般的意志？</a:t>
            </a:r>
            <a:r>
              <a:rPr lang="zh-CN" altLang="en-US" b="1" spc="300" dirty="0" smtClean="0">
                <a:solidFill>
                  <a:schemeClr val="tx1"/>
                </a:solidFill>
                <a:uFillTx/>
                <a:ea typeface="宋体" panose="02010600030101010101" pitchFamily="2" charset="-122"/>
              </a:rPr>
              <a:t> </a:t>
            </a:r>
            <a:endParaRPr lang="zh-CN" altLang="en-US" b="1" spc="300" dirty="0" smtClean="0">
              <a:solidFill>
                <a:schemeClr val="tx1"/>
              </a:solidFill>
              <a:uFillTx/>
              <a:ea typeface="宋体" panose="02010600030101010101" pitchFamily="2" charset="-122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/>
        </p:nvSpPr>
        <p:spPr>
          <a:xfrm>
            <a:off x="899795" y="2667000"/>
            <a:ext cx="10584180" cy="200469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buFontTx/>
              <a:buNone/>
            </a:pPr>
            <a:r>
              <a:rPr lang="zh-CN" altLang="en-US" sz="4000" b="1" spc="200" dirty="0" smtClean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600" b="1" spc="200" dirty="0" smtClean="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“你是军人！”沃克医生一针见血地说，“我当过军医，这么重的伤势，只有军人才能这样从容镇定！”</a:t>
            </a:r>
            <a:endParaRPr lang="zh-CN" altLang="en-US" sz="3600" b="1" spc="200" dirty="0" smtClean="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TextBox 3"/>
          <p:cNvSpPr txBox="1"/>
          <p:nvPr/>
        </p:nvSpPr>
        <p:spPr>
          <a:xfrm>
            <a:off x="1228725" y="4872990"/>
            <a:ext cx="10096500" cy="1419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3600" dirty="0" smtClean="0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    通过对沃克医生的语言描写，从侧面体现出刘伯承的从容镇定。</a:t>
            </a:r>
            <a:endParaRPr lang="zh-CN" altLang="en-US" sz="3600" dirty="0">
              <a:solidFill>
                <a:srgbClr val="FF0000"/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790575" y="1722120"/>
            <a:ext cx="10519410" cy="179387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spc="20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kumimoji="0" lang="zh-CN" altLang="en-US" sz="3600" b="1" i="0" spc="20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病人</a:t>
            </a:r>
            <a:r>
              <a:rPr kumimoji="0" lang="zh-CN" altLang="en-US" sz="3600" b="1" i="0" spc="20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平静地</a:t>
            </a:r>
            <a:r>
              <a:rPr kumimoji="0" lang="zh-CN" altLang="en-US" sz="3600" b="1" i="0" spc="20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回答：“沃克医生，眼睛离脑子太近，我担心施行麻醉会影响脑神经。而我，今后需要一个非常清醒的大脑！” </a:t>
            </a:r>
            <a:endParaRPr kumimoji="0" lang="zh-CN" altLang="en-US" sz="3600" b="0" i="0" spc="20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981075" y="4039235"/>
            <a:ext cx="10305415" cy="1419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en-US" altLang="zh-CN" sz="3600" b="1" spc="200" dirty="0" smtClean="0">
                <a:solidFill>
                  <a:srgbClr val="FF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600" b="1" spc="200" dirty="0" smtClean="0">
                <a:solidFill>
                  <a:srgbClr val="FF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通过对刘伯承神态的描写 ，突出他的意志</a:t>
            </a:r>
            <a:endParaRPr lang="zh-CN" altLang="en-US" sz="3600" b="1" spc="200" dirty="0" smtClean="0">
              <a:solidFill>
                <a:srgbClr val="FF0000"/>
              </a:solidFill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fontAlgn="auto">
              <a:lnSpc>
                <a:spcPct val="120000"/>
              </a:lnSpc>
            </a:pPr>
            <a:r>
              <a:rPr lang="zh-CN" altLang="en-US" sz="3600" b="1" spc="200" dirty="0" smtClean="0">
                <a:solidFill>
                  <a:srgbClr val="FF0000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坚强和镇定。</a:t>
            </a:r>
            <a:endParaRPr lang="zh-CN" altLang="en-US" sz="3600" b="1" spc="200" dirty="0" smtClean="0">
              <a:solidFill>
                <a:srgbClr val="FF0000"/>
              </a:solidFill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595630" y="1369695"/>
            <a:ext cx="10589260" cy="3184525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沃克医生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再一次愣住了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，竟有点儿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口吃地说：“你，你能忍受吗？你的右眼需要摘除坏死的眼球，把烂肉和新生的息肉一刀刀割掉！”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228600" marR="0" lvl="0" indent="-228600" algn="l" defTabSz="914400" rtl="0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“试试看吧。”</a:t>
            </a: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908685" y="4343400"/>
            <a:ext cx="10385425" cy="1419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3600" spc="200" dirty="0" smtClean="0">
                <a:solidFill>
                  <a:srgbClr val="FF0000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    通过对沃克医生神态、动作以及语言的描写，看出刘伯承的举动是令人吃惊的、不可思议的。</a:t>
            </a:r>
            <a:endParaRPr lang="zh-CN" altLang="en-US" sz="3600" spc="200" dirty="0" smtClean="0">
              <a:solidFill>
                <a:srgbClr val="FF0000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36320" y="1014095"/>
            <a:ext cx="10005695" cy="3393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3600" b="1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altLang="en-US" sz="3600" b="1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病人脸色苍白。他勉力一笑，说：“我一直在数你的刀数。”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228600" marR="0" lvl="0" indent="-228600" algn="l" defTabSz="914400" rt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沃克医生吓了一跳，不相信地问：“我割了多少刀？”</a:t>
            </a:r>
            <a:endParaRPr lang="zh-CN" altLang="en-US" sz="3600" b="1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228600" marR="0" lvl="0" indent="-228600" algn="l" defTabSz="914400" rtl="0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 dirty="0" smtClean="0">
                <a:ln>
                  <a:noFill/>
                </a:ln>
                <a:effectLst/>
                <a:uLnTx/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“七十二刀。”</a:t>
            </a:r>
            <a:endParaRPr lang="zh-CN" altLang="en-US" sz="3600"/>
          </a:p>
        </p:txBody>
      </p:sp>
      <p:sp>
        <p:nvSpPr>
          <p:cNvPr id="8" name="TextBox 5"/>
          <p:cNvSpPr txBox="1"/>
          <p:nvPr/>
        </p:nvSpPr>
        <p:spPr>
          <a:xfrm>
            <a:off x="1300646" y="4368740"/>
            <a:ext cx="9610877" cy="1936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120000"/>
              </a:lnSpc>
            </a:pPr>
            <a:r>
              <a:rPr lang="zh-CN" altLang="en-US" sz="3600" spc="200" dirty="0" smtClean="0">
                <a:solidFill>
                  <a:srgbClr val="FF0000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   </a:t>
            </a:r>
            <a:r>
              <a:rPr lang="zh-CN" altLang="en-US" sz="3200" spc="200" dirty="0" smtClean="0">
                <a:solidFill>
                  <a:srgbClr val="FF0000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在这么一个没有麻醉的情况下，刘伯承居然能顶着巨大的痛苦数医生动刀的数目，真是令人震惊，不得不佩服他。</a:t>
            </a:r>
            <a:endParaRPr lang="zh-CN" altLang="en-US" sz="3200" spc="200" dirty="0" smtClean="0">
              <a:solidFill>
                <a:srgbClr val="FF0000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34440" y="1604645"/>
            <a:ext cx="10123170" cy="12725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</a:pPr>
            <a:r>
              <a:rPr lang="zh-CN" altLang="en-US" sz="3200" spc="300" dirty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    </a:t>
            </a:r>
            <a:r>
              <a:rPr lang="zh-CN" altLang="en-US" sz="3200" b="1" spc="3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沃</a:t>
            </a:r>
            <a:r>
              <a:rPr lang="zh-CN" altLang="en-US" sz="3200" b="1" spc="300" dirty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克医生对待刘伯承的态度是怎么变化的？</a:t>
            </a:r>
            <a:endParaRPr lang="zh-CN" altLang="en-US" sz="3200" b="1" spc="300" dirty="0">
              <a:solidFill>
                <a:schemeClr val="tx1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</a:pPr>
            <a:r>
              <a:rPr lang="zh-CN" altLang="en-US" sz="3200" b="1" spc="300" dirty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为什么？</a:t>
            </a:r>
            <a:endParaRPr lang="zh-CN" altLang="en-US" sz="3200" b="1" spc="300" dirty="0">
              <a:solidFill>
                <a:schemeClr val="tx1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2785" y="56896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讨论交流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/>
        </p:nvSpPr>
        <p:spPr>
          <a:xfrm>
            <a:off x="1240155" y="3028315"/>
            <a:ext cx="3869055" cy="740410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eaLnBrk="1" hangingPunct="1"/>
            <a:r>
              <a:rPr lang="zh-CN" altLang="en-US" sz="3200" smtClean="0">
                <a:solidFill>
                  <a:schemeClr val="tx1"/>
                </a:solidFill>
                <a:latin typeface="黑体" panose="02010600030101010101" charset="-122"/>
                <a:ea typeface="黑体" panose="02010600030101010101" charset="-122"/>
              </a:rPr>
              <a:t>沃克医生神情变化</a:t>
            </a:r>
            <a:r>
              <a:rPr lang="en-US" altLang="zh-CN" sz="3200" smtClean="0">
                <a:solidFill>
                  <a:schemeClr val="tx1"/>
                </a:solidFill>
                <a:latin typeface="黑体" panose="02010600030101010101" charset="-122"/>
                <a:ea typeface="黑体" panose="02010600030101010101" charset="-122"/>
              </a:rPr>
              <a:t>:</a:t>
            </a:r>
            <a:endParaRPr lang="en-US" altLang="zh-CN" sz="3200" smtClean="0">
              <a:solidFill>
                <a:schemeClr val="tx1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/>
        </p:nvSpPr>
        <p:spPr>
          <a:xfrm>
            <a:off x="854075" y="3807460"/>
            <a:ext cx="11387455" cy="217741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buFontTx/>
              <a:buNone/>
            </a:pPr>
            <a:r>
              <a:rPr lang="zh-CN" altLang="en-US" dirty="0" smtClean="0">
                <a:ea typeface="宋体" panose="02010600030101010101" pitchFamily="2" charset="-122"/>
              </a:rPr>
              <a:t>    </a:t>
            </a:r>
            <a:r>
              <a:rPr lang="zh-CN" altLang="en-US" sz="3600" dirty="0" smtClean="0">
                <a:solidFill>
                  <a:srgbClr val="0000FF"/>
                </a:solidFill>
                <a:ea typeface="华文行楷" panose="02010800040101010101" pitchFamily="2" charset="-122"/>
              </a:rPr>
              <a:t>冷冷       惊疑       怔住、目光柔和       生气      </a:t>
            </a:r>
            <a:endParaRPr lang="en-US" altLang="zh-CN" sz="3600" dirty="0" smtClean="0">
              <a:solidFill>
                <a:srgbClr val="0000FF"/>
              </a:solidFill>
              <a:ea typeface="华文行楷" panose="02010800040101010101" pitchFamily="2" charset="-122"/>
            </a:endParaRPr>
          </a:p>
          <a:p>
            <a:pPr fontAlgn="auto">
              <a:lnSpc>
                <a:spcPct val="100000"/>
              </a:lnSpc>
              <a:buFontTx/>
              <a:buNone/>
            </a:pPr>
            <a:r>
              <a:rPr lang="en-US" altLang="zh-CN" sz="3600" dirty="0" smtClean="0">
                <a:solidFill>
                  <a:srgbClr val="0000FF"/>
                </a:solidFill>
                <a:ea typeface="华文行楷" panose="02010800040101010101" pitchFamily="2" charset="-122"/>
              </a:rPr>
              <a:t>   </a:t>
            </a:r>
            <a:r>
              <a:rPr lang="zh-CN" altLang="en-US" sz="3600" dirty="0" smtClean="0">
                <a:solidFill>
                  <a:srgbClr val="0000FF"/>
                </a:solidFill>
                <a:ea typeface="华文行楷" panose="02010800040101010101" pitchFamily="2" charset="-122"/>
              </a:rPr>
              <a:t>怔住       颤抖       吓了一跳        惊呆       慈祥                      </a:t>
            </a:r>
            <a:endParaRPr lang="en-US" altLang="zh-CN" sz="3600" dirty="0" smtClean="0">
              <a:solidFill>
                <a:srgbClr val="0000FF"/>
              </a:solidFill>
              <a:ea typeface="华文行楷" panose="02010800040101010101" pitchFamily="2" charset="-122"/>
            </a:endParaRPr>
          </a:p>
          <a:p>
            <a:pPr fontAlgn="auto">
              <a:lnSpc>
                <a:spcPct val="100000"/>
              </a:lnSpc>
              <a:buFontTx/>
              <a:buNone/>
            </a:pPr>
            <a:r>
              <a:rPr lang="zh-CN" altLang="en-US" sz="3600" dirty="0" smtClean="0">
                <a:solidFill>
                  <a:srgbClr val="0000FF"/>
                </a:solidFill>
                <a:ea typeface="华文行楷" panose="02010800040101010101" pitchFamily="2" charset="-122"/>
              </a:rPr>
              <a:t>   肃然起敬</a:t>
            </a:r>
            <a:endParaRPr lang="zh-CN" altLang="en-US" sz="3600" dirty="0" smtClean="0">
              <a:solidFill>
                <a:srgbClr val="0000FF"/>
              </a:solidFill>
              <a:ea typeface="华文行楷" panose="02010800040101010101" pitchFamily="2" charset="-122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395855" y="4063365"/>
            <a:ext cx="651510" cy="155575"/>
          </a:xfrm>
          <a:prstGeom prst="rightArrow">
            <a:avLst>
              <a:gd name="adj1" fmla="val 50000"/>
              <a:gd name="adj2" fmla="val 104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4184015" y="4063365"/>
            <a:ext cx="651510" cy="155575"/>
          </a:xfrm>
          <a:prstGeom prst="rightArrow">
            <a:avLst>
              <a:gd name="adj1" fmla="val 50000"/>
              <a:gd name="adj2" fmla="val 104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8319135" y="4063365"/>
            <a:ext cx="651510" cy="155575"/>
          </a:xfrm>
          <a:prstGeom prst="rightArrow">
            <a:avLst>
              <a:gd name="adj1" fmla="val 50000"/>
              <a:gd name="adj2" fmla="val 104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10076815" y="4063365"/>
            <a:ext cx="651510" cy="155575"/>
          </a:xfrm>
          <a:prstGeom prst="rightArrow">
            <a:avLst>
              <a:gd name="adj1" fmla="val 50000"/>
              <a:gd name="adj2" fmla="val 104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2395855" y="4723765"/>
            <a:ext cx="651510" cy="155575"/>
          </a:xfrm>
          <a:prstGeom prst="rightArrow">
            <a:avLst>
              <a:gd name="adj1" fmla="val 50000"/>
              <a:gd name="adj2" fmla="val 104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4163695" y="4723765"/>
            <a:ext cx="651510" cy="155575"/>
          </a:xfrm>
          <a:prstGeom prst="rightArrow">
            <a:avLst>
              <a:gd name="adj1" fmla="val 50000"/>
              <a:gd name="adj2" fmla="val 104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6967855" y="4723765"/>
            <a:ext cx="651510" cy="155575"/>
          </a:xfrm>
          <a:prstGeom prst="rightArrow">
            <a:avLst>
              <a:gd name="adj1" fmla="val 50000"/>
              <a:gd name="adj2" fmla="val 104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8837295" y="4723765"/>
            <a:ext cx="651510" cy="155575"/>
          </a:xfrm>
          <a:prstGeom prst="rightArrow">
            <a:avLst>
              <a:gd name="adj1" fmla="val 50000"/>
              <a:gd name="adj2" fmla="val 104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0655935" y="4723765"/>
            <a:ext cx="651510" cy="155575"/>
          </a:xfrm>
          <a:prstGeom prst="rightArrow">
            <a:avLst>
              <a:gd name="adj1" fmla="val 50000"/>
              <a:gd name="adj2" fmla="val 104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7" grpId="0" animBg="1"/>
      <p:bldP spid="4" grpId="0" animBg="1"/>
      <p:bldP spid="5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92785" y="56896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合作探究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2" name="任意多边形 1"/>
          <p:cNvSpPr/>
          <p:nvPr/>
        </p:nvSpPr>
        <p:spPr>
          <a:xfrm>
            <a:off x="1381125" y="1751013"/>
            <a:ext cx="9632950" cy="3859213"/>
          </a:xfrm>
          <a:custGeom>
            <a:avLst/>
            <a:gdLst>
              <a:gd name="connsiteX0" fmla="*/ 1554 w 7982"/>
              <a:gd name="connsiteY0" fmla="*/ 3108 h 3109"/>
              <a:gd name="connsiteX1" fmla="*/ 0 w 7982"/>
              <a:gd name="connsiteY1" fmla="*/ 3109 h 3109"/>
              <a:gd name="connsiteX2" fmla="*/ 0 w 7982"/>
              <a:gd name="connsiteY2" fmla="*/ 0 h 3109"/>
              <a:gd name="connsiteX3" fmla="*/ 7982 w 7982"/>
              <a:gd name="connsiteY3" fmla="*/ 0 h 3109"/>
              <a:gd name="connsiteX4" fmla="*/ 7982 w 7982"/>
              <a:gd name="connsiteY4" fmla="*/ 3109 h 3109"/>
              <a:gd name="connsiteX5" fmla="*/ 6336 w 7982"/>
              <a:gd name="connsiteY5" fmla="*/ 3108 h 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2" h="3109">
                <a:moveTo>
                  <a:pt x="1554" y="3108"/>
                </a:moveTo>
                <a:lnTo>
                  <a:pt x="0" y="3109"/>
                </a:lnTo>
                <a:lnTo>
                  <a:pt x="0" y="0"/>
                </a:lnTo>
                <a:lnTo>
                  <a:pt x="7982" y="0"/>
                </a:lnTo>
                <a:lnTo>
                  <a:pt x="7982" y="3109"/>
                </a:lnTo>
                <a:lnTo>
                  <a:pt x="6336" y="3108"/>
                </a:ln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矩形 5"/>
          <p:cNvSpPr/>
          <p:nvPr/>
        </p:nvSpPr>
        <p:spPr>
          <a:xfrm>
            <a:off x="3871913" y="4546600"/>
            <a:ext cx="4835525" cy="2173288"/>
          </a:xfrm>
          <a:prstGeom prst="rect">
            <a:avLst/>
          </a:prstGeom>
          <a:blipFill rotWithShape="1">
            <a:blip r:embed="rId1" cstate="print">
              <a:alphaModFix amt="6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6868" name="Rectangle 4"/>
          <p:cNvSpPr>
            <a:spLocks noGrp="1" noChangeArrowheads="1"/>
          </p:cNvSpPr>
          <p:nvPr/>
        </p:nvSpPr>
        <p:spPr>
          <a:xfrm>
            <a:off x="1801495" y="2238375"/>
            <a:ext cx="8835390" cy="2926080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40000"/>
              </a:lnSpc>
              <a:buFontTx/>
              <a:buNone/>
            </a:pPr>
            <a:r>
              <a:rPr lang="zh-CN" altLang="en-US" sz="3600" dirty="0" smtClean="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     为什么沃克医生惊呆了？为什么说刘伯承是一块会说话的钢板？是一个真正的男子汉？是军神？ </a:t>
            </a:r>
            <a:endParaRPr lang="zh-CN" altLang="en-US" sz="3600" dirty="0" smtClean="0"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92785" y="56896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主题思想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/>
        </p:nvSpPr>
        <p:spPr>
          <a:xfrm>
            <a:off x="1303020" y="1771015"/>
            <a:ext cx="9585960" cy="2915920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40000"/>
              </a:lnSpc>
              <a:buFontTx/>
              <a:buNone/>
            </a:pPr>
            <a:r>
              <a:rPr lang="zh-CN" altLang="en-US" sz="3600" spc="3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     本文通过记述刘伯承将军在重庆治疗受伤的眼睛时，为了不影响脑神经，拒绝用麻醉剂的事，赞扬了刘伯承将军钢铁般的意志，表达了作者对刘伯承将军的敬佩之情。 </a:t>
            </a:r>
            <a:endParaRPr lang="zh-CN" altLang="en-US" sz="3600" spc="300" dirty="0" smtClean="0">
              <a:solidFill>
                <a:schemeClr val="tx1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92785" y="56896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结构梳理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60421" name="任意多边形 60420"/>
          <p:cNvSpPr/>
          <p:nvPr/>
        </p:nvSpPr>
        <p:spPr>
          <a:xfrm>
            <a:off x="1762760" y="1548765"/>
            <a:ext cx="2514600" cy="838200"/>
          </a:xfrm>
          <a:custGeom>
            <a:avLst/>
            <a:gdLst>
              <a:gd name="txL" fmla="*/ 12427 w 21600"/>
              <a:gd name="txT" fmla="*/ 2912 h 21600"/>
              <a:gd name="txR" fmla="*/ 18227 w 21600"/>
              <a:gd name="txB" fmla="*/ 9246 h 21600"/>
            </a:gdLst>
            <a:ahLst/>
            <a:cxnLst>
              <a:cxn ang="270">
                <a:pos x="15126" y="0"/>
              </a:cxn>
              <a:cxn ang="90">
                <a:pos x="15126" y="12158"/>
              </a:cxn>
              <a:cxn ang="90">
                <a:pos x="3237" y="21600"/>
              </a:cxn>
              <a:cxn ang="0">
                <a:pos x="21600" y="6079"/>
              </a:cxn>
            </a:cxnLst>
            <a:rect l="txL" t="txT" r="txR" b="txB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arcTo wR="12427" hR="9246" stAng="-5400000" swAng="-5400000"/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arcTo wR="5953" hR="2912" stAng="10800000" swAng="5400000"/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50000">
                <a:srgbClr val="FF5050"/>
              </a:gs>
              <a:gs pos="100000">
                <a:srgbClr val="FFFFFF"/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0422" name="矩形 60421"/>
          <p:cNvSpPr/>
          <p:nvPr/>
        </p:nvSpPr>
        <p:spPr>
          <a:xfrm>
            <a:off x="4716780" y="1186815"/>
            <a:ext cx="3352800" cy="116840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7000" b="1" dirty="0">
                <a:solidFill>
                  <a:srgbClr val="FF5050"/>
                </a:solidFill>
                <a:latin typeface="隶书" panose="02010509060101010101" charset="-122"/>
                <a:ea typeface="隶书" panose="02010509060101010101" charset="-122"/>
              </a:rPr>
              <a:t>军  神</a:t>
            </a:r>
            <a:endParaRPr lang="zh-CN" altLang="en-US" sz="7000" b="1" dirty="0">
              <a:solidFill>
                <a:srgbClr val="FF5050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60423" name="矩形 60422"/>
          <p:cNvSpPr/>
          <p:nvPr/>
        </p:nvSpPr>
        <p:spPr>
          <a:xfrm>
            <a:off x="1722120" y="2710815"/>
            <a:ext cx="2217420" cy="7067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4000" b="1" dirty="0">
                <a:latin typeface="Times New Roman" panose="02020603050405020304" pitchFamily="2" charset="0"/>
                <a:ea typeface="华文行楷" panose="02010800040101010101" pitchFamily="2" charset="-122"/>
              </a:rPr>
              <a:t>刘伯承：</a:t>
            </a:r>
            <a:endParaRPr lang="zh-CN" altLang="en-US" sz="4000" b="1" dirty="0">
              <a:latin typeface="Times New Roman" panose="02020603050405020304" pitchFamily="2" charset="0"/>
              <a:ea typeface="华文行楷" panose="02010800040101010101" pitchFamily="2" charset="-122"/>
            </a:endParaRPr>
          </a:p>
        </p:txBody>
      </p:sp>
      <p:sp>
        <p:nvSpPr>
          <p:cNvPr id="60424" name="矩形 60423"/>
          <p:cNvSpPr/>
          <p:nvPr/>
        </p:nvSpPr>
        <p:spPr>
          <a:xfrm>
            <a:off x="3987800" y="2721610"/>
            <a:ext cx="201930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b="1" dirty="0">
                <a:solidFill>
                  <a:schemeClr val="tx1"/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从容镇定</a:t>
            </a:r>
            <a:endParaRPr lang="zh-CN" altLang="en-US" sz="3600" b="1" dirty="0">
              <a:solidFill>
                <a:schemeClr val="tx1"/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25" name="矩形 60424"/>
          <p:cNvSpPr/>
          <p:nvPr/>
        </p:nvSpPr>
        <p:spPr>
          <a:xfrm>
            <a:off x="6817360" y="2721610"/>
            <a:ext cx="201930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b="1" dirty="0">
                <a:solidFill>
                  <a:schemeClr val="tx1"/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拒绝麻醉</a:t>
            </a:r>
            <a:endParaRPr lang="zh-CN" altLang="en-US" sz="3600" b="1" dirty="0">
              <a:solidFill>
                <a:schemeClr val="tx1"/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26" name="矩形 60425"/>
          <p:cNvSpPr/>
          <p:nvPr/>
        </p:nvSpPr>
        <p:spPr>
          <a:xfrm>
            <a:off x="3992880" y="3636010"/>
            <a:ext cx="201930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600" b="1" dirty="0">
                <a:solidFill>
                  <a:schemeClr val="tx1"/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一声不吭</a:t>
            </a:r>
            <a:endParaRPr lang="zh-CN" altLang="en-US" sz="3600" b="1" dirty="0">
              <a:solidFill>
                <a:schemeClr val="tx1"/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27" name="矩形 60426"/>
          <p:cNvSpPr/>
          <p:nvPr/>
        </p:nvSpPr>
        <p:spPr>
          <a:xfrm>
            <a:off x="6832600" y="3559810"/>
            <a:ext cx="201930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b="1" dirty="0">
                <a:solidFill>
                  <a:schemeClr val="tx1"/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勉力一笑</a:t>
            </a:r>
            <a:endParaRPr lang="zh-CN" altLang="en-US" sz="3600" b="1" dirty="0">
              <a:solidFill>
                <a:schemeClr val="tx1"/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28" name="矩形 60427"/>
          <p:cNvSpPr/>
          <p:nvPr/>
        </p:nvSpPr>
        <p:spPr>
          <a:xfrm>
            <a:off x="1534160" y="4561523"/>
            <a:ext cx="216662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3600" b="1" dirty="0">
                <a:latin typeface="Times New Roman" panose="02020603050405020304" pitchFamily="2" charset="0"/>
                <a:ea typeface="华文行楷" panose="02010800040101010101" pitchFamily="2" charset="-122"/>
              </a:rPr>
              <a:t>沃克医生</a:t>
            </a:r>
            <a:r>
              <a:rPr lang="en-US" altLang="zh-CN" sz="3600" b="1">
                <a:latin typeface="Times New Roman" panose="02020603050405020304" pitchFamily="2" charset="0"/>
              </a:rPr>
              <a:t>:</a:t>
            </a:r>
            <a:endParaRPr lang="en-US" altLang="zh-CN" sz="3600" b="1">
              <a:latin typeface="Times New Roman" panose="02020603050405020304" pitchFamily="2" charset="0"/>
            </a:endParaRPr>
          </a:p>
        </p:txBody>
      </p:sp>
      <p:sp>
        <p:nvSpPr>
          <p:cNvPr id="60429" name="矩形 60428"/>
          <p:cNvSpPr/>
          <p:nvPr/>
        </p:nvSpPr>
        <p:spPr>
          <a:xfrm>
            <a:off x="3946684" y="4623118"/>
            <a:ext cx="16129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zh-CN" altLang="en-US" sz="2800" b="1" dirty="0">
                <a:solidFill>
                  <a:schemeClr val="bg2">
                    <a:lumMod val="25000"/>
                  </a:schemeClr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冷冷地说</a:t>
            </a:r>
            <a:endParaRPr lang="zh-CN" altLang="en-US" sz="2800" b="1" dirty="0">
              <a:solidFill>
                <a:schemeClr val="bg2">
                  <a:lumMod val="25000"/>
                </a:schemeClr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30" name="矩形 60429"/>
          <p:cNvSpPr/>
          <p:nvPr/>
        </p:nvSpPr>
        <p:spPr>
          <a:xfrm>
            <a:off x="5917089" y="4623118"/>
            <a:ext cx="89789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2800" b="1" dirty="0">
                <a:solidFill>
                  <a:schemeClr val="bg2">
                    <a:lumMod val="25000"/>
                  </a:schemeClr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生气</a:t>
            </a:r>
            <a:endParaRPr lang="zh-CN" altLang="en-US" sz="2800" b="1" dirty="0">
              <a:solidFill>
                <a:schemeClr val="bg2">
                  <a:lumMod val="25000"/>
                </a:schemeClr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31" name="矩形 60430"/>
          <p:cNvSpPr/>
          <p:nvPr/>
        </p:nvSpPr>
        <p:spPr>
          <a:xfrm>
            <a:off x="7172484" y="4623118"/>
            <a:ext cx="16129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 dirty="0">
                <a:solidFill>
                  <a:schemeClr val="bg2">
                    <a:lumMod val="25000"/>
                  </a:schemeClr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双手颤抖</a:t>
            </a:r>
            <a:endParaRPr lang="zh-CN" altLang="en-US" sz="2800" b="1" dirty="0">
              <a:solidFill>
                <a:schemeClr val="bg2">
                  <a:lumMod val="25000"/>
                </a:schemeClr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32" name="矩形 60431"/>
          <p:cNvSpPr/>
          <p:nvPr/>
        </p:nvSpPr>
        <p:spPr>
          <a:xfrm>
            <a:off x="9142889" y="4623118"/>
            <a:ext cx="16129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 dirty="0">
                <a:solidFill>
                  <a:schemeClr val="bg2">
                    <a:lumMod val="25000"/>
                  </a:schemeClr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神情慈祥</a:t>
            </a:r>
            <a:endParaRPr lang="zh-CN" altLang="en-US" sz="2800" b="1" dirty="0">
              <a:solidFill>
                <a:schemeClr val="bg2">
                  <a:lumMod val="25000"/>
                </a:schemeClr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33" name="矩形 60432"/>
          <p:cNvSpPr/>
          <p:nvPr/>
        </p:nvSpPr>
        <p:spPr>
          <a:xfrm>
            <a:off x="3939540" y="5407978"/>
            <a:ext cx="16129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30000"/>
              </a:spcBef>
            </a:pPr>
            <a:r>
              <a:rPr lang="zh-CN" altLang="en-US" sz="2800" b="1" dirty="0">
                <a:solidFill>
                  <a:schemeClr val="tx1"/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目光柔和</a:t>
            </a:r>
            <a:endParaRPr lang="zh-CN" altLang="en-US" sz="2800" b="1" dirty="0">
              <a:solidFill>
                <a:schemeClr val="tx1"/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34" name="矩形 60433"/>
          <p:cNvSpPr/>
          <p:nvPr/>
        </p:nvSpPr>
        <p:spPr>
          <a:xfrm>
            <a:off x="5912485" y="5407978"/>
            <a:ext cx="89789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愣住</a:t>
            </a:r>
            <a:endParaRPr lang="zh-CN" altLang="en-US" sz="2800" b="1" dirty="0">
              <a:solidFill>
                <a:schemeClr val="tx1"/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35" name="矩形 60434"/>
          <p:cNvSpPr/>
          <p:nvPr/>
        </p:nvSpPr>
        <p:spPr>
          <a:xfrm>
            <a:off x="7170420" y="5407978"/>
            <a:ext cx="16129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汗珠滚滚</a:t>
            </a:r>
            <a:endParaRPr lang="zh-CN" altLang="en-US" sz="2800" b="1" dirty="0">
              <a:solidFill>
                <a:schemeClr val="tx1"/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  <p:sp>
        <p:nvSpPr>
          <p:cNvPr id="60436" name="矩形 60435"/>
          <p:cNvSpPr/>
          <p:nvPr/>
        </p:nvSpPr>
        <p:spPr>
          <a:xfrm>
            <a:off x="9143365" y="5407978"/>
            <a:ext cx="16129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800" b="1" dirty="0">
                <a:solidFill>
                  <a:schemeClr val="tx1"/>
                </a:solidFill>
                <a:uFillTx/>
                <a:latin typeface="Times New Roman" panose="02020603050405020304" pitchFamily="2" charset="0"/>
                <a:ea typeface="黑体" panose="02010600030101010101" charset="-122"/>
              </a:rPr>
              <a:t>肃然起敬</a:t>
            </a:r>
            <a:endParaRPr lang="zh-CN" altLang="en-US" sz="2800" b="1" dirty="0">
              <a:solidFill>
                <a:schemeClr val="tx1"/>
              </a:solidFill>
              <a:uFillTx/>
              <a:latin typeface="Times New Roman" panose="02020603050405020304" pitchFamily="2" charset="0"/>
              <a:ea typeface="黑体" panose="0201060003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bldLvl="0" animBg="1"/>
      <p:bldP spid="60423" grpId="0"/>
      <p:bldP spid="60424" grpId="0"/>
      <p:bldP spid="60425" grpId="0"/>
      <p:bldP spid="60426" grpId="0"/>
      <p:bldP spid="60427" grpId="0"/>
      <p:bldP spid="60428" grpId="0"/>
      <p:bldP spid="60429" grpId="0"/>
      <p:bldP spid="60430" grpId="0"/>
      <p:bldP spid="60431" grpId="0"/>
      <p:bldP spid="60432" grpId="0"/>
      <p:bldP spid="60433" grpId="0"/>
      <p:bldP spid="60434" grpId="0"/>
      <p:bldP spid="60435" grpId="0"/>
      <p:bldP spid="604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文本框 1"/>
          <p:cNvSpPr txBox="1"/>
          <p:nvPr/>
        </p:nvSpPr>
        <p:spPr>
          <a:xfrm>
            <a:off x="617538" y="612775"/>
            <a:ext cx="6473825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fontAlgn="auto"/>
            <a:r>
              <a:rPr lang="zh-CN" altLang="en-US" sz="2800" b="1" strike="noStrike" noProof="1">
                <a:solidFill>
                  <a:schemeClr val="accent4">
                    <a:lumMod val="50000"/>
                  </a:schemeClr>
                </a:solidFill>
                <a:latin typeface="仿宋" panose="02010609060101010101" pitchFamily="49" charset="-122"/>
                <a:ea typeface="仿宋" panose="02010609060101010101" pitchFamily="49" charset="-122"/>
                <a:cs typeface="+mn-cs"/>
              </a:rPr>
              <a:t>根据部编版教材整理  五年级语文下</a:t>
            </a:r>
            <a:endParaRPr lang="zh-CN" altLang="en-US" sz="2800" b="1" strike="noStrike" noProof="1">
              <a:solidFill>
                <a:schemeClr val="accent4">
                  <a:lumMod val="50000"/>
                </a:schemeClr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0405" y="540385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</a:rPr>
              <a:t>拓展提升</a:t>
            </a:r>
            <a:endParaRPr lang="zh-CN" altLang="en-US" sz="3600" b="1" spc="300">
              <a:solidFill>
                <a:srgbClr val="6D6C70"/>
              </a:solidFill>
              <a:uFillTx/>
            </a:endParaRPr>
          </a:p>
        </p:txBody>
      </p:sp>
      <p:sp>
        <p:nvSpPr>
          <p:cNvPr id="49156" name="Rectangle 4"/>
          <p:cNvSpPr>
            <a:spLocks noGrp="1" noChangeArrowheads="1"/>
          </p:cNvSpPr>
          <p:nvPr/>
        </p:nvSpPr>
        <p:spPr>
          <a:xfrm>
            <a:off x="741680" y="1543685"/>
            <a:ext cx="10454640" cy="505015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buFontTx/>
              <a:buNone/>
            </a:pPr>
            <a:r>
              <a:rPr lang="zh-CN" altLang="en-US" spc="2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     刘伯承被称为军神，绝不仅仅是因为这次手术。他文武双全，戎马一生。他领导晋冀鲁豫野战军，用小米加步枪，战胜了全美械装备的国民党军队；千里跃进大别山，令蒋介石惊慌失措，心惊胆寒；与华东野战军合作，导演了百万雄狮下江南的一幕；之后，主动请缨，席卷大西南。他创办的国防大学是中国的最高军事学府，被誉为“将军的摇篮”。他为祖国的解放和建设事业，献出了毕生的心血，立下了不朽的功勋。他堪称中国的</a:t>
            </a:r>
            <a:r>
              <a:rPr lang="en-US" altLang="zh-CN" spc="2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——“</a:t>
            </a:r>
            <a:r>
              <a:rPr lang="zh-CN" altLang="en-US" spc="2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军神”。 </a:t>
            </a:r>
            <a:endParaRPr lang="zh-CN" altLang="en-US" spc="200" dirty="0" smtClean="0">
              <a:solidFill>
                <a:schemeClr val="tx1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-45295" y="1767841"/>
            <a:ext cx="6529916" cy="36487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60000"/>
              </a:spcBef>
            </a:pPr>
            <a:r>
              <a:rPr lang="zh-CN" altLang="en-US" sz="4400" dirty="0">
                <a:latin typeface="隶书" panose="02010509060101010101" charset="-122"/>
                <a:ea typeface="隶书" panose="02010509060101010101" charset="-122"/>
              </a:rPr>
              <a:t>赞军神</a:t>
            </a:r>
            <a:endParaRPr lang="zh-CN" altLang="en-US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英雄壮举泣鬼神，</a:t>
            </a:r>
            <a:endParaRPr lang="zh-CN" altLang="en-US"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铁骨钢筋铸军魂。</a:t>
            </a:r>
            <a:endParaRPr lang="zh-CN" altLang="en-US"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七十二刀生死痛，</a:t>
            </a:r>
            <a:endParaRPr lang="zh-CN" altLang="en-US" sz="3600" b="1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胜似昔日刮骨人。</a:t>
            </a:r>
            <a:r>
              <a:rPr lang="zh-CN" altLang="en-US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</a:t>
            </a:r>
            <a:endParaRPr lang="zh-CN" altLang="en-US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734695" y="1660525"/>
            <a:ext cx="5050155" cy="3933190"/>
          </a:xfrm>
          <a:prstGeom prst="round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水电费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6159500" y="1834515"/>
            <a:ext cx="5187315" cy="35858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0405" y="540385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</a:rPr>
              <a:t>课后练习</a:t>
            </a:r>
            <a:endParaRPr lang="zh-CN" altLang="en-US" sz="3600" b="1" spc="300">
              <a:solidFill>
                <a:srgbClr val="6D6C70"/>
              </a:solidFill>
              <a:uFillTx/>
            </a:endParaRPr>
          </a:p>
        </p:txBody>
      </p:sp>
      <p:sp>
        <p:nvSpPr>
          <p:cNvPr id="56322" name="文本框 1"/>
          <p:cNvSpPr txBox="1"/>
          <p:nvPr/>
        </p:nvSpPr>
        <p:spPr>
          <a:xfrm>
            <a:off x="1732598" y="1915160"/>
            <a:ext cx="9142412" cy="13709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zh-CN" sz="3200" b="1">
                <a:solidFill>
                  <a:srgbClr val="333333"/>
                </a:solidFill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一、</a:t>
            </a:r>
            <a:r>
              <a:rPr lang="zh-CN" sz="3200" b="1" dirty="0" smtClean="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  <a:sym typeface="+mn-ea"/>
              </a:rPr>
              <a:t>同</a:t>
            </a:r>
            <a:r>
              <a:rPr lang="zh-CN" sz="3200" b="1" dirty="0"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  <a:sym typeface="+mn-ea"/>
              </a:rPr>
              <a:t>学们，如果当时你也在手术台旁，亲眼目睹了这次手术，你会怎样称赞刘伯承呢？ </a:t>
            </a:r>
            <a:endParaRPr lang="zh-CN" altLang="en-US" sz="3200">
              <a:solidFill>
                <a:srgbClr val="333333"/>
              </a:solidFill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sp>
        <p:nvSpPr>
          <p:cNvPr id="19457" name="文本框 2"/>
          <p:cNvSpPr txBox="1"/>
          <p:nvPr/>
        </p:nvSpPr>
        <p:spPr>
          <a:xfrm>
            <a:off x="1732915" y="3258185"/>
            <a:ext cx="9238615" cy="21590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3200" b="1">
                <a:latin typeface="黑体" panose="02010600030101010101" charset="-122"/>
                <a:ea typeface="黑体" panose="02010600030101010101" charset="-122"/>
                <a:cs typeface="仿宋" panose="02010609060101010101" pitchFamily="49" charset="-122"/>
              </a:rPr>
              <a:t>二、课外搜集有关刘伯承的故事阅读。</a:t>
            </a:r>
            <a:endParaRPr lang="zh-CN" altLang="en-US" sz="3200" b="1">
              <a:latin typeface="黑体" panose="02010600030101010101" charset="-122"/>
              <a:ea typeface="黑体" panose="02010600030101010101" charset="-122"/>
              <a:cs typeface="仿宋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3200" b="1">
                <a:latin typeface="黑体" panose="02010600030101010101" charset="-122"/>
                <a:ea typeface="黑体" panose="02010600030101010101" charset="-122"/>
                <a:cs typeface="仿宋" panose="02010609060101010101" pitchFamily="49" charset="-122"/>
              </a:rPr>
              <a:t>三、把你学完本课后的感受以诗歌或读后感的形式写一写。</a:t>
            </a:r>
            <a:endParaRPr lang="zh-CN" altLang="en-US" sz="3200" b="1">
              <a:latin typeface="黑体" panose="02010600030101010101" charset="-122"/>
              <a:ea typeface="黑体" panose="02010600030101010101" charset="-122"/>
              <a:cs typeface="仿宋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8025" y="57023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参考资料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71684" name="文本框 71683"/>
          <p:cNvSpPr txBox="1"/>
          <p:nvPr/>
        </p:nvSpPr>
        <p:spPr>
          <a:xfrm>
            <a:off x="1287145" y="1478915"/>
            <a:ext cx="9652000" cy="4569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fontAlgn="auto">
              <a:lnSpc>
                <a:spcPct val="130000"/>
              </a:lnSpc>
              <a:spcBef>
                <a:spcPts val="0"/>
              </a:spcBef>
            </a:pPr>
            <a:r>
              <a:rPr lang="en-US" altLang="zh-CN" sz="2800" spc="200" dirty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    1916</a:t>
            </a:r>
            <a:r>
              <a:rPr lang="zh-CN" altLang="en-US" sz="2800" spc="200" dirty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年在反对袁世凯称帝的护国战争中，刘伯承率领的东护国军攻占四川丰都城时，他身先士卒，带头冲锋，不幸被子弹打伤了右眼，负了重伤。由于流血过多，他昏迷过去。一些人认为他不行了，但刘伯承却奇迹般地活了下来。后在一家外国教会医院接受秘密治疗。手术后医生翘起大拇指对旁边的人说：“真不愧为英雄。我当了这么多年的外科医生，还没遇见一个像他这样的人，他真有你们中国古代关云长刮骨疗毒的气概</a:t>
            </a:r>
            <a:r>
              <a:rPr lang="en-US" altLang="zh-CN" sz="2800" spc="20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!”</a:t>
            </a:r>
            <a:endParaRPr lang="en-US" altLang="zh-CN" sz="2800" spc="200">
              <a:solidFill>
                <a:schemeClr val="tx1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build="p"/>
      <p:bldP spid="71684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9925" y="57023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学习目标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667510" y="1717040"/>
            <a:ext cx="9271000" cy="1419860"/>
            <a:chOff x="2626" y="2704"/>
            <a:chExt cx="14600" cy="2236"/>
          </a:xfrm>
        </p:grpSpPr>
        <p:sp>
          <p:nvSpPr>
            <p:cNvPr id="3" name="椭圆 2"/>
            <p:cNvSpPr/>
            <p:nvPr/>
          </p:nvSpPr>
          <p:spPr>
            <a:xfrm>
              <a:off x="2626" y="2719"/>
              <a:ext cx="1146" cy="1146"/>
            </a:xfrm>
            <a:prstGeom prst="ellipse">
              <a:avLst/>
            </a:prstGeom>
            <a:noFill/>
            <a:ln w="28575">
              <a:solidFill>
                <a:srgbClr val="6D6C7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826" y="2758"/>
              <a:ext cx="78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rgbClr val="6D6C70"/>
                  </a:solidFill>
                  <a:latin typeface="+mj-ea"/>
                  <a:ea typeface="+mj-ea"/>
                </a:rPr>
                <a:t>1</a:t>
              </a:r>
              <a:endParaRPr lang="en-US" altLang="zh-CN" sz="4000">
                <a:solidFill>
                  <a:srgbClr val="6D6C70"/>
                </a:solidFill>
                <a:latin typeface="+mj-ea"/>
                <a:ea typeface="+mj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4026" y="2704"/>
              <a:ext cx="13200" cy="2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20000"/>
                </a:lnSpc>
              </a:pP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认识</a:t>
              </a:r>
              <a:r>
                <a:rPr lang="en-US" altLang="zh-CN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“</a:t>
              </a: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沃、匪</a:t>
              </a:r>
              <a:r>
                <a:rPr lang="en-US" altLang="zh-CN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”</a:t>
              </a: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等</a:t>
              </a:r>
              <a:r>
                <a:rPr lang="en-US" altLang="zh-CN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5</a:t>
              </a: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个生字，会写</a:t>
              </a:r>
              <a:r>
                <a:rPr lang="en-US" altLang="zh-CN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“</a:t>
              </a: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庆、诊</a:t>
              </a:r>
              <a:r>
                <a:rPr lang="en-US" altLang="zh-CN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”</a:t>
              </a: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等</a:t>
              </a:r>
              <a:r>
                <a:rPr lang="en-US" altLang="zh-CN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15</a:t>
              </a: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个生字。</a:t>
              </a:r>
              <a:endPara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667510" y="3252470"/>
            <a:ext cx="9271000" cy="1419860"/>
            <a:chOff x="2626" y="2704"/>
            <a:chExt cx="14600" cy="2236"/>
          </a:xfrm>
        </p:grpSpPr>
        <p:sp>
          <p:nvSpPr>
            <p:cNvPr id="8" name="椭圆 7"/>
            <p:cNvSpPr/>
            <p:nvPr/>
          </p:nvSpPr>
          <p:spPr>
            <a:xfrm>
              <a:off x="2626" y="2719"/>
              <a:ext cx="1146" cy="1146"/>
            </a:xfrm>
            <a:prstGeom prst="ellipse">
              <a:avLst/>
            </a:prstGeom>
            <a:noFill/>
            <a:ln w="28575">
              <a:solidFill>
                <a:srgbClr val="6D6C7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790" y="2758"/>
              <a:ext cx="78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rgbClr val="6D6C70"/>
                  </a:solidFill>
                  <a:latin typeface="+mj-ea"/>
                  <a:ea typeface="+mj-ea"/>
                </a:rPr>
                <a:t>2</a:t>
              </a:r>
              <a:endParaRPr lang="en-US" altLang="zh-CN" sz="4000">
                <a:solidFill>
                  <a:srgbClr val="6D6C70"/>
                </a:solidFill>
                <a:latin typeface="+mj-ea"/>
                <a:ea typeface="+mj-ea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026" y="2704"/>
              <a:ext cx="13200" cy="2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20000"/>
                </a:lnSpc>
              </a:pP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有感情地朗读课文，</a:t>
              </a:r>
              <a:r>
                <a:rPr lang="zh-CN" altLang="en-US" sz="3600" b="1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理解沃克医生称刘伯承为“军神”的原因</a:t>
              </a: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。</a:t>
              </a:r>
              <a:endPara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667510" y="4752975"/>
            <a:ext cx="9271000" cy="1419860"/>
            <a:chOff x="2626" y="2704"/>
            <a:chExt cx="14600" cy="2236"/>
          </a:xfrm>
        </p:grpSpPr>
        <p:sp>
          <p:nvSpPr>
            <p:cNvPr id="12" name="椭圆 11"/>
            <p:cNvSpPr/>
            <p:nvPr/>
          </p:nvSpPr>
          <p:spPr>
            <a:xfrm>
              <a:off x="2626" y="2719"/>
              <a:ext cx="1146" cy="1146"/>
            </a:xfrm>
            <a:prstGeom prst="ellipse">
              <a:avLst/>
            </a:prstGeom>
            <a:noFill/>
            <a:ln w="28575">
              <a:solidFill>
                <a:srgbClr val="6D6C7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790" y="2758"/>
              <a:ext cx="78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000">
                  <a:solidFill>
                    <a:srgbClr val="6D6C70"/>
                  </a:solidFill>
                  <a:latin typeface="+mj-ea"/>
                  <a:ea typeface="+mj-ea"/>
                </a:rPr>
                <a:t>3</a:t>
              </a:r>
              <a:endParaRPr lang="en-US" altLang="zh-CN" sz="4000">
                <a:solidFill>
                  <a:srgbClr val="6D6C70"/>
                </a:solidFill>
                <a:latin typeface="+mj-ea"/>
                <a:ea typeface="+mj-ea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026" y="2704"/>
              <a:ext cx="13200" cy="2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20000"/>
                </a:lnSpc>
              </a:pPr>
              <a:r>
                <a:rPr lang="zh-CN" altLang="en-US" sz="3600" b="1">
                  <a:solidFill>
                    <a:srgbClr val="FF0000"/>
                  </a:solidFill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学习刘伯承坚韧不拔的意志</a:t>
              </a:r>
              <a:r>
                <a:rPr lang="zh-CN" altLang="en-US" sz="3600" b="1">
                  <a:latin typeface="楷体" panose="02010609060101010101" charset="-122"/>
                  <a:ea typeface="楷体" panose="02010609060101010101" charset="-122"/>
                  <a:cs typeface="楷体" panose="02010609060101010101" charset="-122"/>
                </a:rPr>
                <a:t>，立志做一个性格坚强的人。</a:t>
              </a:r>
              <a:endPara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0885" y="560705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会 认 字</a:t>
            </a:r>
            <a:endParaRPr lang="zh-CN" altLang="en-US" sz="3600" b="1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32025" y="3035300"/>
            <a:ext cx="94805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defTabSz="914400" eaLnBrk="0" fontAlgn="auto" hangingPunct="0"/>
            <a:r>
              <a:rPr kumimoji="0" lang="zh-CN" altLang="en-US" sz="6000" b="1" i="0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+mn-ea"/>
              </a:rPr>
              <a:t>沃</a:t>
            </a:r>
            <a:endParaRPr kumimoji="0" lang="zh-CN" altLang="en-US" sz="6000" b="1" i="0" kern="1200" cap="none" spc="0" normalizeH="0" baseline="0" noProof="1">
              <a:solidFill>
                <a:schemeClr val="accent5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1905000" y="2386013"/>
            <a:ext cx="15652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00"/>
                </a:solidFill>
                <a:latin typeface="GB Pinyinok-D" panose="02010601030101010101" charset="-122"/>
                <a:ea typeface="GB Pinyinok-D" panose="02010601030101010101" charset="-122"/>
              </a:rPr>
              <a:t>wò</a:t>
            </a:r>
            <a:endParaRPr lang="en-US" altLang="zh-CN" sz="3200" b="1">
              <a:solidFill>
                <a:srgbClr val="FF0000"/>
              </a:solidFill>
              <a:latin typeface="GB Pinyinok-D" panose="02010601030101010101" charset="-122"/>
              <a:ea typeface="GB Pinyinok-D" panose="02010601030101010101" charset="-122"/>
            </a:endParaRPr>
          </a:p>
        </p:txBody>
      </p:sp>
      <p:sp>
        <p:nvSpPr>
          <p:cNvPr id="12290" name="文本框 1"/>
          <p:cNvSpPr txBox="1"/>
          <p:nvPr/>
        </p:nvSpPr>
        <p:spPr>
          <a:xfrm>
            <a:off x="2074863" y="4086225"/>
            <a:ext cx="12636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zh-CN" altLang="en-US" sz="3600">
                <a:latin typeface="汉仪中楷简" panose="02010604000101010101" charset="-122"/>
                <a:ea typeface="汉仪中楷简" panose="02010604000101010101" charset="-122"/>
              </a:rPr>
              <a:t>肥沃  </a:t>
            </a:r>
            <a:endParaRPr lang="zh-CN" altLang="en-US" sz="3600">
              <a:latin typeface="汉仪中楷简" panose="02010604000101010101" charset="-122"/>
              <a:ea typeface="汉仪中楷简" panose="02010604000101010101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17525" y="3011488"/>
            <a:ext cx="11156950" cy="635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508000" y="4048125"/>
            <a:ext cx="11145838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3853180" y="3035300"/>
            <a:ext cx="94805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defTabSz="914400" eaLnBrk="0" fontAlgn="auto" hangingPunct="0"/>
            <a:r>
              <a:rPr kumimoji="0" lang="zh-CN" altLang="en-US" sz="6000" b="1" i="0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+mn-ea"/>
              </a:rPr>
              <a:t>匪</a:t>
            </a:r>
            <a:endParaRPr kumimoji="0" lang="zh-CN" altLang="en-US" sz="6000" b="1" i="0" kern="1200" cap="none" spc="0" normalizeH="0" baseline="0" noProof="1">
              <a:solidFill>
                <a:schemeClr val="accent5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522663" y="2396173"/>
            <a:ext cx="15652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00"/>
                </a:solidFill>
                <a:latin typeface="GB Pinyinok-D" panose="02010601030101010101" charset="-122"/>
                <a:ea typeface="GB Pinyinok-D" panose="02010601030101010101" charset="-122"/>
              </a:rPr>
              <a:t>fěi</a:t>
            </a:r>
            <a:endParaRPr lang="en-US" altLang="zh-CN" sz="3200" b="1">
              <a:solidFill>
                <a:srgbClr val="FF0000"/>
              </a:solidFill>
              <a:latin typeface="GB Pinyinok-D" panose="02010601030101010101" charset="-122"/>
              <a:ea typeface="GB Pinyinok-D" panose="02010601030101010101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474335" y="3035300"/>
            <a:ext cx="94805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defTabSz="914400" eaLnBrk="0" fontAlgn="auto" hangingPunct="0"/>
            <a:r>
              <a:rPr kumimoji="0" lang="zh-CN" altLang="en-US" sz="6000" b="1" i="0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+mn-ea"/>
              </a:rPr>
              <a:t>绷</a:t>
            </a:r>
            <a:endParaRPr kumimoji="0" lang="zh-CN" altLang="en-US" sz="6000" b="1" i="0" kern="1200" cap="none" spc="0" normalizeH="0" baseline="0" noProof="1">
              <a:solidFill>
                <a:schemeClr val="accent5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191125" y="2386013"/>
            <a:ext cx="1566863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00"/>
                </a:solidFill>
                <a:latin typeface="GB Pinyinok-D" panose="02010601030101010101" charset="-122"/>
                <a:ea typeface="GB Pinyinok-D" panose="02010601030101010101" charset="-122"/>
              </a:rPr>
              <a:t>bēng</a:t>
            </a:r>
            <a:endParaRPr lang="en-US" altLang="zh-CN" sz="3200" b="1">
              <a:solidFill>
                <a:srgbClr val="FF0000"/>
              </a:solidFill>
              <a:latin typeface="GB Pinyinok-D" panose="02010601030101010101" charset="-122"/>
              <a:ea typeface="GB Pinyinok-D" panose="0201060103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095490" y="3035300"/>
            <a:ext cx="94805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defTabSz="914400" eaLnBrk="0" fontAlgn="auto" hangingPunct="0"/>
            <a:r>
              <a:rPr kumimoji="0" lang="zh-CN" altLang="en-US" sz="6000" b="1" i="0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+mn-ea"/>
              </a:rPr>
              <a:t>衷</a:t>
            </a:r>
            <a:endParaRPr kumimoji="0" lang="zh-CN" altLang="en-US" sz="6000" b="1" i="0" kern="1200" cap="none" spc="0" normalizeH="0" baseline="0" noProof="1">
              <a:solidFill>
                <a:schemeClr val="accent5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971983" y="2378075"/>
            <a:ext cx="1255712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00"/>
                </a:solidFill>
                <a:latin typeface="GB Pinyinok-D" panose="02010601030101010101" charset="-122"/>
                <a:ea typeface="GB Pinyinok-D" panose="02010601030101010101" charset="-122"/>
              </a:rPr>
              <a:t>zhōng</a:t>
            </a:r>
            <a:endParaRPr lang="en-US" altLang="zh-CN" sz="3200" b="1">
              <a:solidFill>
                <a:srgbClr val="FF0000"/>
              </a:solidFill>
              <a:latin typeface="GB Pinyinok-D" panose="02010601030101010101" charset="-122"/>
              <a:ea typeface="GB Pinyinok-D" panose="02010601030101010101" charset="-122"/>
            </a:endParaRPr>
          </a:p>
        </p:txBody>
      </p:sp>
      <p:sp>
        <p:nvSpPr>
          <p:cNvPr id="24" name="文本框 1"/>
          <p:cNvSpPr txBox="1"/>
          <p:nvPr/>
        </p:nvSpPr>
        <p:spPr>
          <a:xfrm>
            <a:off x="3717925" y="4095750"/>
            <a:ext cx="12636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zh-CN" altLang="en-US" sz="3600">
                <a:latin typeface="汉仪中楷简" panose="02010604000101010101" charset="-122"/>
                <a:ea typeface="汉仪中楷简" panose="02010604000101010101" charset="-122"/>
              </a:rPr>
              <a:t>土匪  </a:t>
            </a:r>
            <a:endParaRPr lang="zh-CN" altLang="en-US" sz="3600">
              <a:latin typeface="汉仪中楷简" panose="02010604000101010101" charset="-122"/>
              <a:ea typeface="汉仪中楷简" panose="02010604000101010101" charset="-122"/>
            </a:endParaRPr>
          </a:p>
        </p:txBody>
      </p:sp>
      <p:sp>
        <p:nvSpPr>
          <p:cNvPr id="25" name="文本框 1"/>
          <p:cNvSpPr txBox="1"/>
          <p:nvPr/>
        </p:nvSpPr>
        <p:spPr>
          <a:xfrm>
            <a:off x="5360988" y="4095750"/>
            <a:ext cx="12636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zh-CN" altLang="en-US" sz="3600">
                <a:latin typeface="汉仪中楷简" panose="02010604000101010101" charset="-122"/>
                <a:ea typeface="汉仪中楷简" panose="02010604000101010101" charset="-122"/>
              </a:rPr>
              <a:t>绷带  </a:t>
            </a:r>
            <a:endParaRPr lang="zh-CN" altLang="en-US" sz="3600">
              <a:latin typeface="汉仪中楷简" panose="02010604000101010101" charset="-122"/>
              <a:ea typeface="汉仪中楷简" panose="02010604000101010101" charset="-122"/>
            </a:endParaRPr>
          </a:p>
        </p:txBody>
      </p:sp>
      <p:sp>
        <p:nvSpPr>
          <p:cNvPr id="27" name="文本框 1"/>
          <p:cNvSpPr txBox="1"/>
          <p:nvPr/>
        </p:nvSpPr>
        <p:spPr>
          <a:xfrm>
            <a:off x="6989763" y="4095750"/>
            <a:ext cx="12636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zh-CN" altLang="en-US" sz="3600">
                <a:latin typeface="汉仪中楷简" panose="02010604000101010101" charset="-122"/>
                <a:ea typeface="汉仪中楷简" panose="02010604000101010101" charset="-122"/>
              </a:rPr>
              <a:t>由衷  </a:t>
            </a:r>
            <a:endParaRPr lang="zh-CN" altLang="en-US" sz="3600">
              <a:latin typeface="汉仪中楷简" panose="02010604000101010101" charset="-122"/>
              <a:ea typeface="汉仪中楷简" panose="02010604000101010101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716645" y="3035300"/>
            <a:ext cx="94805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defTabSz="914400" eaLnBrk="0" fontAlgn="auto" hangingPunct="0"/>
            <a:r>
              <a:rPr kumimoji="0" lang="zh-CN" altLang="en-US" sz="6000" b="1" i="0" kern="1200" cap="none" spc="0" normalizeH="0" baseline="0" noProof="1">
                <a:solidFill>
                  <a:schemeClr val="accent5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+mn-ea"/>
              </a:rPr>
              <a:t>堪</a:t>
            </a:r>
            <a:endParaRPr kumimoji="0" lang="zh-CN" altLang="en-US" sz="6000" b="1" i="0" kern="1200" cap="none" spc="0" normalizeH="0" baseline="0" noProof="1">
              <a:solidFill>
                <a:schemeClr val="accent5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+mn-cs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8369300" y="2386013"/>
            <a:ext cx="15652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00"/>
                </a:solidFill>
                <a:latin typeface="GB Pinyinok-D" panose="02010601030101010101" charset="-122"/>
                <a:ea typeface="GB Pinyinok-D" panose="02010601030101010101" charset="-122"/>
              </a:rPr>
              <a:t>kān</a:t>
            </a:r>
            <a:endParaRPr lang="en-US" altLang="zh-CN" sz="3200" b="1">
              <a:solidFill>
                <a:srgbClr val="FF0000"/>
              </a:solidFill>
              <a:latin typeface="GB Pinyinok-D" panose="02010601030101010101" charset="-122"/>
              <a:ea typeface="GB Pinyinok-D" panose="02010601030101010101" charset="-122"/>
            </a:endParaRPr>
          </a:p>
        </p:txBody>
      </p:sp>
      <p:sp>
        <p:nvSpPr>
          <p:cNvPr id="29" name="文本框 1"/>
          <p:cNvSpPr txBox="1"/>
          <p:nvPr/>
        </p:nvSpPr>
        <p:spPr>
          <a:xfrm>
            <a:off x="8605838" y="4105275"/>
            <a:ext cx="126365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 eaLnBrk="0" hangingPunct="0"/>
            <a:r>
              <a:rPr lang="zh-CN" altLang="en-US" sz="3600">
                <a:latin typeface="汉仪中楷简" panose="02010604000101010101" charset="-122"/>
                <a:ea typeface="汉仪中楷简" panose="02010604000101010101" charset="-122"/>
              </a:rPr>
              <a:t>堪称  </a:t>
            </a:r>
            <a:endParaRPr lang="zh-CN" altLang="en-US" sz="3600">
              <a:latin typeface="汉仪中楷简" panose="02010604000101010101" charset="-122"/>
              <a:ea typeface="汉仪中楷简" panose="0201060400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12290" grpId="0"/>
      <p:bldP spid="9" grpId="0"/>
      <p:bldP spid="15" grpId="0"/>
      <p:bldP spid="19" grpId="0"/>
      <p:bldP spid="24" grpId="0"/>
      <p:bldP spid="25" grpId="0"/>
      <p:bldP spid="27" grpId="0"/>
      <p:bldP spid="23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0885" y="560705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会 写 字</a:t>
            </a:r>
            <a:endParaRPr lang="zh-CN" altLang="en-US" sz="3600" b="1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grpSp>
        <p:nvGrpSpPr>
          <p:cNvPr id="26625" name="组合 2"/>
          <p:cNvGrpSpPr/>
          <p:nvPr/>
        </p:nvGrpSpPr>
        <p:grpSpPr>
          <a:xfrm>
            <a:off x="738188" y="2071688"/>
            <a:ext cx="1004887" cy="1051875"/>
            <a:chOff x="3157" y="3140"/>
            <a:chExt cx="1584" cy="1650"/>
          </a:xfrm>
        </p:grpSpPr>
        <p:grpSp>
          <p:nvGrpSpPr>
            <p:cNvPr id="26626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27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28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29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30" name="文本框 64"/>
            <p:cNvSpPr txBox="1"/>
            <p:nvPr/>
          </p:nvSpPr>
          <p:spPr>
            <a:xfrm>
              <a:off x="3202" y="3198"/>
              <a:ext cx="1277" cy="159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latin typeface="楷体" panose="02010609060101010101" charset="-122"/>
                  <a:ea typeface="楷体" panose="02010609060101010101" charset="-122"/>
                </a:rPr>
                <a:t>庆</a:t>
              </a:r>
              <a:endParaRPr lang="zh-CN" altLang="en-US" sz="6000" b="1" dirty="0"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sp>
        <p:nvSpPr>
          <p:cNvPr id="89" name="文本框 88"/>
          <p:cNvSpPr txBox="1"/>
          <p:nvPr/>
        </p:nvSpPr>
        <p:spPr>
          <a:xfrm>
            <a:off x="2736850" y="4867275"/>
            <a:ext cx="6537325" cy="8921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sz="4000" b="1" spc="300" noProof="1">
                <a:solidFill>
                  <a:schemeClr val="tx1"/>
                </a:solidFill>
                <a:latin typeface="黑体" panose="02010600030101010101" charset="-122"/>
                <a:ea typeface="黑体" panose="02010600030101010101" charset="-122"/>
                <a:cs typeface="+mn-cs"/>
              </a:rPr>
              <a:t>注意这些字的笔画顺序哟！</a:t>
            </a:r>
            <a:endParaRPr lang="zh-CN" altLang="en-US" sz="4000" b="1" spc="300" noProof="1">
              <a:solidFill>
                <a:schemeClr val="tx1"/>
              </a:solidFill>
              <a:latin typeface="黑体" panose="02010600030101010101" charset="-122"/>
              <a:ea typeface="黑体" panose="02010600030101010101" charset="-122"/>
              <a:cs typeface="+mn-cs"/>
            </a:endParaRPr>
          </a:p>
        </p:txBody>
      </p:sp>
      <p:grpSp>
        <p:nvGrpSpPr>
          <p:cNvPr id="26632" name="组合 3"/>
          <p:cNvGrpSpPr/>
          <p:nvPr/>
        </p:nvGrpSpPr>
        <p:grpSpPr>
          <a:xfrm>
            <a:off x="2141538" y="2073275"/>
            <a:ext cx="1006475" cy="1051876"/>
            <a:chOff x="3157" y="3140"/>
            <a:chExt cx="1584" cy="1652"/>
          </a:xfrm>
        </p:grpSpPr>
        <p:grpSp>
          <p:nvGrpSpPr>
            <p:cNvPr id="26633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34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35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36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37" name="文本框 64"/>
            <p:cNvSpPr txBox="1"/>
            <p:nvPr/>
          </p:nvSpPr>
          <p:spPr>
            <a:xfrm>
              <a:off x="3202" y="3198"/>
              <a:ext cx="1278" cy="159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latin typeface="楷体" panose="02010609060101010101" charset="-122"/>
                  <a:ea typeface="楷体" panose="02010609060101010101" charset="-122"/>
                </a:rPr>
                <a:t>诊</a:t>
              </a:r>
              <a:endParaRPr lang="zh-CN" altLang="en-US" sz="6000" b="1" dirty="0"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38" name="组合 9"/>
          <p:cNvGrpSpPr/>
          <p:nvPr/>
        </p:nvGrpSpPr>
        <p:grpSpPr>
          <a:xfrm>
            <a:off x="3546475" y="2073275"/>
            <a:ext cx="1004888" cy="1051875"/>
            <a:chOff x="3157" y="3140"/>
            <a:chExt cx="1584" cy="1650"/>
          </a:xfrm>
        </p:grpSpPr>
        <p:grpSp>
          <p:nvGrpSpPr>
            <p:cNvPr id="26639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40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41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42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43" name="文本框 64"/>
            <p:cNvSpPr txBox="1"/>
            <p:nvPr/>
          </p:nvSpPr>
          <p:spPr>
            <a:xfrm>
              <a:off x="3202" y="3198"/>
              <a:ext cx="1278" cy="159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latin typeface="楷体" panose="02010609060101010101" charset="-122"/>
                  <a:ea typeface="楷体" panose="02010609060101010101" charset="-122"/>
                </a:rPr>
                <a:t>沃</a:t>
              </a:r>
              <a:endParaRPr lang="zh-CN" altLang="en-US" sz="6000" b="1" dirty="0"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44" name="组合 15"/>
          <p:cNvGrpSpPr/>
          <p:nvPr/>
        </p:nvGrpSpPr>
        <p:grpSpPr>
          <a:xfrm>
            <a:off x="4949825" y="2074863"/>
            <a:ext cx="1006475" cy="1051875"/>
            <a:chOff x="3157" y="3140"/>
            <a:chExt cx="1584" cy="1652"/>
          </a:xfrm>
        </p:grpSpPr>
        <p:grpSp>
          <p:nvGrpSpPr>
            <p:cNvPr id="26645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46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47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48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49" name="文本框 64"/>
            <p:cNvSpPr txBox="1"/>
            <p:nvPr/>
          </p:nvSpPr>
          <p:spPr>
            <a:xfrm>
              <a:off x="3202" y="3198"/>
              <a:ext cx="1278" cy="159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l"/>
              <a:r>
                <a:rPr lang="zh-CN" altLang="en-US" sz="6000" b="1" dirty="0">
                  <a:solidFill>
                    <a:srgbClr val="C00000"/>
                  </a:solidFill>
                  <a:latin typeface="楷体" panose="02010609060101010101" charset="-122"/>
                  <a:ea typeface="楷体" panose="02010609060101010101" charset="-122"/>
                </a:rPr>
                <a:t>龄</a:t>
              </a:r>
              <a:endParaRPr lang="zh-CN" altLang="en-US" sz="6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50" name="组合 21"/>
          <p:cNvGrpSpPr/>
          <p:nvPr/>
        </p:nvGrpSpPr>
        <p:grpSpPr>
          <a:xfrm>
            <a:off x="6354763" y="2074863"/>
            <a:ext cx="1006475" cy="1051875"/>
            <a:chOff x="3157" y="3140"/>
            <a:chExt cx="1584" cy="1650"/>
          </a:xfrm>
        </p:grpSpPr>
        <p:grpSp>
          <p:nvGrpSpPr>
            <p:cNvPr id="26651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52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53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54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55" name="文本框 64"/>
            <p:cNvSpPr txBox="1"/>
            <p:nvPr/>
          </p:nvSpPr>
          <p:spPr>
            <a:xfrm>
              <a:off x="3202" y="3198"/>
              <a:ext cx="1278" cy="159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</a:rPr>
                <a:t>匪</a:t>
              </a:r>
              <a:endParaRPr lang="zh-CN" altLang="en-US" sz="6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56" name="组合 29"/>
          <p:cNvGrpSpPr/>
          <p:nvPr/>
        </p:nvGrpSpPr>
        <p:grpSpPr>
          <a:xfrm>
            <a:off x="7759700" y="2076450"/>
            <a:ext cx="1004888" cy="1051876"/>
            <a:chOff x="3157" y="3140"/>
            <a:chExt cx="1584" cy="1652"/>
          </a:xfrm>
        </p:grpSpPr>
        <p:grpSp>
          <p:nvGrpSpPr>
            <p:cNvPr id="26657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58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59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60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61" name="文本框 64"/>
            <p:cNvSpPr txBox="1"/>
            <p:nvPr/>
          </p:nvSpPr>
          <p:spPr>
            <a:xfrm>
              <a:off x="3202" y="3198"/>
              <a:ext cx="1278" cy="159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solidFill>
                    <a:srgbClr val="C00000"/>
                  </a:solidFill>
                  <a:latin typeface="楷体" panose="02010609060101010101" charset="-122"/>
                  <a:ea typeface="楷体" panose="02010609060101010101" charset="-122"/>
                </a:rPr>
                <a:t>绷</a:t>
              </a:r>
              <a:endParaRPr lang="zh-CN" altLang="en-US" sz="6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62" name="组合 46"/>
          <p:cNvGrpSpPr/>
          <p:nvPr/>
        </p:nvGrpSpPr>
        <p:grpSpPr>
          <a:xfrm>
            <a:off x="5413375" y="3490913"/>
            <a:ext cx="1004888" cy="1051559"/>
            <a:chOff x="3157" y="3140"/>
            <a:chExt cx="1584" cy="1659"/>
          </a:xfrm>
        </p:grpSpPr>
        <p:grpSp>
          <p:nvGrpSpPr>
            <p:cNvPr id="26663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64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65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66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67" name="文本框 64"/>
            <p:cNvSpPr txBox="1"/>
            <p:nvPr/>
          </p:nvSpPr>
          <p:spPr>
            <a:xfrm>
              <a:off x="3202" y="3198"/>
              <a:ext cx="1278" cy="160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solidFill>
                    <a:srgbClr val="C00000"/>
                  </a:solidFill>
                  <a:latin typeface="楷体" panose="02010609060101010101" charset="-122"/>
                  <a:ea typeface="楷体" panose="02010609060101010101" charset="-122"/>
                </a:rPr>
                <a:t>衷</a:t>
              </a:r>
              <a:endParaRPr lang="zh-CN" altLang="en-US" sz="6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68" name="组合 57"/>
          <p:cNvGrpSpPr/>
          <p:nvPr/>
        </p:nvGrpSpPr>
        <p:grpSpPr>
          <a:xfrm>
            <a:off x="6816725" y="3490913"/>
            <a:ext cx="1006475" cy="1051559"/>
            <a:chOff x="3157" y="3140"/>
            <a:chExt cx="1584" cy="1659"/>
          </a:xfrm>
        </p:grpSpPr>
        <p:grpSp>
          <p:nvGrpSpPr>
            <p:cNvPr id="26669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70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71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72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73" name="文本框 64"/>
            <p:cNvSpPr txBox="1"/>
            <p:nvPr/>
          </p:nvSpPr>
          <p:spPr>
            <a:xfrm>
              <a:off x="3202" y="3198"/>
              <a:ext cx="1278" cy="160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latin typeface="楷体" panose="02010609060101010101" charset="-122"/>
                  <a:ea typeface="楷体" panose="02010609060101010101" charset="-122"/>
                </a:rPr>
                <a:t>慈</a:t>
              </a:r>
              <a:endParaRPr lang="zh-CN" altLang="en-US" sz="6000" b="1" dirty="0"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74" name="组合 70"/>
          <p:cNvGrpSpPr/>
          <p:nvPr/>
        </p:nvGrpSpPr>
        <p:grpSpPr>
          <a:xfrm>
            <a:off x="8221663" y="3490913"/>
            <a:ext cx="1004887" cy="1051559"/>
            <a:chOff x="3157" y="3140"/>
            <a:chExt cx="1584" cy="1659"/>
          </a:xfrm>
        </p:grpSpPr>
        <p:grpSp>
          <p:nvGrpSpPr>
            <p:cNvPr id="26675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76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77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78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79" name="文本框 64"/>
            <p:cNvSpPr txBox="1"/>
            <p:nvPr/>
          </p:nvSpPr>
          <p:spPr>
            <a:xfrm>
              <a:off x="3202" y="3198"/>
              <a:ext cx="1278" cy="160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solidFill>
                    <a:srgbClr val="C00000"/>
                  </a:solidFill>
                  <a:latin typeface="楷体" panose="02010609060101010101" charset="-122"/>
                  <a:ea typeface="楷体" panose="02010609060101010101" charset="-122"/>
                </a:rPr>
                <a:t>祥</a:t>
              </a:r>
              <a:endParaRPr lang="zh-CN" altLang="en-US" sz="6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80" name="组合 2"/>
          <p:cNvGrpSpPr/>
          <p:nvPr/>
        </p:nvGrpSpPr>
        <p:grpSpPr>
          <a:xfrm>
            <a:off x="4010025" y="3490913"/>
            <a:ext cx="1004888" cy="1051876"/>
            <a:chOff x="3157" y="3140"/>
            <a:chExt cx="1584" cy="1654"/>
          </a:xfrm>
        </p:grpSpPr>
        <p:grpSp>
          <p:nvGrpSpPr>
            <p:cNvPr id="26681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82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83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84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85" name="文本框 64"/>
            <p:cNvSpPr txBox="1"/>
            <p:nvPr/>
          </p:nvSpPr>
          <p:spPr>
            <a:xfrm>
              <a:off x="3202" y="3198"/>
              <a:ext cx="1277" cy="159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solidFill>
                    <a:srgbClr val="C00000"/>
                  </a:solidFill>
                  <a:latin typeface="楷体" panose="02010609060101010101" charset="-122"/>
                  <a:ea typeface="楷体" panose="02010609060101010101" charset="-122"/>
                </a:rPr>
                <a:t>崭</a:t>
              </a:r>
              <a:endParaRPr lang="zh-CN" altLang="en-US" sz="6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86" name="组合 39"/>
          <p:cNvGrpSpPr/>
          <p:nvPr/>
        </p:nvGrpSpPr>
        <p:grpSpPr>
          <a:xfrm>
            <a:off x="1198563" y="3489325"/>
            <a:ext cx="1006475" cy="1051875"/>
            <a:chOff x="3157" y="3140"/>
            <a:chExt cx="1584" cy="1650"/>
          </a:xfrm>
        </p:grpSpPr>
        <p:grpSp>
          <p:nvGrpSpPr>
            <p:cNvPr id="26687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88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89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90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91" name="文本框 64"/>
            <p:cNvSpPr txBox="1"/>
            <p:nvPr/>
          </p:nvSpPr>
          <p:spPr>
            <a:xfrm>
              <a:off x="3202" y="3198"/>
              <a:ext cx="1278" cy="159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solidFill>
                    <a:srgbClr val="C00000"/>
                  </a:solidFill>
                  <a:latin typeface="楷体" panose="02010609060101010101" charset="-122"/>
                  <a:ea typeface="楷体" panose="02010609060101010101" charset="-122"/>
                </a:rPr>
                <a:t>施</a:t>
              </a:r>
              <a:endParaRPr lang="zh-CN" altLang="en-US" sz="60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92" name="组合 39"/>
          <p:cNvGrpSpPr/>
          <p:nvPr/>
        </p:nvGrpSpPr>
        <p:grpSpPr>
          <a:xfrm>
            <a:off x="2605088" y="3489325"/>
            <a:ext cx="1006475" cy="1051875"/>
            <a:chOff x="3157" y="3140"/>
            <a:chExt cx="1584" cy="1650"/>
          </a:xfrm>
        </p:grpSpPr>
        <p:grpSp>
          <p:nvGrpSpPr>
            <p:cNvPr id="26693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694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695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696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697" name="文本框 64"/>
            <p:cNvSpPr txBox="1"/>
            <p:nvPr/>
          </p:nvSpPr>
          <p:spPr>
            <a:xfrm>
              <a:off x="3202" y="3198"/>
              <a:ext cx="1278" cy="159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</a:rPr>
                <a:t>吭</a:t>
              </a:r>
              <a:endParaRPr lang="zh-CN" altLang="en-US" sz="6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698" name="组合 29"/>
          <p:cNvGrpSpPr/>
          <p:nvPr/>
        </p:nvGrpSpPr>
        <p:grpSpPr>
          <a:xfrm>
            <a:off x="9064625" y="2076450"/>
            <a:ext cx="1004888" cy="1051559"/>
            <a:chOff x="3157" y="3140"/>
            <a:chExt cx="1584" cy="1658"/>
          </a:xfrm>
        </p:grpSpPr>
        <p:grpSp>
          <p:nvGrpSpPr>
            <p:cNvPr id="26699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700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701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702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703" name="文本框 64"/>
            <p:cNvSpPr txBox="1"/>
            <p:nvPr/>
          </p:nvSpPr>
          <p:spPr>
            <a:xfrm>
              <a:off x="3202" y="3198"/>
              <a:ext cx="1278" cy="1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latin typeface="楷体" panose="02010609060101010101" charset="-122"/>
                  <a:ea typeface="楷体" panose="02010609060101010101" charset="-122"/>
                </a:rPr>
                <a:t>审</a:t>
              </a:r>
              <a:endParaRPr lang="zh-CN" altLang="en-US" sz="6000" b="1" dirty="0"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705" name="组合 70"/>
          <p:cNvGrpSpPr/>
          <p:nvPr/>
        </p:nvGrpSpPr>
        <p:grpSpPr>
          <a:xfrm>
            <a:off x="9537700" y="3490913"/>
            <a:ext cx="1004888" cy="1051559"/>
            <a:chOff x="3157" y="3140"/>
            <a:chExt cx="1584" cy="1659"/>
          </a:xfrm>
        </p:grpSpPr>
        <p:grpSp>
          <p:nvGrpSpPr>
            <p:cNvPr id="26706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707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708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709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710" name="文本框 64"/>
            <p:cNvSpPr txBox="1"/>
            <p:nvPr/>
          </p:nvSpPr>
          <p:spPr>
            <a:xfrm>
              <a:off x="3202" y="3198"/>
              <a:ext cx="1278" cy="160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solidFill>
                    <a:schemeClr val="tx1"/>
                  </a:solidFill>
                  <a:latin typeface="楷体" panose="02010609060101010101" charset="-122"/>
                  <a:ea typeface="楷体" panose="02010609060101010101" charset="-122"/>
                </a:rPr>
                <a:t>荣</a:t>
              </a:r>
              <a:endParaRPr lang="zh-CN" altLang="en-US" sz="6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  <p:grpSp>
        <p:nvGrpSpPr>
          <p:cNvPr id="26711" name="组合 29"/>
          <p:cNvGrpSpPr/>
          <p:nvPr/>
        </p:nvGrpSpPr>
        <p:grpSpPr>
          <a:xfrm>
            <a:off x="10380663" y="2076450"/>
            <a:ext cx="1004887" cy="1051559"/>
            <a:chOff x="3157" y="3140"/>
            <a:chExt cx="1584" cy="1658"/>
          </a:xfrm>
        </p:grpSpPr>
        <p:grpSp>
          <p:nvGrpSpPr>
            <p:cNvPr id="26712" name="组合 7"/>
            <p:cNvGrpSpPr/>
            <p:nvPr/>
          </p:nvGrpSpPr>
          <p:grpSpPr>
            <a:xfrm>
              <a:off x="3157" y="3140"/>
              <a:ext cx="1584" cy="1610"/>
              <a:chOff x="2437" y="2032"/>
              <a:chExt cx="1244" cy="1264"/>
            </a:xfrm>
          </p:grpSpPr>
          <p:sp>
            <p:nvSpPr>
              <p:cNvPr id="26713" name="矩形 1"/>
              <p:cNvSpPr/>
              <p:nvPr/>
            </p:nvSpPr>
            <p:spPr>
              <a:xfrm>
                <a:off x="2437" y="2032"/>
                <a:ext cx="1245" cy="1245"/>
              </a:xfrm>
              <a:prstGeom prst="rect">
                <a:avLst/>
              </a:pr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endParaRPr lang="zh-CN" altLang="en-US" dirty="0">
                  <a:latin typeface="Arial" panose="020B0604020202020204" pitchFamily="34" charset="0"/>
                  <a:ea typeface="微软雅黑" panose="020B0503020204020204" charset="-122"/>
                </a:endParaRPr>
              </a:p>
            </p:txBody>
          </p:sp>
          <p:cxnSp>
            <p:nvCxnSpPr>
              <p:cNvPr id="26714" name="直接连接符 4"/>
              <p:cNvCxnSpPr/>
              <p:nvPr/>
            </p:nvCxnSpPr>
            <p:spPr>
              <a:xfrm>
                <a:off x="2437" y="2645"/>
                <a:ext cx="1245" cy="0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6715" name="直接连接符 6"/>
              <p:cNvCxnSpPr/>
              <p:nvPr/>
            </p:nvCxnSpPr>
            <p:spPr>
              <a:xfrm>
                <a:off x="3060" y="2052"/>
                <a:ext cx="0" cy="1245"/>
              </a:xfrm>
              <a:prstGeom prst="line">
                <a:avLst/>
              </a:prstGeom>
              <a:ln w="12700" cap="flat" cmpd="sng">
                <a:solidFill>
                  <a:srgbClr val="000000"/>
                </a:solidFill>
                <a:prstDash val="dash"/>
                <a:round/>
                <a:headEnd type="none" w="med" len="med"/>
                <a:tailEnd type="none" w="med" len="med"/>
              </a:ln>
            </p:spPr>
          </p:cxnSp>
        </p:grpSp>
        <p:sp>
          <p:nvSpPr>
            <p:cNvPr id="26716" name="文本框 64"/>
            <p:cNvSpPr txBox="1"/>
            <p:nvPr/>
          </p:nvSpPr>
          <p:spPr>
            <a:xfrm>
              <a:off x="3202" y="3198"/>
              <a:ext cx="1278" cy="16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6000" b="1" dirty="0">
                  <a:latin typeface="楷体" panose="02010609060101010101" charset="-122"/>
                  <a:ea typeface="楷体" panose="02010609060101010101" charset="-122"/>
                </a:rPr>
                <a:t>剂</a:t>
              </a:r>
              <a:endParaRPr lang="zh-CN" altLang="en-US" sz="6000" b="1" dirty="0">
                <a:latin typeface="楷体" panose="02010609060101010101" charset="-122"/>
                <a:ea typeface="楷体" panose="02010609060101010101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8025" y="57023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词语认读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3" name="任意多边形 2"/>
          <p:cNvSpPr/>
          <p:nvPr/>
        </p:nvSpPr>
        <p:spPr>
          <a:xfrm>
            <a:off x="1381125" y="1751013"/>
            <a:ext cx="9632950" cy="3859213"/>
          </a:xfrm>
          <a:custGeom>
            <a:avLst/>
            <a:gdLst>
              <a:gd name="connsiteX0" fmla="*/ 1554 w 7982"/>
              <a:gd name="connsiteY0" fmla="*/ 3108 h 3109"/>
              <a:gd name="connsiteX1" fmla="*/ 0 w 7982"/>
              <a:gd name="connsiteY1" fmla="*/ 3109 h 3109"/>
              <a:gd name="connsiteX2" fmla="*/ 0 w 7982"/>
              <a:gd name="connsiteY2" fmla="*/ 0 h 3109"/>
              <a:gd name="connsiteX3" fmla="*/ 7982 w 7982"/>
              <a:gd name="connsiteY3" fmla="*/ 0 h 3109"/>
              <a:gd name="connsiteX4" fmla="*/ 7982 w 7982"/>
              <a:gd name="connsiteY4" fmla="*/ 3109 h 3109"/>
              <a:gd name="connsiteX5" fmla="*/ 6336 w 7982"/>
              <a:gd name="connsiteY5" fmla="*/ 3108 h 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82" h="3109">
                <a:moveTo>
                  <a:pt x="1554" y="3108"/>
                </a:moveTo>
                <a:lnTo>
                  <a:pt x="0" y="3109"/>
                </a:lnTo>
                <a:lnTo>
                  <a:pt x="0" y="0"/>
                </a:lnTo>
                <a:lnTo>
                  <a:pt x="7982" y="0"/>
                </a:lnTo>
                <a:lnTo>
                  <a:pt x="7982" y="3109"/>
                </a:lnTo>
                <a:lnTo>
                  <a:pt x="6336" y="3108"/>
                </a:lnTo>
              </a:path>
            </a:pathLst>
          </a:custGeom>
          <a:noFill/>
          <a:ln w="38100">
            <a:solidFill>
              <a:schemeClr val="bg2">
                <a:lumMod val="50000"/>
              </a:schemeClr>
            </a:solidFill>
            <a:prstDash val="sysDot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7650" name="文本框 14"/>
          <p:cNvSpPr txBox="1"/>
          <p:nvPr/>
        </p:nvSpPr>
        <p:spPr>
          <a:xfrm>
            <a:off x="2409825" y="2082800"/>
            <a:ext cx="7536180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诊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所  年</a:t>
            </a:r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龄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  土</a:t>
            </a:r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匪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  熟练  一针见血</a:t>
            </a:r>
            <a:endParaRPr lang="zh-CN" altLang="en-US" sz="36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7651" name="文本框 15"/>
          <p:cNvSpPr txBox="1"/>
          <p:nvPr/>
        </p:nvSpPr>
        <p:spPr>
          <a:xfrm>
            <a:off x="2409825" y="2497138"/>
            <a:ext cx="7772400" cy="9772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</a:pPr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绷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带</a:t>
            </a:r>
            <a:r>
              <a:rPr lang="en-US" altLang="zh-CN" sz="3600" b="1" dirty="0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惊疑  审视  </a:t>
            </a:r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施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行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  <a:sym typeface="微软雅黑" panose="020B0503020204020204" charset="-122"/>
              </a:rPr>
              <a:t>  一声不</a:t>
            </a:r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sym typeface="微软雅黑" panose="020B0503020204020204" charset="-122"/>
              </a:rPr>
              <a:t>吭</a:t>
            </a:r>
            <a:endParaRPr lang="zh-CN" altLang="en-US" sz="3600" b="1" dirty="0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  <a:sym typeface="微软雅黑" panose="020B0503020204020204" charset="-122"/>
            </a:endParaRPr>
          </a:p>
        </p:txBody>
      </p:sp>
      <p:sp>
        <p:nvSpPr>
          <p:cNvPr id="27652" name="文本框 16"/>
          <p:cNvSpPr txBox="1"/>
          <p:nvPr/>
        </p:nvSpPr>
        <p:spPr>
          <a:xfrm>
            <a:off x="2409825" y="3175000"/>
            <a:ext cx="8056563" cy="9772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清醒  颤抖  </a:t>
            </a:r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崭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新  由</a:t>
            </a:r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衷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  麻醉</a:t>
            </a:r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剂</a:t>
            </a:r>
            <a:endParaRPr lang="zh-CN" altLang="en-US" sz="3600" b="1" dirty="0">
              <a:solidFill>
                <a:srgbClr val="C0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71913" y="4546600"/>
            <a:ext cx="4835525" cy="2173288"/>
          </a:xfrm>
          <a:prstGeom prst="rect">
            <a:avLst/>
          </a:prstGeom>
          <a:blipFill rotWithShape="1">
            <a:blip r:embed="rId1" cstate="print">
              <a:alphaModFix amt="6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5" name="文本框 16"/>
          <p:cNvSpPr txBox="1"/>
          <p:nvPr/>
        </p:nvSpPr>
        <p:spPr>
          <a:xfrm>
            <a:off x="2409825" y="3884930"/>
            <a:ext cx="8056563" cy="9772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</a:pP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伤势  苍白  </a:t>
            </a:r>
            <a:r>
              <a:rPr lang="zh-CN" altLang="en-US" sz="3600" b="1" dirty="0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</a:rPr>
              <a:t>慈祥</a:t>
            </a:r>
            <a:r>
              <a:rPr lang="zh-CN" altLang="en-US" sz="3600" b="1" dirty="0">
                <a:latin typeface="楷体" panose="02010609060101010101" charset="-122"/>
                <a:ea typeface="楷体" panose="02010609060101010101" charset="-122"/>
              </a:rPr>
              <a:t>  荣幸  肃然起敬</a:t>
            </a:r>
            <a:endParaRPr lang="zh-CN" altLang="en-US" sz="36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1835" y="56007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整体感知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/>
        </p:nvSpPr>
        <p:spPr>
          <a:xfrm>
            <a:off x="1684655" y="1798320"/>
            <a:ext cx="10972800" cy="6521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3600" spc="300" dirty="0" smtClean="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cs typeface="黑体" panose="02010600030101010101" charset="-122"/>
              </a:rPr>
              <a:t>朗读课文，想想本文写了一件什么事？</a:t>
            </a:r>
            <a:endParaRPr lang="zh-CN" altLang="en-US" sz="3600" spc="300" dirty="0" smtClean="0">
              <a:solidFill>
                <a:schemeClr val="tx1"/>
              </a:solidFill>
              <a:uFillTx/>
              <a:latin typeface="黑体" panose="02010600030101010101" charset="-122"/>
              <a:ea typeface="黑体" panose="02010600030101010101" charset="-122"/>
              <a:cs typeface="黑体" panose="0201060003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37360" y="2694305"/>
            <a:ext cx="8063230" cy="2971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sz="3600" b="1" spc="200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lang="zh-CN" altLang="en-US" sz="3600" b="1" spc="200" dirty="0" smtClean="0">
                <a:solidFill>
                  <a:srgbClr val="CC33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课文写了刘伯承将军年轻时一次眼睛负重伤后，为了不影响脑神经，拒绝用麻醉药，忍受巨大疼痛接受手术治疗的故事。</a:t>
            </a:r>
            <a:endParaRPr lang="zh-CN" altLang="en-US" sz="3600" spc="200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1835" y="560070"/>
            <a:ext cx="23094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pc="300">
                <a:solidFill>
                  <a:srgbClr val="6D6C70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段落层次</a:t>
            </a:r>
            <a:endParaRPr lang="zh-CN" altLang="en-US" sz="3600" b="1" spc="300">
              <a:solidFill>
                <a:srgbClr val="6D6C70"/>
              </a:solidFill>
              <a:uFillTx/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33794" name="文本框 16"/>
          <p:cNvSpPr txBox="1"/>
          <p:nvPr/>
        </p:nvSpPr>
        <p:spPr>
          <a:xfrm>
            <a:off x="1232853" y="1657350"/>
            <a:ext cx="2298700" cy="5826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200" b="1">
                <a:solidFill>
                  <a:srgbClr val="B38070"/>
                </a:solidFill>
                <a:latin typeface="黑体" panose="02010600030101010101" charset="-122"/>
                <a:ea typeface="黑体" panose="02010600030101010101" charset="-122"/>
              </a:rPr>
              <a:t>第一部分：</a:t>
            </a:r>
            <a:endParaRPr lang="zh-CN" altLang="en-US" sz="3200" b="1">
              <a:solidFill>
                <a:srgbClr val="B38070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52228" name="文本框 17"/>
          <p:cNvSpPr txBox="1"/>
          <p:nvPr/>
        </p:nvSpPr>
        <p:spPr>
          <a:xfrm>
            <a:off x="2967990" y="1621155"/>
            <a:ext cx="8359775" cy="12725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3200">
                <a:latin typeface="黑体" panose="02010600030101010101" charset="-122"/>
                <a:ea typeface="黑体" panose="02010600030101010101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～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11</a:t>
            </a:r>
            <a:r>
              <a:rPr lang="zh-CN" altLang="en-US" sz="3200">
                <a:latin typeface="黑体" panose="02010600030101010101" charset="-122"/>
                <a:ea typeface="黑体" panose="02010600030101010101" charset="-122"/>
              </a:rPr>
              <a:t>）</a:t>
            </a:r>
            <a:r>
              <a:rPr lang="zh-CN" altLang="en-US" sz="3200" spc="30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</a:rPr>
              <a:t>主要写刘伯承将军到德国医生沃克的诊所看病</a:t>
            </a:r>
            <a:r>
              <a:rPr lang="zh-CN" altLang="en-US" sz="3200" b="1">
                <a:latin typeface="楷体" panose="02010609060101010101" charset="-122"/>
                <a:ea typeface="楷体" panose="02010609060101010101" charset="-122"/>
              </a:rPr>
              <a:t>。</a:t>
            </a:r>
            <a:endParaRPr lang="zh-CN" altLang="en-US" sz="32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3796" name="文本框 4"/>
          <p:cNvSpPr txBox="1"/>
          <p:nvPr/>
        </p:nvSpPr>
        <p:spPr>
          <a:xfrm>
            <a:off x="1232853" y="2919413"/>
            <a:ext cx="2298700" cy="5826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200" b="1">
                <a:solidFill>
                  <a:srgbClr val="B38070"/>
                </a:solidFill>
                <a:latin typeface="黑体" panose="02010600030101010101" charset="-122"/>
                <a:ea typeface="黑体" panose="02010600030101010101" charset="-122"/>
              </a:rPr>
              <a:t>第二部分：</a:t>
            </a:r>
            <a:endParaRPr lang="zh-CN" altLang="en-US" sz="3200" b="1">
              <a:solidFill>
                <a:srgbClr val="B38070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52231" name="文本框 5"/>
          <p:cNvSpPr txBox="1"/>
          <p:nvPr/>
        </p:nvSpPr>
        <p:spPr>
          <a:xfrm>
            <a:off x="2955290" y="2907030"/>
            <a:ext cx="8373110" cy="186309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3200">
                <a:latin typeface="黑体" panose="02010600030101010101" charset="-122"/>
                <a:ea typeface="黑体" panose="02010600030101010101" charset="-122"/>
                <a:sym typeface="微软雅黑" panose="020B0503020204020204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  <a:sym typeface="微软雅黑" panose="020B0503020204020204" charset="-122"/>
              </a:rPr>
              <a:t>12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～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17</a:t>
            </a:r>
            <a:r>
              <a:rPr lang="zh-CN" altLang="en-US" sz="3200">
                <a:latin typeface="黑体" panose="02010600030101010101" charset="-122"/>
                <a:ea typeface="黑体" panose="02010600030101010101" charset="-122"/>
                <a:sym typeface="微软雅黑" panose="020B0503020204020204" charset="-122"/>
              </a:rPr>
              <a:t>）</a:t>
            </a:r>
            <a:r>
              <a:rPr lang="zh-CN" altLang="en-US" sz="3200" spc="20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sym typeface="微软雅黑" panose="020B0503020204020204" charset="-122"/>
              </a:rPr>
              <a:t>主要写沃克医生给刘伯承将军做手术，刘伯承将军拒绝使用麻醉剂，强忍剧痛</a:t>
            </a:r>
            <a:r>
              <a:rPr lang="zh-CN" altLang="zh-CN" sz="3200" b="1" spc="20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sym typeface="微软雅黑" panose="020B0503020204020204" charset="-122"/>
              </a:rPr>
              <a:t>。</a:t>
            </a:r>
            <a:endParaRPr lang="zh-CN" altLang="zh-CN" sz="3200" b="1" spc="20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sym typeface="微软雅黑" panose="020B0503020204020204" charset="-122"/>
            </a:endParaRPr>
          </a:p>
        </p:txBody>
      </p:sp>
      <p:sp>
        <p:nvSpPr>
          <p:cNvPr id="33798" name="文本框 7"/>
          <p:cNvSpPr txBox="1"/>
          <p:nvPr/>
        </p:nvSpPr>
        <p:spPr>
          <a:xfrm>
            <a:off x="1223328" y="4767263"/>
            <a:ext cx="2298700" cy="5826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3200" b="1">
                <a:solidFill>
                  <a:srgbClr val="B38070"/>
                </a:solidFill>
                <a:latin typeface="黑体" panose="02010600030101010101" charset="-122"/>
                <a:ea typeface="黑体" panose="02010600030101010101" charset="-122"/>
              </a:rPr>
              <a:t>第三部分：</a:t>
            </a:r>
            <a:endParaRPr lang="zh-CN" altLang="en-US" sz="3200" b="1">
              <a:solidFill>
                <a:srgbClr val="B38070"/>
              </a:solidFill>
              <a:latin typeface="黑体" panose="02010600030101010101" charset="-122"/>
              <a:ea typeface="黑体" panose="02010600030101010101" charset="-122"/>
            </a:endParaRPr>
          </a:p>
        </p:txBody>
      </p:sp>
      <p:sp>
        <p:nvSpPr>
          <p:cNvPr id="52234" name="文本框 8"/>
          <p:cNvSpPr txBox="1"/>
          <p:nvPr/>
        </p:nvSpPr>
        <p:spPr>
          <a:xfrm>
            <a:off x="2948940" y="4754880"/>
            <a:ext cx="8451850" cy="127254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>
                <a:latin typeface="黑体" panose="02010600030101010101" charset="-122"/>
                <a:ea typeface="黑体" panose="02010600030101010101" charset="-122"/>
                <a:sym typeface="微软雅黑" panose="020B0503020204020204" charset="-122"/>
              </a:rPr>
              <a:t>（</a:t>
            </a:r>
            <a:r>
              <a:rPr lang="en-US" altLang="zh-CN" sz="3200">
                <a:solidFill>
                  <a:srgbClr val="FF0000"/>
                </a:solidFill>
                <a:latin typeface="黑体" panose="02010600030101010101" charset="-122"/>
                <a:ea typeface="黑体" panose="02010600030101010101" charset="-122"/>
                <a:sym typeface="微软雅黑" panose="020B0503020204020204" charset="-122"/>
              </a:rPr>
              <a:t>18</a:t>
            </a:r>
            <a:r>
              <a:rPr lang="zh-CN" altLang="en-US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微软雅黑" panose="020B0503020204020204" charset="-122"/>
              </a:rPr>
              <a:t>～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sym typeface="微软雅黑" panose="020B0503020204020204" charset="-122"/>
              </a:rPr>
              <a:t>26</a:t>
            </a:r>
            <a:r>
              <a:rPr lang="zh-CN" altLang="en-US" sz="3200">
                <a:latin typeface="黑体" panose="02010600030101010101" charset="-122"/>
                <a:ea typeface="黑体" panose="02010600030101010101" charset="-122"/>
                <a:sym typeface="微软雅黑" panose="020B0503020204020204" charset="-122"/>
              </a:rPr>
              <a:t>）</a:t>
            </a:r>
            <a:r>
              <a:rPr lang="zh-CN" altLang="en-US" sz="3200" spc="200">
                <a:solidFill>
                  <a:schemeClr val="tx1"/>
                </a:solidFill>
                <a:uFillTx/>
                <a:latin typeface="黑体" panose="02010600030101010101" charset="-122"/>
                <a:ea typeface="黑体" panose="02010600030101010101" charset="-122"/>
                <a:sym typeface="微软雅黑" panose="020B0503020204020204" charset="-122"/>
              </a:rPr>
              <a:t>主要写沃克医生称刘伯承将军为军神</a:t>
            </a:r>
            <a:r>
              <a:rPr lang="zh-CN" altLang="en-US" sz="3200" b="1" spc="200">
                <a:solidFill>
                  <a:schemeClr val="tx1"/>
                </a:solidFill>
                <a:uFillTx/>
                <a:latin typeface="楷体" panose="02010609060101010101" charset="-122"/>
                <a:ea typeface="楷体" panose="02010609060101010101" charset="-122"/>
                <a:sym typeface="微软雅黑" panose="020B0503020204020204" charset="-122"/>
              </a:rPr>
              <a:t>。</a:t>
            </a:r>
            <a:endParaRPr lang="zh-CN" altLang="en-US" sz="3200" b="1" spc="200">
              <a:solidFill>
                <a:schemeClr val="tx1"/>
              </a:solidFill>
              <a:uFillTx/>
              <a:latin typeface="楷体" panose="02010609060101010101" charset="-122"/>
              <a:ea typeface="楷体" panose="02010609060101010101" charset="-122"/>
              <a:sym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31" grpId="0"/>
      <p:bldP spid="52234" grpId="0"/>
    </p:bldLst>
  </p:timing>
</p:sld>
</file>

<file path=ppt/tags/tag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2206</Words>
  <Application>WPS 演示</Application>
  <PresentationFormat>自定义</PresentationFormat>
  <Paragraphs>233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黑体</vt:lpstr>
      <vt:lpstr>隶书</vt:lpstr>
      <vt:lpstr>仿宋</vt:lpstr>
      <vt:lpstr>楷体</vt:lpstr>
      <vt:lpstr>GB Pinyinok-D</vt:lpstr>
      <vt:lpstr>汉仪中楷简</vt:lpstr>
      <vt:lpstr>Arial Unicode MS</vt:lpstr>
      <vt:lpstr>楷体_GB2312</vt:lpstr>
      <vt:lpstr>华文行楷</vt:lpstr>
      <vt:lpstr>Times New Roman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Administrator</cp:lastModifiedBy>
  <cp:revision>21</cp:revision>
  <dcterms:created xsi:type="dcterms:W3CDTF">2019-06-12T11:34:00Z</dcterms:created>
  <dcterms:modified xsi:type="dcterms:W3CDTF">2020-03-03T05:17:01Z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2052-11.1.0.9440</vt:lpwstr>
  </property>
</Properties>
</file>