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5" r:id="rId4"/>
    <p:sldMasterId id="2147483657" r:id="rId5"/>
    <p:sldMasterId id="2147483663" r:id="rId6"/>
    <p:sldMasterId id="2147483667" r:id="rId7"/>
    <p:sldMasterId id="2147483673" r:id="rId8"/>
    <p:sldMasterId id="2147483675" r:id="rId9"/>
    <p:sldMasterId id="2147483678" r:id="rId10"/>
    <p:sldMasterId id="2147483692" r:id="rId11"/>
    <p:sldMasterId id="2147483697" r:id="rId12"/>
    <p:sldMasterId id="2147483700" r:id="rId13"/>
  </p:sldMasterIdLst>
  <p:notesMasterIdLst>
    <p:notesMasterId r:id="rId15"/>
  </p:notesMasterIdLst>
  <p:sldIdLst>
    <p:sldId id="257" r:id="rId14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3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6721-3931-42D3-809B-E3EA4A16F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2B1C4-2E65-47EC-983D-0677A8EA2F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6278-C343-4117-8756-ADDDECAAF3AB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1862-E1FB-4FFB-9372-2F85D7E05B9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C6BDB-4406-4471-AE72-2882657A571A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05BB91-3EE0-496B-9D3D-682C6A4348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6666ACD-4368-4AED-B5E1-664F19ED3C6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D0B66596-8915-4027-A2B7-0D48ADCC40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EC1D3B24-F8BE-430E-8365-ADCF76CFA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小标题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小标题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D0B66596-8915-4027-A2B7-0D48ADCC40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EC1D3B24-F8BE-430E-8365-ADCF76CFA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8278708" y="5341988"/>
            <a:ext cx="496115" cy="1681192"/>
            <a:chOff x="11762339" y="3746221"/>
            <a:chExt cx="406107" cy="1155987"/>
          </a:xfrm>
        </p:grpSpPr>
        <p:sp>
          <p:nvSpPr>
            <p:cNvPr id="3" name="Freeform 16"/>
            <p:cNvSpPr/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4" name="Freeform 30"/>
            <p:cNvSpPr/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5" name="Freeform 12"/>
            <p:cNvSpPr/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296890" y="38826"/>
            <a:ext cx="566183" cy="1208734"/>
            <a:chOff x="4454660" y="3810474"/>
            <a:chExt cx="406107" cy="1155987"/>
          </a:xfrm>
        </p:grpSpPr>
        <p:sp>
          <p:nvSpPr>
            <p:cNvPr id="7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8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9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22842" y="1301"/>
            <a:ext cx="159482" cy="605292"/>
            <a:chOff x="4454660" y="3810474"/>
            <a:chExt cx="406107" cy="1155987"/>
          </a:xfrm>
        </p:grpSpPr>
        <p:sp>
          <p:nvSpPr>
            <p:cNvPr id="11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2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8799297" y="6251410"/>
            <a:ext cx="159482" cy="605292"/>
            <a:chOff x="4454660" y="3810474"/>
            <a:chExt cx="406107" cy="1155987"/>
          </a:xfrm>
        </p:grpSpPr>
        <p:sp>
          <p:nvSpPr>
            <p:cNvPr id="15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6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7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小标题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D0B66596-8915-4027-A2B7-0D48ADCC40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EC1D3B24-F8BE-430E-8365-ADCF76CFA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小标题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05BB91-3EE0-496B-9D3D-682C6A4348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6666ACD-4368-4AED-B5E1-664F19ED3C6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D0B66596-8915-4027-A2B7-0D48ADCC40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EC1D3B24-F8BE-430E-8365-ADCF76CFA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小标题</a:t>
            </a:r>
            <a:endParaRPr lang="zh-CN" altLang="en-US" dirty="0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 hasCustomPrompt="1"/>
          </p:nvPr>
        </p:nvSpPr>
        <p:spPr>
          <a:xfrm flipV="1">
            <a:off x="2998464" y="3223352"/>
            <a:ext cx="3093427" cy="66923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 hasCustomPrompt="1"/>
          </p:nvPr>
        </p:nvSpPr>
        <p:spPr>
          <a:xfrm>
            <a:off x="3896379" y="3223356"/>
            <a:ext cx="2195512" cy="66920"/>
          </a:xfrm>
          <a:solidFill>
            <a:srgbClr val="F7B90E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 hasCustomPrompt="1"/>
          </p:nvPr>
        </p:nvSpPr>
        <p:spPr>
          <a:xfrm>
            <a:off x="4669492" y="3223038"/>
            <a:ext cx="1422399" cy="67238"/>
          </a:xfrm>
          <a:solidFill>
            <a:srgbClr val="92D050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4" hasCustomPrompt="1"/>
          </p:nvPr>
        </p:nvSpPr>
        <p:spPr>
          <a:xfrm>
            <a:off x="5434667" y="3223037"/>
            <a:ext cx="657225" cy="67239"/>
          </a:xfrm>
          <a:solidFill>
            <a:srgbClr val="2E75B6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1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theme" Target="../theme/theme8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9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0863"/>
            <a:ext cx="2428875" cy="1325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大</a:t>
            </a:r>
            <a:endParaRPr lang="zh-CN" alt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0" y="3381375"/>
            <a:ext cx="22987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小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595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025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4.xml"/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4.xml"/><Relationship Id="rId2" Type="http://schemas.openxmlformats.org/officeDocument/2006/relationships/audio" Target="../media/audio2.wav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军神 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772400" cy="512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体会</a:t>
            </a: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写法：</a:t>
            </a:r>
            <a:endParaRPr kumimoji="1"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文</a:t>
            </a:r>
            <a:r>
              <a:rPr kumimoji="1"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中谁是主要</a:t>
            </a: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人物？为什么</a:t>
            </a:r>
            <a:r>
              <a:rPr kumimoji="1"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文中着重写沃克医生的神态及情绪的</a:t>
            </a: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变化？</a:t>
            </a:r>
            <a:endParaRPr kumimoji="1"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066800" y="1219200"/>
            <a:ext cx="7467600" cy="393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组内互</a:t>
            </a:r>
            <a:r>
              <a:rPr kumimoji="1" lang="zh-CN" altLang="en-US" sz="7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说：</a:t>
            </a:r>
            <a:endParaRPr kumimoji="1" lang="zh-CN" altLang="en-US" sz="7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7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7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kumimoji="1"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自己的话赞一赞“军神”。</a:t>
            </a:r>
            <a:endParaRPr kumimoji="1" lang="zh-CN" altLang="en-US" sz="7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28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09600" y="1066800"/>
            <a:ext cx="80010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zh-CN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病人一声不吭，双手</a:t>
            </a:r>
            <a:r>
              <a:rPr kumimoji="1"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紧紧抓住身下</a:t>
            </a:r>
            <a:r>
              <a:rPr kumimoji="1"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的垫单，手背上青筋暴起，汗如雨下。他越来越使劲，崭新的垫单居然被</a:t>
            </a:r>
            <a:r>
              <a:rPr kumimoji="1"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抓破了。</a:t>
            </a:r>
            <a:endParaRPr kumimoji="1"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/>
          <p:nvPr/>
        </p:nvGrpSpPr>
        <p:grpSpPr bwMode="auto">
          <a:xfrm>
            <a:off x="591820" y="807720"/>
            <a:ext cx="8323580" cy="5492327"/>
            <a:chOff x="336" y="144"/>
            <a:chExt cx="5424" cy="3992"/>
          </a:xfrm>
        </p:grpSpPr>
        <p:grpSp>
          <p:nvGrpSpPr>
            <p:cNvPr id="14343" name="Group 5"/>
            <p:cNvGrpSpPr/>
            <p:nvPr/>
          </p:nvGrpSpPr>
          <p:grpSpPr bwMode="auto">
            <a:xfrm>
              <a:off x="336" y="144"/>
              <a:ext cx="5424" cy="2684"/>
              <a:chOff x="336" y="144"/>
              <a:chExt cx="5424" cy="2684"/>
            </a:xfrm>
          </p:grpSpPr>
          <p:sp>
            <p:nvSpPr>
              <p:cNvPr id="14344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187"/>
                <a:ext cx="1680" cy="124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r>
                  <a:rPr lang="zh-CN" altLang="en-US" sz="6000" b="1" kern="10" dirty="0" smtClean="0">
                    <a:ln w="9525">
                      <a:solidFill>
                        <a:schemeClr val="accent2"/>
                      </a:solidFill>
                      <a:round/>
                    </a:ln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想一想，写一写</a:t>
                </a:r>
                <a:endParaRPr lang="zh-CN" altLang="en-US" sz="6000" b="1" kern="10" dirty="0">
                  <a:ln w="9525">
                    <a:solidFill>
                      <a:schemeClr val="accent2"/>
                    </a:solidFill>
                    <a:round/>
                  </a:ln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14345" name="Picture 7" descr="xh006"/>
              <p:cNvPicPr>
                <a:picLocks noChangeAspect="1" noChangeArrowheads="1"/>
              </p:cNvPicPr>
              <p:nvPr/>
            </p:nvPicPr>
            <p:blipFill>
              <a:blip r:embed="rId1" cstate="print">
                <a:clrChange>
                  <a:clrFrom>
                    <a:srgbClr val="FEFDF7"/>
                  </a:clrFrom>
                  <a:clrTo>
                    <a:srgbClr val="FEFDF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2" y="384"/>
                <a:ext cx="1038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6" name="Text Box 8"/>
              <p:cNvSpPr txBox="1">
                <a:spLocks noChangeArrowheads="1"/>
              </p:cNvSpPr>
              <p:nvPr/>
            </p:nvSpPr>
            <p:spPr bwMode="auto">
              <a:xfrm>
                <a:off x="2208" y="144"/>
                <a:ext cx="3552" cy="26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zh-CN" altLang="en-US" sz="36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病人</a:t>
                </a:r>
                <a:r>
                  <a:rPr kumimoji="1" lang="zh-CN" altLang="en-US" sz="36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一声不吭</a:t>
                </a:r>
                <a:r>
                  <a:rPr kumimoji="1" lang="zh-CN" altLang="en-US" sz="3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，双手</a:t>
                </a:r>
                <a:r>
                  <a:rPr kumimoji="1" lang="zh-CN" altLang="en-US" sz="36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紧紧抓住</a:t>
                </a:r>
                <a:r>
                  <a:rPr kumimoji="1" lang="zh-CN" altLang="en-US" sz="3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身下的垫单，手背上青筋暴起，</a:t>
                </a:r>
                <a:r>
                  <a:rPr kumimoji="1" lang="zh-CN" altLang="en-US" sz="36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汗如雨下</a:t>
                </a:r>
                <a:r>
                  <a:rPr kumimoji="1" lang="zh-CN" altLang="en-US" sz="3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。他越来越使劲，崭新的垫单居然被抓破了。</a:t>
                </a:r>
                <a:endParaRPr kumimoji="1"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l">
                  <a:spcBef>
                    <a:spcPct val="50000"/>
                  </a:spcBef>
                </a:pPr>
                <a:endParaRPr kumimoji="1"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4341" name="Picture 9" descr="CJ311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6" y="3120"/>
              <a:ext cx="1200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304800" y="3763963"/>
            <a:ext cx="8458200" cy="179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200" b="1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仿照</a:t>
            </a:r>
            <a:r>
              <a:rPr kumimoji="1" lang="zh-CN" altLang="en-US" sz="32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上面一段话的</a:t>
            </a:r>
            <a:r>
              <a:rPr kumimoji="1" lang="zh-CN" altLang="en-US" sz="3200" b="1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写法，写</a:t>
            </a:r>
            <a:r>
              <a:rPr kumimoji="1" lang="zh-CN" altLang="en-US" sz="32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几句自己或别人与</a:t>
            </a:r>
            <a:r>
              <a:rPr kumimoji="1" lang="zh-CN" altLang="en-US" sz="3200" b="1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疼痛作斗争</a:t>
            </a:r>
            <a:r>
              <a:rPr kumimoji="1" lang="zh-CN" altLang="en-US" sz="32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的一个片段。</a:t>
            </a:r>
            <a:endParaRPr kumimoji="1" lang="zh-CN" altLang="en-US" sz="3200" b="1" dirty="0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要求：说真话，吐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真情。</a:t>
            </a: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3152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分角色读课文。</a:t>
            </a:r>
            <a:endParaRPr kumimoji="1"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4" name="Picture 4" descr="军神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9200" y="1447800"/>
            <a:ext cx="68580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61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分角色演一演课文。</a:t>
            </a:r>
            <a:endParaRPr kumimoji="1"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8" name="Picture 4" descr="军神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9200" y="1449309"/>
            <a:ext cx="68580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"/>
          <p:cNvGrpSpPr/>
          <p:nvPr/>
        </p:nvGrpSpPr>
        <p:grpSpPr bwMode="auto">
          <a:xfrm>
            <a:off x="152400" y="457200"/>
            <a:ext cx="3609975" cy="1320800"/>
            <a:chOff x="192" y="96"/>
            <a:chExt cx="2352" cy="960"/>
          </a:xfrm>
        </p:grpSpPr>
        <p:pic>
          <p:nvPicPr>
            <p:cNvPr id="17413" name="Picture 6" descr="A-2-064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96"/>
              <a:ext cx="235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Text Box 7"/>
            <p:cNvSpPr txBox="1">
              <a:spLocks noChangeArrowheads="1"/>
            </p:cNvSpPr>
            <p:nvPr/>
          </p:nvSpPr>
          <p:spPr bwMode="auto">
            <a:xfrm>
              <a:off x="384" y="336"/>
              <a:ext cx="2016" cy="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4400" b="1">
                  <a:latin typeface="楷体" panose="02010609060101010101" pitchFamily="49" charset="-122"/>
                  <a:ea typeface="楷体" panose="02010609060101010101" pitchFamily="49" charset="-122"/>
                </a:rPr>
                <a:t>老师的建议</a:t>
              </a:r>
              <a:endParaRPr kumimoji="1" lang="zh-CN" altLang="en-US" sz="4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33400" y="1828800"/>
            <a:ext cx="8313738" cy="40318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刘伯承还有很多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尊称，如“编外谋”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“武神”“教书先生” 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等等，你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能搜集有关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资料，在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认真阅读的基础上说说每个尊称的含义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你能搜集有关刘伯承的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故事，讲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给同学听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你能将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军神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改编成课本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剧，和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同学演一演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27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 descr="未标题-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01449" y="533400"/>
            <a:ext cx="6158459" cy="43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066800" y="5003800"/>
            <a:ext cx="71628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6600">
                <a:latin typeface="楷体" panose="02010609060101010101" pitchFamily="49" charset="-122"/>
                <a:ea typeface="楷体" panose="02010609060101010101" pitchFamily="49" charset="-122"/>
              </a:rPr>
              <a:t>敬爱的刘伯承元帅</a:t>
            </a:r>
            <a:endParaRPr kumimoji="1" lang="zh-CN" altLang="en-US" sz="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200" b="1" dirty="0" smtClean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参考资料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kumimoji="1"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1916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年，在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反对袁世凯称帝的护国战争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中，刘伯承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率领的东护国军攻占四川丰都城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时，他身先士卒，带头冲锋，不幸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被子弹打伤了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右眼，负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了重伤。由于流血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过多，他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昏迷过去。一些人认为他不行了。但刘伯承却奇迹般地活了下来。后在一家外国教会医院接受秘密治疗。手术后医生翘起大拇指对旁边的人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说：“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真不愧为英雄。我当了这么多年的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外科医生，还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没遇见一个像他这样的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人，他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真有你们中国古代关云长刮骨疗毒的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气概！</a:t>
            </a:r>
            <a:r>
              <a:rPr kumimoji="1"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kumimoji="1"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7391400" cy="5078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200" b="1" dirty="0" smtClean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刘伯承</a:t>
            </a:r>
            <a:r>
              <a:rPr kumimoji="1"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1892—1986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1"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中华人民共和国元帅，中国人民解放军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创始人和领导人之一。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1911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年参加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辛亥革命，加入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中国共产党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后，组织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过沪顺起义、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南昌起义，先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后任过中央红军总参谋长、八路军一二九师师长、军事学院院长、中央军委副主席等职。他对中国革命军队的建立和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壮大，对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革命战争的胜利和新中国的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成立，对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我军向正规化现代化的迈进都作出了不朽的贡献。 </a:t>
            </a:r>
            <a:endParaRPr kumimoji="1"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hatu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52800" y="457200"/>
            <a:ext cx="56276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WordArt 5"/>
          <p:cNvSpPr>
            <a:spLocks noChangeArrowheads="1" noChangeShapeType="1" noTextEdit="1"/>
          </p:cNvSpPr>
          <p:nvPr/>
        </p:nvSpPr>
        <p:spPr bwMode="auto">
          <a:xfrm rot="5400000">
            <a:off x="419100" y="2857500"/>
            <a:ext cx="2743200" cy="12954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zh-CN" altLang="en-US" sz="3600" b="1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军神</a:t>
            </a:r>
            <a:endParaRPr lang="zh-CN" altLang="en-US" sz="3600" b="1" kern="10" dirty="0">
              <a:ln w="9525">
                <a:noFill/>
                <a:rou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1" name="WordArt 9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自由读课文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effectLst>
                <a:outerShdw dist="45791" dir="2021404" algn="ctr" rotWithShape="0">
                  <a:srgbClr val="9999FF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66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66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2876550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5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抄写词语</a:t>
            </a:r>
            <a:endParaRPr lang="zh-CN" altLang="en-US" sz="5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38200" y="2255838"/>
            <a:ext cx="151288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担心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819400" y="2252663"/>
            <a:ext cx="15240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损伤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443663" y="2286000"/>
            <a:ext cx="2090737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男子汉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648200" y="2252663"/>
            <a:ext cx="1655763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外科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838200" y="3962400"/>
            <a:ext cx="147478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军医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4667250" y="3992563"/>
            <a:ext cx="142875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失声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2792413" y="3962400"/>
            <a:ext cx="1474787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职员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6553200" y="3962400"/>
            <a:ext cx="209073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年轻人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153400" cy="420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读，明大意：</a:t>
            </a:r>
            <a:endParaRPr kumimoji="1"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用</a:t>
            </a:r>
            <a:r>
              <a:rPr kumimoji="1"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较快的速度默读</a:t>
            </a: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课文，说说</a:t>
            </a:r>
            <a:r>
              <a:rPr kumimoji="1"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课文讲了一件什么</a:t>
            </a: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事？</a:t>
            </a:r>
            <a:endParaRPr kumimoji="1"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97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987425"/>
            <a:ext cx="66294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6600">
                <a:latin typeface="楷体" panose="02010609060101010101" pitchFamily="49" charset="-122"/>
                <a:ea typeface="楷体" panose="02010609060101010101" pitchFamily="49" charset="-122"/>
              </a:rPr>
              <a:t>理清条理</a:t>
            </a:r>
            <a:endParaRPr kumimoji="1" lang="zh-CN" altLang="en-US" sz="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81000" y="3429000"/>
            <a:ext cx="8458200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手术前</a:t>
            </a:r>
            <a:r>
              <a:rPr kumimoji="1"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手术时</a:t>
            </a:r>
            <a:r>
              <a:rPr kumimoji="1"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手术后</a:t>
            </a:r>
            <a:endParaRPr kumimoji="1"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8077200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6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kumimoji="1"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读：</a:t>
            </a:r>
            <a:endParaRPr kumimoji="1" lang="en-US" altLang="zh-CN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</a:t>
            </a:r>
            <a:r>
              <a:rPr kumimoji="1"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出沃克医生赞扬刘伯承的话。</a:t>
            </a:r>
            <a:r>
              <a:rPr kumimoji="1"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说一说，为什么</a:t>
            </a:r>
            <a:r>
              <a:rPr kumimoji="1"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称他为</a:t>
            </a:r>
            <a:r>
              <a:rPr kumimoji="1"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“军神”？</a:t>
            </a:r>
            <a:endParaRPr kumimoji="1"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07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33400" y="895350"/>
            <a:ext cx="8001000" cy="48013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kumimoji="1" lang="en-US" altLang="zh-CN" sz="6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沃克惊呆了，大声嚷道：“你</a:t>
            </a:r>
            <a:r>
              <a:rPr kumimoji="1"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是一个真正的</a:t>
            </a:r>
            <a:r>
              <a:rPr kumimoji="1"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男子汉</a:t>
            </a:r>
            <a:r>
              <a:rPr kumimoji="1"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，一块</a:t>
            </a:r>
            <a:r>
              <a:rPr kumimoji="1"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会说话的</a:t>
            </a:r>
            <a:r>
              <a:rPr kumimoji="1"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钢板</a:t>
            </a:r>
            <a:r>
              <a:rPr kumimoji="1"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！你堪称‘</a:t>
            </a:r>
            <a:r>
              <a:rPr kumimoji="1"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军神</a:t>
            </a:r>
            <a:r>
              <a:rPr kumimoji="1"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’！</a:t>
            </a:r>
            <a:r>
              <a:rPr kumimoji="1"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 </a:t>
            </a:r>
            <a:endParaRPr kumimoji="1"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077200" cy="527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三读</a:t>
            </a:r>
            <a:r>
              <a:rPr kumimoji="1"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课文，讨论：</a:t>
            </a:r>
            <a:endParaRPr kumimoji="1"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kumimoji="1"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沃克医生是不是一开始就称刘伯承为</a:t>
            </a:r>
            <a:r>
              <a:rPr kumimoji="1"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“军神”？</a:t>
            </a:r>
            <a:endParaRPr kumimoji="1"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他最初的态度怎样？后来，他</a:t>
            </a:r>
            <a:r>
              <a:rPr kumimoji="1"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的态度又发生了怎样的</a:t>
            </a:r>
            <a:r>
              <a:rPr kumimoji="1"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变化？（</a:t>
            </a:r>
            <a:r>
              <a:rPr kumimoji="1"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找出有关的</a:t>
            </a:r>
            <a:r>
              <a:rPr kumimoji="1"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句子，说一说</a:t>
            </a:r>
            <a:r>
              <a:rPr kumimoji="1"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。）</a:t>
            </a:r>
            <a:endParaRPr kumimoji="1"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kumimoji="1"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为什么会有这样的</a:t>
            </a:r>
            <a:r>
              <a:rPr kumimoji="1"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变化？</a:t>
            </a:r>
            <a:endParaRPr kumimoji="1"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17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theme/theme1.xml><?xml version="1.0" encoding="utf-8"?>
<a:theme xmlns:a="http://schemas.openxmlformats.org/drawingml/2006/main" name="中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母版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母版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母版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中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中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T编辑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中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中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中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中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我们爱和平_课件1</Template>
  <TotalTime>0</TotalTime>
  <Words>1012</Words>
  <Application>WPS 演示</Application>
  <PresentationFormat>全屏显示(4:3)</PresentationFormat>
  <Paragraphs>75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19</vt:i4>
      </vt:variant>
    </vt:vector>
  </HeadingPairs>
  <TitlesOfParts>
    <vt:vector size="42" baseType="lpstr">
      <vt:lpstr>Arial</vt:lpstr>
      <vt:lpstr>宋体</vt:lpstr>
      <vt:lpstr>Wingdings</vt:lpstr>
      <vt:lpstr>楷体</vt:lpstr>
      <vt:lpstr>Calibri Light</vt:lpstr>
      <vt:lpstr>楷体_GB2312</vt:lpstr>
      <vt:lpstr>微软雅黑</vt:lpstr>
      <vt:lpstr>Arial Unicode MS</vt:lpstr>
      <vt:lpstr>Calibri</vt:lpstr>
      <vt:lpstr>Lucida Sans</vt:lpstr>
      <vt:lpstr>PMingLiU</vt:lpstr>
      <vt:lpstr>中文母版（无彩条）</vt:lpstr>
      <vt:lpstr>1_中文母版（无彩条）</vt:lpstr>
      <vt:lpstr>2_中文母版（无彩条）</vt:lpstr>
      <vt:lpstr>PPT编辑模板</vt:lpstr>
      <vt:lpstr>3_中文母版（无彩条）</vt:lpstr>
      <vt:lpstr>4_中文母版（无彩条）</vt:lpstr>
      <vt:lpstr>5_中文母版（无彩条）</vt:lpstr>
      <vt:lpstr>6_中文母版（无彩条）</vt:lpstr>
      <vt:lpstr>主题1</vt:lpstr>
      <vt:lpstr>1_母版2</vt:lpstr>
      <vt:lpstr>母版2</vt:lpstr>
      <vt:lpstr>2_母版2</vt:lpstr>
      <vt:lpstr>军神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我们爱和平</dc:title>
  <dc:creator>Administrator</dc:creator>
  <cp:lastModifiedBy>Administrator</cp:lastModifiedBy>
  <cp:revision>11</cp:revision>
  <dcterms:created xsi:type="dcterms:W3CDTF">2020-02-05T05:21:00Z</dcterms:created>
  <dcterms:modified xsi:type="dcterms:W3CDTF">2020-03-03T04:13:02Z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