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46"/>
  </p:handoutMasterIdLst>
  <p:sldIdLst>
    <p:sldId id="732" r:id="rId3"/>
    <p:sldId id="733" r:id="rId4"/>
    <p:sldId id="734" r:id="rId5"/>
    <p:sldId id="736" r:id="rId6"/>
    <p:sldId id="737" r:id="rId7"/>
    <p:sldId id="426" r:id="rId8"/>
    <p:sldId id="589" r:id="rId9"/>
    <p:sldId id="587" r:id="rId10"/>
    <p:sldId id="588" r:id="rId11"/>
    <p:sldId id="323" r:id="rId12"/>
    <p:sldId id="738" r:id="rId13"/>
    <p:sldId id="526" r:id="rId14"/>
    <p:sldId id="592" r:id="rId15"/>
    <p:sldId id="266" r:id="rId16"/>
    <p:sldId id="555" r:id="rId17"/>
    <p:sldId id="456" r:id="rId18"/>
    <p:sldId id="595" r:id="rId20"/>
    <p:sldId id="457" r:id="rId21"/>
    <p:sldId id="781" r:id="rId22"/>
    <p:sldId id="640" r:id="rId23"/>
    <p:sldId id="641" r:id="rId24"/>
    <p:sldId id="783" r:id="rId25"/>
    <p:sldId id="784" r:id="rId26"/>
    <p:sldId id="782" r:id="rId27"/>
    <p:sldId id="785" r:id="rId28"/>
    <p:sldId id="786" r:id="rId29"/>
    <p:sldId id="666" r:id="rId30"/>
    <p:sldId id="677" r:id="rId31"/>
    <p:sldId id="346" r:id="rId32"/>
    <p:sldId id="270" r:id="rId33"/>
    <p:sldId id="667" r:id="rId34"/>
    <p:sldId id="668" r:id="rId35"/>
    <p:sldId id="274" r:id="rId36"/>
    <p:sldId id="787" r:id="rId37"/>
    <p:sldId id="582" r:id="rId38"/>
    <p:sldId id="788" r:id="rId39"/>
    <p:sldId id="789" r:id="rId40"/>
    <p:sldId id="790" r:id="rId41"/>
    <p:sldId id="791" r:id="rId42"/>
    <p:sldId id="454" r:id="rId43"/>
    <p:sldId id="797" r:id="rId44"/>
    <p:sldId id="556" r:id="rId45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BAAE"/>
    <a:srgbClr val="EEE4E2"/>
    <a:srgbClr val="E4E5EA"/>
    <a:srgbClr val="0000FF"/>
    <a:srgbClr val="FF00FF"/>
    <a:srgbClr val="D5FEF8"/>
    <a:srgbClr val="6A8571"/>
    <a:srgbClr val="B9C401"/>
    <a:srgbClr val="FFFFFF"/>
    <a:srgbClr val="7D11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714" autoAdjust="0"/>
  </p:normalViewPr>
  <p:slideViewPr>
    <p:cSldViewPr>
      <p:cViewPr varScale="1">
        <p:scale>
          <a:sx n="62" d="100"/>
          <a:sy n="62" d="100"/>
        </p:scale>
        <p:origin x="-432" y="-84"/>
      </p:cViewPr>
      <p:guideLst>
        <p:guide orient="horz" pos="1896"/>
        <p:guide pos="2893"/>
      </p:guideLst>
    </p:cSldViewPr>
  </p:slideViewPr>
  <p:outlineViewPr>
    <p:cViewPr>
      <p:scale>
        <a:sx n="33" d="100"/>
        <a:sy n="33" d="100"/>
      </p:scale>
      <p:origin x="0" y="167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2856" y="-108"/>
      </p:cViewPr>
      <p:guideLst>
        <p:guide orient="horz" pos="3370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9" Type="http://schemas.openxmlformats.org/officeDocument/2006/relationships/tableStyles" Target="tableStyles.xml"/><Relationship Id="rId48" Type="http://schemas.openxmlformats.org/officeDocument/2006/relationships/viewProps" Target="viewProps.xml"/><Relationship Id="rId47" Type="http://schemas.openxmlformats.org/officeDocument/2006/relationships/presProps" Target="presProps.xml"/><Relationship Id="rId46" Type="http://schemas.openxmlformats.org/officeDocument/2006/relationships/handoutMaster" Target="handoutMasters/handoutMaster1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3FA5A-66A3-4316-878E-E77A88EE2E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68CAC-6640-417F-821E-54E16AA235F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jpe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0.jpeg"/><Relationship Id="rId1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image" Target="../media/image22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43305" y="1216025"/>
            <a:ext cx="7179945" cy="284861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l" fontAlgn="auto">
              <a:lnSpc>
                <a:spcPct val="140000"/>
              </a:lnSpc>
            </a:pPr>
            <a:r>
              <a:rPr lang="en-US" altLang="zh-CN" sz="3200" b="1">
                <a:ln w="12700" cmpd="sng">
                  <a:gradFill>
                    <a:gsLst>
                      <a:gs pos="0">
                        <a:srgbClr val="9EA993"/>
                      </a:gs>
                      <a:gs pos="37000">
                        <a:srgbClr val="8E9B84"/>
                      </a:gs>
                      <a:gs pos="52000">
                        <a:srgbClr val="223A35"/>
                      </a:gs>
                      <a:gs pos="20000">
                        <a:schemeClr val="bg1"/>
                      </a:gs>
                      <a:gs pos="73000">
                        <a:srgbClr val="A6C6B2"/>
                      </a:gs>
                      <a:gs pos="95000">
                        <a:srgbClr val="72A38B"/>
                      </a:gs>
                    </a:gsLst>
                    <a:lin ang="16200000" scaled="1"/>
                  </a:gradFill>
                  <a:prstDash val="sysDash"/>
                </a:ln>
                <a:solidFill>
                  <a:srgbClr val="516C58"/>
                </a:solidFill>
                <a:effectLst>
                  <a:innerShdw dist="38100" dir="18900000">
                    <a:srgbClr val="749E85"/>
                  </a:innerShdw>
                  <a:reflection blurRad="6350" stA="50000" endA="300" endPos="50000" dist="12700" dir="5400000" sy="-100000" algn="bl" rotWithShape="0"/>
                </a:effectLst>
                <a:latin typeface="+mj-ea"/>
                <a:ea typeface="+mj-ea"/>
              </a:rPr>
              <a:t>  </a:t>
            </a:r>
            <a:r>
              <a:rPr lang="zh-CN" altLang="en-US" sz="3200" b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《三国演义》中关公刮骨疗毒的故事可谓家喻户晓，深入人心。在新中国的开国元帅中，也涌现出一位与关公类似的人物。让我们一起认识下他吧</a:t>
            </a:r>
            <a:r>
              <a:rPr lang="en-US" altLang="zh-CN" sz="3200" b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!</a:t>
            </a:r>
            <a:endParaRPr lang="en-US" altLang="zh-CN" sz="3200" b="1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 descr="多音字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7470" y="499110"/>
            <a:ext cx="2681605" cy="1012825"/>
          </a:xfrm>
          <a:prstGeom prst="rect">
            <a:avLst/>
          </a:prstGeom>
        </p:spPr>
      </p:pic>
      <p:pic>
        <p:nvPicPr>
          <p:cNvPr id="10242" name="图片 1" descr="1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5748" y="1379220"/>
            <a:ext cx="2038350" cy="1354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/>
          <p:nvPr/>
        </p:nvSpPr>
        <p:spPr>
          <a:xfrm>
            <a:off x="2632710" y="1659890"/>
            <a:ext cx="64833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>
                <a:latin typeface="微软雅黑" panose="020B0503020204020204" charset="-122"/>
                <a:ea typeface="微软雅黑" panose="020B0503020204020204" charset="-122"/>
              </a:rPr>
              <a:t>绷</a:t>
            </a:r>
            <a:endParaRPr lang="zh-CN" altLang="en-US" sz="4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037648" y="1225550"/>
            <a:ext cx="3671887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4000" b="1" dirty="0">
                <a:latin typeface="方正姚体" panose="02010601030101010101" charset="-122"/>
                <a:ea typeface="方正姚体" panose="02010601030101010101" charset="-122"/>
              </a:rPr>
              <a:t>____</a:t>
            </a:r>
            <a:r>
              <a:rPr lang="en-US" altLang="zh-CN" sz="4000" b="1" dirty="0">
                <a:latin typeface="方正姚体" panose="02010601030101010101" charset="-122"/>
                <a:ea typeface="方正姚体" panose="02010601030101010101" charset="-122"/>
                <a:sym typeface="+mn-ea"/>
              </a:rPr>
              <a:t>__</a:t>
            </a:r>
            <a:r>
              <a:rPr lang="en-US" altLang="zh-CN" sz="4000" b="1" dirty="0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</a:rPr>
              <a:t>绷带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左大括号 14"/>
          <p:cNvSpPr/>
          <p:nvPr/>
        </p:nvSpPr>
        <p:spPr>
          <a:xfrm>
            <a:off x="3661410" y="1327150"/>
            <a:ext cx="376238" cy="1495425"/>
          </a:xfrm>
          <a:prstGeom prst="leftBrace">
            <a:avLst>
              <a:gd name="adj1" fmla="val 33147"/>
              <a:gd name="adj2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+mn-cs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037648" y="2217738"/>
            <a:ext cx="381635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4000" b="1" dirty="0">
                <a:latin typeface="楷体" panose="02010609060101010101" charset="-122"/>
                <a:ea typeface="楷体" panose="02010609060101010101" charset="-122"/>
              </a:rPr>
              <a:t>_______ </a:t>
            </a:r>
            <a:r>
              <a:rPr lang="zh-CN" altLang="en-US" sz="4000" dirty="0">
                <a:latin typeface="楷体" panose="02010609060101010101" charset="-122"/>
                <a:ea typeface="楷体" panose="02010609060101010101" charset="-122"/>
              </a:rPr>
              <a:t>绷脸</a:t>
            </a:r>
            <a:endParaRPr lang="zh-CN" altLang="en-US" sz="4000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226878" y="2177098"/>
            <a:ext cx="107061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6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姚体" panose="02010601030101010101" charset="-122"/>
                <a:ea typeface="方正姚体" panose="02010601030101010101" charset="-122"/>
                <a:sym typeface="+mn-ea"/>
              </a:rPr>
              <a:t>běng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方正姚体" panose="02010601030101010101" charset="-122"/>
              <a:ea typeface="方正姚体" panose="02010601030101010101" charset="-122"/>
              <a:cs typeface="+mn-cs"/>
              <a:sym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241165" y="1225550"/>
            <a:ext cx="176022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姚体" panose="02010601030101010101" charset="-122"/>
                <a:ea typeface="方正姚体" panose="02010601030101010101" charset="-122"/>
                <a:cs typeface="+mn-cs"/>
              </a:rPr>
              <a:t>bēng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方正姚体" panose="02010601030101010101" charset="-122"/>
              <a:ea typeface="方正姚体" panose="02010601030101010101" charset="-122"/>
              <a:cs typeface="+mn-cs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58825" y="3281680"/>
            <a:ext cx="7626985" cy="1210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711200" fontAlgn="auto">
              <a:lnSpc>
                <a:spcPct val="130000"/>
              </a:lnSpc>
              <a:extLst>
                <a:ext uri="{35155182-B16C-46BC-9424-99874614C6A1}">
                  <wpsdc:indentchars xmlns:wpsdc="http://www.wps.cn/officeDocument/2017/drawingmlCustomData" val="200" checksum="3773799597"/>
                </a:ext>
              </a:extLst>
            </a:pPr>
            <a:r>
              <a:rPr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那位缠着</a:t>
            </a:r>
            <a:r>
              <a:rPr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绷（</a:t>
            </a:r>
            <a:r>
              <a:rPr sz="2800">
                <a:solidFill>
                  <a:srgbClr val="FF0000"/>
                </a:solidFill>
                <a:latin typeface="方正姚体" panose="02010601030101010101" charset="-122"/>
                <a:ea typeface="方正姚体" panose="02010601030101010101" charset="-122"/>
                <a:cs typeface="微软雅黑" panose="020B0503020204020204" charset="-122"/>
              </a:rPr>
              <a:t>bēng</a:t>
            </a:r>
            <a:r>
              <a:rPr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）带</a:t>
            </a:r>
            <a:r>
              <a:rPr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的病人</a:t>
            </a:r>
            <a:r>
              <a:rPr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绷（</a:t>
            </a:r>
            <a:r>
              <a:rPr sz="2800">
                <a:solidFill>
                  <a:srgbClr val="FF0000"/>
                </a:solidFill>
                <a:latin typeface="方正姚体" panose="02010601030101010101" charset="-122"/>
                <a:ea typeface="方正姚体" panose="02010601030101010101" charset="-122"/>
                <a:cs typeface="微软雅黑" panose="020B0503020204020204" charset="-122"/>
              </a:rPr>
              <a:t>běng</a:t>
            </a:r>
            <a:r>
              <a:rPr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）着脸</a:t>
            </a:r>
            <a:r>
              <a:rPr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，一句话也不说。</a:t>
            </a:r>
            <a:endParaRPr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bldLvl="0" animBg="1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1" descr="1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535748" y="1379220"/>
            <a:ext cx="2038350" cy="1354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/>
          <p:nvPr/>
        </p:nvSpPr>
        <p:spPr>
          <a:xfrm>
            <a:off x="2632710" y="1659890"/>
            <a:ext cx="64833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>
                <a:latin typeface="微软雅黑" panose="020B0503020204020204" charset="-122"/>
                <a:ea typeface="微软雅黑" panose="020B0503020204020204" charset="-122"/>
              </a:rPr>
              <a:t>晕</a:t>
            </a:r>
            <a:endParaRPr lang="zh-CN" altLang="en-US" sz="4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037965" y="1225550"/>
            <a:ext cx="434784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4000" b="1" dirty="0">
                <a:latin typeface="方正姚体" panose="02010601030101010101" charset="-122"/>
                <a:ea typeface="方正姚体" panose="02010601030101010101" charset="-122"/>
              </a:rPr>
              <a:t>____</a:t>
            </a:r>
            <a:r>
              <a:rPr lang="en-US" altLang="zh-CN" sz="4000" b="1" dirty="0">
                <a:latin typeface="方正姚体" panose="02010601030101010101" charset="-122"/>
                <a:ea typeface="方正姚体" panose="02010601030101010101" charset="-122"/>
                <a:sym typeface="+mn-ea"/>
              </a:rPr>
              <a:t>__</a:t>
            </a:r>
            <a:r>
              <a:rPr lang="en-US" altLang="zh-CN" sz="4000" b="1" dirty="0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</a:rPr>
              <a:t>头晕眼花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左大括号 14"/>
          <p:cNvSpPr/>
          <p:nvPr/>
        </p:nvSpPr>
        <p:spPr>
          <a:xfrm>
            <a:off x="3661410" y="1327150"/>
            <a:ext cx="376238" cy="1495425"/>
          </a:xfrm>
          <a:prstGeom prst="leftBrace">
            <a:avLst>
              <a:gd name="adj1" fmla="val 33147"/>
              <a:gd name="adj2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+mn-cs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037648" y="2217738"/>
            <a:ext cx="381635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4000" b="1" dirty="0">
                <a:latin typeface="楷体" panose="02010609060101010101" charset="-122"/>
                <a:ea typeface="楷体" panose="02010609060101010101" charset="-122"/>
              </a:rPr>
              <a:t>_______ </a:t>
            </a:r>
            <a:r>
              <a:rPr lang="zh-CN" altLang="en-US" sz="4000" dirty="0">
                <a:latin typeface="楷体" panose="02010609060101010101" charset="-122"/>
                <a:ea typeface="楷体" panose="02010609060101010101" charset="-122"/>
              </a:rPr>
              <a:t>晕车</a:t>
            </a:r>
            <a:endParaRPr lang="zh-CN" altLang="en-US" sz="4000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442143" y="2248853"/>
            <a:ext cx="84201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姚体" panose="02010601030101010101" charset="-122"/>
                <a:ea typeface="方正姚体" panose="02010601030101010101" charset="-122"/>
                <a:cs typeface="+mn-cs"/>
                <a:sym typeface="+mn-ea"/>
              </a:rPr>
              <a:t>yùn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方正姚体" panose="02010601030101010101" charset="-122"/>
              <a:ea typeface="方正姚体" panose="02010601030101010101" charset="-122"/>
              <a:cs typeface="+mn-cs"/>
              <a:sym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456430" y="1225550"/>
            <a:ext cx="176022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姚体" panose="02010601030101010101" charset="-122"/>
                <a:ea typeface="方正姚体" panose="02010601030101010101" charset="-122"/>
                <a:cs typeface="+mn-cs"/>
              </a:rPr>
              <a:t>yūn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方正姚体" panose="02010601030101010101" charset="-122"/>
              <a:ea typeface="方正姚体" panose="02010601030101010101" charset="-122"/>
              <a:cs typeface="+mn-cs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58825" y="3281680"/>
            <a:ext cx="7626985" cy="1210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711200" fontAlgn="auto">
              <a:lnSpc>
                <a:spcPct val="130000"/>
              </a:lnSpc>
              <a:extLst>
                <a:ext uri="{35155182-B16C-46BC-9424-99874614C6A1}">
                  <wpsdc:indentchars xmlns:wpsdc="http://www.wps.cn/officeDocument/2017/drawingmlCustomData" val="200" checksum="3773799597"/>
                </a:ext>
              </a:extLst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800">
                <a:cs typeface="微软雅黑" panose="020B0503020204020204" charset="-122"/>
              </a:rPr>
              <a:t>妈妈有</a:t>
            </a:r>
            <a:r>
              <a:rPr sz="2800">
                <a:solidFill>
                  <a:srgbClr val="FF0000"/>
                </a:solidFill>
                <a:cs typeface="微软雅黑" panose="020B0503020204020204" charset="-122"/>
              </a:rPr>
              <a:t>晕（</a:t>
            </a:r>
            <a:r>
              <a:rPr lang="en-US" sz="2800">
                <a:solidFill>
                  <a:srgbClr val="FF0000"/>
                </a:solidFill>
                <a:latin typeface="方正姚体" panose="02010601030101010101" charset="-122"/>
                <a:ea typeface="方正姚体" panose="02010601030101010101" charset="-122"/>
                <a:cs typeface="微软雅黑" panose="020B0503020204020204" charset="-122"/>
              </a:rPr>
              <a:t>yùn</a:t>
            </a:r>
            <a:r>
              <a:rPr sz="2800">
                <a:solidFill>
                  <a:srgbClr val="FF0000"/>
                </a:solidFill>
                <a:cs typeface="微软雅黑" panose="020B0503020204020204" charset="-122"/>
              </a:rPr>
              <a:t>）车</a:t>
            </a:r>
            <a:r>
              <a:rPr sz="2800">
                <a:cs typeface="微软雅黑" panose="020B0503020204020204" charset="-122"/>
              </a:rPr>
              <a:t>的毛病，一坐上车就</a:t>
            </a:r>
            <a:r>
              <a:rPr sz="2800">
                <a:solidFill>
                  <a:srgbClr val="FF0000"/>
                </a:solidFill>
                <a:cs typeface="微软雅黑" panose="020B0503020204020204" charset="-122"/>
              </a:rPr>
              <a:t>头晕（</a:t>
            </a:r>
            <a:r>
              <a:rPr sz="2800">
                <a:solidFill>
                  <a:srgbClr val="FF0000"/>
                </a:solidFill>
                <a:latin typeface="方正姚体" panose="02010601030101010101" charset="-122"/>
                <a:ea typeface="方正姚体" panose="02010601030101010101" charset="-122"/>
                <a:cs typeface="微软雅黑" panose="020B0503020204020204" charset="-122"/>
              </a:rPr>
              <a:t>yū</a:t>
            </a:r>
            <a:r>
              <a:rPr lang="en-US" sz="2800">
                <a:solidFill>
                  <a:srgbClr val="FF0000"/>
                </a:solidFill>
                <a:latin typeface="方正姚体" panose="02010601030101010101" charset="-122"/>
                <a:ea typeface="方正姚体" panose="02010601030101010101" charset="-122"/>
                <a:cs typeface="微软雅黑" panose="020B0503020204020204" charset="-122"/>
              </a:rPr>
              <a:t>n</a:t>
            </a:r>
            <a:r>
              <a:rPr sz="2800">
                <a:solidFill>
                  <a:srgbClr val="FF0000"/>
                </a:solidFill>
                <a:cs typeface="微软雅黑" panose="020B0503020204020204" charset="-122"/>
              </a:rPr>
              <a:t>）眼花</a:t>
            </a:r>
            <a:r>
              <a:rPr sz="2800">
                <a:cs typeface="微软雅黑" panose="020B0503020204020204" charset="-122"/>
              </a:rPr>
              <a:t>。</a:t>
            </a:r>
            <a:endParaRPr sz="2800"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bldLvl="0" animBg="1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左大括号 2"/>
          <p:cNvSpPr/>
          <p:nvPr/>
        </p:nvSpPr>
        <p:spPr>
          <a:xfrm>
            <a:off x="964565" y="1898015"/>
            <a:ext cx="335915" cy="1013460"/>
          </a:xfrm>
          <a:prstGeom prst="leftBrac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 b="1"/>
          </a:p>
        </p:txBody>
      </p:sp>
      <p:sp>
        <p:nvSpPr>
          <p:cNvPr id="6" name="文本框 5"/>
          <p:cNvSpPr txBox="1"/>
          <p:nvPr/>
        </p:nvSpPr>
        <p:spPr>
          <a:xfrm>
            <a:off x="1254125" y="1816100"/>
            <a:ext cx="19964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ym typeface="+mn-ea"/>
              </a:rPr>
              <a:t>诊（诊所）</a:t>
            </a:r>
            <a:endParaRPr lang="zh-CN" altLang="en-US" sz="3200" b="1"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54125" y="2550160"/>
            <a:ext cx="21215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ym typeface="+mn-ea"/>
              </a:rPr>
              <a:t>珍（珍贵）</a:t>
            </a:r>
            <a:endParaRPr lang="zh-CN" altLang="en-US" sz="3200" b="1">
              <a:sym typeface="+mn-ea"/>
            </a:endParaRPr>
          </a:p>
        </p:txBody>
      </p:sp>
      <p:sp>
        <p:nvSpPr>
          <p:cNvPr id="8" name="左大括号 7"/>
          <p:cNvSpPr/>
          <p:nvPr/>
        </p:nvSpPr>
        <p:spPr>
          <a:xfrm>
            <a:off x="3250565" y="1974215"/>
            <a:ext cx="335915" cy="1013460"/>
          </a:xfrm>
          <a:prstGeom prst="leftBrac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 b="1"/>
          </a:p>
        </p:txBody>
      </p:sp>
      <p:sp>
        <p:nvSpPr>
          <p:cNvPr id="9" name="文本框 8"/>
          <p:cNvSpPr txBox="1"/>
          <p:nvPr/>
        </p:nvSpPr>
        <p:spPr>
          <a:xfrm>
            <a:off x="3586480" y="1816100"/>
            <a:ext cx="197802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ym typeface="+mn-ea"/>
              </a:rPr>
              <a:t>沃（肥沃）</a:t>
            </a:r>
            <a:endParaRPr lang="zh-CN" altLang="en-US" sz="3200" b="1">
              <a:sym typeface="+mn-ea"/>
            </a:endParaRPr>
          </a:p>
          <a:p>
            <a:endParaRPr lang="zh-CN" altLang="en-US" sz="3200" b="1">
              <a:latin typeface="+mj-ea"/>
              <a:ea typeface="+mj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586480" y="2550160"/>
            <a:ext cx="19780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ym typeface="+mn-ea"/>
              </a:rPr>
              <a:t>跃（跳跃）</a:t>
            </a:r>
            <a:endParaRPr lang="zh-CN" altLang="en-US" sz="3200" b="1">
              <a:sym typeface="+mn-ea"/>
            </a:endParaRPr>
          </a:p>
        </p:txBody>
      </p:sp>
      <p:sp>
        <p:nvSpPr>
          <p:cNvPr id="11" name="左大括号 10"/>
          <p:cNvSpPr/>
          <p:nvPr/>
        </p:nvSpPr>
        <p:spPr>
          <a:xfrm>
            <a:off x="5659755" y="1974215"/>
            <a:ext cx="335915" cy="1013460"/>
          </a:xfrm>
          <a:prstGeom prst="leftBrac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 b="1"/>
          </a:p>
        </p:txBody>
      </p:sp>
      <p:sp>
        <p:nvSpPr>
          <p:cNvPr id="18" name="文本框 17"/>
          <p:cNvSpPr txBox="1"/>
          <p:nvPr/>
        </p:nvSpPr>
        <p:spPr>
          <a:xfrm>
            <a:off x="5995670" y="1816100"/>
            <a:ext cx="22307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ym typeface="+mn-ea"/>
              </a:rPr>
              <a:t>龄（年龄）</a:t>
            </a:r>
            <a:endParaRPr lang="zh-CN" altLang="en-US" sz="3200" b="1"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995670" y="2550160"/>
            <a:ext cx="22301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ym typeface="+mn-ea"/>
              </a:rPr>
              <a:t>岭（山岭）</a:t>
            </a:r>
            <a:endParaRPr lang="zh-CN" altLang="en-US" sz="3200" b="1">
              <a:sym typeface="+mn-ea"/>
            </a:endParaRPr>
          </a:p>
        </p:txBody>
      </p:sp>
      <p:pic>
        <p:nvPicPr>
          <p:cNvPr id="4" name="图片 3" descr="1形近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80035" y="583565"/>
            <a:ext cx="2672080" cy="1007745"/>
          </a:xfrm>
          <a:prstGeom prst="rect">
            <a:avLst/>
          </a:prstGeom>
        </p:spPr>
      </p:pic>
      <p:sp>
        <p:nvSpPr>
          <p:cNvPr id="12" name="左大括号 11"/>
          <p:cNvSpPr/>
          <p:nvPr/>
        </p:nvSpPr>
        <p:spPr>
          <a:xfrm>
            <a:off x="948055" y="3185795"/>
            <a:ext cx="335915" cy="1013460"/>
          </a:xfrm>
          <a:prstGeom prst="leftBrac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 b="1"/>
          </a:p>
        </p:txBody>
      </p:sp>
      <p:sp>
        <p:nvSpPr>
          <p:cNvPr id="13" name="文本框 12"/>
          <p:cNvSpPr txBox="1"/>
          <p:nvPr/>
        </p:nvSpPr>
        <p:spPr>
          <a:xfrm>
            <a:off x="1237615" y="3091180"/>
            <a:ext cx="19964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ym typeface="+mn-ea"/>
              </a:rPr>
              <a:t>审（审问）</a:t>
            </a:r>
            <a:endParaRPr lang="zh-CN" altLang="en-US" sz="3200" b="1"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237615" y="3825240"/>
            <a:ext cx="21215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ym typeface="+mn-ea"/>
              </a:rPr>
              <a:t>宙（宇宙）</a:t>
            </a:r>
            <a:endParaRPr lang="zh-CN" altLang="en-US" sz="3200" b="1">
              <a:sym typeface="+mn-ea"/>
            </a:endParaRPr>
          </a:p>
        </p:txBody>
      </p:sp>
      <p:sp>
        <p:nvSpPr>
          <p:cNvPr id="15" name="左大括号 14"/>
          <p:cNvSpPr/>
          <p:nvPr/>
        </p:nvSpPr>
        <p:spPr>
          <a:xfrm>
            <a:off x="3234055" y="3249295"/>
            <a:ext cx="335915" cy="1013460"/>
          </a:xfrm>
          <a:prstGeom prst="leftBrac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 b="1"/>
          </a:p>
        </p:txBody>
      </p:sp>
      <p:sp>
        <p:nvSpPr>
          <p:cNvPr id="16" name="文本框 15"/>
          <p:cNvSpPr txBox="1"/>
          <p:nvPr/>
        </p:nvSpPr>
        <p:spPr>
          <a:xfrm>
            <a:off x="3569970" y="3091180"/>
            <a:ext cx="197802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ym typeface="+mn-ea"/>
              </a:rPr>
              <a:t>吭（吭声）</a:t>
            </a:r>
            <a:endParaRPr lang="zh-CN" altLang="en-US" sz="3200" b="1">
              <a:sym typeface="+mn-ea"/>
            </a:endParaRPr>
          </a:p>
          <a:p>
            <a:endParaRPr lang="zh-CN" altLang="en-US" sz="3200" b="1">
              <a:latin typeface="+mj-ea"/>
              <a:ea typeface="+mj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569970" y="3825240"/>
            <a:ext cx="19780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ym typeface="+mn-ea"/>
              </a:rPr>
              <a:t>抗（抗争）</a:t>
            </a:r>
            <a:endParaRPr lang="zh-CN" altLang="en-US" sz="3200" b="1">
              <a:sym typeface="+mn-ea"/>
            </a:endParaRPr>
          </a:p>
        </p:txBody>
      </p:sp>
      <p:sp>
        <p:nvSpPr>
          <p:cNvPr id="20" name="左大括号 19"/>
          <p:cNvSpPr/>
          <p:nvPr/>
        </p:nvSpPr>
        <p:spPr>
          <a:xfrm>
            <a:off x="5643245" y="3249295"/>
            <a:ext cx="335915" cy="1013460"/>
          </a:xfrm>
          <a:prstGeom prst="leftBrac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 b="1"/>
          </a:p>
        </p:txBody>
      </p:sp>
      <p:sp>
        <p:nvSpPr>
          <p:cNvPr id="21" name="文本框 20"/>
          <p:cNvSpPr txBox="1"/>
          <p:nvPr/>
        </p:nvSpPr>
        <p:spPr>
          <a:xfrm>
            <a:off x="5979160" y="3091180"/>
            <a:ext cx="22307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ym typeface="+mn-ea"/>
              </a:rPr>
              <a:t>衷（衷心）</a:t>
            </a:r>
            <a:endParaRPr lang="zh-CN" altLang="en-US" sz="3200" b="1"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979160" y="3825240"/>
            <a:ext cx="22301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ym typeface="+mn-ea"/>
              </a:rPr>
              <a:t>哀（悲哀）</a:t>
            </a:r>
            <a:endParaRPr lang="zh-CN" altLang="en-US" sz="3200" b="1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  <p:bldP spid="8" grpId="0" animBg="1"/>
      <p:bldP spid="9" grpId="0"/>
      <p:bldP spid="10" grpId="0"/>
      <p:bldP spid="11" grpId="0" animBg="1"/>
      <p:bldP spid="18" grpId="0"/>
      <p:bldP spid="19" grpId="0"/>
      <p:bldP spid="12" grpId="0" animBg="1"/>
      <p:bldP spid="13" grpId="0"/>
      <p:bldP spid="14" grpId="0"/>
      <p:bldP spid="15" grpId="0" animBg="1"/>
      <p:bldP spid="16" grpId="0"/>
      <p:bldP spid="17" grpId="0"/>
      <p:bldP spid="20" grpId="0" animBg="1"/>
      <p:bldP spid="21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圆角矩形 11"/>
          <p:cNvSpPr/>
          <p:nvPr/>
        </p:nvSpPr>
        <p:spPr>
          <a:xfrm>
            <a:off x="866140" y="1619885"/>
            <a:ext cx="7412990" cy="286893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2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40815" y="1627505"/>
            <a:ext cx="7447915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3000" b="1" dirty="0">
                <a:latin typeface="楷体" panose="02010609060101010101" charset="-122"/>
                <a:ea typeface="楷体" panose="02010609060101010101" charset="-122"/>
              </a:rPr>
              <a:t>___</a:t>
            </a:r>
            <a:r>
              <a:rPr lang="zh-CN" altLang="en-US" sz="3000" b="1" dirty="0">
                <a:latin typeface="楷体" panose="02010609060101010101" charset="-122"/>
                <a:ea typeface="楷体" panose="02010609060101010101" charset="-122"/>
              </a:rPr>
              <a:t>不慌不忙；镇静；沉着。</a:t>
            </a:r>
            <a:endParaRPr lang="zh-CN" altLang="en-US" sz="3000" b="1" dirty="0">
              <a:latin typeface="楷体" panose="02010609060101010101" charset="-122"/>
              <a:ea typeface="楷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3000" b="1" dirty="0">
                <a:latin typeface="楷体" panose="02010609060101010101" charset="-122"/>
                <a:ea typeface="楷体" panose="02010609060101010101" charset="-122"/>
              </a:rPr>
              <a:t>___ </a:t>
            </a:r>
            <a:r>
              <a:rPr lang="zh-CN" altLang="en-US" sz="3000" b="1" dirty="0">
                <a:latin typeface="楷体" panose="02010609060101010101" charset="-122"/>
                <a:ea typeface="楷体" panose="02010609060101010101" charset="-122"/>
              </a:rPr>
              <a:t>出于本心。</a:t>
            </a:r>
            <a:endParaRPr lang="zh-CN" altLang="en-US" sz="3000" b="1" dirty="0">
              <a:latin typeface="楷体" panose="02010609060101010101" charset="-122"/>
              <a:ea typeface="楷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3000" b="1" dirty="0">
                <a:latin typeface="楷体" panose="02010609060101010101" charset="-122"/>
                <a:ea typeface="楷体" panose="02010609060101010101" charset="-122"/>
              </a:rPr>
              <a:t>___ </a:t>
            </a:r>
            <a:r>
              <a:rPr lang="zh-CN" altLang="en-US" sz="3000" b="1" dirty="0">
                <a:latin typeface="楷体" panose="02010609060101010101" charset="-122"/>
                <a:ea typeface="楷体" panose="02010609060101010101" charset="-122"/>
              </a:rPr>
              <a:t>遇到紧急的情况不慌不乱。</a:t>
            </a:r>
            <a:endParaRPr lang="zh-CN" altLang="en-US" sz="3000" b="1" dirty="0">
              <a:latin typeface="楷体" panose="02010609060101010101" charset="-122"/>
              <a:ea typeface="楷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3000" b="1" dirty="0">
                <a:latin typeface="楷体" panose="02010609060101010101" charset="-122"/>
                <a:ea typeface="楷体" panose="02010609060101010101" charset="-122"/>
              </a:rPr>
              <a:t>___ </a:t>
            </a:r>
            <a:r>
              <a:rPr lang="zh-CN" altLang="en-US" sz="3000" b="1" dirty="0">
                <a:latin typeface="楷体" panose="02010609060101010101" charset="-122"/>
                <a:ea typeface="楷体" panose="02010609060101010101" charset="-122"/>
              </a:rPr>
              <a:t>惊讶疑惑。</a:t>
            </a:r>
            <a:endParaRPr lang="zh-CN" altLang="en-US" sz="3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97965" y="1619885"/>
            <a:ext cx="480695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400" dirty="0">
                <a:solidFill>
                  <a:srgbClr val="FF0000"/>
                </a:solidFill>
                <a:latin typeface="Calibri" charset="0"/>
              </a:rPr>
              <a:t>C</a:t>
            </a:r>
            <a:endParaRPr lang="en-US" altLang="zh-CN" sz="4400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500505" y="2314893"/>
            <a:ext cx="526415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4400" dirty="0">
                <a:solidFill>
                  <a:srgbClr val="FF0000"/>
                </a:solidFill>
                <a:latin typeface="Calibri" charset="0"/>
              </a:rPr>
              <a:t>D</a:t>
            </a:r>
            <a:endParaRPr lang="en-US" altLang="zh-CN" sz="4400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497965" y="2965450"/>
            <a:ext cx="487045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4400" dirty="0">
                <a:solidFill>
                  <a:srgbClr val="FF0000"/>
                </a:solidFill>
                <a:latin typeface="Calibri" charset="0"/>
              </a:rPr>
              <a:t>B</a:t>
            </a:r>
            <a:endParaRPr lang="en-US" altLang="zh-CN" sz="4400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497965" y="3691255"/>
            <a:ext cx="506095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4400" dirty="0">
                <a:solidFill>
                  <a:srgbClr val="FF0000"/>
                </a:solidFill>
                <a:latin typeface="Calibri" charset="0"/>
              </a:rPr>
              <a:t>A</a:t>
            </a:r>
            <a:endParaRPr lang="en-US" altLang="zh-CN" sz="4400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85763" y="726758"/>
            <a:ext cx="8372475" cy="6915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A.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惊疑  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B.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镇定  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C.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从容  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D.由衷</a:t>
            </a:r>
            <a:endParaRPr kumimoji="0" lang="en-US" altLang="zh-CN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  <p:bldP spid="4" grpId="0"/>
      <p:bldP spid="9" grpId="0"/>
      <p:bldP spid="10" grpId="0"/>
      <p:bldP spid="11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009650" y="1470025"/>
            <a:ext cx="7124065" cy="304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auto">
              <a:lnSpc>
                <a:spcPct val="200000"/>
              </a:lnSpc>
            </a:pPr>
            <a:r>
              <a:rPr lang="en-US" altLang="zh-CN" sz="2400" b="1" dirty="0">
                <a:latin typeface="黑体" panose="02010600030101010101" pitchFamily="2" charset="-122"/>
                <a:ea typeface="黑体" panose="02010600030101010101" pitchFamily="2" charset="-122"/>
              </a:rPr>
              <a:t>熟练—— </a:t>
            </a:r>
            <a:r>
              <a:rPr lang="zh-CN" altLang="en-US" sz="2400" b="1" dirty="0">
                <a:latin typeface="黑体" panose="02010600030101010101" pitchFamily="2" charset="-122"/>
                <a:ea typeface="黑体" panose="02010600030101010101" pitchFamily="2" charset="-122"/>
              </a:rPr>
              <a:t>   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   </a:t>
            </a:r>
            <a:r>
              <a:rPr lang="zh-CN" altLang="en-US" sz="2400" b="1" dirty="0">
                <a:latin typeface="黑体" panose="02010600030101010101" pitchFamily="2" charset="-122"/>
                <a:ea typeface="黑体" panose="02010600030101010101" pitchFamily="2" charset="-122"/>
              </a:rPr>
              <a:t>从容</a:t>
            </a:r>
            <a:r>
              <a:rPr lang="en-US" altLang="zh-CN" sz="2400" b="1" dirty="0">
                <a:latin typeface="黑体" panose="02010600030101010101" pitchFamily="2" charset="-122"/>
                <a:ea typeface="黑体" panose="02010600030101010101" pitchFamily="2" charset="-122"/>
              </a:rPr>
              <a:t>—— </a:t>
            </a:r>
            <a:r>
              <a:rPr lang="zh-CN" altLang="en-US" sz="2400" b="1" dirty="0">
                <a:latin typeface="黑体" panose="02010600030101010101" pitchFamily="2" charset="-122"/>
                <a:ea typeface="黑体" panose="02010600030101010101" pitchFamily="2" charset="-122"/>
              </a:rPr>
              <a:t>       镇定</a:t>
            </a:r>
            <a:r>
              <a:rPr lang="en-US" altLang="zh-CN" sz="2400" b="1" dirty="0">
                <a:latin typeface="黑体" panose="02010600030101010101" pitchFamily="2" charset="-122"/>
                <a:ea typeface="黑体" panose="02010600030101010101" pitchFamily="2" charset="-122"/>
              </a:rPr>
              <a:t>—— </a:t>
            </a:r>
            <a:endParaRPr lang="en-US" altLang="zh-CN" sz="2400" b="1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fontAlgn="auto">
              <a:lnSpc>
                <a:spcPct val="200000"/>
              </a:lnSpc>
            </a:pPr>
            <a:r>
              <a:rPr lang="zh-CN" altLang="en-US" sz="2400" b="1" dirty="0">
                <a:latin typeface="黑体" panose="02010600030101010101" pitchFamily="2" charset="-122"/>
                <a:ea typeface="黑体" panose="02010600030101010101" pitchFamily="2" charset="-122"/>
              </a:rPr>
              <a:t>柔和</a:t>
            </a:r>
            <a:r>
              <a:rPr lang="en-US" altLang="zh-CN" sz="2400" b="1" dirty="0">
                <a:latin typeface="黑体" panose="02010600030101010101" pitchFamily="2" charset="-122"/>
                <a:ea typeface="黑体" panose="02010600030101010101" pitchFamily="2" charset="-122"/>
              </a:rPr>
              <a:t>—— </a:t>
            </a:r>
            <a:r>
              <a:rPr lang="zh-CN" altLang="en-US" sz="2400" b="1" dirty="0">
                <a:latin typeface="黑体" panose="02010600030101010101" pitchFamily="2" charset="-122"/>
                <a:ea typeface="黑体" panose="02010600030101010101" pitchFamily="2" charset="-122"/>
              </a:rPr>
              <a:t>   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   拒绝</a:t>
            </a:r>
            <a:r>
              <a:rPr lang="en-US" altLang="zh-CN" sz="2400" b="1" dirty="0">
                <a:latin typeface="黑体" panose="02010600030101010101" pitchFamily="2" charset="-122"/>
                <a:ea typeface="黑体" panose="02010600030101010101" pitchFamily="2" charset="-122"/>
              </a:rPr>
              <a:t>—— </a:t>
            </a:r>
            <a:r>
              <a:rPr lang="zh-CN" altLang="en-US" sz="2400" b="1" dirty="0">
                <a:latin typeface="黑体" panose="02010600030101010101" pitchFamily="2" charset="-122"/>
                <a:ea typeface="黑体" panose="02010600030101010101" pitchFamily="2" charset="-122"/>
              </a:rPr>
              <a:t>  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    崭新</a:t>
            </a:r>
            <a:r>
              <a:rPr lang="en-US" altLang="zh-CN" sz="2400" b="1" dirty="0">
                <a:latin typeface="黑体" panose="02010600030101010101" pitchFamily="2" charset="-122"/>
                <a:ea typeface="黑体" panose="02010600030101010101" pitchFamily="2" charset="-122"/>
              </a:rPr>
              <a:t>——</a:t>
            </a:r>
            <a:endParaRPr lang="en-US" altLang="zh-CN" sz="2400" b="1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fontAlgn="auto">
              <a:lnSpc>
                <a:spcPct val="200000"/>
              </a:lnSpc>
            </a:pPr>
            <a:r>
              <a:rPr lang="zh-CN" altLang="en-US" sz="2400" b="1" dirty="0">
                <a:latin typeface="黑体" panose="02010600030101010101" pitchFamily="2" charset="-122"/>
                <a:ea typeface="黑体" panose="02010600030101010101" pitchFamily="2" charset="-122"/>
                <a:sym typeface="+mn-ea"/>
              </a:rPr>
              <a:t>慈祥</a:t>
            </a:r>
            <a:r>
              <a:rPr lang="en-US" altLang="zh-CN" sz="2400" b="1" dirty="0">
                <a:latin typeface="黑体" panose="02010600030101010101" pitchFamily="2" charset="-122"/>
                <a:ea typeface="黑体" panose="02010600030101010101" pitchFamily="2" charset="-122"/>
                <a:sym typeface="+mn-ea"/>
              </a:rPr>
              <a:t>——        </a:t>
            </a:r>
            <a:r>
              <a:rPr lang="zh-CN" altLang="en-US" sz="2400" b="1" dirty="0">
                <a:latin typeface="黑体" panose="02010600030101010101" pitchFamily="2" charset="-122"/>
                <a:ea typeface="黑体" panose="02010600030101010101" pitchFamily="2" charset="-122"/>
                <a:sym typeface="+mn-ea"/>
              </a:rPr>
              <a:t>荣幸</a:t>
            </a:r>
            <a:r>
              <a:rPr lang="en-US" altLang="zh-CN" sz="2400" b="1" dirty="0">
                <a:latin typeface="黑体" panose="02010600030101010101" pitchFamily="2" charset="-122"/>
                <a:ea typeface="黑体" panose="02010600030101010101" pitchFamily="2" charset="-122"/>
                <a:sym typeface="+mn-ea"/>
              </a:rPr>
              <a:t>——</a:t>
            </a:r>
            <a:endParaRPr lang="en-US" altLang="zh-CN" sz="2400" b="1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fontAlgn="auto">
              <a:lnSpc>
                <a:spcPct val="200000"/>
              </a:lnSpc>
            </a:pPr>
            <a:r>
              <a:rPr lang="en-US" altLang="zh-CN" sz="2400" b="1" dirty="0">
                <a:latin typeface="黑体" panose="02010600030101010101" pitchFamily="2" charset="-122"/>
                <a:ea typeface="黑体" panose="02010600030101010101" pitchFamily="2" charset="-122"/>
              </a:rPr>
              <a:t> </a:t>
            </a:r>
            <a:endParaRPr lang="zh-CN" altLang="en-US" sz="2400" b="1" dirty="0">
              <a:solidFill>
                <a:srgbClr val="0000FF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pic>
        <p:nvPicPr>
          <p:cNvPr id="4" name="图片 3" descr="反义词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24155" y="801370"/>
            <a:ext cx="2129351" cy="57600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353310" y="1767205"/>
            <a:ext cx="9810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生疏 </a:t>
            </a:r>
            <a:endParaRPr lang="zh-CN" altLang="en-US" sz="2400" b="1">
              <a:solidFill>
                <a:srgbClr val="0000FF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750435" y="1767205"/>
            <a:ext cx="9169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慌忙</a:t>
            </a:r>
            <a:endParaRPr lang="zh-CN" altLang="en-US" sz="2400" b="1">
              <a:solidFill>
                <a:srgbClr val="0000FF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183755" y="1767205"/>
            <a:ext cx="9810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惊慌</a:t>
            </a:r>
            <a:endParaRPr lang="zh-CN" altLang="en-US" sz="2400" b="1">
              <a:solidFill>
                <a:srgbClr val="0000FF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353310" y="2486025"/>
            <a:ext cx="9810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生硬</a:t>
            </a:r>
            <a:endParaRPr lang="zh-CN" altLang="en-US" sz="2400" b="1">
              <a:solidFill>
                <a:srgbClr val="0000FF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750435" y="2486025"/>
            <a:ext cx="9810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接受</a:t>
            </a:r>
            <a:endParaRPr lang="zh-CN" altLang="en-US" sz="2400" b="1">
              <a:solidFill>
                <a:srgbClr val="0000FF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183755" y="2486025"/>
            <a:ext cx="901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陈旧</a:t>
            </a:r>
            <a:endParaRPr lang="zh-CN" altLang="en-US" sz="2400" b="1">
              <a:solidFill>
                <a:srgbClr val="0000FF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09650" y="3996690"/>
            <a:ext cx="6858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火灾发生的时候一定要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镇定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，不要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惊慌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374900" y="3232150"/>
            <a:ext cx="79502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400" b="1">
                <a:solidFill>
                  <a:srgbClr val="0000FF"/>
                </a:solidFill>
                <a:latin typeface="黑体" panose="02010600030101010101" pitchFamily="2" charset="-122"/>
                <a:ea typeface="黑体" panose="02010600030101010101" pitchFamily="2" charset="-122"/>
                <a:sym typeface="+mn-ea"/>
              </a:rPr>
              <a:t>严厉</a:t>
            </a:r>
            <a:r>
              <a:rPr lang="en-US" altLang="zh-CN" b="1" dirty="0">
                <a:latin typeface="黑体" panose="02010600030101010101" pitchFamily="2" charset="-122"/>
                <a:ea typeface="黑体" panose="02010600030101010101" pitchFamily="2" charset="-122"/>
                <a:sym typeface="+mn-ea"/>
              </a:rPr>
              <a:t> </a:t>
            </a:r>
            <a:r>
              <a:rPr lang="zh-CN" altLang="en-US" b="1" dirty="0">
                <a:latin typeface="黑体" panose="02010600030101010101" pitchFamily="2" charset="-122"/>
                <a:ea typeface="黑体" panose="02010600030101010101" pitchFamily="2" charset="-122"/>
                <a:sym typeface="+mn-ea"/>
              </a:rPr>
              <a:t>     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721860" y="3232150"/>
            <a:ext cx="79502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黑体" panose="02010600030101010101" pitchFamily="2" charset="-122"/>
                <a:ea typeface="黑体" panose="02010600030101010101" pitchFamily="2" charset="-122"/>
                <a:sym typeface="+mn-ea"/>
              </a:rPr>
              <a:t>屈辱</a:t>
            </a:r>
            <a:r>
              <a:rPr lang="en-US" altLang="zh-CN" b="1" dirty="0">
                <a:latin typeface="黑体" panose="02010600030101010101" pitchFamily="2" charset="-122"/>
                <a:ea typeface="黑体" panose="02010600030101010101" pitchFamily="2" charset="-122"/>
                <a:sym typeface="+mn-ea"/>
              </a:rPr>
              <a:t> </a:t>
            </a:r>
            <a:r>
              <a:rPr lang="zh-CN" altLang="en-US" b="1" dirty="0">
                <a:latin typeface="黑体" panose="02010600030101010101" pitchFamily="2" charset="-122"/>
                <a:ea typeface="黑体" panose="02010600030101010101" pitchFamily="2" charset="-122"/>
                <a:sym typeface="+mn-ea"/>
              </a:rPr>
              <a:t>     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15" grpId="0"/>
      <p:bldP spid="16" grpId="0"/>
      <p:bldP spid="17" grpId="0"/>
      <p:bldP spid="3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986790" y="1377950"/>
            <a:ext cx="615696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auto">
              <a:lnSpc>
                <a:spcPct val="20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熟练</a:t>
            </a:r>
            <a:r>
              <a:rPr lang="en-US" altLang="zh-CN" sz="2400" b="1" dirty="0">
                <a:solidFill>
                  <a:schemeClr val="tx1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——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      从容</a:t>
            </a:r>
            <a:r>
              <a:rPr lang="en-US" altLang="zh-CN" sz="2400" b="1" dirty="0">
                <a:solidFill>
                  <a:schemeClr val="tx1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——      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柔和</a:t>
            </a:r>
            <a:r>
              <a:rPr lang="en-US" altLang="zh-CN" sz="2400" b="1" dirty="0">
                <a:solidFill>
                  <a:schemeClr val="tx1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——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        </a:t>
            </a:r>
            <a:r>
              <a:rPr lang="zh-CN" altLang="en-US" sz="2400" b="1" dirty="0">
                <a:latin typeface="黑体" panose="02010600030101010101" pitchFamily="2" charset="-122"/>
                <a:ea typeface="黑体" panose="02010600030101010101" pitchFamily="2" charset="-122"/>
                <a:sym typeface="+mn-ea"/>
              </a:rPr>
              <a:t>吩咐</a:t>
            </a:r>
            <a:r>
              <a:rPr lang="en-US" altLang="zh-CN" sz="2400" b="1" dirty="0">
                <a:solidFill>
                  <a:schemeClr val="tx1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——  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    慈祥</a:t>
            </a:r>
            <a:r>
              <a:rPr lang="en-US" altLang="zh-CN" sz="2400" b="1" dirty="0">
                <a:solidFill>
                  <a:schemeClr val="tx1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——       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荣幸</a:t>
            </a:r>
            <a:r>
              <a:rPr lang="en-US" altLang="zh-CN" sz="2400" b="1" dirty="0">
                <a:solidFill>
                  <a:schemeClr val="tx1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——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    </a:t>
            </a:r>
            <a:endParaRPr lang="zh-CN" altLang="en-US" sz="2400" b="1" dirty="0">
              <a:solidFill>
                <a:schemeClr val="tx1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pic>
        <p:nvPicPr>
          <p:cNvPr id="3" name="图片 2" descr="近义词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33375" y="802005"/>
            <a:ext cx="2129195" cy="57600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268220" y="1657350"/>
            <a:ext cx="9810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纯熟</a:t>
            </a:r>
            <a:endParaRPr lang="zh-CN" altLang="en-US" sz="2400" b="1">
              <a:solidFill>
                <a:srgbClr val="0000FF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617720" y="1657350"/>
            <a:ext cx="9810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镇定</a:t>
            </a:r>
            <a:endParaRPr lang="zh-CN" altLang="en-US" sz="2400" b="1">
              <a:solidFill>
                <a:srgbClr val="0000FF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268220" y="2370455"/>
            <a:ext cx="9810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嘱咐</a:t>
            </a:r>
            <a:endParaRPr lang="zh-CN" altLang="en-US" sz="2400" b="1">
              <a:solidFill>
                <a:srgbClr val="0000FF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903085" y="1657350"/>
            <a:ext cx="11258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 b="1">
                <a:solidFill>
                  <a:srgbClr val="0000FF"/>
                </a:solidFill>
                <a:latin typeface="黑体" panose="02010600030101010101" pitchFamily="2" charset="-122"/>
                <a:ea typeface="黑体" panose="02010600030101010101" pitchFamily="2" charset="-122"/>
                <a:sym typeface="+mn-ea"/>
              </a:rPr>
              <a:t> 温柔</a:t>
            </a:r>
            <a:endParaRPr lang="zh-CN" altLang="en-US" sz="2400" b="1">
              <a:solidFill>
                <a:srgbClr val="0000FF"/>
              </a:solidFill>
              <a:latin typeface="黑体" panose="02010600030101010101" pitchFamily="2" charset="-122"/>
              <a:ea typeface="黑体" panose="02010600030101010101" pitchFamily="2" charset="-122"/>
              <a:sym typeface="+mn-ea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333375" y="3075305"/>
            <a:ext cx="874014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 奶奶的脸上挂着（慈祥 慈爱）的笑容。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931160" y="3176270"/>
            <a:ext cx="69342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方正姚体" panose="02010601030101010101" charset="-122"/>
                <a:ea typeface="方正姚体" panose="02010601030101010101" charset="-122"/>
                <a:sym typeface="+mn-ea"/>
              </a:rPr>
              <a:t>√</a:t>
            </a:r>
            <a:endParaRPr lang="zh-CN" altLang="en-US" sz="4000" b="1" dirty="0">
              <a:solidFill>
                <a:srgbClr val="FF0000"/>
              </a:solidFill>
              <a:latin typeface="方正姚体" panose="02010601030101010101" charset="-122"/>
              <a:ea typeface="方正姚体" panose="0201060103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617720" y="2370455"/>
            <a:ext cx="9810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慈爱 </a:t>
            </a:r>
            <a:endParaRPr lang="zh-CN" altLang="en-US" sz="2400" b="1">
              <a:solidFill>
                <a:srgbClr val="0000FF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903085" y="2370455"/>
            <a:ext cx="9810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庆幸</a:t>
            </a:r>
            <a:endParaRPr lang="zh-CN" altLang="en-US" sz="2400" b="1">
              <a:solidFill>
                <a:srgbClr val="0000FF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405130" y="3792220"/>
            <a:ext cx="874014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颁奖会上，对于校长的赞赏我感到非常（荣幸 庆幸）。</a:t>
            </a:r>
            <a:endParaRPr lang="zh-CN" altLang="en-US" sz="2400" b="1" dirty="0">
              <a:latin typeface="黑体" panose="02010600030101010101" pitchFamily="2" charset="-122"/>
              <a:ea typeface="黑体" panose="02010600030101010101" pitchFamily="2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873115" y="3853815"/>
            <a:ext cx="59118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方正姚体" panose="02010601030101010101" charset="-122"/>
                <a:ea typeface="方正姚体" panose="02010601030101010101" charset="-122"/>
                <a:sym typeface="+mn-ea"/>
              </a:rPr>
              <a:t>√</a:t>
            </a:r>
            <a:endParaRPr lang="zh-CN" altLang="en-US" sz="4000" b="1" dirty="0">
              <a:solidFill>
                <a:srgbClr val="FF0000"/>
              </a:solidFill>
              <a:latin typeface="方正姚体" panose="02010601030101010101" charset="-122"/>
              <a:ea typeface="方正姚体" panose="0201060103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  <p:bldP spid="18" grpId="0"/>
      <p:bldP spid="8" grpId="0"/>
      <p:bldP spid="12" grpId="0"/>
      <p:bldP spid="4" grpId="0"/>
      <p:bldP spid="5" grpId="0"/>
      <p:bldP spid="10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663575" y="1321435"/>
            <a:ext cx="7967345" cy="71437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indent="0" fontAlgn="auto"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None/>
              <a:defRPr/>
            </a:pPr>
            <a:r>
              <a:rPr 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</a:t>
            </a:r>
            <a:r>
              <a:rPr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“军神”是什么意思？</a:t>
            </a:r>
            <a:r>
              <a:rPr lang="zh-CN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谁被称为军神？</a:t>
            </a:r>
            <a:endParaRPr lang="zh-CN" sz="2800" b="1" dirty="0">
              <a:solidFill>
                <a:srgbClr val="3333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" name="图片 1" descr="通用的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18440" y="647700"/>
            <a:ext cx="2056630" cy="57600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44525" y="705485"/>
            <a:ext cx="14973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课文解读</a:t>
            </a:r>
            <a:endParaRPr lang="zh-CN" altLang="en-US" sz="2400" b="1"/>
          </a:p>
        </p:txBody>
      </p:sp>
      <p:sp>
        <p:nvSpPr>
          <p:cNvPr id="5" name="文本框 4"/>
          <p:cNvSpPr txBox="1"/>
          <p:nvPr/>
        </p:nvSpPr>
        <p:spPr>
          <a:xfrm>
            <a:off x="376555" y="2040890"/>
            <a:ext cx="6256655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6096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altLang="en-US" sz="2400" b="1">
                <a:solidFill>
                  <a:srgbClr val="0000FF"/>
                </a:solidFill>
              </a:rPr>
              <a:t> </a:t>
            </a:r>
            <a:r>
              <a:rPr lang="zh-CN" altLang="en-US" sz="2800" b="1">
                <a:solidFill>
                  <a:srgbClr val="0000FF"/>
                </a:solidFill>
              </a:rPr>
              <a:t>“军神”指具有卓越的军事才能，且有超越常人的钢铁般意志的军人。刘伯承被称为“军神”，这是沃克医生对他的敬称。</a:t>
            </a:r>
            <a:endParaRPr lang="zh-CN" altLang="en-US" sz="2800" b="1">
              <a:solidFill>
                <a:srgbClr val="0000FF"/>
              </a:solidFill>
            </a:endParaRPr>
          </a:p>
        </p:txBody>
      </p:sp>
      <p:pic>
        <p:nvPicPr>
          <p:cNvPr id="8" name="图片 7" descr="24军神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695315" y="1617980"/>
            <a:ext cx="3847465" cy="3267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88035" y="631190"/>
            <a:ext cx="7998460" cy="71437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indent="0" fontAlgn="auto"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课文可以分为几部分？每一部分主要讲了什么？</a:t>
            </a:r>
            <a:endParaRPr lang="zh-CN" altLang="en-US" sz="2800" b="1" dirty="0">
              <a:solidFill>
                <a:srgbClr val="3333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71500" y="1419860"/>
            <a:ext cx="8214995" cy="491490"/>
            <a:chOff x="561" y="2236"/>
            <a:chExt cx="12937" cy="774"/>
          </a:xfrm>
        </p:grpSpPr>
        <p:grpSp>
          <p:nvGrpSpPr>
            <p:cNvPr id="8" name="组合 7"/>
            <p:cNvGrpSpPr/>
            <p:nvPr/>
          </p:nvGrpSpPr>
          <p:grpSpPr>
            <a:xfrm>
              <a:off x="561" y="2236"/>
              <a:ext cx="4027" cy="774"/>
              <a:chOff x="450" y="3133"/>
              <a:chExt cx="3674" cy="774"/>
            </a:xfrm>
          </p:grpSpPr>
          <p:sp>
            <p:nvSpPr>
              <p:cNvPr id="6" name="燕尾形 5"/>
              <p:cNvSpPr/>
              <p:nvPr>
                <p:custDataLst>
                  <p:tags r:id="rId1"/>
                </p:custDataLst>
              </p:nvPr>
            </p:nvSpPr>
            <p:spPr>
              <a:xfrm>
                <a:off x="450" y="3284"/>
                <a:ext cx="3674" cy="623"/>
              </a:xfrm>
              <a:prstGeom prst="chevron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" name="文本框 1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719" y="3133"/>
                <a:ext cx="3183" cy="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  <a:spcBef>
                    <a:spcPts val="600"/>
                  </a:spcBef>
                  <a:defRPr/>
                </a:pPr>
                <a:r>
                  <a:rPr lang="zh-CN" sz="20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第一部分（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1-10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）</a:t>
                </a:r>
                <a:endParaRPr lang="zh-CN" altLang="en-US" sz="20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</p:grpSp>
        <p:sp>
          <p:nvSpPr>
            <p:cNvPr id="3" name="文本框 2"/>
            <p:cNvSpPr txBox="1"/>
            <p:nvPr/>
          </p:nvSpPr>
          <p:spPr>
            <a:xfrm>
              <a:off x="4826" y="2285"/>
              <a:ext cx="8672" cy="72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zh-CN" sz="2400" dirty="0">
                  <a:solidFill>
                    <a:srgbClr val="0000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刘伯承治眼病，医生断定他是军人</a:t>
              </a:r>
              <a:r>
                <a:rPr sz="2400" dirty="0">
                  <a:solidFill>
                    <a:srgbClr val="0000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。</a:t>
              </a:r>
              <a:endParaRPr sz="24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71500" y="2274570"/>
            <a:ext cx="8214360" cy="542925"/>
            <a:chOff x="561" y="3582"/>
            <a:chExt cx="12936" cy="855"/>
          </a:xfrm>
        </p:grpSpPr>
        <p:sp>
          <p:nvSpPr>
            <p:cNvPr id="12" name="文本框 11"/>
            <p:cNvSpPr txBox="1"/>
            <p:nvPr/>
          </p:nvSpPr>
          <p:spPr>
            <a:xfrm>
              <a:off x="4826" y="3582"/>
              <a:ext cx="8671" cy="84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fontAlgn="auto">
                <a:lnSpc>
                  <a:spcPct val="120000"/>
                </a:lnSpc>
              </a:pPr>
              <a:r>
                <a:rPr sz="2400" dirty="0">
                  <a:solidFill>
                    <a:srgbClr val="0000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医生为刘伯承做手术的过程</a:t>
              </a:r>
              <a:r>
                <a:rPr lang="zh-CN" sz="2400" dirty="0">
                  <a:solidFill>
                    <a:srgbClr val="0000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。</a:t>
              </a:r>
              <a:endParaRPr lang="zh-CN" sz="24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561" y="3663"/>
              <a:ext cx="4265" cy="774"/>
              <a:chOff x="450" y="3133"/>
              <a:chExt cx="3891" cy="774"/>
            </a:xfrm>
          </p:grpSpPr>
          <p:sp>
            <p:nvSpPr>
              <p:cNvPr id="18" name="燕尾形 17"/>
              <p:cNvSpPr/>
              <p:nvPr>
                <p:custDataLst>
                  <p:tags r:id="rId3"/>
                </p:custDataLst>
              </p:nvPr>
            </p:nvSpPr>
            <p:spPr>
              <a:xfrm>
                <a:off x="450" y="3284"/>
                <a:ext cx="3674" cy="623"/>
              </a:xfrm>
              <a:prstGeom prst="chevron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文本框 18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719" y="3133"/>
                <a:ext cx="3622" cy="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  <a:spcBef>
                    <a:spcPts val="600"/>
                  </a:spcBef>
                  <a:defRPr/>
                </a:pPr>
                <a:r>
                  <a:rPr lang="zh-CN" sz="20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第二部分（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11-17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）</a:t>
                </a:r>
                <a:endParaRPr lang="zh-CN" altLang="en-US" sz="20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571500" y="3322320"/>
            <a:ext cx="8214995" cy="977265"/>
            <a:chOff x="561" y="5232"/>
            <a:chExt cx="12937" cy="1539"/>
          </a:xfrm>
        </p:grpSpPr>
        <p:sp>
          <p:nvSpPr>
            <p:cNvPr id="16" name="文本框 15"/>
            <p:cNvSpPr txBox="1"/>
            <p:nvPr/>
          </p:nvSpPr>
          <p:spPr>
            <a:xfrm>
              <a:off x="4827" y="5232"/>
              <a:ext cx="8671" cy="153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fontAlgn="auto">
                <a:lnSpc>
                  <a:spcPct val="120000"/>
                </a:lnSpc>
              </a:pPr>
              <a:r>
                <a:rPr sz="2400" dirty="0">
                  <a:solidFill>
                    <a:srgbClr val="0000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手术后沃克医生称刘伯承为“军神”并表达了对他的敬佩之情</a:t>
              </a:r>
              <a:r>
                <a:rPr lang="zh-CN" sz="2400" dirty="0">
                  <a:solidFill>
                    <a:srgbClr val="0000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。</a:t>
              </a:r>
              <a:endParaRPr lang="zh-CN" sz="24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561" y="5614"/>
              <a:ext cx="4266" cy="774"/>
              <a:chOff x="450" y="3133"/>
              <a:chExt cx="3891" cy="774"/>
            </a:xfrm>
          </p:grpSpPr>
          <p:sp>
            <p:nvSpPr>
              <p:cNvPr id="21" name="燕尾形 20"/>
              <p:cNvSpPr/>
              <p:nvPr>
                <p:custDataLst>
                  <p:tags r:id="rId5"/>
                </p:custDataLst>
              </p:nvPr>
            </p:nvSpPr>
            <p:spPr>
              <a:xfrm>
                <a:off x="450" y="3284"/>
                <a:ext cx="3674" cy="623"/>
              </a:xfrm>
              <a:prstGeom prst="chevron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文本框 21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719" y="3133"/>
                <a:ext cx="3622" cy="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  <a:spcBef>
                    <a:spcPts val="600"/>
                  </a:spcBef>
                  <a:defRPr/>
                </a:pPr>
                <a:r>
                  <a:rPr lang="zh-CN" sz="20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第三部分（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18-26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）</a:t>
                </a:r>
                <a:endParaRPr lang="zh-CN" altLang="en-US" sz="20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3365" y="618490"/>
            <a:ext cx="8484235" cy="11245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indent="-457200" fontAlgn="auto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读课文的第一部分，思考描写沃克医生出现的两次</a:t>
            </a: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冷冷</a:t>
            </a: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，各有什么含义？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0845" y="1685290"/>
            <a:ext cx="8492490" cy="30492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>
                <a:solidFill>
                  <a:srgbClr val="0000FF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 </a:t>
            </a:r>
            <a:r>
              <a:rPr lang="en-US" altLang="zh-CN" sz="2400" b="1">
                <a:solidFill>
                  <a:srgbClr val="0000FF"/>
                </a:solidFill>
                <a:latin typeface="+mn-ea"/>
                <a:cs typeface="+mn-ea"/>
              </a:rPr>
              <a:t> </a:t>
            </a:r>
            <a:r>
              <a:rPr lang="en-US" altLang="zh-CN" sz="24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1.</a:t>
            </a:r>
            <a:r>
              <a:rPr lang="zh-CN" altLang="en-US" sz="24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他头也不抬，</a:t>
            </a:r>
            <a:r>
              <a:rPr lang="zh-CN" altLang="en-US" sz="2400" b="1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冷冷</a:t>
            </a:r>
            <a:r>
              <a:rPr lang="zh-CN" altLang="en-US" sz="24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地问： “你叫什么名字？”</a:t>
            </a:r>
            <a:endParaRPr lang="zh-CN" altLang="en-US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indent="6096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altLang="en-US" sz="2400" b="1">
                <a:solidFill>
                  <a:srgbClr val="0000FF"/>
                </a:solidFill>
                <a:latin typeface="+mn-ea"/>
                <a:cs typeface="+mn-ea"/>
              </a:rPr>
              <a:t>从“冷冷”的态度可以感受到他略显冷淡、有点高傲的性格特点，从中也能看出他刚开始将刘伯承当成了普通伤员。</a:t>
            </a:r>
            <a:endParaRPr lang="zh-CN" altLang="en-US" sz="2400" b="1">
              <a:solidFill>
                <a:srgbClr val="0000FF"/>
              </a:solidFill>
              <a:latin typeface="+mn-ea"/>
              <a:cs typeface="+mn-ea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>
                <a:solidFill>
                  <a:srgbClr val="0000FF"/>
                </a:solidFill>
                <a:latin typeface="+mn-ea"/>
                <a:cs typeface="+mn-ea"/>
              </a:rPr>
              <a:t> </a:t>
            </a:r>
            <a:r>
              <a:rPr lang="en-US" altLang="zh-CN" sz="24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 </a:t>
            </a:r>
            <a:r>
              <a:rPr lang="en-US" altLang="zh-CN" sz="24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2.他重新审视着眼前这个人，</a:t>
            </a:r>
            <a:r>
              <a:rPr lang="en-US" altLang="zh-CN" sz="2400" b="1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冷冷</a:t>
            </a:r>
            <a:r>
              <a:rPr lang="en-US" altLang="zh-CN" sz="24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地问：“你是干什么的？”</a:t>
            </a: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indent="6096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en-US" altLang="zh-CN" sz="2400" b="1">
                <a:solidFill>
                  <a:srgbClr val="0000FF"/>
                </a:solidFill>
                <a:latin typeface="+mn-ea"/>
                <a:cs typeface="+mn-ea"/>
              </a:rPr>
              <a:t>“冷冷”第二次出现，暗指沃克医生对病人的有意隐瞒有些不高兴。</a:t>
            </a:r>
            <a:endParaRPr lang="en-US" altLang="zh-CN" sz="2400" b="1">
              <a:solidFill>
                <a:srgbClr val="0000FF"/>
              </a:solidFill>
              <a:latin typeface="+mn-ea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71500" y="1132840"/>
            <a:ext cx="8214995" cy="491490"/>
            <a:chOff x="561" y="2236"/>
            <a:chExt cx="12937" cy="774"/>
          </a:xfrm>
        </p:grpSpPr>
        <p:grpSp>
          <p:nvGrpSpPr>
            <p:cNvPr id="8" name="组合 7"/>
            <p:cNvGrpSpPr/>
            <p:nvPr/>
          </p:nvGrpSpPr>
          <p:grpSpPr>
            <a:xfrm>
              <a:off x="561" y="2236"/>
              <a:ext cx="4027" cy="774"/>
              <a:chOff x="450" y="3133"/>
              <a:chExt cx="3674" cy="774"/>
            </a:xfrm>
          </p:grpSpPr>
          <p:sp>
            <p:nvSpPr>
              <p:cNvPr id="6" name="燕尾形 5"/>
              <p:cNvSpPr/>
              <p:nvPr>
                <p:custDataLst>
                  <p:tags r:id="rId1"/>
                </p:custDataLst>
              </p:nvPr>
            </p:nvSpPr>
            <p:spPr>
              <a:xfrm>
                <a:off x="450" y="3284"/>
                <a:ext cx="3674" cy="623"/>
              </a:xfrm>
              <a:prstGeom prst="chevron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" name="文本框 1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719" y="3133"/>
                <a:ext cx="3183" cy="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  <a:spcBef>
                    <a:spcPts val="600"/>
                  </a:spcBef>
                  <a:defRPr/>
                </a:pPr>
                <a:r>
                  <a:rPr lang="zh-CN" sz="20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第一部分（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1-10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）</a:t>
                </a:r>
                <a:endParaRPr lang="zh-CN" altLang="en-US" sz="20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</p:grpSp>
        <p:sp>
          <p:nvSpPr>
            <p:cNvPr id="3" name="文本框 2"/>
            <p:cNvSpPr txBox="1"/>
            <p:nvPr/>
          </p:nvSpPr>
          <p:spPr>
            <a:xfrm>
              <a:off x="4826" y="2285"/>
              <a:ext cx="8672" cy="72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zh-CN" sz="2400" dirty="0">
                  <a:solidFill>
                    <a:srgbClr val="0000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刘伯承治眼病，医生断定他是军人</a:t>
              </a:r>
              <a:r>
                <a:rPr sz="2400" dirty="0">
                  <a:solidFill>
                    <a:srgbClr val="0000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。</a:t>
              </a:r>
              <a:endParaRPr sz="24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71500" y="1987550"/>
            <a:ext cx="8214360" cy="542925"/>
            <a:chOff x="561" y="3582"/>
            <a:chExt cx="12936" cy="855"/>
          </a:xfrm>
        </p:grpSpPr>
        <p:sp>
          <p:nvSpPr>
            <p:cNvPr id="12" name="文本框 11"/>
            <p:cNvSpPr txBox="1"/>
            <p:nvPr/>
          </p:nvSpPr>
          <p:spPr>
            <a:xfrm>
              <a:off x="4826" y="3582"/>
              <a:ext cx="8671" cy="84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fontAlgn="auto">
                <a:lnSpc>
                  <a:spcPct val="120000"/>
                </a:lnSpc>
              </a:pPr>
              <a:r>
                <a:rPr sz="2400" dirty="0">
                  <a:solidFill>
                    <a:srgbClr val="0000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医生为刘伯承做手术的过程</a:t>
              </a:r>
              <a:r>
                <a:rPr lang="zh-CN" sz="2400" dirty="0">
                  <a:solidFill>
                    <a:srgbClr val="0000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。</a:t>
              </a:r>
              <a:endParaRPr lang="zh-CN" sz="24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561" y="3663"/>
              <a:ext cx="4265" cy="774"/>
              <a:chOff x="450" y="3133"/>
              <a:chExt cx="3891" cy="774"/>
            </a:xfrm>
          </p:grpSpPr>
          <p:sp>
            <p:nvSpPr>
              <p:cNvPr id="18" name="燕尾形 17"/>
              <p:cNvSpPr/>
              <p:nvPr>
                <p:custDataLst>
                  <p:tags r:id="rId3"/>
                </p:custDataLst>
              </p:nvPr>
            </p:nvSpPr>
            <p:spPr>
              <a:xfrm>
                <a:off x="450" y="3284"/>
                <a:ext cx="3674" cy="623"/>
              </a:xfrm>
              <a:prstGeom prst="chevron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文本框 18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719" y="3133"/>
                <a:ext cx="3622" cy="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  <a:spcBef>
                    <a:spcPts val="600"/>
                  </a:spcBef>
                  <a:defRPr/>
                </a:pPr>
                <a:r>
                  <a:rPr lang="zh-CN" sz="20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第二部分（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11-17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）</a:t>
                </a:r>
                <a:endParaRPr lang="zh-CN" altLang="en-US" sz="20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571500" y="3035300"/>
            <a:ext cx="8214995" cy="977265"/>
            <a:chOff x="561" y="5232"/>
            <a:chExt cx="12937" cy="1539"/>
          </a:xfrm>
        </p:grpSpPr>
        <p:sp>
          <p:nvSpPr>
            <p:cNvPr id="16" name="文本框 15"/>
            <p:cNvSpPr txBox="1"/>
            <p:nvPr/>
          </p:nvSpPr>
          <p:spPr>
            <a:xfrm>
              <a:off x="4827" y="5232"/>
              <a:ext cx="8671" cy="153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fontAlgn="auto">
                <a:lnSpc>
                  <a:spcPct val="120000"/>
                </a:lnSpc>
              </a:pPr>
              <a:r>
                <a:rPr sz="2400" dirty="0">
                  <a:solidFill>
                    <a:srgbClr val="0000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手术后沃克医生称刘伯承为“军神”并表达了对他的敬佩之情</a:t>
              </a:r>
              <a:r>
                <a:rPr lang="zh-CN" sz="2400" dirty="0">
                  <a:solidFill>
                    <a:srgbClr val="0000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。</a:t>
              </a:r>
              <a:endParaRPr lang="zh-CN" sz="24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561" y="5614"/>
              <a:ext cx="4266" cy="774"/>
              <a:chOff x="450" y="3133"/>
              <a:chExt cx="3891" cy="774"/>
            </a:xfrm>
          </p:grpSpPr>
          <p:sp>
            <p:nvSpPr>
              <p:cNvPr id="21" name="燕尾形 20"/>
              <p:cNvSpPr/>
              <p:nvPr>
                <p:custDataLst>
                  <p:tags r:id="rId5"/>
                </p:custDataLst>
              </p:nvPr>
            </p:nvSpPr>
            <p:spPr>
              <a:xfrm>
                <a:off x="450" y="3284"/>
                <a:ext cx="3674" cy="623"/>
              </a:xfrm>
              <a:prstGeom prst="chevron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文本框 21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719" y="3133"/>
                <a:ext cx="3622" cy="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  <a:spcBef>
                    <a:spcPts val="600"/>
                  </a:spcBef>
                  <a:defRPr/>
                </a:pPr>
                <a:r>
                  <a:rPr lang="zh-CN" sz="20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第三部分（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18-26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）</a:t>
                </a:r>
                <a:endParaRPr lang="zh-CN" altLang="en-US" sz="20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715260" y="1495425"/>
            <a:ext cx="3712845" cy="829945"/>
          </a:xfrm>
          <a:prstGeom prst="rect">
            <a:avLst/>
          </a:prstGeom>
          <a:solidFill>
            <a:schemeClr val="bg2">
              <a:lumMod val="20000"/>
              <a:lumOff val="80000"/>
              <a:alpha val="43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>
                <a:latin typeface="黑体" panose="02010600030101010101" pitchFamily="2" charset="-122"/>
                <a:ea typeface="黑体" panose="02010600030101010101" pitchFamily="2" charset="-122"/>
                <a:cs typeface="黑体" panose="02010600030101010101" pitchFamily="2" charset="-122"/>
              </a:rPr>
              <a:t>11 </a:t>
            </a:r>
            <a:r>
              <a:rPr lang="zh-CN" altLang="en-US" sz="4800" b="1">
                <a:latin typeface="黑体" panose="02010600030101010101" pitchFamily="2" charset="-122"/>
                <a:ea typeface="黑体" panose="02010600030101010101" pitchFamily="2" charset="-122"/>
                <a:cs typeface="黑体" panose="02010600030101010101" pitchFamily="2" charset="-122"/>
              </a:rPr>
              <a:t>军 神</a:t>
            </a:r>
            <a:endParaRPr lang="zh-CN" altLang="en-US" sz="4800" b="1">
              <a:latin typeface="黑体" panose="02010600030101010101" pitchFamily="2" charset="-122"/>
              <a:ea typeface="黑体" panose="02010600030101010101" pitchFamily="2" charset="-122"/>
              <a:cs typeface="黑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63285" y="4611370"/>
            <a:ext cx="3213735" cy="52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EBD2">
                    <a:alpha val="53000"/>
                  </a:srgbClr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统编版•五年级下册</a:t>
            </a:r>
            <a:endParaRPr lang="zh-CN" altLang="en-US" sz="2800" b="1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标注 7"/>
          <p:cNvSpPr/>
          <p:nvPr/>
        </p:nvSpPr>
        <p:spPr>
          <a:xfrm>
            <a:off x="7188200" y="2884805"/>
            <a:ext cx="1895475" cy="1096645"/>
          </a:xfrm>
          <a:prstGeom prst="wedgeRectCallout">
            <a:avLst>
              <a:gd name="adj1" fmla="val -86080"/>
              <a:gd name="adj2" fmla="val -2927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90830" y="899795"/>
            <a:ext cx="7459980" cy="11245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indent="-457200" fontAlgn="auto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默读课文第二部分，体会下面句子刘伯承的心理活动。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49605" y="2211070"/>
            <a:ext cx="5932170" cy="21583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2400" b="1">
                <a:solidFill>
                  <a:srgbClr val="0000FF"/>
                </a:solidFill>
                <a:latin typeface="+mn-ea"/>
                <a:cs typeface="+mn-ea"/>
              </a:rPr>
              <a:t> ◆</a:t>
            </a:r>
            <a:r>
              <a:rPr lang="zh-CN" altLang="en-US" sz="2800" b="1">
                <a:solidFill>
                  <a:srgbClr val="0000FF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病人平静地回答：“沃克医生，眼睛离脑子太近，我担心施行麻醉会影响脑神经。而我，今后需要一个非常清醒的大脑！”</a:t>
            </a:r>
            <a:endParaRPr lang="zh-CN" altLang="en-US" sz="2800" b="1">
              <a:solidFill>
                <a:srgbClr val="0000FF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181215" y="2813050"/>
            <a:ext cx="18307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你仿佛听到了刘伯承内心在说什么？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3" grpId="0"/>
      <p:bldP spid="4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20750" y="1229995"/>
            <a:ext cx="6951980" cy="2676525"/>
          </a:xfrm>
          <a:prstGeom prst="rect">
            <a:avLst/>
          </a:prstGeom>
          <a:solidFill>
            <a:srgbClr val="E4E5EA">
              <a:alpha val="29000"/>
            </a:srgbClr>
          </a:solidFill>
          <a:ln>
            <a:solidFill>
              <a:srgbClr val="002060"/>
            </a:solidFill>
          </a:ln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</a:rPr>
              <a:t>       </a:t>
            </a:r>
            <a:r>
              <a:rPr lang="zh-CN" altLang="en-US" sz="2800" b="1">
                <a:latin typeface="+mn-ea"/>
              </a:rPr>
              <a:t>如果做手术打麻药，一定会影响到脑神经，将会让自己失去清醒的大脑，再也不能带领战士们消灭敌人，解救劳苦大众，那该是多么痛苦的一件事情啊！</a:t>
            </a:r>
            <a:endParaRPr lang="zh-CN" altLang="en-US" sz="2800" b="1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08025" y="1142365"/>
            <a:ext cx="7959725" cy="17703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zh-CN" altLang="en-US" sz="2400" b="1">
                <a:solidFill>
                  <a:srgbClr val="0000FF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 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_GB2312" panose="02010609030101010101" charset="-122"/>
              </a:rPr>
              <a:t>◆ </a:t>
            </a:r>
            <a:r>
              <a:rPr lang="zh-CN" altLang="en-US" sz="2800" b="1">
                <a:solidFill>
                  <a:srgbClr val="0000FF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病人一声不吭，双手紧紧抓住身下的白床单，手背青筋暴起，汗如雨下。他越来越使劲，崭新的白床单居然被抓破了。</a:t>
            </a:r>
            <a:endParaRPr lang="zh-CN" altLang="en-US" sz="2800" b="1">
              <a:solidFill>
                <a:srgbClr val="0000FF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  <p:sp>
        <p:nvSpPr>
          <p:cNvPr id="2" name="圆角矩形标注 1"/>
          <p:cNvSpPr/>
          <p:nvPr/>
        </p:nvSpPr>
        <p:spPr>
          <a:xfrm>
            <a:off x="3032760" y="3224530"/>
            <a:ext cx="3795395" cy="1607185"/>
          </a:xfrm>
          <a:prstGeom prst="wedgeRoundRectCallout">
            <a:avLst>
              <a:gd name="adj1" fmla="val -30307"/>
              <a:gd name="adj2" fmla="val -73073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340735" y="3535045"/>
            <a:ext cx="3383280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体现了刘伯承怎样的</a:t>
            </a:r>
            <a:endParaRPr lang="zh-CN" altLang="en-US" sz="28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精神和心理？</a:t>
            </a:r>
            <a:endParaRPr lang="zh-CN" altLang="en-US" sz="28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bldLvl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29615" y="1097915"/>
            <a:ext cx="7846695" cy="3322955"/>
          </a:xfrm>
          <a:prstGeom prst="rect">
            <a:avLst/>
          </a:prstGeom>
          <a:solidFill>
            <a:srgbClr val="EEE4E2">
              <a:alpha val="56000"/>
            </a:srgbClr>
          </a:solidFill>
          <a:ln>
            <a:solidFill>
              <a:srgbClr val="DCBAAE"/>
            </a:solidFill>
          </a:ln>
        </p:spPr>
        <p:txBody>
          <a:bodyPr wrap="square" rtlCol="0" anchor="t">
            <a:spAutoFit/>
          </a:bodyPr>
          <a:lstStyle/>
          <a:p>
            <a:pPr indent="71120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extLst>
                <a:ext uri="{35155182-B16C-46BC-9424-99874614C6A1}">
                  <wpsdc:indentchars xmlns:wpsdc="http://www.wps.cn/officeDocument/2017/drawingmlCustomData" val="200" checksum="3773799597"/>
                </a:ext>
              </a:extLst>
            </a:pPr>
            <a:r>
              <a:rPr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从“紧紧抓住” “青筋暴起”汗如雨下” “越来越使劲”等词语，可以看出刘伯承正在承受着常人难以忍受的痛苦，表现了他顽强的毅力。他在用最强大的意志要求自己：坚持，坚持，再坚持，决不能发出半点声音，哪怕再痛苦也要坚持，因为我是一名军人，不能在疼痛面前倒下。</a:t>
            </a:r>
            <a:endParaRPr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71500" y="1061085"/>
            <a:ext cx="8214995" cy="491490"/>
            <a:chOff x="561" y="2236"/>
            <a:chExt cx="12937" cy="774"/>
          </a:xfrm>
        </p:grpSpPr>
        <p:grpSp>
          <p:nvGrpSpPr>
            <p:cNvPr id="8" name="组合 7"/>
            <p:cNvGrpSpPr/>
            <p:nvPr/>
          </p:nvGrpSpPr>
          <p:grpSpPr>
            <a:xfrm>
              <a:off x="561" y="2236"/>
              <a:ext cx="4027" cy="774"/>
              <a:chOff x="450" y="3133"/>
              <a:chExt cx="3674" cy="774"/>
            </a:xfrm>
          </p:grpSpPr>
          <p:sp>
            <p:nvSpPr>
              <p:cNvPr id="6" name="燕尾形 5"/>
              <p:cNvSpPr/>
              <p:nvPr>
                <p:custDataLst>
                  <p:tags r:id="rId1"/>
                </p:custDataLst>
              </p:nvPr>
            </p:nvSpPr>
            <p:spPr>
              <a:xfrm>
                <a:off x="450" y="3284"/>
                <a:ext cx="3674" cy="623"/>
              </a:xfrm>
              <a:prstGeom prst="chevron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" name="文本框 1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719" y="3133"/>
                <a:ext cx="3183" cy="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  <a:spcBef>
                    <a:spcPts val="600"/>
                  </a:spcBef>
                  <a:defRPr/>
                </a:pPr>
                <a:r>
                  <a:rPr lang="zh-CN" sz="20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第一部分（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1-10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）</a:t>
                </a:r>
                <a:endParaRPr lang="zh-CN" altLang="en-US" sz="20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</p:grpSp>
        <p:sp>
          <p:nvSpPr>
            <p:cNvPr id="3" name="文本框 2"/>
            <p:cNvSpPr txBox="1"/>
            <p:nvPr/>
          </p:nvSpPr>
          <p:spPr>
            <a:xfrm>
              <a:off x="4826" y="2285"/>
              <a:ext cx="8672" cy="72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zh-CN" sz="2400" dirty="0">
                  <a:solidFill>
                    <a:srgbClr val="0000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刘伯承治眼病，医生断定他是军人</a:t>
              </a:r>
              <a:r>
                <a:rPr sz="2400" dirty="0">
                  <a:solidFill>
                    <a:srgbClr val="0000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。</a:t>
              </a:r>
              <a:endParaRPr sz="24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71500" y="1915795"/>
            <a:ext cx="8214360" cy="542925"/>
            <a:chOff x="561" y="3582"/>
            <a:chExt cx="12936" cy="855"/>
          </a:xfrm>
        </p:grpSpPr>
        <p:sp>
          <p:nvSpPr>
            <p:cNvPr id="12" name="文本框 11"/>
            <p:cNvSpPr txBox="1"/>
            <p:nvPr/>
          </p:nvSpPr>
          <p:spPr>
            <a:xfrm>
              <a:off x="4826" y="3582"/>
              <a:ext cx="8671" cy="84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fontAlgn="auto">
                <a:lnSpc>
                  <a:spcPct val="120000"/>
                </a:lnSpc>
              </a:pPr>
              <a:r>
                <a:rPr sz="2400" dirty="0">
                  <a:solidFill>
                    <a:srgbClr val="0000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医生为刘伯承做手术的过程</a:t>
              </a:r>
              <a:r>
                <a:rPr lang="zh-CN" sz="2400" dirty="0">
                  <a:solidFill>
                    <a:srgbClr val="0000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。</a:t>
              </a:r>
              <a:endParaRPr lang="zh-CN" sz="24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561" y="3663"/>
              <a:ext cx="4265" cy="774"/>
              <a:chOff x="450" y="3133"/>
              <a:chExt cx="3891" cy="774"/>
            </a:xfrm>
          </p:grpSpPr>
          <p:sp>
            <p:nvSpPr>
              <p:cNvPr id="18" name="燕尾形 17"/>
              <p:cNvSpPr/>
              <p:nvPr>
                <p:custDataLst>
                  <p:tags r:id="rId3"/>
                </p:custDataLst>
              </p:nvPr>
            </p:nvSpPr>
            <p:spPr>
              <a:xfrm>
                <a:off x="450" y="3284"/>
                <a:ext cx="3674" cy="623"/>
              </a:xfrm>
              <a:prstGeom prst="chevron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文本框 18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719" y="3133"/>
                <a:ext cx="3622" cy="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  <a:spcBef>
                    <a:spcPts val="600"/>
                  </a:spcBef>
                  <a:defRPr/>
                </a:pPr>
                <a:r>
                  <a:rPr lang="zh-CN" sz="20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第二部分（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11-17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）</a:t>
                </a:r>
                <a:endParaRPr lang="zh-CN" altLang="en-US" sz="20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571500" y="2963545"/>
            <a:ext cx="8214995" cy="977265"/>
            <a:chOff x="561" y="5232"/>
            <a:chExt cx="12937" cy="1539"/>
          </a:xfrm>
        </p:grpSpPr>
        <p:sp>
          <p:nvSpPr>
            <p:cNvPr id="16" name="文本框 15"/>
            <p:cNvSpPr txBox="1"/>
            <p:nvPr/>
          </p:nvSpPr>
          <p:spPr>
            <a:xfrm>
              <a:off x="4827" y="5232"/>
              <a:ext cx="8671" cy="153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fontAlgn="auto">
                <a:lnSpc>
                  <a:spcPct val="120000"/>
                </a:lnSpc>
              </a:pPr>
              <a:r>
                <a:rPr sz="2400" dirty="0">
                  <a:solidFill>
                    <a:srgbClr val="0000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手术后沃克医生称刘伯承为“军神”并表达了对他的敬佩之情</a:t>
              </a:r>
              <a:r>
                <a:rPr lang="zh-CN" sz="2400" dirty="0">
                  <a:solidFill>
                    <a:srgbClr val="0000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。</a:t>
              </a:r>
              <a:endParaRPr lang="zh-CN" sz="24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561" y="5614"/>
              <a:ext cx="4266" cy="774"/>
              <a:chOff x="450" y="3133"/>
              <a:chExt cx="3891" cy="774"/>
            </a:xfrm>
          </p:grpSpPr>
          <p:sp>
            <p:nvSpPr>
              <p:cNvPr id="21" name="燕尾形 20"/>
              <p:cNvSpPr/>
              <p:nvPr>
                <p:custDataLst>
                  <p:tags r:id="rId5"/>
                </p:custDataLst>
              </p:nvPr>
            </p:nvSpPr>
            <p:spPr>
              <a:xfrm>
                <a:off x="450" y="3284"/>
                <a:ext cx="3674" cy="623"/>
              </a:xfrm>
              <a:prstGeom prst="chevron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文本框 21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719" y="3133"/>
                <a:ext cx="3622" cy="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  <a:spcBef>
                    <a:spcPts val="600"/>
                  </a:spcBef>
                  <a:defRPr/>
                </a:pPr>
                <a:r>
                  <a:rPr lang="zh-CN" sz="20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第三部分（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18-26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）</a:t>
                </a:r>
                <a:endParaRPr lang="zh-CN" altLang="en-US" sz="20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75895" y="772160"/>
            <a:ext cx="8476615" cy="11245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indent="-457200" fontAlgn="auto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你怎么理解课文第三部分</a:t>
            </a: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你是一个真正的男子汉，一块会说话的钢板！你堪称军神！”这句话的？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4970" y="1919605"/>
            <a:ext cx="839660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>
                <a:solidFill>
                  <a:srgbClr val="0000FF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     </a:t>
            </a:r>
            <a:r>
              <a:rPr lang="zh-CN" altLang="en-US" sz="2400" b="1">
                <a:solidFill>
                  <a:srgbClr val="0000FF"/>
                </a:solidFill>
                <a:latin typeface="+mn-ea"/>
                <a:cs typeface="+mn-ea"/>
              </a:rPr>
              <a:t>这句话是沃克医生对刘伯承的高度评价。他说刘伯承是“真正的男子汉”，是因为他觉得只有真正的男子汉才能承受如此大的痛苦；“会说话的钢板”运用比喻的修辞手法形容刘伯承有刚强的意志；“军神”是对刘伯承的最高评价，这与他的军人职业相符合，也充分说明他不是一般的军人，他身上拥有别人没有的精神与意志。</a:t>
            </a:r>
            <a:endParaRPr lang="zh-CN" altLang="en-US" sz="2400" b="1">
              <a:solidFill>
                <a:srgbClr val="0000FF"/>
              </a:solidFill>
              <a:latin typeface="+mn-ea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横卷形 4"/>
          <p:cNvSpPr/>
          <p:nvPr/>
        </p:nvSpPr>
        <p:spPr>
          <a:xfrm>
            <a:off x="896620" y="1922780"/>
            <a:ext cx="5184140" cy="295275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76860" y="822960"/>
            <a:ext cx="8363585" cy="11245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indent="-457200" fontAlgn="auto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sz="2800" b="1" dirty="0">
                <a:latin typeface="宋体-PUA" panose="02010600030101010101" charset="-122"/>
                <a:ea typeface="宋体-PUA" panose="02010600030101010101" charset="-122"/>
                <a:cs typeface="微软雅黑" panose="020B0503020204020204" charset="-122"/>
                <a:sym typeface="+mn-ea"/>
              </a:rPr>
              <a:t> </a:t>
            </a:r>
            <a:r>
              <a:rPr lang="zh-CN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读到第三部分，</a:t>
            </a:r>
            <a:r>
              <a:rPr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故事前后沃克医生的心理有怎样的变化？请简要概括一下。</a:t>
            </a:r>
            <a:endParaRPr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89710" y="2505710"/>
            <a:ext cx="4328160" cy="18630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fontAlgn="auto">
              <a:lnSpc>
                <a:spcPct val="120000"/>
              </a:lnSpc>
            </a:pPr>
            <a:r>
              <a:rPr lang="zh-CN" altLang="en-US" sz="3200" b="1">
                <a:solidFill>
                  <a:srgbClr val="0000FF"/>
                </a:solidFill>
                <a:latin typeface="+mn-ea"/>
                <a:cs typeface="+mn-ea"/>
              </a:rPr>
              <a:t>态度冷淡→产生怀疑→引起注意→有些生气→深感震惊→肃然起敬。</a:t>
            </a:r>
            <a:endParaRPr lang="zh-CN" altLang="en-US" sz="3200" b="1">
              <a:solidFill>
                <a:srgbClr val="0000FF"/>
              </a:solidFill>
              <a:latin typeface="+mn-ea"/>
              <a:cs typeface="+mn-ea"/>
            </a:endParaRPr>
          </a:p>
        </p:txBody>
      </p:sp>
      <p:pic>
        <p:nvPicPr>
          <p:cNvPr id="6" name="图片 5" descr="10军神2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29630" y="1613535"/>
            <a:ext cx="3216910" cy="3216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24155" y="468630"/>
            <a:ext cx="8442325" cy="11245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indent="-457200" fontAlgn="auto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沃克医生怎么发现刘伯承是军人的？后来为什么称他为“军神”？</a:t>
            </a:r>
            <a:endParaRPr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58800" y="1454785"/>
            <a:ext cx="8251190" cy="32664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 fontAlgn="auto">
              <a:lnSpc>
                <a:spcPct val="120000"/>
              </a:lnSpc>
            </a:pPr>
            <a:r>
              <a:rPr lang="en-US" altLang="zh-CN" sz="28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altLang="en-US" sz="2400" b="1">
                <a:solidFill>
                  <a:srgbClr val="0000FF"/>
                </a:solidFill>
                <a:latin typeface="+mn-ea"/>
                <a:cs typeface="+mn-ea"/>
              </a:rPr>
              <a:t>沃克医生发现刘伯承受的伤非常严重，不是特别坚强的人是经受不住这种痛苦的，在他看来只有军人才有如此坚强的意志。</a:t>
            </a:r>
            <a:endParaRPr lang="zh-CN" altLang="en-US" sz="2400" b="1">
              <a:solidFill>
                <a:srgbClr val="0000FF"/>
              </a:solidFill>
              <a:latin typeface="+mn-ea"/>
              <a:cs typeface="+mn-ea"/>
            </a:endParaRPr>
          </a:p>
          <a:p>
            <a:pPr indent="457200" fontAlgn="auto">
              <a:lnSpc>
                <a:spcPct val="120000"/>
              </a:lnSpc>
            </a:pPr>
            <a:r>
              <a:rPr lang="zh-CN" altLang="en-US" sz="2400" b="1">
                <a:solidFill>
                  <a:srgbClr val="0000FF"/>
                </a:solidFill>
                <a:latin typeface="+mn-ea"/>
                <a:cs typeface="+mn-ea"/>
              </a:rPr>
              <a:t> 在整个手术过程中，刘伯承的沉着、坚毅果敢和坚强的意志、乐观的精神以及超凡的忍耐力，让沃克医生的情感发生了一次又一次的变化，直至发出由衷的赞叹，所以后来沃克医生称刘伯承为“军神”。</a:t>
            </a:r>
            <a:endParaRPr lang="zh-CN" altLang="en-US" sz="2400" b="1">
              <a:solidFill>
                <a:srgbClr val="0000FF"/>
              </a:solidFill>
              <a:latin typeface="+mn-ea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47370" y="796925"/>
            <a:ext cx="7660640" cy="11245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CN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探究：本文的主要人物是刘伯承，为什么</a:t>
            </a:r>
            <a:r>
              <a:rPr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却重点写了沃克医生的神态和情绪的变化呢？</a:t>
            </a:r>
            <a:endParaRPr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28345" y="2253615"/>
            <a:ext cx="5431155" cy="25019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 algn="just" fontAlgn="auto">
              <a:lnSpc>
                <a:spcPct val="140000"/>
              </a:lnSpc>
            </a:pPr>
            <a:r>
              <a:rPr lang="en-US" altLang="zh-CN" sz="24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altLang="en-US" sz="2800" b="1">
                <a:solidFill>
                  <a:srgbClr val="0000FF"/>
                </a:solidFill>
                <a:latin typeface="+mn-ea"/>
                <a:cs typeface="+mn-ea"/>
              </a:rPr>
              <a:t>沃克医生的这些变化，都是由刘伯承引起的。课文这样写，是以沃克医生神态、情绪的变化，衬托刘伯承的坚强意志。</a:t>
            </a:r>
            <a:endParaRPr lang="zh-CN" altLang="en-US" sz="2800" b="1">
              <a:solidFill>
                <a:srgbClr val="0000FF"/>
              </a:solidFill>
              <a:latin typeface="+mn-ea"/>
              <a:cs typeface="+mn-ea"/>
            </a:endParaRPr>
          </a:p>
        </p:txBody>
      </p:sp>
      <p:pic>
        <p:nvPicPr>
          <p:cNvPr id="5" name="图片 4" descr="10军神2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4095" y="1718310"/>
            <a:ext cx="3145155" cy="3145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通用的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1435" y="613410"/>
            <a:ext cx="2056630" cy="57600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99110" y="685165"/>
            <a:ext cx="14395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文章结构</a:t>
            </a:r>
            <a:endParaRPr lang="zh-CN" altLang="en-US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9F9F9">
                  <a:alpha val="100000"/>
                </a:srgbClr>
              </a:clrFrom>
              <a:clrTo>
                <a:srgbClr val="F9F9F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335" y="1482090"/>
            <a:ext cx="8916670" cy="2385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通用的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95" y="681355"/>
            <a:ext cx="1724660" cy="58229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09721" y="742156"/>
            <a:ext cx="1514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+mn-ea"/>
                <a:sym typeface="+mn-ea"/>
              </a:rPr>
              <a:t>学习目标</a:t>
            </a:r>
            <a:endParaRPr lang="zh-CN" altLang="en-US" sz="2400"/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43205" y="1335405"/>
            <a:ext cx="8597265" cy="3338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1.认识“沃、匪”等生字，读准多音字“晕”，会写“庆、诊”等字，会写“诊所、年龄”等词语。</a:t>
            </a:r>
            <a:endParaRPr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2.有感情地朗读课文，说说沃克医生为什么称刘伯承为“军神”，体会“军神”一词的含义。</a:t>
            </a:r>
            <a:endParaRPr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110000"/>
              </a:lnSpc>
            </a:pP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3.从课文中找出描写刘伯承语言、动作的句子，体会他的心理活动。</a:t>
            </a:r>
            <a:endParaRPr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110000"/>
              </a:lnSpc>
            </a:pP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4.从课文中找出对沃克医生动作、语言、神态的描写，体会他的心理变化，再以他的口吻讲一讲这个故事。</a:t>
            </a:r>
            <a:endParaRPr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05155" y="1685290"/>
            <a:ext cx="507111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096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+mn-ea"/>
              </a:rPr>
              <a:t>本文记叙了刘伯承在沃克医生开设的诊所做眼部手术时，拒绝使用麻醉剂，以自己钢铁般的意志和超凡的忍耐力赢得了沃克医生赞叹的故事，塑造了刘伯承刚毅果敢的“军神”形象。</a:t>
            </a:r>
            <a:endParaRPr sz="2400" b="1">
              <a:latin typeface="+mn-ea"/>
            </a:endParaRPr>
          </a:p>
        </p:txBody>
      </p:sp>
      <p:pic>
        <p:nvPicPr>
          <p:cNvPr id="8" name="图片 7" descr="通用的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6835" y="714375"/>
            <a:ext cx="2056630" cy="57600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63550" y="758190"/>
            <a:ext cx="17418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主题归纳</a:t>
            </a:r>
            <a:endParaRPr lang="zh-CN" altLang="en-US" sz="2400" b="1"/>
          </a:p>
        </p:txBody>
      </p:sp>
      <p:pic>
        <p:nvPicPr>
          <p:cNvPr id="4" name="图片 3" descr="24军神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340985" y="1310005"/>
            <a:ext cx="3449320" cy="3449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通用的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52400" y="720725"/>
            <a:ext cx="2056425" cy="5760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84835" y="778510"/>
            <a:ext cx="16243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ym typeface="+mn-ea"/>
              </a:rPr>
              <a:t>随堂练习</a:t>
            </a:r>
            <a:endParaRPr lang="zh-CN" altLang="en-US" sz="2400" b="1"/>
          </a:p>
        </p:txBody>
      </p:sp>
      <p:sp>
        <p:nvSpPr>
          <p:cNvPr id="2" name="文本框 1"/>
          <p:cNvSpPr txBox="1"/>
          <p:nvPr/>
        </p:nvSpPr>
        <p:spPr>
          <a:xfrm>
            <a:off x="584835" y="1329055"/>
            <a:ext cx="66154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/>
              <a:t>一、比一比，再组词。</a:t>
            </a:r>
            <a:endParaRPr lang="zh-CN" altLang="en-US" sz="2800" b="1"/>
          </a:p>
        </p:txBody>
      </p:sp>
      <p:sp>
        <p:nvSpPr>
          <p:cNvPr id="19" name="左大括号 18"/>
          <p:cNvSpPr/>
          <p:nvPr/>
        </p:nvSpPr>
        <p:spPr>
          <a:xfrm>
            <a:off x="4726940" y="2189480"/>
            <a:ext cx="335915" cy="1013460"/>
          </a:xfrm>
          <a:prstGeom prst="leftBrac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 b="1"/>
          </a:p>
        </p:txBody>
      </p:sp>
      <p:sp>
        <p:nvSpPr>
          <p:cNvPr id="20" name="文本框 19"/>
          <p:cNvSpPr txBox="1"/>
          <p:nvPr/>
        </p:nvSpPr>
        <p:spPr>
          <a:xfrm>
            <a:off x="5062855" y="2031365"/>
            <a:ext cx="22307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ym typeface="+mn-ea"/>
              </a:rPr>
              <a:t>龄（         ）</a:t>
            </a:r>
            <a:endParaRPr lang="zh-CN" altLang="en-US" sz="3200" b="1"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062855" y="2765425"/>
            <a:ext cx="22301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ym typeface="+mn-ea"/>
              </a:rPr>
              <a:t>岭（         ）</a:t>
            </a:r>
            <a:endParaRPr lang="zh-CN" altLang="en-US" sz="3200" b="1">
              <a:sym typeface="+mn-ea"/>
            </a:endParaRPr>
          </a:p>
        </p:txBody>
      </p:sp>
      <p:sp>
        <p:nvSpPr>
          <p:cNvPr id="22" name="左大括号 21"/>
          <p:cNvSpPr/>
          <p:nvPr/>
        </p:nvSpPr>
        <p:spPr>
          <a:xfrm>
            <a:off x="4710430" y="3464560"/>
            <a:ext cx="335915" cy="1013460"/>
          </a:xfrm>
          <a:prstGeom prst="leftBrac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 b="1"/>
          </a:p>
        </p:txBody>
      </p:sp>
      <p:sp>
        <p:nvSpPr>
          <p:cNvPr id="23" name="文本框 22"/>
          <p:cNvSpPr txBox="1"/>
          <p:nvPr/>
        </p:nvSpPr>
        <p:spPr>
          <a:xfrm>
            <a:off x="5046345" y="3306445"/>
            <a:ext cx="22307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ym typeface="+mn-ea"/>
              </a:rPr>
              <a:t>衷（         ）</a:t>
            </a:r>
            <a:endParaRPr lang="zh-CN" altLang="en-US" sz="3200" b="1"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046345" y="4040505"/>
            <a:ext cx="22301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ym typeface="+mn-ea"/>
              </a:rPr>
              <a:t>哀（         ）</a:t>
            </a:r>
            <a:endParaRPr lang="zh-CN" altLang="en-US" sz="3200" b="1">
              <a:sym typeface="+mn-ea"/>
            </a:endParaRPr>
          </a:p>
        </p:txBody>
      </p:sp>
      <p:sp>
        <p:nvSpPr>
          <p:cNvPr id="25" name="左大括号 24"/>
          <p:cNvSpPr/>
          <p:nvPr/>
        </p:nvSpPr>
        <p:spPr>
          <a:xfrm>
            <a:off x="1323340" y="2125980"/>
            <a:ext cx="335915" cy="1013460"/>
          </a:xfrm>
          <a:prstGeom prst="leftBrac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 b="1"/>
          </a:p>
        </p:txBody>
      </p:sp>
      <p:sp>
        <p:nvSpPr>
          <p:cNvPr id="26" name="文本框 25"/>
          <p:cNvSpPr txBox="1"/>
          <p:nvPr/>
        </p:nvSpPr>
        <p:spPr>
          <a:xfrm>
            <a:off x="1612900" y="2031365"/>
            <a:ext cx="24949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ym typeface="+mn-ea"/>
              </a:rPr>
              <a:t>诊（         ）</a:t>
            </a:r>
            <a:endParaRPr lang="zh-CN" altLang="en-US" sz="3200" b="1"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612900" y="2765425"/>
            <a:ext cx="21215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ym typeface="+mn-ea"/>
              </a:rPr>
              <a:t>珍（         ）</a:t>
            </a:r>
            <a:endParaRPr lang="zh-CN" altLang="en-US" sz="3200" b="1">
              <a:sym typeface="+mn-ea"/>
            </a:endParaRPr>
          </a:p>
        </p:txBody>
      </p:sp>
      <p:sp>
        <p:nvSpPr>
          <p:cNvPr id="30" name="左大括号 29"/>
          <p:cNvSpPr/>
          <p:nvPr/>
        </p:nvSpPr>
        <p:spPr>
          <a:xfrm>
            <a:off x="1306830" y="3401060"/>
            <a:ext cx="335915" cy="1013460"/>
          </a:xfrm>
          <a:prstGeom prst="leftBrac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 b="1"/>
          </a:p>
        </p:txBody>
      </p:sp>
      <p:sp>
        <p:nvSpPr>
          <p:cNvPr id="31" name="文本框 30"/>
          <p:cNvSpPr txBox="1"/>
          <p:nvPr/>
        </p:nvSpPr>
        <p:spPr>
          <a:xfrm>
            <a:off x="1596390" y="3306445"/>
            <a:ext cx="25107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ym typeface="+mn-ea"/>
              </a:rPr>
              <a:t>审（         ）</a:t>
            </a:r>
            <a:endParaRPr lang="zh-CN" altLang="en-US" sz="3200" b="1">
              <a:sym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596390" y="4040505"/>
            <a:ext cx="21215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ym typeface="+mn-ea"/>
              </a:rPr>
              <a:t>宙（         ）</a:t>
            </a:r>
            <a:endParaRPr lang="zh-CN" altLang="en-US" sz="3200" b="1">
              <a:sym typeface="+mn-ea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2604135" y="2038985"/>
            <a:ext cx="10312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</a:rPr>
              <a:t>诊所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2581910" y="2770505"/>
            <a:ext cx="13144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</a:rPr>
              <a:t>珍贵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6026785" y="2031365"/>
            <a:ext cx="1078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</a:rPr>
              <a:t>年龄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6039485" y="2732405"/>
            <a:ext cx="11423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</a:rPr>
              <a:t>山岭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2570480" y="3293110"/>
            <a:ext cx="1110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</a:rPr>
              <a:t>审视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2562860" y="3982085"/>
            <a:ext cx="11550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</a:rPr>
              <a:t>宇宙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6026785" y="3321050"/>
            <a:ext cx="12452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</a:rPr>
              <a:t>由衷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6026785" y="4058285"/>
            <a:ext cx="1173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</a:rPr>
              <a:t>哀伤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7180" y="1003300"/>
            <a:ext cx="63373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/>
              <a:t>二、感知内容。</a:t>
            </a:r>
            <a:r>
              <a:rPr lang="zh-CN" altLang="en-US" sz="2000"/>
              <a:t> </a:t>
            </a:r>
            <a:endParaRPr lang="zh-CN" altLang="en-US" sz="2000"/>
          </a:p>
        </p:txBody>
      </p:sp>
      <p:sp>
        <p:nvSpPr>
          <p:cNvPr id="5" name="文本框 4"/>
          <p:cNvSpPr txBox="1"/>
          <p:nvPr/>
        </p:nvSpPr>
        <p:spPr>
          <a:xfrm>
            <a:off x="488315" y="1686560"/>
            <a:ext cx="6289675" cy="26752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71120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extLst>
                <a:ext uri="{35155182-B16C-46BC-9424-99874614C6A1}">
                  <wpsdc:indentchars xmlns:wpsdc="http://www.wps.cn/officeDocument/2017/drawingmlCustomData" val="200" checksum="3773799597"/>
                </a:ext>
              </a:extLst>
            </a:pPr>
            <a:r>
              <a:rPr lang="zh-CN" altLang="en-US" sz="2800"/>
              <a:t>本文记叙了在</a:t>
            </a:r>
            <a:r>
              <a:rPr lang="zh-CN" altLang="en-US" sz="2800">
                <a:sym typeface="+mn-ea"/>
              </a:rPr>
              <a:t>___________</a:t>
            </a:r>
            <a:r>
              <a:rPr lang="zh-CN" altLang="en-US" sz="2800"/>
              <a:t>  开设的诊所做眼部手术时，拒绝使用麻醉剂，以自己钢铁般的意志和超凡的忍耐力赢得了</a:t>
            </a:r>
            <a:r>
              <a:rPr lang="zh-CN" altLang="en-US" sz="2800">
                <a:sym typeface="+mn-ea"/>
              </a:rPr>
              <a:t>____________</a:t>
            </a:r>
            <a:r>
              <a:rPr lang="zh-CN" altLang="en-US" sz="2800"/>
              <a:t>赞叹的故事，塑造了刘伯承 ____________的“军神”形象。</a:t>
            </a:r>
            <a:endParaRPr lang="zh-CN" altLang="en-US" sz="2800"/>
          </a:p>
        </p:txBody>
      </p:sp>
      <p:pic>
        <p:nvPicPr>
          <p:cNvPr id="6" name="图片 5" descr="生活中的错别字t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220000" flipH="1">
            <a:off x="6760845" y="231775"/>
            <a:ext cx="2179320" cy="223647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661410" y="1742440"/>
            <a:ext cx="18434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FF"/>
                </a:solidFill>
              </a:rPr>
              <a:t>沃克医生</a:t>
            </a:r>
            <a:endParaRPr lang="zh-CN" altLang="en-US" sz="2800">
              <a:solidFill>
                <a:srgbClr val="0000FF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26540" y="3266440"/>
            <a:ext cx="19621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FF"/>
                </a:solidFill>
              </a:rPr>
              <a:t>沃克医生</a:t>
            </a:r>
            <a:endParaRPr lang="zh-CN" altLang="en-US" sz="2800">
              <a:solidFill>
                <a:srgbClr val="0000FF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943100" y="3801745"/>
            <a:ext cx="1905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FF"/>
                </a:solidFill>
              </a:rPr>
              <a:t>刚毅果敢</a:t>
            </a:r>
            <a:endParaRPr lang="zh-CN" altLang="en-US" sz="28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文本框 1"/>
          <p:cNvSpPr txBox="1">
            <a:spLocks noChangeArrowheads="1"/>
          </p:cNvSpPr>
          <p:nvPr/>
        </p:nvSpPr>
        <p:spPr bwMode="auto">
          <a:xfrm>
            <a:off x="869315" y="798195"/>
            <a:ext cx="7208520" cy="91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lnSpc>
                <a:spcPct val="115000"/>
              </a:lnSpc>
              <a:spcBef>
                <a:spcPts val="900"/>
              </a:spcBef>
            </a:pPr>
            <a:r>
              <a:rPr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沃克医生怎么发现刘伯承是军人的？后来为什么称他为“军神”？</a:t>
            </a:r>
            <a:endParaRPr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 descr="图标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2925" y="925195"/>
            <a:ext cx="296545" cy="302895"/>
          </a:xfrm>
          <a:prstGeom prst="rect">
            <a:avLst/>
          </a:prstGeom>
        </p:spPr>
      </p:pic>
      <p:pic>
        <p:nvPicPr>
          <p:cNvPr id="11" name="图片 10" descr="通用的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490" y="150495"/>
            <a:ext cx="2056425" cy="5760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2925" y="208280"/>
            <a:ext cx="16243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教材习题</a:t>
            </a:r>
            <a:endParaRPr lang="zh-CN" altLang="en-US" sz="2400" b="1"/>
          </a:p>
        </p:txBody>
      </p:sp>
      <p:sp>
        <p:nvSpPr>
          <p:cNvPr id="6" name="文本框 5"/>
          <p:cNvSpPr txBox="1"/>
          <p:nvPr/>
        </p:nvSpPr>
        <p:spPr>
          <a:xfrm>
            <a:off x="687070" y="1710690"/>
            <a:ext cx="7848600" cy="3192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 algn="just" fontAlgn="auto">
              <a:lnSpc>
                <a:spcPct val="120000"/>
              </a:lnSpc>
            </a:pPr>
            <a:r>
              <a:rPr lang="zh-CN" altLang="en-US" sz="2400" b="1">
                <a:solidFill>
                  <a:srgbClr val="0000FF"/>
                </a:solidFill>
                <a:latin typeface="+mn-ea"/>
                <a:cs typeface="+mn-ea"/>
                <a:sym typeface="+mn-ea"/>
              </a:rPr>
              <a:t>沃克医生发现刘伯承受的伤非常严重，不是特别坚强的人是经受不住这种痛苦的，在他看来只有军人才有如此坚强的意志。</a:t>
            </a:r>
            <a:endParaRPr lang="zh-CN" altLang="en-US" sz="2400" b="1">
              <a:solidFill>
                <a:srgbClr val="0000FF"/>
              </a:solidFill>
              <a:latin typeface="+mn-ea"/>
              <a:cs typeface="+mn-ea"/>
            </a:endParaRPr>
          </a:p>
          <a:p>
            <a:pPr indent="457200" algn="just" fontAlgn="auto">
              <a:lnSpc>
                <a:spcPct val="120000"/>
              </a:lnSpc>
            </a:pPr>
            <a:r>
              <a:rPr lang="zh-CN" altLang="en-US" sz="2400" b="1">
                <a:solidFill>
                  <a:srgbClr val="0000FF"/>
                </a:solidFill>
                <a:latin typeface="+mn-ea"/>
                <a:cs typeface="+mn-ea"/>
                <a:sym typeface="+mn-ea"/>
              </a:rPr>
              <a:t> 在整个手术过程中，刘伯承的沉着、坚毅果敢和坚强的意志、乐观的精神以及超凡的忍耐力，让沃克医生的情感发生了一次又一次的变化，直至发出由衷的赞叹，所以后来沃克医生称刘伯承为“军神”。</a:t>
            </a:r>
            <a:endParaRPr lang="zh-CN" altLang="en-US" sz="2400" b="1">
              <a:solidFill>
                <a:srgbClr val="0000FF"/>
              </a:solidFill>
              <a:latin typeface="+mn-ea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燕尾形 3"/>
          <p:cNvSpPr/>
          <p:nvPr/>
        </p:nvSpPr>
        <p:spPr>
          <a:xfrm>
            <a:off x="3491865" y="4012565"/>
            <a:ext cx="4752975" cy="72009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914" name="文本框 1"/>
          <p:cNvSpPr txBox="1">
            <a:spLocks noChangeArrowheads="1"/>
          </p:cNvSpPr>
          <p:nvPr/>
        </p:nvSpPr>
        <p:spPr bwMode="auto">
          <a:xfrm>
            <a:off x="869315" y="582930"/>
            <a:ext cx="7208520" cy="91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lnSpc>
                <a:spcPct val="115000"/>
              </a:lnSpc>
              <a:spcBef>
                <a:spcPts val="900"/>
              </a:spcBef>
            </a:pPr>
            <a:r>
              <a:rPr sz="2400" b="1" dirty="0"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</a:rPr>
              <a:t>从下面的句子中，体会刘伯承的心理活动，再有感情地读一读。</a:t>
            </a:r>
            <a:endParaRPr sz="2400" b="1" dirty="0"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</a:endParaRPr>
          </a:p>
        </p:txBody>
      </p:sp>
      <p:pic>
        <p:nvPicPr>
          <p:cNvPr id="3" name="图片 2" descr="图标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170" y="716915"/>
            <a:ext cx="296545" cy="30289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86130" y="1567180"/>
            <a:ext cx="7320280" cy="2749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 algn="just" fontAlgn="auto">
              <a:lnSpc>
                <a:spcPct val="120000"/>
              </a:lnSpc>
            </a:pPr>
            <a:r>
              <a:rPr lang="zh-CN" altLang="en-US" sz="2400" b="1">
                <a:solidFill>
                  <a:srgbClr val="0000FF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★病人平静地回答： “沃克医生，眼睛离脑子太近，我担心施行麻醉会影响脑神经。而我，今后需要一个非常清醒的大脑！”</a:t>
            </a:r>
            <a:endParaRPr lang="zh-CN" altLang="en-US" sz="2400" b="1">
              <a:solidFill>
                <a:srgbClr val="0000FF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pPr indent="457200" algn="just" fontAlgn="auto">
              <a:lnSpc>
                <a:spcPct val="120000"/>
              </a:lnSpc>
            </a:pPr>
            <a:r>
              <a:rPr lang="zh-CN" altLang="en-US" sz="2400" b="1">
                <a:solidFill>
                  <a:srgbClr val="0000FF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★病人一声不吭，他双手紧紧抓住身下的白床单，手背青筋暴起，汗如雨下。他越来越使劲，崭新的白床单居然被抓破了。</a:t>
            </a:r>
            <a:endParaRPr lang="zh-CN" altLang="en-US" sz="2400" b="1">
              <a:solidFill>
                <a:srgbClr val="0000FF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88740" y="4116070"/>
            <a:ext cx="40678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+mn-ea"/>
                <a:cs typeface="+mn-ea"/>
              </a:rPr>
              <a:t>答案见</a:t>
            </a:r>
            <a:r>
              <a:rPr lang="en-US" altLang="zh-CN" sz="2400" b="1">
                <a:latin typeface="+mn-ea"/>
                <a:cs typeface="+mn-ea"/>
              </a:rPr>
              <a:t>PPT</a:t>
            </a:r>
            <a:r>
              <a:rPr lang="zh-CN" altLang="en-US" sz="2400" b="1">
                <a:latin typeface="+mn-ea"/>
                <a:cs typeface="+mn-ea"/>
              </a:rPr>
              <a:t>课文第二部分解读</a:t>
            </a:r>
            <a:endParaRPr lang="zh-CN" altLang="en-US" sz="2400" b="1">
              <a:latin typeface="+mn-ea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8914" grpId="0"/>
      <p:bldP spid="6" grpId="0"/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文本框 1"/>
          <p:cNvSpPr txBox="1">
            <a:spLocks noChangeArrowheads="1"/>
          </p:cNvSpPr>
          <p:nvPr/>
        </p:nvSpPr>
        <p:spPr bwMode="auto">
          <a:xfrm>
            <a:off x="752475" y="795655"/>
            <a:ext cx="7355840" cy="91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lnSpc>
                <a:spcPct val="115000"/>
              </a:lnSpc>
              <a:spcBef>
                <a:spcPts val="900"/>
              </a:spcBef>
            </a:pPr>
            <a:r>
              <a:rPr sz="2400" b="1" dirty="0"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</a:rPr>
              <a:t>从课文中找出对沃克医生动作、语言、神态的描写，体会他的心理变化，再以他的口吻讲一讲这个故事。</a:t>
            </a:r>
            <a:endParaRPr sz="2400" b="1" dirty="0"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</a:endParaRPr>
          </a:p>
        </p:txBody>
      </p:sp>
      <p:pic>
        <p:nvPicPr>
          <p:cNvPr id="3" name="图片 2" descr="图标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5930" y="920115"/>
            <a:ext cx="296545" cy="3028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80720" y="1784350"/>
            <a:ext cx="7811135" cy="2970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fontAlgn="auto">
              <a:lnSpc>
                <a:spcPct val="130000"/>
              </a:lnSpc>
            </a:pPr>
            <a:r>
              <a:rPr lang="zh-CN" altLang="en-US" sz="32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◇</a:t>
            </a:r>
            <a:r>
              <a:rPr lang="zh-CN" altLang="en-US" sz="28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他头也不抬，冷冷地问：“你叫什么名字？”</a:t>
            </a:r>
            <a:endParaRPr lang="zh-CN" altLang="en-US" sz="2800" b="1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pPr algn="just" fontAlgn="auto">
              <a:lnSpc>
                <a:spcPct val="130000"/>
              </a:lnSpc>
            </a:pPr>
            <a:r>
              <a:rPr lang="zh-CN" altLang="en-US" sz="2800" b="1">
                <a:solidFill>
                  <a:srgbClr val="0000FF"/>
                </a:solidFill>
                <a:latin typeface="+mn-ea"/>
                <a:cs typeface="+mn-ea"/>
              </a:rPr>
              <a:t>    体会：“头也不抬”说明沃克医生对病人不是特别关注，从“冷冷”的态度可以感受到他略显冷淡、有点高傲的性格特点，从中也能看出他刚开始将刘伯承当成了普通伤员。</a:t>
            </a:r>
            <a:endParaRPr lang="zh-CN" altLang="en-US" sz="2800" b="1">
              <a:solidFill>
                <a:srgbClr val="0000FF"/>
              </a:solidFill>
              <a:latin typeface="+mn-ea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37210" y="779780"/>
            <a:ext cx="7973060" cy="40093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fontAlgn="auto">
              <a:lnSpc>
                <a:spcPct val="130000"/>
              </a:lnSpc>
            </a:pPr>
            <a:r>
              <a:rPr lang="zh-CN" altLang="en-US" sz="28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◇他愣住了，蓝色的眼睛里闪出惊疑的神情。他重新审视着眼前这个人，冷冷地问：“你是干什么的？”</a:t>
            </a:r>
            <a:endParaRPr lang="zh-CN" altLang="en-US" sz="2800" b="1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pPr indent="711200" algn="just" fontAlgn="auto">
              <a:lnSpc>
                <a:spcPct val="130000"/>
              </a:lnSpc>
              <a:extLst>
                <a:ext uri="{35155182-B16C-46BC-9424-99874614C6A1}">
                  <wpsdc:indentchars xmlns:wpsdc="http://www.wps.cn/officeDocument/2017/drawingmlCustomData" val="200" checksum="3773799597"/>
                </a:ext>
              </a:extLst>
            </a:pPr>
            <a:r>
              <a:rPr lang="zh-CN" altLang="en-US" sz="2800" b="1">
                <a:solidFill>
                  <a:srgbClr val="0000FF"/>
                </a:solidFill>
                <a:latin typeface="+mn-ea"/>
                <a:cs typeface="+mn-ea"/>
              </a:rPr>
              <a:t>体会：“愣住”“惊疑”说明刘伯承的伤势已经出乎沃克医生的预料。“重新审视”说明他对病人的态度有所改变。“冷冷”第二次出现，暗指沃克医生对病人的有意隐瞒有些不高兴。</a:t>
            </a:r>
            <a:endParaRPr lang="zh-CN" altLang="en-US" sz="2800" b="1">
              <a:solidFill>
                <a:srgbClr val="0000FF"/>
              </a:solidFill>
              <a:latin typeface="+mn-ea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6885" y="854075"/>
            <a:ext cx="5896610" cy="40093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fontAlgn="auto">
              <a:lnSpc>
                <a:spcPct val="130000"/>
              </a:lnSpc>
            </a:pPr>
            <a:r>
              <a:rPr lang="zh-CN" altLang="en-US" sz="28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◇沃克医生的眉毛扬了起来，他走进手术室，生气地说：“年轻人，在这儿要听医生的指挥！”</a:t>
            </a:r>
            <a:endParaRPr lang="zh-CN" altLang="en-US" sz="2800" b="1">
              <a:solidFill>
                <a:schemeClr val="tx1"/>
              </a:solidFill>
              <a:latin typeface="+mn-ea"/>
              <a:cs typeface="+mn-ea"/>
            </a:endParaRPr>
          </a:p>
          <a:p>
            <a:pPr algn="just" fontAlgn="auto">
              <a:lnSpc>
                <a:spcPct val="130000"/>
              </a:lnSpc>
            </a:pPr>
            <a:r>
              <a:rPr lang="zh-CN" altLang="en-US" sz="2800" b="1">
                <a:solidFill>
                  <a:srgbClr val="0000FF"/>
                </a:solidFill>
                <a:latin typeface="+mn-ea"/>
                <a:cs typeface="+mn-ea"/>
              </a:rPr>
              <a:t>    体会“眉毛扬了起来”说明沃克医生对病人的做法难以理解。他因为病人不合作而十分生气，体现了他对病人负责的良好医德。</a:t>
            </a:r>
            <a:endParaRPr lang="zh-CN" altLang="en-US" sz="2800" b="1">
              <a:solidFill>
                <a:srgbClr val="0000FF"/>
              </a:solidFill>
              <a:latin typeface="+mn-ea"/>
              <a:cs typeface="+mn-ea"/>
            </a:endParaRPr>
          </a:p>
        </p:txBody>
      </p:sp>
      <p:pic>
        <p:nvPicPr>
          <p:cNvPr id="3" name="图片 2" descr="10军神1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06185" y="2140585"/>
            <a:ext cx="2785745" cy="2785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2910" y="1036320"/>
            <a:ext cx="8298180" cy="3449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fontAlgn="auto">
              <a:lnSpc>
                <a:spcPct val="130000"/>
              </a:lnSpc>
            </a:pPr>
            <a:r>
              <a:rPr lang="zh-CN" altLang="en-US" sz="28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◇沃克惊呆了，大声嚷道： “你是一个真正的男子汉，一块会说话的钢板！你堪称军神！”</a:t>
            </a:r>
            <a:endParaRPr lang="zh-CN" altLang="en-US" sz="2800" b="1">
              <a:solidFill>
                <a:schemeClr val="tx1"/>
              </a:solidFill>
              <a:latin typeface="+mn-ea"/>
              <a:cs typeface="+mn-ea"/>
            </a:endParaRPr>
          </a:p>
          <a:p>
            <a:pPr algn="just" fontAlgn="auto">
              <a:lnSpc>
                <a:spcPct val="130000"/>
              </a:lnSpc>
            </a:pPr>
            <a:r>
              <a:rPr lang="zh-CN" altLang="en-US" sz="2800" b="1">
                <a:solidFill>
                  <a:srgbClr val="0000FF"/>
                </a:solidFill>
                <a:latin typeface="+mn-ea"/>
                <a:cs typeface="+mn-ea"/>
              </a:rPr>
              <a:t>    体会：沃克医生想不到刘伯承不仅不用麻药，忍受了常人难以忍受的痛苦，而且还能在手术中默数刀数。刘伯承所表现出来的超凡毅力和钢铁般的意志令沃克医生无比钦佩。“军神”点明文章主旨。</a:t>
            </a:r>
            <a:endParaRPr lang="zh-CN" altLang="en-US" sz="2800" b="1">
              <a:solidFill>
                <a:srgbClr val="0000FF"/>
              </a:solidFill>
              <a:latin typeface="+mn-ea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2735" y="608330"/>
            <a:ext cx="8597900" cy="2330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fontAlgn="auto">
              <a:lnSpc>
                <a:spcPct val="130000"/>
              </a:lnSpc>
            </a:pPr>
            <a:r>
              <a:rPr lang="zh-CN" altLang="en-US" sz="28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仿宋_GB2312" panose="02010609030101010101" charset="-122"/>
              </a:rPr>
              <a:t>◇沃克医生的脸上浮出慈祥的神情。</a:t>
            </a:r>
            <a:endParaRPr lang="zh-CN" altLang="en-US" sz="2800" b="1">
              <a:solidFill>
                <a:schemeClr val="tx1"/>
              </a:solidFill>
              <a:latin typeface="+mn-ea"/>
              <a:cs typeface="仿宋_GB2312" panose="02010609030101010101" charset="-122"/>
            </a:endParaRPr>
          </a:p>
          <a:p>
            <a:pPr algn="just" fontAlgn="auto">
              <a:lnSpc>
                <a:spcPct val="130000"/>
              </a:lnSpc>
            </a:pPr>
            <a:r>
              <a:rPr lang="zh-CN" altLang="en-US" sz="2800" b="1">
                <a:solidFill>
                  <a:srgbClr val="0000FF"/>
                </a:solidFill>
                <a:latin typeface="+mn-ea"/>
                <a:cs typeface="仿宋_GB2312" panose="02010609030101010101" charset="-122"/>
              </a:rPr>
              <a:t>    体会：刘伯承惊人的意志力深深感染、打动了沃克医生，让他深受震撼，所以他一改前面那种冷淡的态度，变得温和、亲近起来。</a:t>
            </a:r>
            <a:endParaRPr lang="zh-CN" altLang="en-US" sz="2800" b="1">
              <a:solidFill>
                <a:srgbClr val="0000FF"/>
              </a:solidFill>
              <a:latin typeface="+mn-ea"/>
              <a:cs typeface="仿宋_GB2312" panose="0201060903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6245" y="3077845"/>
            <a:ext cx="5588635" cy="164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20000"/>
              </a:lnSpc>
            </a:pPr>
            <a:r>
              <a:rPr lang="zh-CN" altLang="en-US" sz="2800" b="1">
                <a:solidFill>
                  <a:srgbClr val="0000FF"/>
                </a:solidFill>
                <a:latin typeface="+mn-ea"/>
                <a:cs typeface="+mn-ea"/>
                <a:sym typeface="+mn-ea"/>
              </a:rPr>
              <a:t>心理变化：</a:t>
            </a:r>
            <a:r>
              <a:rPr lang="en-US" altLang="zh-CN" sz="2800" b="1">
                <a:solidFill>
                  <a:srgbClr val="0000FF"/>
                </a:solidFill>
                <a:latin typeface="+mn-ea"/>
                <a:cs typeface="+mn-ea"/>
                <a:sym typeface="+mn-ea"/>
              </a:rPr>
              <a:t>“</a:t>
            </a:r>
            <a:r>
              <a:rPr lang="zh-CN" altLang="en-US" sz="2800" b="1">
                <a:solidFill>
                  <a:srgbClr val="0000FF"/>
                </a:solidFill>
                <a:latin typeface="+mn-ea"/>
                <a:cs typeface="+mn-ea"/>
                <a:sym typeface="+mn-ea"/>
              </a:rPr>
              <a:t>态度冷淡→产生怀疑→引起注意→有些生气→深感震惊 →肃然起敬。</a:t>
            </a:r>
            <a:endParaRPr lang="zh-CN" altLang="en-US" sz="2800">
              <a:latin typeface="+mn-ea"/>
              <a:cs typeface="+mn-ea"/>
            </a:endParaRPr>
          </a:p>
        </p:txBody>
      </p:sp>
      <p:pic>
        <p:nvPicPr>
          <p:cNvPr id="4" name="图片 3" descr="10军神1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1720" y="2289810"/>
            <a:ext cx="2922905" cy="2657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通用的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29540" y="201295"/>
            <a:ext cx="1863090" cy="5822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30200" y="249555"/>
            <a:ext cx="16662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b="1"/>
              <a:t>背景介绍</a:t>
            </a:r>
            <a:endParaRPr lang="zh-CN" altLang="zh-CN" sz="2800" b="1"/>
          </a:p>
        </p:txBody>
      </p:sp>
      <p:sp>
        <p:nvSpPr>
          <p:cNvPr id="11" name="矩形 10"/>
          <p:cNvSpPr/>
          <p:nvPr/>
        </p:nvSpPr>
        <p:spPr>
          <a:xfrm>
            <a:off x="330200" y="855345"/>
            <a:ext cx="8471535" cy="3946525"/>
          </a:xfrm>
          <a:prstGeom prst="rect">
            <a:avLst/>
          </a:prstGeom>
          <a:solidFill>
            <a:srgbClr val="FCC88A">
              <a:alpha val="13000"/>
            </a:srgb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609600" algn="l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altLang="en-US" sz="2400" b="1">
                <a:solidFill>
                  <a:schemeClr val="tx1"/>
                </a:solidFill>
              </a:rPr>
              <a:t>1916年，24岁的刘伯承参加了蔡锷讨袁护国运动。在一次战斗中，敌人的炮火、子弹疯狂地轰射过来，为了救一位战士，刘伯承猛扑过去，敌人的一颗飞弹射中了他，从右太阳穴钻入，又从右眼眶飞出。刘伯承当即昏倒在地，血流如注。当他苏醒过来，用手摸摸伤口，黏糊糊的都是血块，在那血块中，他又摸到了一个圆球。啊？眼珠！原来他的右眼被打坏，眼珠掉出了眼窝！为了让战士们安心作战，他一狠心抓起了身边的一把大刀，把牵连着那已掉出的眼珠的经络割断，紧紧地攥住那颗眼珠，又昏了过去！</a:t>
            </a:r>
            <a:endParaRPr lang="zh-CN" altLang="en-US" sz="24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通用的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20345" y="582295"/>
            <a:ext cx="2056425" cy="57600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10870" y="640080"/>
            <a:ext cx="15621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拓展空间</a:t>
            </a:r>
            <a:endParaRPr lang="zh-CN" altLang="en-US" sz="2400" b="1"/>
          </a:p>
        </p:txBody>
      </p:sp>
      <p:sp>
        <p:nvSpPr>
          <p:cNvPr id="4" name="文本框 3"/>
          <p:cNvSpPr txBox="1"/>
          <p:nvPr/>
        </p:nvSpPr>
        <p:spPr>
          <a:xfrm>
            <a:off x="154305" y="1236980"/>
            <a:ext cx="428498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★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赞美军人的古诗</a:t>
            </a:r>
            <a:endParaRPr lang="zh-CN" altLang="en-US" sz="28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56235" y="2067560"/>
            <a:ext cx="4286885" cy="2330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30000"/>
              </a:lnSpc>
            </a:pPr>
            <a:r>
              <a:rPr lang="en-US" altLang="zh-CN" sz="28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 </a:t>
            </a:r>
            <a:r>
              <a:rPr lang="zh-CN" altLang="en-US" sz="28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      </a:t>
            </a:r>
            <a:r>
              <a:rPr lang="zh-CN" altLang="en-US" sz="2800" b="1">
                <a:solidFill>
                  <a:srgbClr val="0000FF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塞 下 曲</a:t>
            </a:r>
            <a:endParaRPr lang="zh-CN" altLang="en-US" sz="2800" b="1">
              <a:solidFill>
                <a:srgbClr val="0000FF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pPr indent="0" fontAlgn="auto">
              <a:lnSpc>
                <a:spcPct val="130000"/>
              </a:lnSpc>
            </a:pPr>
            <a:r>
              <a:rPr lang="zh-CN" altLang="en-US" sz="2800" b="1">
                <a:solidFill>
                  <a:srgbClr val="0000FF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     ［唐］卢 纶</a:t>
            </a:r>
            <a:endParaRPr lang="zh-CN" altLang="en-US" sz="2800" b="1">
              <a:solidFill>
                <a:srgbClr val="0000FF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pPr indent="0" fontAlgn="auto">
              <a:lnSpc>
                <a:spcPct val="130000"/>
              </a:lnSpc>
            </a:pPr>
            <a:r>
              <a:rPr lang="zh-CN" altLang="en-US" sz="2800" b="1">
                <a:solidFill>
                  <a:srgbClr val="0000FF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林暗草惊风，将军夜引弓。</a:t>
            </a:r>
            <a:endParaRPr lang="zh-CN" altLang="en-US" sz="2800" b="1">
              <a:solidFill>
                <a:srgbClr val="0000FF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pPr indent="0" fontAlgn="auto">
              <a:lnSpc>
                <a:spcPct val="130000"/>
              </a:lnSpc>
            </a:pPr>
            <a:r>
              <a:rPr lang="zh-CN" altLang="en-US" sz="2800" b="1">
                <a:solidFill>
                  <a:srgbClr val="0000FF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平明寻白羽，没在石棱中。</a:t>
            </a:r>
            <a:endParaRPr lang="zh-CN" altLang="en-US" sz="2800" b="1">
              <a:solidFill>
                <a:srgbClr val="0000FF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  <p:sp>
        <p:nvSpPr>
          <p:cNvPr id="5" name="流程图: 过程 4"/>
          <p:cNvSpPr/>
          <p:nvPr/>
        </p:nvSpPr>
        <p:spPr>
          <a:xfrm>
            <a:off x="5023485" y="1386840"/>
            <a:ext cx="3888105" cy="3168015"/>
          </a:xfrm>
          <a:prstGeom prst="flowChartProcess">
            <a:avLst/>
          </a:prstGeom>
          <a:gradFill>
            <a:gsLst>
              <a:gs pos="0">
                <a:schemeClr val="accent5">
                  <a:tint val="50000"/>
                  <a:satMod val="300000"/>
                  <a:alpha val="29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168265" y="1458595"/>
            <a:ext cx="3598545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诗意：昏暗的树林中，草突然被风吹得摇摆不定，飒飒作响，将军以为野兽来了，连忙开弓射箭。天亮去</a:t>
            </a:r>
            <a:endParaRPr lang="zh-CN" altLang="en-US" sz="2800"/>
          </a:p>
          <a:p>
            <a:r>
              <a:rPr lang="zh-CN" altLang="en-US" sz="2800"/>
              <a:t>寻找那支箭，已经深深地陷入石棱中。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5" grpId="0" animBg="1"/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98120" y="1745615"/>
            <a:ext cx="4831715" cy="2330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auto">
              <a:lnSpc>
                <a:spcPct val="130000"/>
              </a:lnSpc>
              <a:buClrTx/>
              <a:buSzTx/>
              <a:buNone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    </a:t>
            </a:r>
            <a:r>
              <a:rPr lang="zh-CN" altLang="en-US" sz="2800" b="1">
                <a:solidFill>
                  <a:srgbClr val="0000FF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哥 舒 歌</a:t>
            </a:r>
            <a:endParaRPr lang="zh-CN" altLang="en-US" sz="2800" b="1">
              <a:solidFill>
                <a:srgbClr val="0000FF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pPr algn="l" fontAlgn="auto">
              <a:lnSpc>
                <a:spcPct val="130000"/>
              </a:lnSpc>
              <a:buClrTx/>
              <a:buSzTx/>
              <a:buNone/>
            </a:pPr>
            <a:r>
              <a:rPr lang="zh-CN" altLang="en-US" sz="2800" b="1">
                <a:solidFill>
                  <a:srgbClr val="0000FF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     ［唐］西鄙人</a:t>
            </a:r>
            <a:endParaRPr lang="zh-CN" altLang="en-US" sz="2800" b="1">
              <a:solidFill>
                <a:srgbClr val="0000FF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pPr algn="l" fontAlgn="auto">
              <a:lnSpc>
                <a:spcPct val="130000"/>
              </a:lnSpc>
              <a:buClrTx/>
              <a:buSzTx/>
              <a:buNone/>
            </a:pPr>
            <a:r>
              <a:rPr lang="zh-CN" altLang="en-US" sz="2800" b="1">
                <a:solidFill>
                  <a:srgbClr val="0000FF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北斗七星高，哥舒夜带刀。</a:t>
            </a:r>
            <a:endParaRPr lang="zh-CN" altLang="en-US" sz="2800" b="1">
              <a:solidFill>
                <a:srgbClr val="0000FF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pPr algn="l" fontAlgn="auto">
              <a:lnSpc>
                <a:spcPct val="130000"/>
              </a:lnSpc>
              <a:buClrTx/>
              <a:buSzTx/>
              <a:buNone/>
            </a:pPr>
            <a:r>
              <a:rPr lang="zh-CN" altLang="en-US" sz="2800" b="1">
                <a:solidFill>
                  <a:srgbClr val="0000FF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至今窥牧马，不敢过临洮。</a:t>
            </a:r>
            <a:endParaRPr lang="zh-CN" altLang="en-US" sz="2400" b="1">
              <a:solidFill>
                <a:srgbClr val="0000FF"/>
              </a:solidFill>
            </a:endParaRPr>
          </a:p>
        </p:txBody>
      </p:sp>
      <p:sp>
        <p:nvSpPr>
          <p:cNvPr id="5" name="流程图: 过程 4"/>
          <p:cNvSpPr/>
          <p:nvPr/>
        </p:nvSpPr>
        <p:spPr>
          <a:xfrm>
            <a:off x="4664710" y="1528445"/>
            <a:ext cx="3888105" cy="3051810"/>
          </a:xfrm>
          <a:prstGeom prst="flowChartProcess">
            <a:avLst/>
          </a:prstGeom>
          <a:gradFill>
            <a:gsLst>
              <a:gs pos="0">
                <a:schemeClr val="accent5">
                  <a:tint val="50000"/>
                  <a:satMod val="300000"/>
                  <a:alpha val="29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809490" y="1817370"/>
            <a:ext cx="359854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800"/>
              <a:t>诗意：黑夜里北斗七星挂得高高，哥舒翰夜带宝刀勇猛守边。敌人的牧马至今只敢远望，他们再不敢越过临洮。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bldLvl="0" animBg="1"/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58825" y="1483360"/>
            <a:ext cx="7326630" cy="26511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14350" indent="-514350" eaLnBrk="1" hangingPunct="1">
              <a:lnSpc>
                <a:spcPct val="130000"/>
              </a:lnSpc>
              <a:buFont typeface="Times New Roman" panose="02020603050405020304" pitchFamily="18" charset="0"/>
              <a:buAutoNum type="arabicPeriod"/>
            </a:pPr>
            <a:r>
              <a: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熟读课文，会认会写课文中的生字词，体会人物的心理活动。</a:t>
            </a:r>
            <a:endParaRPr lang="zh-CN" altLang="en-US" sz="32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514350" indent="-514350" eaLnBrk="1" hangingPunct="1">
              <a:lnSpc>
                <a:spcPct val="130000"/>
              </a:lnSpc>
              <a:buFont typeface="Times New Roman" panose="02020603050405020304" pitchFamily="18" charset="0"/>
              <a:buAutoNum type="arabicPeriod"/>
            </a:pPr>
            <a:r>
              <a: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课下认真体会课文中描写人物的手法，并尝试写一篇小作文。</a:t>
            </a:r>
            <a:endParaRPr lang="zh-CN" altLang="en-US" sz="32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55298" name="组合 2"/>
          <p:cNvGrpSpPr/>
          <p:nvPr/>
        </p:nvGrpSpPr>
        <p:grpSpPr>
          <a:xfrm>
            <a:off x="758508" y="729298"/>
            <a:ext cx="2565400" cy="645160"/>
            <a:chOff x="1357529" y="484071"/>
            <a:chExt cx="2564666" cy="645160"/>
          </a:xfrm>
        </p:grpSpPr>
        <p:sp>
          <p:nvSpPr>
            <p:cNvPr id="6" name="AutoShape 59"/>
            <p:cNvSpPr/>
            <p:nvPr/>
          </p:nvSpPr>
          <p:spPr bwMode="auto">
            <a:xfrm>
              <a:off x="1357529" y="596783"/>
              <a:ext cx="360259" cy="358775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cs typeface="+mn-cs"/>
                <a:sym typeface="Gill Sans" charset="0"/>
              </a:endParaRPr>
            </a:p>
          </p:txBody>
        </p:sp>
        <p:sp>
          <p:nvSpPr>
            <p:cNvPr id="47109" name="文本框 36"/>
            <p:cNvSpPr txBox="1">
              <a:spLocks noChangeArrowheads="1"/>
            </p:cNvSpPr>
            <p:nvPr/>
          </p:nvSpPr>
          <p:spPr bwMode="auto">
            <a:xfrm>
              <a:off x="1717891" y="484071"/>
              <a:ext cx="2204304" cy="645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 dirty="0">
                  <a:solidFill>
                    <a:schemeClr val="tx1"/>
                  </a:solidFill>
                  <a:effectLst/>
                  <a:uLnTx/>
                  <a:uFillTx/>
                  <a:latin typeface="黑体" panose="02010600030101010101" pitchFamily="2" charset="-122"/>
                  <a:ea typeface="黑体" panose="02010600030101010101" pitchFamily="2" charset="-122"/>
                  <a:cs typeface="+mn-cs"/>
                </a:rPr>
                <a:t>课后作业</a:t>
              </a:r>
              <a:endParaRPr kumimoji="0" lang="zh-CN" altLang="en-US" sz="3600" b="1" i="0" u="none" strike="noStrike" kern="1200" cap="none" spc="0" normalizeH="0" baseline="0" noProof="0" dirty="0">
                <a:solidFill>
                  <a:schemeClr val="tx1"/>
                </a:solidFill>
                <a:effectLst/>
                <a:uLnTx/>
                <a:uFillTx/>
                <a:latin typeface="黑体" panose="02010600030101010101" pitchFamily="2" charset="-122"/>
                <a:ea typeface="黑体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通用的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44805" y="560070"/>
            <a:ext cx="1724660" cy="5822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45465" y="608330"/>
            <a:ext cx="15424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/>
              <a:t>整体感知</a:t>
            </a:r>
            <a:endParaRPr lang="zh-CN" altLang="zh-CN" sz="2400" b="1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930910" y="1586865"/>
            <a:ext cx="7454265" cy="1666240"/>
          </a:xfrm>
          <a:prstGeom prst="rect">
            <a:avLst/>
          </a:prstGeom>
          <a:solidFill>
            <a:srgbClr val="FFE1CC">
              <a:alpha val="5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66725" indent="-466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66725" marR="0" lvl="0" indent="-466725" algn="l" defTabSz="914400" rtl="0" fontAlgn="base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AutoNum type="arabicPeriod"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自由阅读课文，圈出本课生字、生词。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466725" marR="0" lvl="0" indent="-466725" algn="l" defTabSz="914400" rtl="0" fontAlgn="base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AutoNum type="arabicPeriod"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说说课文讲了一件什么事？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通用的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38760" y="131445"/>
            <a:ext cx="1814195" cy="56324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54965" y="182880"/>
            <a:ext cx="1903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+mj-ea"/>
                <a:ea typeface="+mj-ea"/>
                <a:sym typeface="+mn-ea"/>
              </a:rPr>
              <a:t> </a:t>
            </a:r>
            <a:r>
              <a:rPr lang="zh-CN" altLang="en-US" sz="2400" b="1">
                <a:latin typeface="+mj-ea"/>
                <a:ea typeface="+mj-ea"/>
                <a:sym typeface="+mn-ea"/>
              </a:rPr>
              <a:t>字词学习</a:t>
            </a:r>
            <a:endParaRPr lang="zh-CN" altLang="en-US" sz="2400">
              <a:latin typeface="+mj-ea"/>
              <a:ea typeface="+mj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26540" y="1724660"/>
            <a:ext cx="8492490" cy="2553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250000"/>
              </a:lnSpc>
            </a:pPr>
            <a:r>
              <a:rPr lang="zh-CN" altLang="en-US" sz="32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头</a:t>
            </a:r>
            <a:r>
              <a:rPr lang="zh-CN" altLang="en-US" sz="3200" b="1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晕</a:t>
            </a:r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    </a:t>
            </a:r>
            <a:r>
              <a:rPr lang="zh-CN" altLang="en-US" sz="3200" b="1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堪</a:t>
            </a:r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称   土</a:t>
            </a:r>
            <a:r>
              <a:rPr lang="zh-CN" altLang="en-US" sz="3200" b="1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匪</a:t>
            </a:r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     </a:t>
            </a:r>
            <a:r>
              <a:rPr lang="zh-CN" altLang="en-US" sz="3200" b="1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绷</a:t>
            </a:r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带   </a:t>
            </a:r>
            <a:endParaRPr lang="zh-CN" altLang="en-US" sz="3200" b="1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+mn-ea"/>
            </a:endParaRPr>
          </a:p>
          <a:p>
            <a:pPr fontAlgn="auto">
              <a:lnSpc>
                <a:spcPct val="250000"/>
              </a:lnSpc>
            </a:pPr>
            <a:r>
              <a:rPr lang="zh-CN" altLang="en-US" sz="3200" b="1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吭</a:t>
            </a:r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声       肥</a:t>
            </a:r>
            <a:r>
              <a:rPr lang="zh-CN" altLang="en-US" sz="3200" b="1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沃</a:t>
            </a:r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       由</a:t>
            </a:r>
            <a:r>
              <a:rPr lang="zh-CN" altLang="en-US" sz="3200" b="1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衷</a:t>
            </a:r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                  </a:t>
            </a:r>
            <a:endParaRPr lang="zh-CN" altLang="en-US" sz="3200" b="1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866900" y="1941195"/>
            <a:ext cx="10350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0000FF"/>
                </a:solidFill>
                <a:latin typeface="方正姚体" panose="02010601030101010101" charset="-122"/>
                <a:ea typeface="方正姚体" panose="02010601030101010101" charset="-122"/>
              </a:rPr>
              <a:t>yūn</a:t>
            </a:r>
            <a:endParaRPr lang="en-US" altLang="zh-CN" sz="2400">
              <a:solidFill>
                <a:srgbClr val="0000FF"/>
              </a:solidFill>
              <a:latin typeface="方正姚体" panose="02010601030101010101" charset="-122"/>
              <a:ea typeface="方正姚体" panose="0201060103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04970" y="3232785"/>
            <a:ext cx="9220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0000FF"/>
                </a:solidFill>
                <a:latin typeface="方正姚体" panose="02010601030101010101" charset="-122"/>
                <a:ea typeface="方正姚体" panose="02010601030101010101" charset="-122"/>
              </a:rPr>
              <a:t>wò</a:t>
            </a:r>
            <a:endParaRPr lang="en-US" altLang="zh-CN" sz="2400">
              <a:solidFill>
                <a:srgbClr val="0000FF"/>
              </a:solidFill>
              <a:latin typeface="方正姚体" panose="02010601030101010101" charset="-122"/>
              <a:ea typeface="方正姚体" panose="0201060103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08245" y="1941195"/>
            <a:ext cx="9347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0000FF"/>
                </a:solidFill>
                <a:latin typeface="方正姚体" panose="02010601030101010101" charset="-122"/>
                <a:ea typeface="方正姚体" panose="02010601030101010101" charset="-122"/>
              </a:rPr>
              <a:t>fěi</a:t>
            </a:r>
            <a:endParaRPr lang="en-US" altLang="zh-CN" sz="2400">
              <a:solidFill>
                <a:srgbClr val="0000FF"/>
              </a:solidFill>
              <a:latin typeface="方正姚体" panose="02010601030101010101" charset="-122"/>
              <a:ea typeface="方正姚体" panose="0201060103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419850" y="1941195"/>
            <a:ext cx="973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0000FF"/>
                </a:solidFill>
                <a:latin typeface="方正姚体" panose="02010601030101010101" charset="-122"/>
                <a:ea typeface="方正姚体" panose="02010601030101010101" charset="-122"/>
              </a:rPr>
              <a:t>bēng</a:t>
            </a:r>
            <a:endParaRPr lang="en-US" altLang="zh-CN" sz="2400">
              <a:solidFill>
                <a:srgbClr val="0000FF"/>
              </a:solidFill>
              <a:latin typeface="方正姚体" panose="02010601030101010101" charset="-122"/>
              <a:ea typeface="方正姚体" panose="0201060103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526540" y="3221355"/>
            <a:ext cx="9721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0000FF"/>
                </a:solidFill>
                <a:latin typeface="方正姚体" panose="02010601030101010101" charset="-122"/>
                <a:ea typeface="方正姚体" panose="02010601030101010101" charset="-122"/>
              </a:rPr>
              <a:t>kēng</a:t>
            </a:r>
            <a:endParaRPr lang="en-US" altLang="zh-CN" sz="2400">
              <a:solidFill>
                <a:srgbClr val="0000FF"/>
              </a:solidFill>
              <a:latin typeface="方正姚体" panose="02010601030101010101" charset="-122"/>
              <a:ea typeface="方正姚体" panose="0201060103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490335" y="3221355"/>
            <a:ext cx="9779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0000FF"/>
                </a:solidFill>
                <a:latin typeface="方正姚体" panose="02010601030101010101" charset="-122"/>
                <a:ea typeface="方正姚体" panose="02010601030101010101" charset="-122"/>
              </a:rPr>
              <a:t>zhōng</a:t>
            </a:r>
            <a:endParaRPr lang="en-US" altLang="zh-CN" sz="2400">
              <a:solidFill>
                <a:srgbClr val="0000FF"/>
              </a:solidFill>
              <a:latin typeface="方正姚体" panose="02010601030101010101" charset="-122"/>
              <a:ea typeface="方正姚体" panose="0201060103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189605" y="1941195"/>
            <a:ext cx="14490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0000FF"/>
                </a:solidFill>
                <a:latin typeface="方正姚体" panose="02010601030101010101" charset="-122"/>
                <a:ea typeface="方正姚体" panose="02010601030101010101" charset="-122"/>
              </a:rPr>
              <a:t>kān</a:t>
            </a:r>
            <a:endParaRPr lang="en-US" altLang="zh-CN" sz="2400">
              <a:solidFill>
                <a:srgbClr val="0000FF"/>
              </a:solidFill>
              <a:latin typeface="方正姚体" panose="02010601030101010101" charset="-122"/>
              <a:ea typeface="方正姚体" panose="02010601030101010101" charset="-122"/>
            </a:endParaRPr>
          </a:p>
        </p:txBody>
      </p:sp>
      <p:pic>
        <p:nvPicPr>
          <p:cNvPr id="15" name="图片 14" descr="我会认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7015" y="1046480"/>
            <a:ext cx="2009775" cy="542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7" grpId="0"/>
      <p:bldP spid="8" grpId="0"/>
      <p:bldP spid="9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组合 1"/>
          <p:cNvGrpSpPr/>
          <p:nvPr/>
        </p:nvGrpSpPr>
        <p:grpSpPr>
          <a:xfrm>
            <a:off x="588645" y="1859280"/>
            <a:ext cx="885825" cy="854075"/>
            <a:chOff x="916352" y="1559701"/>
            <a:chExt cx="886516" cy="854837"/>
          </a:xfrm>
        </p:grpSpPr>
        <p:grpSp>
          <p:nvGrpSpPr>
            <p:cNvPr id="13403" name="组合 7"/>
            <p:cNvGrpSpPr/>
            <p:nvPr/>
          </p:nvGrpSpPr>
          <p:grpSpPr>
            <a:xfrm>
              <a:off x="916352" y="1563638"/>
              <a:ext cx="836612" cy="850900"/>
              <a:chOff x="2437" y="2032"/>
              <a:chExt cx="1244" cy="1264"/>
            </a:xfrm>
          </p:grpSpPr>
          <p:sp>
            <p:nvSpPr>
              <p:cNvPr id="13405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1" hangingPunct="1"/>
                <a:endParaRPr lang="zh-CN" altLang="en-US" dirty="0">
                  <a:solidFill>
                    <a:srgbClr val="0000FF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cxnSp>
            <p:nvCxnSpPr>
              <p:cNvPr id="13406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13407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</p:grpSp>
        <p:sp>
          <p:nvSpPr>
            <p:cNvPr id="13404" name="文本框 64"/>
            <p:cNvSpPr txBox="1"/>
            <p:nvPr/>
          </p:nvSpPr>
          <p:spPr>
            <a:xfrm>
              <a:off x="955863" y="1559701"/>
              <a:ext cx="847005" cy="83068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4800" b="1" dirty="0">
                  <a:solidFill>
                    <a:srgbClr val="0000FF"/>
                  </a:solidFill>
                  <a:latin typeface="楷体" panose="02010609060101010101" charset="-122"/>
                  <a:ea typeface="楷体" panose="02010609060101010101" charset="-122"/>
                </a:rPr>
                <a:t>庆</a:t>
              </a:r>
              <a:endParaRPr lang="zh-CN" altLang="en-US" sz="4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4" name="组合 1"/>
          <p:cNvGrpSpPr/>
          <p:nvPr/>
        </p:nvGrpSpPr>
        <p:grpSpPr>
          <a:xfrm>
            <a:off x="1642745" y="1862455"/>
            <a:ext cx="885825" cy="854075"/>
            <a:chOff x="916352" y="1559701"/>
            <a:chExt cx="886516" cy="854837"/>
          </a:xfrm>
        </p:grpSpPr>
        <p:grpSp>
          <p:nvGrpSpPr>
            <p:cNvPr id="5" name="组合 7"/>
            <p:cNvGrpSpPr/>
            <p:nvPr/>
          </p:nvGrpSpPr>
          <p:grpSpPr>
            <a:xfrm>
              <a:off x="916352" y="1563638"/>
              <a:ext cx="836612" cy="850900"/>
              <a:chOff x="2437" y="2032"/>
              <a:chExt cx="1244" cy="1264"/>
            </a:xfrm>
          </p:grpSpPr>
          <p:sp>
            <p:nvSpPr>
              <p:cNvPr id="6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1" hangingPunct="1"/>
                <a:endParaRPr lang="zh-CN" altLang="en-US" dirty="0">
                  <a:solidFill>
                    <a:srgbClr val="0000FF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cxnSp>
            <p:nvCxnSpPr>
              <p:cNvPr id="7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8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</p:grpSp>
        <p:sp>
          <p:nvSpPr>
            <p:cNvPr id="9" name="文本框 64"/>
            <p:cNvSpPr txBox="1"/>
            <p:nvPr/>
          </p:nvSpPr>
          <p:spPr>
            <a:xfrm>
              <a:off x="955863" y="1559701"/>
              <a:ext cx="847005" cy="83068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4800" b="1" dirty="0">
                  <a:solidFill>
                    <a:srgbClr val="0000FF"/>
                  </a:solidFill>
                  <a:latin typeface="楷体" panose="02010609060101010101" charset="-122"/>
                  <a:ea typeface="楷体" panose="02010609060101010101" charset="-122"/>
                </a:rPr>
                <a:t>诊</a:t>
              </a:r>
              <a:endParaRPr lang="zh-CN" altLang="en-US" sz="4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10" name="组合 1"/>
          <p:cNvGrpSpPr/>
          <p:nvPr/>
        </p:nvGrpSpPr>
        <p:grpSpPr>
          <a:xfrm>
            <a:off x="6913245" y="1881505"/>
            <a:ext cx="885825" cy="854075"/>
            <a:chOff x="916352" y="1559701"/>
            <a:chExt cx="886516" cy="854837"/>
          </a:xfrm>
        </p:grpSpPr>
        <p:grpSp>
          <p:nvGrpSpPr>
            <p:cNvPr id="11" name="组合 7"/>
            <p:cNvGrpSpPr/>
            <p:nvPr/>
          </p:nvGrpSpPr>
          <p:grpSpPr>
            <a:xfrm>
              <a:off x="916352" y="1563638"/>
              <a:ext cx="836612" cy="850900"/>
              <a:chOff x="2437" y="2032"/>
              <a:chExt cx="1244" cy="1264"/>
            </a:xfrm>
          </p:grpSpPr>
          <p:sp>
            <p:nvSpPr>
              <p:cNvPr id="12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1" hangingPunct="1"/>
                <a:endParaRPr lang="zh-CN" altLang="en-US" dirty="0">
                  <a:solidFill>
                    <a:srgbClr val="0000FF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cxnSp>
            <p:nvCxnSpPr>
              <p:cNvPr id="13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14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</p:grpSp>
        <p:sp>
          <p:nvSpPr>
            <p:cNvPr id="15" name="文本框 64"/>
            <p:cNvSpPr txBox="1"/>
            <p:nvPr/>
          </p:nvSpPr>
          <p:spPr>
            <a:xfrm>
              <a:off x="955863" y="1559701"/>
              <a:ext cx="847005" cy="83068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4800" b="1" dirty="0">
                  <a:solidFill>
                    <a:srgbClr val="0000FF"/>
                  </a:solidFill>
                  <a:latin typeface="楷体" panose="02010609060101010101" charset="-122"/>
                  <a:ea typeface="楷体" panose="02010609060101010101" charset="-122"/>
                </a:rPr>
                <a:t>审</a:t>
              </a:r>
              <a:endParaRPr lang="zh-CN" altLang="en-US" sz="4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16" name="组合 1"/>
          <p:cNvGrpSpPr/>
          <p:nvPr/>
        </p:nvGrpSpPr>
        <p:grpSpPr>
          <a:xfrm>
            <a:off x="2696845" y="1865630"/>
            <a:ext cx="885825" cy="854075"/>
            <a:chOff x="916352" y="1559701"/>
            <a:chExt cx="886516" cy="854837"/>
          </a:xfrm>
        </p:grpSpPr>
        <p:grpSp>
          <p:nvGrpSpPr>
            <p:cNvPr id="17" name="组合 7"/>
            <p:cNvGrpSpPr/>
            <p:nvPr/>
          </p:nvGrpSpPr>
          <p:grpSpPr>
            <a:xfrm>
              <a:off x="916352" y="1563638"/>
              <a:ext cx="836612" cy="850900"/>
              <a:chOff x="2437" y="2032"/>
              <a:chExt cx="1244" cy="1264"/>
            </a:xfrm>
          </p:grpSpPr>
          <p:sp>
            <p:nvSpPr>
              <p:cNvPr id="18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1" hangingPunct="1"/>
                <a:endParaRPr lang="zh-CN" altLang="en-US" dirty="0">
                  <a:solidFill>
                    <a:srgbClr val="0000FF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cxnSp>
            <p:nvCxnSpPr>
              <p:cNvPr id="19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20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</p:grpSp>
        <p:sp>
          <p:nvSpPr>
            <p:cNvPr id="21" name="文本框 64"/>
            <p:cNvSpPr txBox="1"/>
            <p:nvPr/>
          </p:nvSpPr>
          <p:spPr>
            <a:xfrm>
              <a:off x="955863" y="1559701"/>
              <a:ext cx="847005" cy="83068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4800" b="1" dirty="0">
                  <a:solidFill>
                    <a:srgbClr val="0000FF"/>
                  </a:solidFill>
                  <a:latin typeface="楷体" panose="02010609060101010101" charset="-122"/>
                  <a:ea typeface="楷体" panose="02010609060101010101" charset="-122"/>
                </a:rPr>
                <a:t>沃</a:t>
              </a:r>
              <a:endParaRPr lang="zh-CN" altLang="en-US" sz="4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22" name="组合 1"/>
          <p:cNvGrpSpPr/>
          <p:nvPr/>
        </p:nvGrpSpPr>
        <p:grpSpPr>
          <a:xfrm>
            <a:off x="5859145" y="1868805"/>
            <a:ext cx="885825" cy="854075"/>
            <a:chOff x="916352" y="1559701"/>
            <a:chExt cx="886516" cy="854837"/>
          </a:xfrm>
        </p:grpSpPr>
        <p:grpSp>
          <p:nvGrpSpPr>
            <p:cNvPr id="23" name="组合 7"/>
            <p:cNvGrpSpPr/>
            <p:nvPr/>
          </p:nvGrpSpPr>
          <p:grpSpPr>
            <a:xfrm>
              <a:off x="916352" y="1563638"/>
              <a:ext cx="836612" cy="850900"/>
              <a:chOff x="2437" y="2032"/>
              <a:chExt cx="1244" cy="1264"/>
            </a:xfrm>
          </p:grpSpPr>
          <p:sp>
            <p:nvSpPr>
              <p:cNvPr id="24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1" hangingPunct="1"/>
                <a:endParaRPr lang="zh-CN" altLang="en-US" dirty="0">
                  <a:solidFill>
                    <a:srgbClr val="0000FF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cxnSp>
            <p:nvCxnSpPr>
              <p:cNvPr id="25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26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</p:grpSp>
        <p:sp>
          <p:nvSpPr>
            <p:cNvPr id="27" name="文本框 64"/>
            <p:cNvSpPr txBox="1"/>
            <p:nvPr/>
          </p:nvSpPr>
          <p:spPr>
            <a:xfrm>
              <a:off x="955863" y="1559701"/>
              <a:ext cx="847005" cy="83068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4800" b="1" dirty="0">
                  <a:solidFill>
                    <a:srgbClr val="0000FF"/>
                  </a:solidFill>
                  <a:latin typeface="楷体" panose="02010609060101010101" charset="-122"/>
                  <a:ea typeface="楷体" panose="02010609060101010101" charset="-122"/>
                </a:rPr>
                <a:t>绷</a:t>
              </a:r>
              <a:endParaRPr lang="zh-CN" altLang="en-US" sz="4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28" name="组合 1"/>
          <p:cNvGrpSpPr/>
          <p:nvPr/>
        </p:nvGrpSpPr>
        <p:grpSpPr>
          <a:xfrm>
            <a:off x="3750945" y="1871980"/>
            <a:ext cx="885825" cy="854075"/>
            <a:chOff x="916352" y="1559701"/>
            <a:chExt cx="886516" cy="854837"/>
          </a:xfrm>
        </p:grpSpPr>
        <p:grpSp>
          <p:nvGrpSpPr>
            <p:cNvPr id="30" name="组合 7"/>
            <p:cNvGrpSpPr/>
            <p:nvPr/>
          </p:nvGrpSpPr>
          <p:grpSpPr>
            <a:xfrm>
              <a:off x="916352" y="1563638"/>
              <a:ext cx="836612" cy="850900"/>
              <a:chOff x="2437" y="2032"/>
              <a:chExt cx="1244" cy="1264"/>
            </a:xfrm>
          </p:grpSpPr>
          <p:sp>
            <p:nvSpPr>
              <p:cNvPr id="31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1" hangingPunct="1"/>
                <a:endParaRPr lang="zh-CN" altLang="en-US" dirty="0">
                  <a:solidFill>
                    <a:srgbClr val="0000FF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cxnSp>
            <p:nvCxnSpPr>
              <p:cNvPr id="32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33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</p:grpSp>
        <p:sp>
          <p:nvSpPr>
            <p:cNvPr id="34" name="文本框 64"/>
            <p:cNvSpPr txBox="1"/>
            <p:nvPr/>
          </p:nvSpPr>
          <p:spPr>
            <a:xfrm>
              <a:off x="955863" y="1559701"/>
              <a:ext cx="847005" cy="83068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4800" b="1" dirty="0">
                  <a:solidFill>
                    <a:srgbClr val="0000FF"/>
                  </a:solidFill>
                  <a:latin typeface="楷体" panose="02010609060101010101" charset="-122"/>
                  <a:ea typeface="楷体" panose="02010609060101010101" charset="-122"/>
                </a:rPr>
                <a:t>龄</a:t>
              </a:r>
              <a:endParaRPr lang="zh-CN" altLang="en-US" sz="4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35" name="组合 1"/>
          <p:cNvGrpSpPr/>
          <p:nvPr/>
        </p:nvGrpSpPr>
        <p:grpSpPr>
          <a:xfrm>
            <a:off x="4805045" y="1875155"/>
            <a:ext cx="885825" cy="854075"/>
            <a:chOff x="916352" y="1559701"/>
            <a:chExt cx="886516" cy="854837"/>
          </a:xfrm>
        </p:grpSpPr>
        <p:grpSp>
          <p:nvGrpSpPr>
            <p:cNvPr id="36" name="组合 7"/>
            <p:cNvGrpSpPr/>
            <p:nvPr/>
          </p:nvGrpSpPr>
          <p:grpSpPr>
            <a:xfrm>
              <a:off x="916352" y="1563638"/>
              <a:ext cx="836612" cy="850900"/>
              <a:chOff x="2437" y="2032"/>
              <a:chExt cx="1244" cy="1264"/>
            </a:xfrm>
          </p:grpSpPr>
          <p:sp>
            <p:nvSpPr>
              <p:cNvPr id="37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1" hangingPunct="1"/>
                <a:endParaRPr lang="zh-CN" altLang="en-US" dirty="0">
                  <a:solidFill>
                    <a:srgbClr val="0000FF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cxnSp>
            <p:nvCxnSpPr>
              <p:cNvPr id="38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39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</p:grpSp>
        <p:sp>
          <p:nvSpPr>
            <p:cNvPr id="40" name="文本框 64"/>
            <p:cNvSpPr txBox="1"/>
            <p:nvPr/>
          </p:nvSpPr>
          <p:spPr>
            <a:xfrm>
              <a:off x="955863" y="1559701"/>
              <a:ext cx="847005" cy="83068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4800" b="1" dirty="0">
                  <a:solidFill>
                    <a:srgbClr val="0000FF"/>
                  </a:solidFill>
                  <a:latin typeface="楷体" panose="02010609060101010101" charset="-122"/>
                  <a:ea typeface="楷体" panose="02010609060101010101" charset="-122"/>
                </a:rPr>
                <a:t>匪</a:t>
              </a:r>
              <a:endParaRPr lang="zh-CN" altLang="en-US" sz="4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47" name="组合 1"/>
          <p:cNvGrpSpPr/>
          <p:nvPr/>
        </p:nvGrpSpPr>
        <p:grpSpPr>
          <a:xfrm>
            <a:off x="2113915" y="3060065"/>
            <a:ext cx="885825" cy="854075"/>
            <a:chOff x="916352" y="1559701"/>
            <a:chExt cx="886516" cy="854837"/>
          </a:xfrm>
        </p:grpSpPr>
        <p:grpSp>
          <p:nvGrpSpPr>
            <p:cNvPr id="48" name="组合 7"/>
            <p:cNvGrpSpPr/>
            <p:nvPr/>
          </p:nvGrpSpPr>
          <p:grpSpPr>
            <a:xfrm>
              <a:off x="916352" y="1563638"/>
              <a:ext cx="836612" cy="850900"/>
              <a:chOff x="2437" y="2032"/>
              <a:chExt cx="1244" cy="1264"/>
            </a:xfrm>
          </p:grpSpPr>
          <p:sp>
            <p:nvSpPr>
              <p:cNvPr id="49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1" hangingPunct="1"/>
                <a:endParaRPr lang="zh-CN" altLang="en-US" dirty="0">
                  <a:solidFill>
                    <a:srgbClr val="0000FF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cxnSp>
            <p:nvCxnSpPr>
              <p:cNvPr id="50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51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</p:grpSp>
        <p:sp>
          <p:nvSpPr>
            <p:cNvPr id="52" name="文本框 64"/>
            <p:cNvSpPr txBox="1"/>
            <p:nvPr/>
          </p:nvSpPr>
          <p:spPr>
            <a:xfrm>
              <a:off x="955863" y="1559701"/>
              <a:ext cx="847005" cy="83068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4800" b="1" dirty="0">
                  <a:solidFill>
                    <a:srgbClr val="0000FF"/>
                  </a:solidFill>
                  <a:latin typeface="楷体" panose="02010609060101010101" charset="-122"/>
                  <a:ea typeface="楷体" panose="02010609060101010101" charset="-122"/>
                </a:rPr>
                <a:t>吭</a:t>
              </a:r>
              <a:endParaRPr lang="zh-CN" altLang="en-US" sz="4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53" name="组合 1"/>
          <p:cNvGrpSpPr/>
          <p:nvPr/>
        </p:nvGrpSpPr>
        <p:grpSpPr>
          <a:xfrm>
            <a:off x="1067435" y="3082925"/>
            <a:ext cx="885825" cy="854075"/>
            <a:chOff x="916352" y="1559701"/>
            <a:chExt cx="886516" cy="854837"/>
          </a:xfrm>
        </p:grpSpPr>
        <p:grpSp>
          <p:nvGrpSpPr>
            <p:cNvPr id="54" name="组合 7"/>
            <p:cNvGrpSpPr/>
            <p:nvPr/>
          </p:nvGrpSpPr>
          <p:grpSpPr>
            <a:xfrm>
              <a:off x="916352" y="1563638"/>
              <a:ext cx="836612" cy="850900"/>
              <a:chOff x="2437" y="2032"/>
              <a:chExt cx="1244" cy="1264"/>
            </a:xfrm>
          </p:grpSpPr>
          <p:sp>
            <p:nvSpPr>
              <p:cNvPr id="55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1" hangingPunct="1"/>
                <a:endParaRPr lang="zh-CN" altLang="en-US" dirty="0">
                  <a:solidFill>
                    <a:srgbClr val="0000FF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cxnSp>
            <p:nvCxnSpPr>
              <p:cNvPr id="56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57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</p:grpSp>
        <p:sp>
          <p:nvSpPr>
            <p:cNvPr id="58" name="文本框 64"/>
            <p:cNvSpPr txBox="1"/>
            <p:nvPr/>
          </p:nvSpPr>
          <p:spPr>
            <a:xfrm>
              <a:off x="955863" y="1559701"/>
              <a:ext cx="847005" cy="83068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4800" b="1" dirty="0">
                  <a:solidFill>
                    <a:srgbClr val="0000FF"/>
                  </a:solidFill>
                  <a:latin typeface="楷体" panose="02010609060101010101" charset="-122"/>
                  <a:ea typeface="楷体" panose="02010609060101010101" charset="-122"/>
                </a:rPr>
                <a:t>施</a:t>
              </a:r>
              <a:endParaRPr lang="zh-CN" altLang="en-US" sz="4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71" name="组合 1"/>
          <p:cNvGrpSpPr/>
          <p:nvPr/>
        </p:nvGrpSpPr>
        <p:grpSpPr>
          <a:xfrm>
            <a:off x="3160395" y="3065780"/>
            <a:ext cx="885825" cy="854075"/>
            <a:chOff x="916352" y="1559701"/>
            <a:chExt cx="886516" cy="854837"/>
          </a:xfrm>
        </p:grpSpPr>
        <p:grpSp>
          <p:nvGrpSpPr>
            <p:cNvPr id="72" name="组合 7"/>
            <p:cNvGrpSpPr/>
            <p:nvPr/>
          </p:nvGrpSpPr>
          <p:grpSpPr>
            <a:xfrm>
              <a:off x="916352" y="1563638"/>
              <a:ext cx="836612" cy="850900"/>
              <a:chOff x="2437" y="2032"/>
              <a:chExt cx="1244" cy="1264"/>
            </a:xfrm>
          </p:grpSpPr>
          <p:sp>
            <p:nvSpPr>
              <p:cNvPr id="73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1" hangingPunct="1"/>
                <a:endParaRPr lang="zh-CN" altLang="en-US" dirty="0">
                  <a:solidFill>
                    <a:srgbClr val="0000FF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cxnSp>
            <p:nvCxnSpPr>
              <p:cNvPr id="74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75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</p:grpSp>
        <p:sp>
          <p:nvSpPr>
            <p:cNvPr id="76" name="文本框 64"/>
            <p:cNvSpPr txBox="1"/>
            <p:nvPr/>
          </p:nvSpPr>
          <p:spPr>
            <a:xfrm>
              <a:off x="955863" y="1559701"/>
              <a:ext cx="847005" cy="83068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4800" b="1" dirty="0">
                  <a:solidFill>
                    <a:srgbClr val="0000FF"/>
                  </a:solidFill>
                  <a:latin typeface="楷体" panose="02010609060101010101" charset="-122"/>
                  <a:ea typeface="楷体" panose="02010609060101010101" charset="-122"/>
                </a:rPr>
                <a:t>崭</a:t>
              </a:r>
              <a:endParaRPr lang="zh-CN" altLang="en-US" sz="4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77" name="组合 1"/>
          <p:cNvGrpSpPr/>
          <p:nvPr/>
        </p:nvGrpSpPr>
        <p:grpSpPr>
          <a:xfrm>
            <a:off x="7967345" y="1878330"/>
            <a:ext cx="886460" cy="854075"/>
            <a:chOff x="916352" y="1559701"/>
            <a:chExt cx="887151" cy="854837"/>
          </a:xfrm>
        </p:grpSpPr>
        <p:grpSp>
          <p:nvGrpSpPr>
            <p:cNvPr id="78" name="组合 7"/>
            <p:cNvGrpSpPr/>
            <p:nvPr/>
          </p:nvGrpSpPr>
          <p:grpSpPr>
            <a:xfrm>
              <a:off x="916352" y="1563638"/>
              <a:ext cx="836612" cy="850900"/>
              <a:chOff x="2437" y="2032"/>
              <a:chExt cx="1244" cy="1264"/>
            </a:xfrm>
          </p:grpSpPr>
          <p:sp>
            <p:nvSpPr>
              <p:cNvPr id="79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1" hangingPunct="1"/>
                <a:endParaRPr lang="zh-CN" altLang="en-US" dirty="0">
                  <a:solidFill>
                    <a:srgbClr val="0000FF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cxnSp>
            <p:nvCxnSpPr>
              <p:cNvPr id="80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81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</p:grpSp>
        <p:sp>
          <p:nvSpPr>
            <p:cNvPr id="82" name="文本框 64"/>
            <p:cNvSpPr txBox="1"/>
            <p:nvPr/>
          </p:nvSpPr>
          <p:spPr>
            <a:xfrm>
              <a:off x="955863" y="1559701"/>
              <a:ext cx="847005" cy="83068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4800" b="1" dirty="0">
                  <a:solidFill>
                    <a:srgbClr val="0000FF"/>
                  </a:solidFill>
                  <a:latin typeface="楷体" panose="02010609060101010101" charset="-122"/>
                  <a:ea typeface="楷体" panose="02010609060101010101" charset="-122"/>
                </a:rPr>
                <a:t>剂</a:t>
              </a:r>
              <a:endParaRPr lang="zh-CN" altLang="en-US" sz="4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125" name="文本框 64"/>
            <p:cNvSpPr txBox="1"/>
            <p:nvPr/>
          </p:nvSpPr>
          <p:spPr>
            <a:xfrm>
              <a:off x="956498" y="1559701"/>
              <a:ext cx="847005" cy="83068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4800" b="1" dirty="0">
                  <a:solidFill>
                    <a:srgbClr val="0000FF"/>
                  </a:solidFill>
                  <a:latin typeface="楷体" panose="02010609060101010101" charset="-122"/>
                  <a:ea typeface="楷体" panose="02010609060101010101" charset="-122"/>
                </a:rPr>
                <a:t>剂</a:t>
              </a:r>
              <a:endParaRPr lang="zh-CN" altLang="en-US" sz="4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85" name="组合 1"/>
          <p:cNvGrpSpPr/>
          <p:nvPr/>
        </p:nvGrpSpPr>
        <p:grpSpPr>
          <a:xfrm>
            <a:off x="4206875" y="3071495"/>
            <a:ext cx="885825" cy="854075"/>
            <a:chOff x="916352" y="1559701"/>
            <a:chExt cx="886516" cy="854837"/>
          </a:xfrm>
        </p:grpSpPr>
        <p:grpSp>
          <p:nvGrpSpPr>
            <p:cNvPr id="86" name="组合 7"/>
            <p:cNvGrpSpPr/>
            <p:nvPr/>
          </p:nvGrpSpPr>
          <p:grpSpPr>
            <a:xfrm>
              <a:off x="916352" y="1563638"/>
              <a:ext cx="836612" cy="850900"/>
              <a:chOff x="2437" y="2032"/>
              <a:chExt cx="1244" cy="1264"/>
            </a:xfrm>
          </p:grpSpPr>
          <p:sp>
            <p:nvSpPr>
              <p:cNvPr id="87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1" hangingPunct="1"/>
                <a:endParaRPr lang="zh-CN" altLang="en-US" dirty="0">
                  <a:solidFill>
                    <a:srgbClr val="0000FF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cxnSp>
            <p:nvCxnSpPr>
              <p:cNvPr id="88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89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</p:grpSp>
        <p:sp>
          <p:nvSpPr>
            <p:cNvPr id="90" name="文本框 64"/>
            <p:cNvSpPr txBox="1"/>
            <p:nvPr/>
          </p:nvSpPr>
          <p:spPr>
            <a:xfrm>
              <a:off x="955863" y="1559701"/>
              <a:ext cx="847005" cy="83068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4800" b="1" dirty="0">
                  <a:solidFill>
                    <a:srgbClr val="0000FF"/>
                  </a:solidFill>
                  <a:latin typeface="楷体" panose="02010609060101010101" charset="-122"/>
                  <a:ea typeface="楷体" panose="02010609060101010101" charset="-122"/>
                </a:rPr>
                <a:t>衷</a:t>
              </a:r>
              <a:endParaRPr lang="zh-CN" altLang="en-US" sz="4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91" name="组合 1"/>
          <p:cNvGrpSpPr/>
          <p:nvPr/>
        </p:nvGrpSpPr>
        <p:grpSpPr>
          <a:xfrm>
            <a:off x="5253355" y="3077210"/>
            <a:ext cx="885825" cy="854075"/>
            <a:chOff x="916352" y="1559701"/>
            <a:chExt cx="886516" cy="854837"/>
          </a:xfrm>
        </p:grpSpPr>
        <p:grpSp>
          <p:nvGrpSpPr>
            <p:cNvPr id="92" name="组合 7"/>
            <p:cNvGrpSpPr/>
            <p:nvPr/>
          </p:nvGrpSpPr>
          <p:grpSpPr>
            <a:xfrm>
              <a:off x="916352" y="1563638"/>
              <a:ext cx="836612" cy="850900"/>
              <a:chOff x="2437" y="2032"/>
              <a:chExt cx="1244" cy="1264"/>
            </a:xfrm>
          </p:grpSpPr>
          <p:sp>
            <p:nvSpPr>
              <p:cNvPr id="93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1" hangingPunct="1"/>
                <a:endParaRPr lang="zh-CN" altLang="en-US" dirty="0">
                  <a:solidFill>
                    <a:srgbClr val="0000FF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cxnSp>
            <p:nvCxnSpPr>
              <p:cNvPr id="94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95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</p:grpSp>
        <p:sp>
          <p:nvSpPr>
            <p:cNvPr id="96" name="文本框 64"/>
            <p:cNvSpPr txBox="1"/>
            <p:nvPr/>
          </p:nvSpPr>
          <p:spPr>
            <a:xfrm>
              <a:off x="955863" y="1559701"/>
              <a:ext cx="847005" cy="83068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4800" b="1" dirty="0">
                  <a:solidFill>
                    <a:srgbClr val="0000FF"/>
                  </a:solidFill>
                  <a:latin typeface="楷体" panose="02010609060101010101" charset="-122"/>
                  <a:ea typeface="楷体" panose="02010609060101010101" charset="-122"/>
                </a:rPr>
                <a:t>慈</a:t>
              </a:r>
              <a:endParaRPr lang="zh-CN" altLang="en-US" sz="4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pic>
        <p:nvPicPr>
          <p:cNvPr id="104" name="图片 103" descr="H:\我会写1.png我会写1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193040" y="729615"/>
            <a:ext cx="2465070" cy="665480"/>
          </a:xfrm>
          <a:prstGeom prst="rect">
            <a:avLst/>
          </a:prstGeom>
        </p:spPr>
      </p:pic>
      <p:grpSp>
        <p:nvGrpSpPr>
          <p:cNvPr id="128" name="组合 1"/>
          <p:cNvGrpSpPr/>
          <p:nvPr/>
        </p:nvGrpSpPr>
        <p:grpSpPr>
          <a:xfrm>
            <a:off x="6299835" y="3054350"/>
            <a:ext cx="885825" cy="854075"/>
            <a:chOff x="916352" y="1559701"/>
            <a:chExt cx="886516" cy="854837"/>
          </a:xfrm>
        </p:grpSpPr>
        <p:grpSp>
          <p:nvGrpSpPr>
            <p:cNvPr id="129" name="组合 7"/>
            <p:cNvGrpSpPr/>
            <p:nvPr/>
          </p:nvGrpSpPr>
          <p:grpSpPr>
            <a:xfrm>
              <a:off x="916352" y="1563638"/>
              <a:ext cx="836612" cy="850900"/>
              <a:chOff x="2437" y="2032"/>
              <a:chExt cx="1244" cy="1264"/>
            </a:xfrm>
          </p:grpSpPr>
          <p:sp>
            <p:nvSpPr>
              <p:cNvPr id="130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1" hangingPunct="1"/>
                <a:endParaRPr lang="zh-CN" altLang="en-US" dirty="0">
                  <a:solidFill>
                    <a:srgbClr val="0000FF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cxnSp>
            <p:nvCxnSpPr>
              <p:cNvPr id="131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132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</p:grpSp>
        <p:sp>
          <p:nvSpPr>
            <p:cNvPr id="133" name="文本框 64"/>
            <p:cNvSpPr txBox="1"/>
            <p:nvPr/>
          </p:nvSpPr>
          <p:spPr>
            <a:xfrm>
              <a:off x="955863" y="1559701"/>
              <a:ext cx="847005" cy="83068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4800" b="1" dirty="0">
                  <a:solidFill>
                    <a:srgbClr val="0000FF"/>
                  </a:solidFill>
                  <a:latin typeface="楷体" panose="02010609060101010101" charset="-122"/>
                  <a:ea typeface="楷体" panose="02010609060101010101" charset="-122"/>
                </a:rPr>
                <a:t>祥</a:t>
              </a:r>
              <a:endParaRPr lang="zh-CN" altLang="en-US" sz="4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134" name="组合 1"/>
          <p:cNvGrpSpPr/>
          <p:nvPr/>
        </p:nvGrpSpPr>
        <p:grpSpPr>
          <a:xfrm>
            <a:off x="7346315" y="3088640"/>
            <a:ext cx="885825" cy="854075"/>
            <a:chOff x="916352" y="1559701"/>
            <a:chExt cx="886516" cy="854837"/>
          </a:xfrm>
        </p:grpSpPr>
        <p:grpSp>
          <p:nvGrpSpPr>
            <p:cNvPr id="135" name="组合 7"/>
            <p:cNvGrpSpPr/>
            <p:nvPr/>
          </p:nvGrpSpPr>
          <p:grpSpPr>
            <a:xfrm>
              <a:off x="916352" y="1563638"/>
              <a:ext cx="836612" cy="850900"/>
              <a:chOff x="2437" y="2032"/>
              <a:chExt cx="1244" cy="1264"/>
            </a:xfrm>
          </p:grpSpPr>
          <p:sp>
            <p:nvSpPr>
              <p:cNvPr id="136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1" hangingPunct="1"/>
                <a:endParaRPr lang="zh-CN" altLang="en-US" dirty="0">
                  <a:solidFill>
                    <a:srgbClr val="0000FF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cxnSp>
            <p:nvCxnSpPr>
              <p:cNvPr id="137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138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</p:grpSp>
        <p:sp>
          <p:nvSpPr>
            <p:cNvPr id="139" name="文本框 64"/>
            <p:cNvSpPr txBox="1"/>
            <p:nvPr/>
          </p:nvSpPr>
          <p:spPr>
            <a:xfrm>
              <a:off x="955863" y="1559701"/>
              <a:ext cx="847005" cy="83068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4800" b="1" dirty="0">
                  <a:solidFill>
                    <a:srgbClr val="0000FF"/>
                  </a:solidFill>
                  <a:latin typeface="楷体" panose="02010609060101010101" charset="-122"/>
                  <a:ea typeface="楷体" panose="02010609060101010101" charset="-122"/>
                </a:rPr>
                <a:t>荣</a:t>
              </a:r>
              <a:endParaRPr lang="zh-CN" altLang="en-US" sz="4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58788" y="4359275"/>
            <a:ext cx="1368425" cy="373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7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070100" y="3738563"/>
            <a:ext cx="1368425" cy="373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259138" y="4624388"/>
            <a:ext cx="1368425" cy="373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94238" y="3913188"/>
            <a:ext cx="1366837" cy="373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10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097588" y="4719638"/>
            <a:ext cx="1368425" cy="373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451725" y="4070350"/>
            <a:ext cx="1368425" cy="373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3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3" y="3365500"/>
            <a:ext cx="1350962" cy="1230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4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92325" y="2757488"/>
            <a:ext cx="1349375" cy="1230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4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25" y="3667125"/>
            <a:ext cx="1349375" cy="1230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4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4238" y="2716848"/>
            <a:ext cx="1349375" cy="1230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4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5363" y="3743325"/>
            <a:ext cx="1349375" cy="1230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图片 4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29500" y="3105150"/>
            <a:ext cx="1350963" cy="12319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6" name="组合 15"/>
          <p:cNvGrpSpPr/>
          <p:nvPr/>
        </p:nvGrpSpPr>
        <p:grpSpPr>
          <a:xfrm>
            <a:off x="428308" y="2820353"/>
            <a:ext cx="1198562" cy="1016000"/>
            <a:chOff x="946324" y="2963751"/>
            <a:chExt cx="1198477" cy="1017128"/>
          </a:xfrm>
        </p:grpSpPr>
        <p:pic>
          <p:nvPicPr>
            <p:cNvPr id="17" name="图片 2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6324" y="2963751"/>
              <a:ext cx="1198477" cy="101712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" name="矩形 46"/>
            <p:cNvSpPr/>
            <p:nvPr/>
          </p:nvSpPr>
          <p:spPr>
            <a:xfrm>
              <a:off x="1177087" y="3075501"/>
              <a:ext cx="690831" cy="7075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4000" b="1" dirty="0">
                  <a:solidFill>
                    <a:srgbClr val="0000FF"/>
                  </a:solidFill>
                  <a:latin typeface="楷体" panose="02010609060101010101" charset="-122"/>
                  <a:ea typeface="楷体" panose="02010609060101010101" charset="-122"/>
                </a:rPr>
                <a:t>庆</a:t>
              </a:r>
              <a:endParaRPr lang="zh-CN" altLang="en-US" sz="40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763713" y="2212340"/>
            <a:ext cx="1198562" cy="1017588"/>
            <a:chOff x="1763688" y="2355726"/>
            <a:chExt cx="1198477" cy="1017128"/>
          </a:xfrm>
        </p:grpSpPr>
        <p:pic>
          <p:nvPicPr>
            <p:cNvPr id="20" name="图片 24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63688" y="2355726"/>
              <a:ext cx="1198477" cy="101712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1" name="矩形 47"/>
            <p:cNvSpPr/>
            <p:nvPr/>
          </p:nvSpPr>
          <p:spPr>
            <a:xfrm>
              <a:off x="1992942" y="2480214"/>
              <a:ext cx="690831" cy="70643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4000" b="1" dirty="0">
                  <a:solidFill>
                    <a:srgbClr val="0000FF"/>
                  </a:solidFill>
                  <a:latin typeface="楷体" panose="02010609060101010101" charset="-122"/>
                  <a:ea typeface="楷体" panose="02010609060101010101" charset="-122"/>
                </a:rPr>
                <a:t>诊</a:t>
              </a:r>
              <a:endParaRPr lang="zh-CN" altLang="en-US" sz="40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476500" y="2212340"/>
            <a:ext cx="1198563" cy="1017588"/>
            <a:chOff x="2476123" y="2355726"/>
            <a:chExt cx="1198477" cy="1017128"/>
          </a:xfrm>
        </p:grpSpPr>
        <p:pic>
          <p:nvPicPr>
            <p:cNvPr id="23" name="图片 2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76123" y="2355726"/>
              <a:ext cx="1198477" cy="101712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" name="矩形 48"/>
            <p:cNvSpPr/>
            <p:nvPr/>
          </p:nvSpPr>
          <p:spPr>
            <a:xfrm>
              <a:off x="2733963" y="2471400"/>
              <a:ext cx="690830" cy="70643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4000" b="1" dirty="0">
                  <a:solidFill>
                    <a:srgbClr val="0000FF"/>
                  </a:solidFill>
                  <a:latin typeface="楷体" panose="02010609060101010101" charset="-122"/>
                  <a:ea typeface="楷体" panose="02010609060101010101" charset="-122"/>
                </a:rPr>
                <a:t>沃</a:t>
              </a:r>
              <a:endParaRPr lang="zh-CN" altLang="en-US" sz="40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792538" y="3088005"/>
            <a:ext cx="1198562" cy="1016000"/>
            <a:chOff x="3893443" y="3305815"/>
            <a:chExt cx="1198477" cy="1017128"/>
          </a:xfrm>
        </p:grpSpPr>
        <p:pic>
          <p:nvPicPr>
            <p:cNvPr id="26" name="图片 28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93443" y="3305815"/>
              <a:ext cx="1198477" cy="101712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8" name="矩形 50"/>
            <p:cNvSpPr/>
            <p:nvPr/>
          </p:nvSpPr>
          <p:spPr>
            <a:xfrm>
              <a:off x="4154487" y="3397214"/>
              <a:ext cx="690831" cy="7075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4000" b="1" dirty="0">
                  <a:solidFill>
                    <a:srgbClr val="0000FF"/>
                  </a:solidFill>
                  <a:latin typeface="楷体" panose="02010609060101010101" charset="-122"/>
                  <a:ea typeface="楷体" panose="02010609060101010101" charset="-122"/>
                </a:rPr>
                <a:t>匪</a:t>
              </a:r>
              <a:endParaRPr lang="zh-CN" altLang="en-US" sz="40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681538" y="2174875"/>
            <a:ext cx="1198562" cy="1016000"/>
            <a:chOff x="4322501" y="2532905"/>
            <a:chExt cx="1198477" cy="1017128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22501" y="2532905"/>
              <a:ext cx="1198477" cy="101712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2" name="矩形 51"/>
            <p:cNvSpPr/>
            <p:nvPr/>
          </p:nvSpPr>
          <p:spPr>
            <a:xfrm>
              <a:off x="4558537" y="2643760"/>
              <a:ext cx="690831" cy="7075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4000" b="1" dirty="0">
                  <a:solidFill>
                    <a:srgbClr val="0000FF"/>
                  </a:solidFill>
                  <a:latin typeface="楷体" panose="02010609060101010101" charset="-122"/>
                  <a:ea typeface="楷体" panose="02010609060101010101" charset="-122"/>
                </a:rPr>
                <a:t>绷</a:t>
              </a:r>
              <a:endParaRPr lang="zh-CN" altLang="en-US" sz="40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659438" y="3184843"/>
            <a:ext cx="1198562" cy="1017587"/>
            <a:chOff x="5659740" y="3472289"/>
            <a:chExt cx="1198477" cy="1017128"/>
          </a:xfrm>
        </p:grpSpPr>
        <p:pic>
          <p:nvPicPr>
            <p:cNvPr id="40" name="图片 3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59740" y="3472289"/>
              <a:ext cx="1198477" cy="101712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" name="矩形 53"/>
            <p:cNvSpPr/>
            <p:nvPr/>
          </p:nvSpPr>
          <p:spPr>
            <a:xfrm>
              <a:off x="5896424" y="3590720"/>
              <a:ext cx="690831" cy="70643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4000" b="1" dirty="0">
                  <a:solidFill>
                    <a:srgbClr val="0000FF"/>
                  </a:solidFill>
                  <a:latin typeface="楷体" panose="02010609060101010101" charset="-122"/>
                  <a:ea typeface="楷体" panose="02010609060101010101" charset="-122"/>
                </a:rPr>
                <a:t>剂</a:t>
              </a:r>
              <a:endParaRPr lang="zh-CN" altLang="en-US" sz="40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418263" y="3116580"/>
            <a:ext cx="1198562" cy="1017588"/>
            <a:chOff x="6418654" y="3403801"/>
            <a:chExt cx="1198477" cy="1017128"/>
          </a:xfrm>
        </p:grpSpPr>
        <p:pic>
          <p:nvPicPr>
            <p:cNvPr id="44" name="图片 34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18654" y="3403801"/>
              <a:ext cx="1198477" cy="101712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6" name="矩形 54"/>
            <p:cNvSpPr/>
            <p:nvPr/>
          </p:nvSpPr>
          <p:spPr>
            <a:xfrm>
              <a:off x="6667922" y="3494117"/>
              <a:ext cx="690831" cy="70643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4000" b="1" dirty="0">
                  <a:solidFill>
                    <a:srgbClr val="0000FF"/>
                  </a:solidFill>
                  <a:latin typeface="楷体" panose="02010609060101010101" charset="-122"/>
                  <a:ea typeface="楷体" panose="02010609060101010101" charset="-122"/>
                </a:rPr>
                <a:t>施</a:t>
              </a:r>
              <a:endParaRPr lang="zh-CN" altLang="en-US" sz="40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7489190" y="2664778"/>
            <a:ext cx="1198563" cy="1016000"/>
            <a:chOff x="7821426" y="2604752"/>
            <a:chExt cx="1198477" cy="1017128"/>
          </a:xfrm>
        </p:grpSpPr>
        <p:pic>
          <p:nvPicPr>
            <p:cNvPr id="49" name="图片 3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21426" y="2604752"/>
              <a:ext cx="1198477" cy="101712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0" name="矩形 59"/>
            <p:cNvSpPr/>
            <p:nvPr/>
          </p:nvSpPr>
          <p:spPr>
            <a:xfrm>
              <a:off x="8091635" y="2727045"/>
              <a:ext cx="690830" cy="7075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4000" b="1" dirty="0">
                  <a:solidFill>
                    <a:srgbClr val="0000FF"/>
                  </a:solidFill>
                  <a:latin typeface="楷体" panose="02010609060101010101" charset="-122"/>
                  <a:ea typeface="楷体" panose="02010609060101010101" charset="-122"/>
                </a:rPr>
                <a:t>吭</a:t>
              </a:r>
              <a:endParaRPr lang="zh-CN" altLang="en-US" sz="40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987675" y="3148648"/>
            <a:ext cx="1198563" cy="1017587"/>
            <a:chOff x="3052212" y="3309444"/>
            <a:chExt cx="1198477" cy="1017128"/>
          </a:xfrm>
        </p:grpSpPr>
        <p:pic>
          <p:nvPicPr>
            <p:cNvPr id="52" name="图片 25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52212" y="3309444"/>
              <a:ext cx="1198477" cy="101712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3" name="矩形 61"/>
            <p:cNvSpPr/>
            <p:nvPr/>
          </p:nvSpPr>
          <p:spPr>
            <a:xfrm>
              <a:off x="3312311" y="3410783"/>
              <a:ext cx="690830" cy="70643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4000" b="1" dirty="0">
                  <a:solidFill>
                    <a:srgbClr val="0000FF"/>
                  </a:solidFill>
                  <a:latin typeface="楷体" panose="02010609060101010101" charset="-122"/>
                  <a:ea typeface="楷体" panose="02010609060101010101" charset="-122"/>
                </a:rPr>
                <a:t>龄</a:t>
              </a:r>
              <a:endParaRPr lang="zh-CN" altLang="en-US" sz="40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绿2"/>
          <p:cNvPicPr>
            <a:picLocks noChangeAspect="1"/>
          </p:cNvPicPr>
          <p:nvPr/>
        </p:nvPicPr>
        <p:blipFill>
          <a:blip r:embed="rId1" cstate="print"/>
          <a:srcRect b="5357"/>
          <a:stretch>
            <a:fillRect/>
          </a:stretch>
        </p:blipFill>
        <p:spPr>
          <a:xfrm>
            <a:off x="-4445" y="10160"/>
            <a:ext cx="9191625" cy="513524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46125" y="1146810"/>
            <a:ext cx="7733030" cy="3636010"/>
          </a:xfrm>
          <a:prstGeom prst="rect">
            <a:avLst/>
          </a:prstGeom>
          <a:solidFill>
            <a:srgbClr val="FFFFFF">
              <a:alpha val="35000"/>
            </a:srgbClr>
          </a:solidFill>
        </p:spPr>
        <p:txBody>
          <a:bodyPr wrap="square" rtlCol="0" anchor="t">
            <a:spAutoFit/>
          </a:bodyPr>
          <a:lstStyle/>
          <a:p>
            <a:pPr fontAlgn="auto">
              <a:lnSpc>
                <a:spcPct val="180000"/>
              </a:lnSpc>
            </a:pPr>
            <a:r>
              <a:rPr lang="en-US" altLang="zh-CN" sz="32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 </a:t>
            </a:r>
            <a:r>
              <a:rPr lang="zh-CN" altLang="en-US" sz="32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 诊所  年龄  土匪  熟练  绷带  惊疑</a:t>
            </a:r>
            <a:endParaRPr lang="zh-CN" altLang="en-US" sz="3200" b="1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+mn-ea"/>
            </a:endParaRPr>
          </a:p>
          <a:p>
            <a:pPr fontAlgn="auto">
              <a:lnSpc>
                <a:spcPct val="180000"/>
              </a:lnSpc>
            </a:pPr>
            <a:r>
              <a:rPr lang="zh-CN" altLang="en-US" sz="32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  审视  一针见血  伤势  麻醉剂  施行</a:t>
            </a:r>
            <a:endParaRPr lang="zh-CN" altLang="en-US" sz="3200" b="1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+mn-ea"/>
            </a:endParaRPr>
          </a:p>
          <a:p>
            <a:pPr fontAlgn="auto">
              <a:lnSpc>
                <a:spcPct val="180000"/>
              </a:lnSpc>
            </a:pPr>
            <a:r>
              <a:rPr lang="zh-CN" altLang="en-US" sz="32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  清醒  颤抖  一声不吭  崭新    由衷</a:t>
            </a:r>
            <a:endParaRPr lang="zh-CN" altLang="en-US" sz="3200" b="1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+mn-ea"/>
            </a:endParaRPr>
          </a:p>
          <a:p>
            <a:pPr fontAlgn="auto">
              <a:lnSpc>
                <a:spcPct val="180000"/>
              </a:lnSpc>
            </a:pPr>
            <a:r>
              <a:rPr lang="zh-CN" altLang="en-US" sz="32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  苍白  慈祥  肃然起敬  荣幸     </a:t>
            </a:r>
            <a:endParaRPr lang="zh-CN" altLang="en-US" sz="3200" b="1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+mn-ea"/>
            </a:endParaRPr>
          </a:p>
        </p:txBody>
      </p:sp>
      <p:pic>
        <p:nvPicPr>
          <p:cNvPr id="6" name="图片 5" descr="词语表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125" y="464185"/>
            <a:ext cx="2350135" cy="63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p="http://schemas.openxmlformats.org/presentationml/2006/main">
  <p:tag name="KSO_WM_UNIT_DIAGRAM_MODELTYPE" val="dynamicNum"/>
  <p:tag name="KSO_WM_BEAUTIFY_FLAG" val="#wm#"/>
  <p:tag name="KSO_WM_UNIT_TYPE" val="ζ_h_f"/>
</p:tagLst>
</file>

<file path=ppt/tags/tag10.xml><?xml version="1.0" encoding="utf-8"?>
<p:tagLst xmlns:p="http://schemas.openxmlformats.org/presentationml/2006/main">
  <p:tag name="REFSHAPE" val="296653484"/>
</p:tagLst>
</file>

<file path=ppt/tags/tag11.xml><?xml version="1.0" encoding="utf-8"?>
<p:tagLst xmlns:p="http://schemas.openxmlformats.org/presentationml/2006/main">
  <p:tag name="REFSHAPE" val="297006724"/>
</p:tagLst>
</file>

<file path=ppt/tags/tag12.xml><?xml version="1.0" encoding="utf-8"?>
<p:tagLst xmlns:p="http://schemas.openxmlformats.org/presentationml/2006/main">
  <p:tag name="REFSHAPE" val="296653484"/>
</p:tagLst>
</file>

<file path=ppt/tags/tag13.xml><?xml version="1.0" encoding="utf-8"?>
<p:tagLst xmlns:p="http://schemas.openxmlformats.org/presentationml/2006/main">
  <p:tag name="REFSHAPE" val="297006724"/>
</p:tagLst>
</file>

<file path=ppt/tags/tag14.xml><?xml version="1.0" encoding="utf-8"?>
<p:tagLst xmlns:p="http://schemas.openxmlformats.org/presentationml/2006/main">
  <p:tag name="REFSHAPE" val="296653484"/>
</p:tagLst>
</file>

<file path=ppt/tags/tag15.xml><?xml version="1.0" encoding="utf-8"?>
<p:tagLst xmlns:p="http://schemas.openxmlformats.org/presentationml/2006/main">
  <p:tag name="REFSHAPE" val="297006724"/>
</p:tagLst>
</file>

<file path=ppt/tags/tag16.xml><?xml version="1.0" encoding="utf-8"?>
<p:tagLst xmlns:p="http://schemas.openxmlformats.org/presentationml/2006/main">
  <p:tag name="REFSHAPE" val="296653484"/>
</p:tagLst>
</file>

<file path=ppt/tags/tag17.xml><?xml version="1.0" encoding="utf-8"?>
<p:tagLst xmlns:p="http://schemas.openxmlformats.org/presentationml/2006/main">
  <p:tag name="REFSHAPE" val="297006724"/>
</p:tagLst>
</file>

<file path=ppt/tags/tag18.xml><?xml version="1.0" encoding="utf-8"?>
<p:tagLst xmlns:p="http://schemas.openxmlformats.org/presentationml/2006/main">
  <p:tag name="REFSHAPE" val="296653484"/>
</p:tagLst>
</file>

<file path=ppt/tags/tag19.xml><?xml version="1.0" encoding="utf-8"?>
<p:tagLst xmlns:p="http://schemas.openxmlformats.org/presentationml/2006/main">
  <p:tag name="REFSHAPE" val="297006724"/>
</p:tagLst>
</file>

<file path=ppt/tags/tag2.xml><?xml version="1.0" encoding="utf-8"?>
<p:tagLst xmlns:p="http://schemas.openxmlformats.org/presentationml/2006/main">
  <p:tag name="REFSHAPE" val="296653484"/>
</p:tagLst>
</file>

<file path=ppt/tags/tag3.xml><?xml version="1.0" encoding="utf-8"?>
<p:tagLst xmlns:p="http://schemas.openxmlformats.org/presentationml/2006/main">
  <p:tag name="REFSHAPE" val="297006724"/>
</p:tagLst>
</file>

<file path=ppt/tags/tag4.xml><?xml version="1.0" encoding="utf-8"?>
<p:tagLst xmlns:p="http://schemas.openxmlformats.org/presentationml/2006/main">
  <p:tag name="REFSHAPE" val="296653484"/>
</p:tagLst>
</file>

<file path=ppt/tags/tag5.xml><?xml version="1.0" encoding="utf-8"?>
<p:tagLst xmlns:p="http://schemas.openxmlformats.org/presentationml/2006/main">
  <p:tag name="REFSHAPE" val="297006724"/>
</p:tagLst>
</file>

<file path=ppt/tags/tag6.xml><?xml version="1.0" encoding="utf-8"?>
<p:tagLst xmlns:p="http://schemas.openxmlformats.org/presentationml/2006/main">
  <p:tag name="REFSHAPE" val="296653484"/>
</p:tagLst>
</file>

<file path=ppt/tags/tag7.xml><?xml version="1.0" encoding="utf-8"?>
<p:tagLst xmlns:p="http://schemas.openxmlformats.org/presentationml/2006/main">
  <p:tag name="REFSHAPE" val="297006724"/>
</p:tagLst>
</file>

<file path=ppt/tags/tag8.xml><?xml version="1.0" encoding="utf-8"?>
<p:tagLst xmlns:p="http://schemas.openxmlformats.org/presentationml/2006/main">
  <p:tag name="REFSHAPE" val="296653484"/>
</p:tagLst>
</file>

<file path=ppt/tags/tag9.xml><?xml version="1.0" encoding="utf-8"?>
<p:tagLst xmlns:p="http://schemas.openxmlformats.org/presentationml/2006/main">
  <p:tag name="REFSHAPE" val="297006724"/>
</p:tagLst>
</file>

<file path=ppt/theme/theme1.xml><?xml version="1.0" encoding="utf-8"?>
<a:theme xmlns:a="http://schemas.openxmlformats.org/drawingml/2006/main" name="1_1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4230</Words>
  <Application>WPS 演示</Application>
  <PresentationFormat>全屏显示(16:9)</PresentationFormat>
  <Paragraphs>398</Paragraphs>
  <Slides>42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59" baseType="lpstr">
      <vt:lpstr>Arial</vt:lpstr>
      <vt:lpstr>宋体</vt:lpstr>
      <vt:lpstr>Wingdings</vt:lpstr>
      <vt:lpstr>黑体</vt:lpstr>
      <vt:lpstr>楷体_GB2312</vt:lpstr>
      <vt:lpstr>微软雅黑</vt:lpstr>
      <vt:lpstr>Times New Roman</vt:lpstr>
      <vt:lpstr>方正姚体</vt:lpstr>
      <vt:lpstr>楷体</vt:lpstr>
      <vt:lpstr>Arial Unicode MS</vt:lpstr>
      <vt:lpstr>Calibri</vt:lpstr>
      <vt:lpstr>Lucida Sans</vt:lpstr>
      <vt:lpstr>宋体-PUA</vt:lpstr>
      <vt:lpstr>仿宋_GB2312</vt:lpstr>
      <vt:lpstr>Gill Sans</vt:lpstr>
      <vt:lpstr>Courier New</vt:lpstr>
      <vt:lpstr>1_1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微软公司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jinhu.me</dc:creator>
  <cp:lastModifiedBy>Administrator</cp:lastModifiedBy>
  <cp:revision>465</cp:revision>
  <dcterms:created xsi:type="dcterms:W3CDTF">2016-03-25T01:23:00Z</dcterms:created>
  <dcterms:modified xsi:type="dcterms:W3CDTF">2020-03-03T04:11:04Z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2052-11.1.0.9440</vt:lpwstr>
  </property>
</Properties>
</file>