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310" r:id="rId3"/>
    <p:sldId id="312" r:id="rId4"/>
    <p:sldId id="259" r:id="rId5"/>
    <p:sldId id="337" r:id="rId6"/>
    <p:sldId id="361" r:id="rId7"/>
    <p:sldId id="362" r:id="rId8"/>
    <p:sldId id="363" r:id="rId9"/>
    <p:sldId id="364" r:id="rId10"/>
    <p:sldId id="365" r:id="rId11"/>
    <p:sldId id="366" r:id="rId12"/>
    <p:sldId id="367" r:id="rId13"/>
    <p:sldId id="368" r:id="rId14"/>
    <p:sldId id="369" r:id="rId15"/>
    <p:sldId id="370" r:id="rId16"/>
    <p:sldId id="371" r:id="rId17"/>
    <p:sldId id="372" r:id="rId18"/>
    <p:sldId id="316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93AD"/>
    <a:srgbClr val="DC9897"/>
    <a:srgbClr val="E67E81"/>
    <a:srgbClr val="F5F6F8"/>
    <a:srgbClr val="8C9676"/>
    <a:srgbClr val="F7F6E2"/>
    <a:srgbClr val="F3A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6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14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BEBFA-BA2A-4AF0-A0DB-F9E0A31772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D9D41-DB9B-403D-8E22-2F8155A3AD7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9483-A7B8-4D66-9230-4F7A492632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09F2-7AEC-43BC-A7CA-11D13D0D84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9483-A7B8-4D66-9230-4F7A492632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09F2-7AEC-43BC-A7CA-11D13D0D84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9483-A7B8-4D66-9230-4F7A492632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09F2-7AEC-43BC-A7CA-11D13D0D84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9483-A7B8-4D66-9230-4F7A492632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09F2-7AEC-43BC-A7CA-11D13D0D84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9483-A7B8-4D66-9230-4F7A492632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09F2-7AEC-43BC-A7CA-11D13D0D84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9483-A7B8-4D66-9230-4F7A492632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09F2-7AEC-43BC-A7CA-11D13D0D84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9483-A7B8-4D66-9230-4F7A492632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09F2-7AEC-43BC-A7CA-11D13D0D84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9483-A7B8-4D66-9230-4F7A492632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09F2-7AEC-43BC-A7CA-11D13D0D84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9483-A7B8-4D66-9230-4F7A492632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09F2-7AEC-43BC-A7CA-11D13D0D84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9483-A7B8-4D66-9230-4F7A492632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09F2-7AEC-43BC-A7CA-11D13D0D84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9483-A7B8-4D66-9230-4F7A492632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09F2-7AEC-43BC-A7CA-11D13D0D84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39483-A7B8-4D66-9230-4F7A492632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F09F2-7AEC-43BC-A7CA-11D13D0D84B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24000" y="-13335"/>
            <a:ext cx="9144000" cy="6858000"/>
          </a:xfrm>
          <a:prstGeom prst="rect">
            <a:avLst/>
          </a:prstGeom>
          <a:solidFill>
            <a:srgbClr val="F5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0" t="17303" r="30741" b="403"/>
          <a:stretch>
            <a:fillRect/>
          </a:stretch>
        </p:blipFill>
        <p:spPr>
          <a:xfrm>
            <a:off x="8738870" y="-19050"/>
            <a:ext cx="3448050" cy="68770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67380" y="1711960"/>
            <a:ext cx="585787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6000" dirty="0">
                <a:ln>
                  <a:solidFill>
                    <a:schemeClr val="bg1"/>
                  </a:solidFill>
                </a:ln>
                <a:solidFill>
                  <a:srgbClr val="DC9897"/>
                </a:solidFill>
                <a:effectLst/>
                <a:latin typeface="方正水柱简体" panose="03000509000000000000" charset="-122"/>
                <a:ea typeface="方正水柱简体" panose="03000509000000000000" charset="-122"/>
                <a:cs typeface="方正水柱简体" panose="03000509000000000000" charset="-122"/>
              </a:rPr>
              <a:t>综合性学习 </a:t>
            </a:r>
            <a:endParaRPr lang="zh-CN" altLang="en-US" sz="6000" dirty="0">
              <a:ln>
                <a:solidFill>
                  <a:schemeClr val="bg1"/>
                </a:solidFill>
              </a:ln>
              <a:solidFill>
                <a:srgbClr val="DC9897"/>
              </a:solidFill>
              <a:effectLst/>
              <a:latin typeface="方正水柱简体" panose="03000509000000000000" charset="-122"/>
              <a:ea typeface="方正水柱简体" panose="03000509000000000000" charset="-122"/>
              <a:cs typeface="方正水柱简体" panose="03000509000000000000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6000" dirty="0">
                <a:ln>
                  <a:solidFill>
                    <a:schemeClr val="bg1"/>
                  </a:solidFill>
                </a:ln>
                <a:solidFill>
                  <a:srgbClr val="DC9897"/>
                </a:solidFill>
                <a:effectLst/>
                <a:latin typeface="方正水柱简体" panose="03000509000000000000" charset="-122"/>
                <a:ea typeface="方正水柱简体" panose="03000509000000000000" charset="-122"/>
                <a:cs typeface="方正水柱简体" panose="03000509000000000000" charset="-122"/>
              </a:rPr>
              <a:t>遨游汉字王国</a:t>
            </a:r>
            <a:endParaRPr lang="zh-CN" altLang="en-US" sz="6000" dirty="0">
              <a:ln>
                <a:solidFill>
                  <a:schemeClr val="bg1"/>
                </a:solidFill>
              </a:ln>
              <a:solidFill>
                <a:srgbClr val="DC9897"/>
              </a:solidFill>
              <a:effectLst/>
              <a:latin typeface="方正水柱简体" panose="03000509000000000000" charset="-122"/>
              <a:ea typeface="方正水柱简体" panose="03000509000000000000" charset="-122"/>
              <a:cs typeface="方正水柱简体" panose="03000509000000000000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6000" dirty="0">
                <a:ln>
                  <a:solidFill>
                    <a:schemeClr val="bg1"/>
                  </a:solidFill>
                </a:ln>
                <a:solidFill>
                  <a:srgbClr val="DC9897"/>
                </a:solidFill>
                <a:effectLst/>
                <a:latin typeface="方正水柱简体" panose="03000509000000000000" charset="-122"/>
                <a:ea typeface="方正水柱简体" panose="03000509000000000000" charset="-122"/>
                <a:cs typeface="方正水柱简体" panose="03000509000000000000" charset="-122"/>
              </a:rPr>
              <a:t>我爱你，汉字</a:t>
            </a:r>
            <a:endParaRPr lang="zh-CN" altLang="en-US" sz="6000" dirty="0">
              <a:ln>
                <a:solidFill>
                  <a:schemeClr val="bg1"/>
                </a:solidFill>
              </a:ln>
              <a:solidFill>
                <a:srgbClr val="DC9897"/>
              </a:solidFill>
              <a:effectLst/>
              <a:latin typeface="方正水柱简体" panose="03000509000000000000" charset="-122"/>
              <a:ea typeface="方正水柱简体" panose="03000509000000000000" charset="-122"/>
              <a:cs typeface="方正水柱简体" panose="03000509000000000000" charset="-122"/>
            </a:endParaRPr>
          </a:p>
        </p:txBody>
      </p:sp>
      <p:sp>
        <p:nvSpPr>
          <p:cNvPr id="11" name="文本框 29"/>
          <p:cNvSpPr txBox="1">
            <a:spLocks noChangeArrowheads="1"/>
          </p:cNvSpPr>
          <p:nvPr/>
        </p:nvSpPr>
        <p:spPr bwMode="auto">
          <a:xfrm>
            <a:off x="4293870" y="5980430"/>
            <a:ext cx="3604260" cy="4514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79" tIns="34289" rIns="68579" bIns="3428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5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语文</a:t>
            </a:r>
            <a:r>
              <a:rPr lang="en-US" altLang="zh-CN" sz="25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·</a:t>
            </a:r>
            <a:r>
              <a:rPr lang="zh-CN" altLang="en-US" sz="25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人教版</a:t>
            </a:r>
            <a:r>
              <a:rPr lang="en-US" altLang="zh-CN" sz="25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·</a:t>
            </a:r>
            <a:r>
              <a:rPr lang="zh-CN" altLang="zh-CN" sz="25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五</a:t>
            </a:r>
            <a:r>
              <a:rPr lang="zh-CN" altLang="en-US" sz="25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年级下</a:t>
            </a:r>
            <a:endParaRPr lang="zh-CN" altLang="en-US" sz="25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文本框 29"/>
          <p:cNvSpPr txBox="1">
            <a:spLocks noChangeArrowheads="1"/>
          </p:cNvSpPr>
          <p:nvPr/>
        </p:nvSpPr>
        <p:spPr bwMode="auto">
          <a:xfrm>
            <a:off x="10487025" y="5126990"/>
            <a:ext cx="1530350" cy="4514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79" tIns="34289" rIns="68579" bIns="3428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5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第一课时</a:t>
            </a:r>
            <a:endParaRPr lang="zh-CN" altLang="en-US" sz="25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454660" y="1367790"/>
            <a:ext cx="11283315" cy="5092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5000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书法欣赏</a:t>
            </a:r>
            <a:endParaRPr lang="zh-CN" altLang="en-US" sz="5000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5000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    让学生仔细观察字体的不同，说说各自的特点，同桌间相互探讨，师适当指点，全班交流感受。然后教师再出示其他具有代表性的书法作品供学生欣赏。</a:t>
            </a:r>
            <a:endParaRPr lang="zh-CN" altLang="en-US" sz="5000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3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77937" b="91213" l="39202" r="513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36" t="76305" r="49141" b="7122"/>
          <a:stretch>
            <a:fillRect/>
          </a:stretch>
        </p:blipFill>
        <p:spPr bwMode="auto">
          <a:xfrm>
            <a:off x="264160" y="128905"/>
            <a:ext cx="1759585" cy="138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 txBox="1"/>
          <p:nvPr/>
        </p:nvSpPr>
        <p:spPr>
          <a:xfrm>
            <a:off x="3289300" y="281305"/>
            <a:ext cx="5612765" cy="972185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zh-CN" sz="5500" b="1" dirty="0" smtClean="0">
                <a:ln>
                  <a:solidFill>
                    <a:schemeClr val="bg1"/>
                  </a:solidFill>
                </a:ln>
                <a:solidFill>
                  <a:srgbClr val="DC9897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整 体 阅 读</a:t>
            </a:r>
            <a:endParaRPr lang="en-US" altLang="zh-CN" sz="5500" b="1" dirty="0" smtClean="0">
              <a:ln>
                <a:solidFill>
                  <a:schemeClr val="bg1"/>
                </a:solidFill>
              </a:ln>
              <a:solidFill>
                <a:srgbClr val="DC9897"/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572135" y="1734185"/>
            <a:ext cx="11048365" cy="4015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70000"/>
              </a:lnSpc>
            </a:pPr>
            <a:r>
              <a:rPr lang="zh-CN" altLang="en-US" sz="5000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《关于李姓的历史和现状的研究报告》</a:t>
            </a:r>
            <a:endParaRPr lang="zh-CN" altLang="en-US" sz="5000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ct val="170000"/>
              </a:lnSpc>
            </a:pPr>
            <a:r>
              <a:rPr lang="zh-CN" altLang="en-US" sz="5000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    学生读完后，思考我们的姓氏还会有哪些历史特点。</a:t>
            </a:r>
            <a:endParaRPr lang="zh-CN" altLang="en-US" sz="5000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3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77937" b="91213" l="39202" r="513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36" t="76305" r="49141" b="7122"/>
          <a:stretch>
            <a:fillRect/>
          </a:stretch>
        </p:blipFill>
        <p:spPr bwMode="auto">
          <a:xfrm>
            <a:off x="264160" y="128905"/>
            <a:ext cx="1759585" cy="138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 txBox="1"/>
          <p:nvPr/>
        </p:nvSpPr>
        <p:spPr>
          <a:xfrm>
            <a:off x="3289300" y="281305"/>
            <a:ext cx="5612765" cy="972185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zh-CN" sz="5500" b="1" dirty="0" smtClean="0">
                <a:ln>
                  <a:solidFill>
                    <a:schemeClr val="bg1"/>
                  </a:solidFill>
                </a:ln>
                <a:solidFill>
                  <a:srgbClr val="DC9897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整 体 阅 读</a:t>
            </a:r>
            <a:endParaRPr lang="en-US" altLang="zh-CN" sz="5500" b="1" dirty="0" smtClean="0">
              <a:ln>
                <a:solidFill>
                  <a:schemeClr val="bg1"/>
                </a:solidFill>
              </a:ln>
              <a:solidFill>
                <a:srgbClr val="DC9897"/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1" t="17303" r="27047" b="403"/>
          <a:stretch>
            <a:fillRect/>
          </a:stretch>
        </p:blipFill>
        <p:spPr>
          <a:xfrm>
            <a:off x="6668997" y="542991"/>
            <a:ext cx="3979953" cy="6315009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503671" y="1541145"/>
            <a:ext cx="6675755" cy="3394933"/>
            <a:chOff x="474461" y="1794638"/>
            <a:chExt cx="6675755" cy="3394933"/>
          </a:xfrm>
        </p:grpSpPr>
        <p:sp>
          <p:nvSpPr>
            <p:cNvPr id="4" name="文本框 3"/>
            <p:cNvSpPr txBox="1"/>
            <p:nvPr/>
          </p:nvSpPr>
          <p:spPr>
            <a:xfrm>
              <a:off x="474461" y="2654428"/>
              <a:ext cx="6675755" cy="1953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5500" dirty="0">
                  <a:solidFill>
                    <a:srgbClr val="DC9897"/>
                  </a:solidFill>
                  <a:latin typeface="方正准圆简体" panose="02010601030101010101" charset="-122"/>
                  <a:ea typeface="方正准圆简体" panose="02010601030101010101" charset="-122"/>
                </a:rPr>
                <a:t>总结拓展</a:t>
              </a:r>
              <a:endParaRPr lang="zh-CN" altLang="en-US" sz="5500" dirty="0">
                <a:solidFill>
                  <a:srgbClr val="DC9897"/>
                </a:solidFill>
                <a:latin typeface="方正准圆简体" panose="02010601030101010101" charset="-122"/>
                <a:ea typeface="方正准圆简体" panose="02010601030101010101" charset="-122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5500" dirty="0">
                  <a:solidFill>
                    <a:srgbClr val="DC9897"/>
                  </a:solidFill>
                  <a:latin typeface="方正准圆简体" panose="02010601030101010101" charset="-122"/>
                  <a:ea typeface="方正准圆简体" panose="02010601030101010101" charset="-122"/>
                </a:rPr>
                <a:t>激发学生探究</a:t>
              </a:r>
              <a:endParaRPr lang="zh-CN" altLang="en-US" sz="5500" dirty="0">
                <a:solidFill>
                  <a:srgbClr val="DC9897"/>
                </a:solidFill>
                <a:latin typeface="方正准圆简体" panose="02010601030101010101" charset="-122"/>
                <a:ea typeface="方正准圆简体" panose="02010601030101010101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 flipV="1">
              <a:off x="4737623" y="5038644"/>
              <a:ext cx="1025706" cy="1"/>
            </a:xfrm>
            <a:prstGeom prst="line">
              <a:avLst/>
            </a:prstGeom>
            <a:ln>
              <a:solidFill>
                <a:srgbClr val="DC98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ontent Placeholder 2"/>
            <p:cNvSpPr txBox="1"/>
            <p:nvPr/>
          </p:nvSpPr>
          <p:spPr>
            <a:xfrm>
              <a:off x="1908970" y="4888573"/>
              <a:ext cx="3854359" cy="300998"/>
            </a:xfrm>
            <a:prstGeom prst="rect">
              <a:avLst/>
            </a:prstGeom>
          </p:spPr>
          <p:txBody>
            <a:bodyPr vert="horz" lIns="121682" tIns="60841" rIns="121682" bIns="6084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altLang="zh-CN" b="1" dirty="0" smtClean="0">
                  <a:solidFill>
                    <a:srgbClr val="DC989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</a:t>
              </a:r>
              <a:r>
                <a:rPr lang="en-US" b="1" dirty="0" smtClean="0">
                  <a:solidFill>
                    <a:srgbClr val="DC989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FOUR</a:t>
              </a:r>
              <a:endParaRPr lang="en-US" b="1" dirty="0">
                <a:solidFill>
                  <a:srgbClr val="DC989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V="1">
              <a:off x="1991566" y="5038541"/>
              <a:ext cx="1025706" cy="1"/>
            </a:xfrm>
            <a:prstGeom prst="line">
              <a:avLst/>
            </a:prstGeom>
            <a:ln>
              <a:solidFill>
                <a:srgbClr val="DC98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/>
            <p:cNvSpPr/>
            <p:nvPr/>
          </p:nvSpPr>
          <p:spPr>
            <a:xfrm>
              <a:off x="3421496" y="1832103"/>
              <a:ext cx="781685" cy="781685"/>
            </a:xfrm>
            <a:prstGeom prst="ellipse">
              <a:avLst/>
            </a:prstGeom>
            <a:solidFill>
              <a:srgbClr val="B593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519286" y="1794638"/>
              <a:ext cx="584200" cy="937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500" dirty="0" smtClean="0">
                  <a:solidFill>
                    <a:schemeClr val="bg1"/>
                  </a:solidFill>
                  <a:latin typeface="华文彩云" panose="02010800040101010101" charset="-122"/>
                  <a:ea typeface="华文彩云" panose="02010800040101010101" charset="-122"/>
                </a:rPr>
                <a:t>4</a:t>
              </a:r>
              <a:endParaRPr lang="en-US" sz="5500" dirty="0">
                <a:solidFill>
                  <a:schemeClr val="bg1"/>
                </a:solidFill>
                <a:latin typeface="华文彩云" panose="02010800040101010101" charset="-122"/>
                <a:ea typeface="华文彩云" panose="02010800040101010101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807085" y="1733550"/>
            <a:ext cx="10577830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5000" b="1" dirty="0">
                <a:solidFill>
                  <a:srgbClr val="E67E81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5000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通过上面内容的学习，我们不仅增长了许多汉字历史和文化方面的知识，而且更增进了对汉字的了解，加深了对汉字的热爱之情。</a:t>
            </a:r>
            <a:endParaRPr lang="zh-CN" altLang="en-US" sz="5000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3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77937" b="91213" l="39202" r="513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36" t="76305" r="49141" b="7122"/>
          <a:stretch>
            <a:fillRect/>
          </a:stretch>
        </p:blipFill>
        <p:spPr bwMode="auto">
          <a:xfrm>
            <a:off x="264160" y="128905"/>
            <a:ext cx="1759585" cy="138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 txBox="1"/>
          <p:nvPr/>
        </p:nvSpPr>
        <p:spPr>
          <a:xfrm>
            <a:off x="3289300" y="281305"/>
            <a:ext cx="5612765" cy="972185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zh-CN" altLang="en-US" sz="5500" b="1" dirty="0" smtClean="0">
                <a:ln>
                  <a:solidFill>
                    <a:schemeClr val="bg1"/>
                  </a:solidFill>
                </a:ln>
                <a:solidFill>
                  <a:srgbClr val="DC9897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总结拓展</a:t>
            </a:r>
            <a:endParaRPr lang="zh-CN" altLang="en-US" sz="5500" b="1" dirty="0" smtClean="0">
              <a:ln>
                <a:solidFill>
                  <a:schemeClr val="bg1"/>
                </a:solidFill>
              </a:ln>
              <a:solidFill>
                <a:srgbClr val="DC9897"/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807085" y="2166620"/>
            <a:ext cx="10577830" cy="3553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5000" b="1" dirty="0">
                <a:solidFill>
                  <a:srgbClr val="E67E81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sz="5000" dirty="0">
                <a:latin typeface="楷体" panose="02010609060101010101" charset="-122"/>
                <a:ea typeface="楷体" panose="02010609060101010101" charset="-122"/>
              </a:rPr>
              <a:t>下节课，我们将围绕这些方面的内容，制定活动计划，开展丰富多彩的学习活动。</a:t>
            </a:r>
            <a:endParaRPr sz="5000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3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77937" b="91213" l="39202" r="513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36" t="76305" r="49141" b="7122"/>
          <a:stretch>
            <a:fillRect/>
          </a:stretch>
        </p:blipFill>
        <p:spPr bwMode="auto">
          <a:xfrm>
            <a:off x="264160" y="128905"/>
            <a:ext cx="1759585" cy="138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 txBox="1"/>
          <p:nvPr/>
        </p:nvSpPr>
        <p:spPr>
          <a:xfrm>
            <a:off x="3289300" y="281305"/>
            <a:ext cx="5612765" cy="972185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zh-CN" altLang="en-US" sz="5500" b="1" dirty="0" smtClean="0">
                <a:ln>
                  <a:solidFill>
                    <a:schemeClr val="bg1"/>
                  </a:solidFill>
                </a:ln>
                <a:solidFill>
                  <a:srgbClr val="DC9897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激发探究</a:t>
            </a:r>
            <a:endParaRPr lang="zh-CN" altLang="en-US" sz="5500" b="1" dirty="0" smtClean="0">
              <a:ln>
                <a:solidFill>
                  <a:schemeClr val="bg1"/>
                </a:solidFill>
              </a:ln>
              <a:solidFill>
                <a:srgbClr val="DC9897"/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1" t="17303" r="27047" b="403"/>
          <a:stretch>
            <a:fillRect/>
          </a:stretch>
        </p:blipFill>
        <p:spPr>
          <a:xfrm>
            <a:off x="6668997" y="542991"/>
            <a:ext cx="3979953" cy="6315009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527685" y="1790065"/>
            <a:ext cx="6675755" cy="3145790"/>
            <a:chOff x="498591" y="1794638"/>
            <a:chExt cx="6675755" cy="3394933"/>
          </a:xfrm>
        </p:grpSpPr>
        <p:sp>
          <p:nvSpPr>
            <p:cNvPr id="4" name="文本框 3"/>
            <p:cNvSpPr txBox="1"/>
            <p:nvPr/>
          </p:nvSpPr>
          <p:spPr>
            <a:xfrm>
              <a:off x="498591" y="3242250"/>
              <a:ext cx="6675755" cy="110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5500" dirty="0">
                  <a:solidFill>
                    <a:srgbClr val="DC9897"/>
                  </a:solidFill>
                  <a:latin typeface="方正准圆简体" panose="02010601030101010101" charset="-122"/>
                  <a:ea typeface="方正准圆简体" panose="02010601030101010101" charset="-122"/>
                </a:rPr>
                <a:t>布置作业</a:t>
              </a:r>
              <a:endParaRPr lang="zh-CN" altLang="en-US" sz="5500" dirty="0">
                <a:solidFill>
                  <a:srgbClr val="DC9897"/>
                </a:solidFill>
                <a:latin typeface="方正准圆简体" panose="02010601030101010101" charset="-122"/>
                <a:ea typeface="方正准圆简体" panose="02010601030101010101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 flipV="1">
              <a:off x="4737623" y="5038644"/>
              <a:ext cx="1025706" cy="1"/>
            </a:xfrm>
            <a:prstGeom prst="line">
              <a:avLst/>
            </a:prstGeom>
            <a:ln>
              <a:solidFill>
                <a:srgbClr val="DC98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ontent Placeholder 2"/>
            <p:cNvSpPr txBox="1"/>
            <p:nvPr/>
          </p:nvSpPr>
          <p:spPr>
            <a:xfrm>
              <a:off x="1908970" y="4888573"/>
              <a:ext cx="3854359" cy="300998"/>
            </a:xfrm>
            <a:prstGeom prst="rect">
              <a:avLst/>
            </a:prstGeom>
          </p:spPr>
          <p:txBody>
            <a:bodyPr vert="horz" lIns="121682" tIns="60841" rIns="121682" bIns="6084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altLang="zh-CN" b="1" dirty="0" smtClean="0">
                  <a:solidFill>
                    <a:srgbClr val="DC989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</a:t>
              </a:r>
              <a:r>
                <a:rPr lang="en-US" b="1" dirty="0" smtClean="0">
                  <a:solidFill>
                    <a:srgbClr val="DC989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FIVE</a:t>
              </a:r>
              <a:endParaRPr lang="en-US" b="1" dirty="0">
                <a:solidFill>
                  <a:srgbClr val="DC989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V="1">
              <a:off x="1991566" y="5038541"/>
              <a:ext cx="1025706" cy="1"/>
            </a:xfrm>
            <a:prstGeom prst="line">
              <a:avLst/>
            </a:prstGeom>
            <a:ln>
              <a:solidFill>
                <a:srgbClr val="DC98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/>
            <p:cNvSpPr/>
            <p:nvPr/>
          </p:nvSpPr>
          <p:spPr>
            <a:xfrm>
              <a:off x="3421496" y="1832103"/>
              <a:ext cx="781685" cy="781685"/>
            </a:xfrm>
            <a:prstGeom prst="ellipse">
              <a:avLst/>
            </a:prstGeom>
            <a:solidFill>
              <a:srgbClr val="B593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519286" y="1794638"/>
              <a:ext cx="584200" cy="1011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500" dirty="0" smtClean="0">
                  <a:solidFill>
                    <a:schemeClr val="bg1"/>
                  </a:solidFill>
                  <a:latin typeface="华文彩云" panose="02010800040101010101" charset="-122"/>
                  <a:ea typeface="华文彩云" panose="02010800040101010101" charset="-122"/>
                </a:rPr>
                <a:t>5</a:t>
              </a:r>
              <a:endParaRPr lang="en-US" sz="5500" dirty="0">
                <a:solidFill>
                  <a:schemeClr val="bg1"/>
                </a:solidFill>
                <a:latin typeface="华文彩云" panose="02010800040101010101" charset="-122"/>
                <a:ea typeface="华文彩云" panose="02010800040101010101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807085" y="2166620"/>
            <a:ext cx="10577830" cy="296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5500" b="1" dirty="0">
                <a:solidFill>
                  <a:srgbClr val="E67E81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sz="5500" b="1" dirty="0">
                <a:latin typeface="楷体" panose="02010609060101010101" charset="-122"/>
                <a:ea typeface="楷体" panose="02010609060101010101" charset="-122"/>
              </a:rPr>
              <a:t>搜集关于汉字历史和文化方面的更多资料。</a:t>
            </a:r>
            <a:endParaRPr sz="55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3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77937" b="91213" l="39202" r="513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36" t="76305" r="49141" b="7122"/>
          <a:stretch>
            <a:fillRect/>
          </a:stretch>
        </p:blipFill>
        <p:spPr bwMode="auto">
          <a:xfrm>
            <a:off x="264160" y="128905"/>
            <a:ext cx="1759585" cy="138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 txBox="1"/>
          <p:nvPr/>
        </p:nvSpPr>
        <p:spPr>
          <a:xfrm>
            <a:off x="3289300" y="281305"/>
            <a:ext cx="5612765" cy="972185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zh-CN" altLang="en-US" sz="5500" b="1" dirty="0" smtClean="0">
                <a:ln>
                  <a:solidFill>
                    <a:schemeClr val="bg1"/>
                  </a:solidFill>
                </a:ln>
                <a:solidFill>
                  <a:srgbClr val="DC9897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作  业</a:t>
            </a:r>
            <a:endParaRPr lang="zh-CN" altLang="en-US" sz="5500" b="1" dirty="0" smtClean="0">
              <a:ln>
                <a:solidFill>
                  <a:schemeClr val="bg1"/>
                </a:solidFill>
              </a:ln>
              <a:solidFill>
                <a:srgbClr val="DC9897"/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F5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2" t="17303" b="403"/>
          <a:stretch>
            <a:fillRect/>
          </a:stretch>
        </p:blipFill>
        <p:spPr>
          <a:xfrm>
            <a:off x="219361" y="-9525"/>
            <a:ext cx="7162800" cy="687705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286760" y="661035"/>
            <a:ext cx="5618480" cy="5507990"/>
            <a:chOff x="714345" y="3084885"/>
            <a:chExt cx="4995863" cy="5507990"/>
          </a:xfrm>
        </p:grpSpPr>
        <p:sp>
          <p:nvSpPr>
            <p:cNvPr id="5" name="文本框 4"/>
            <p:cNvSpPr txBox="1"/>
            <p:nvPr/>
          </p:nvSpPr>
          <p:spPr>
            <a:xfrm>
              <a:off x="714345" y="3084885"/>
              <a:ext cx="4995863" cy="5507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8800" dirty="0" smtClean="0">
                  <a:solidFill>
                    <a:srgbClr val="DC9897"/>
                  </a:solidFill>
                  <a:latin typeface="华文行楷" panose="02010800040101010101" charset="-122"/>
                  <a:ea typeface="华文行楷" panose="02010800040101010101" charset="-122"/>
                </a:rPr>
                <a:t>谢</a:t>
              </a:r>
              <a:endParaRPr lang="zh-CN" altLang="en-US" sz="8800" dirty="0" smtClean="0">
                <a:solidFill>
                  <a:srgbClr val="DC9897"/>
                </a:solidFill>
                <a:latin typeface="华文行楷" panose="02010800040101010101" charset="-122"/>
                <a:ea typeface="华文行楷" panose="02010800040101010101" charset="-122"/>
              </a:endParaRPr>
            </a:p>
            <a:p>
              <a:pPr algn="dist"/>
              <a:r>
                <a:rPr lang="zh-CN" altLang="en-US" sz="8800" dirty="0" smtClean="0">
                  <a:solidFill>
                    <a:srgbClr val="DC9897"/>
                  </a:solidFill>
                  <a:latin typeface="华文行楷" panose="02010800040101010101" charset="-122"/>
                  <a:ea typeface="华文行楷" panose="02010800040101010101" charset="-122"/>
                </a:rPr>
                <a:t>谢</a:t>
              </a:r>
              <a:endParaRPr lang="zh-CN" altLang="en-US" sz="8800" dirty="0" smtClean="0">
                <a:solidFill>
                  <a:srgbClr val="DC9897"/>
                </a:solidFill>
                <a:latin typeface="华文行楷" panose="02010800040101010101" charset="-122"/>
                <a:ea typeface="华文行楷" panose="02010800040101010101" charset="-122"/>
              </a:endParaRPr>
            </a:p>
            <a:p>
              <a:pPr algn="dist"/>
              <a:r>
                <a:rPr lang="zh-CN" altLang="en-US" sz="8800" dirty="0" smtClean="0">
                  <a:solidFill>
                    <a:srgbClr val="DC9897"/>
                  </a:solidFill>
                  <a:latin typeface="华文行楷" panose="02010800040101010101" charset="-122"/>
                  <a:ea typeface="华文行楷" panose="02010800040101010101" charset="-122"/>
                </a:rPr>
                <a:t>观</a:t>
              </a:r>
              <a:endParaRPr lang="zh-CN" altLang="en-US" sz="8800" dirty="0" smtClean="0">
                <a:solidFill>
                  <a:srgbClr val="DC9897"/>
                </a:solidFill>
                <a:latin typeface="华文行楷" panose="02010800040101010101" charset="-122"/>
                <a:ea typeface="华文行楷" panose="02010800040101010101" charset="-122"/>
              </a:endParaRPr>
            </a:p>
            <a:p>
              <a:pPr algn="dist"/>
              <a:r>
                <a:rPr lang="zh-CN" altLang="en-US" sz="8800" dirty="0" smtClean="0">
                  <a:solidFill>
                    <a:srgbClr val="DC9897"/>
                  </a:solidFill>
                  <a:latin typeface="华文行楷" panose="02010800040101010101" charset="-122"/>
                  <a:ea typeface="华文行楷" panose="02010800040101010101" charset="-122"/>
                </a:rPr>
                <a:t>看</a:t>
              </a:r>
              <a:endParaRPr lang="zh-CN" altLang="en-US" sz="8800" dirty="0" smtClean="0">
                <a:solidFill>
                  <a:srgbClr val="DC9897"/>
                </a:solidFill>
                <a:latin typeface="华文行楷" panose="02010800040101010101" charset="-122"/>
                <a:ea typeface="华文行楷" panose="02010800040101010101" charset="-122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1930562" y="4735885"/>
              <a:ext cx="429685" cy="2144395"/>
            </a:xfrm>
            <a:prstGeom prst="line">
              <a:avLst/>
            </a:prstGeom>
            <a:ln>
              <a:solidFill>
                <a:srgbClr val="DC98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直接连接符 9"/>
          <p:cNvCxnSpPr/>
          <p:nvPr/>
        </p:nvCxnSpPr>
        <p:spPr>
          <a:xfrm>
            <a:off x="7029450" y="958850"/>
            <a:ext cx="872490" cy="4208145"/>
          </a:xfrm>
          <a:prstGeom prst="line">
            <a:avLst/>
          </a:prstGeom>
          <a:ln>
            <a:solidFill>
              <a:srgbClr val="DC9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7251065" y="1193800"/>
            <a:ext cx="872490" cy="4208145"/>
          </a:xfrm>
          <a:prstGeom prst="line">
            <a:avLst/>
          </a:prstGeom>
          <a:ln>
            <a:solidFill>
              <a:srgbClr val="DC9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1" t="17303" r="27047" b="403"/>
          <a:stretch>
            <a:fillRect/>
          </a:stretch>
        </p:blipFill>
        <p:spPr>
          <a:xfrm>
            <a:off x="6668997" y="542991"/>
            <a:ext cx="3979953" cy="6315009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998461" y="1786255"/>
            <a:ext cx="4512421" cy="2566258"/>
            <a:chOff x="474461" y="1565403"/>
            <a:chExt cx="4512421" cy="2566258"/>
          </a:xfrm>
        </p:grpSpPr>
        <p:sp>
          <p:nvSpPr>
            <p:cNvPr id="4" name="文本框 3"/>
            <p:cNvSpPr txBox="1"/>
            <p:nvPr/>
          </p:nvSpPr>
          <p:spPr>
            <a:xfrm>
              <a:off x="474461" y="2654301"/>
              <a:ext cx="4512421" cy="937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500" dirty="0">
                  <a:solidFill>
                    <a:srgbClr val="DC9897"/>
                  </a:solidFill>
                  <a:latin typeface="方正准圆简体" panose="02010601030101010101" charset="-122"/>
                  <a:ea typeface="方正准圆简体" panose="02010601030101010101" charset="-122"/>
                  <a:cs typeface="方正准圆简体" panose="02010601030101010101" charset="-122"/>
                </a:rPr>
                <a:t>谈 话 导 入</a:t>
              </a:r>
              <a:endParaRPr lang="zh-CN" altLang="en-US" sz="5500" dirty="0">
                <a:solidFill>
                  <a:srgbClr val="DC9897"/>
                </a:solidFill>
                <a:latin typeface="方正准圆简体" panose="02010601030101010101" charset="-122"/>
                <a:ea typeface="方正准圆简体" panose="02010601030101010101" charset="-122"/>
                <a:cs typeface="方正准圆简体" panose="02010601030101010101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 flipV="1">
              <a:off x="3519058" y="3972479"/>
              <a:ext cx="1025706" cy="1"/>
            </a:xfrm>
            <a:prstGeom prst="line">
              <a:avLst/>
            </a:prstGeom>
            <a:ln>
              <a:solidFill>
                <a:srgbClr val="DC98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ontent Placeholder 2"/>
            <p:cNvSpPr txBox="1"/>
            <p:nvPr/>
          </p:nvSpPr>
          <p:spPr>
            <a:xfrm>
              <a:off x="802800" y="3830663"/>
              <a:ext cx="3854359" cy="300998"/>
            </a:xfrm>
            <a:prstGeom prst="rect">
              <a:avLst/>
            </a:prstGeom>
          </p:spPr>
          <p:txBody>
            <a:bodyPr vert="horz" lIns="121682" tIns="60841" rIns="121682" bIns="6084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altLang="zh-CN" b="1" dirty="0" smtClean="0">
                  <a:solidFill>
                    <a:srgbClr val="DC989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ONE</a:t>
              </a:r>
              <a:endParaRPr lang="zh-CN" altLang="en-US" b="1" dirty="0">
                <a:solidFill>
                  <a:srgbClr val="DC989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V="1">
              <a:off x="885396" y="3980631"/>
              <a:ext cx="1025706" cy="1"/>
            </a:xfrm>
            <a:prstGeom prst="line">
              <a:avLst/>
            </a:prstGeom>
            <a:ln>
              <a:solidFill>
                <a:srgbClr val="DC98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/>
            <p:cNvSpPr/>
            <p:nvPr/>
          </p:nvSpPr>
          <p:spPr>
            <a:xfrm>
              <a:off x="2340091" y="1602868"/>
              <a:ext cx="781685" cy="781685"/>
            </a:xfrm>
            <a:prstGeom prst="ellipse">
              <a:avLst/>
            </a:prstGeom>
            <a:solidFill>
              <a:srgbClr val="B593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437881" y="1565403"/>
              <a:ext cx="584200" cy="937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500" dirty="0" smtClean="0">
                  <a:solidFill>
                    <a:schemeClr val="bg1"/>
                  </a:solidFill>
                  <a:latin typeface="华文彩云" panose="02010800040101010101" charset="-122"/>
                  <a:ea typeface="华文彩云" panose="02010800040101010101" charset="-122"/>
                </a:rPr>
                <a:t>1</a:t>
              </a:r>
              <a:endParaRPr lang="zh-CN" altLang="en-US" sz="5500" dirty="0">
                <a:solidFill>
                  <a:schemeClr val="bg1"/>
                </a:solidFill>
                <a:latin typeface="华文彩云" panose="02010800040101010101" charset="-122"/>
                <a:ea typeface="华文彩云" panose="02010800040101010101" charset="-122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807085" y="1113155"/>
            <a:ext cx="10577830" cy="5507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4000" b="1" dirty="0">
                <a:solidFill>
                  <a:srgbClr val="E67E81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4000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前面几节课，大家通过搜集、整理、交流，进行了第一个阶段的综合性学习。下面，我们将继续进行综合性学习。同学们，汉字不光神奇、有趣，还有着悠久的历史，蕴含着丰富的文化。只要我们主动地了解，积极地搜集资料，相信大家一定会更多地了解汉字。那么，在汉字几千年的历史中，到底有哪些值得我们去了解呢？让我们一同走进课本吧！</a:t>
            </a:r>
            <a:endParaRPr lang="zh-CN" altLang="en-US" sz="4000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3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77937" b="91213" l="39202" r="513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36" t="76305" r="49141" b="7122"/>
          <a:stretch>
            <a:fillRect/>
          </a:stretch>
        </p:blipFill>
        <p:spPr bwMode="auto">
          <a:xfrm>
            <a:off x="264160" y="128905"/>
            <a:ext cx="1759585" cy="138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 txBox="1"/>
          <p:nvPr/>
        </p:nvSpPr>
        <p:spPr>
          <a:xfrm>
            <a:off x="3289300" y="281305"/>
            <a:ext cx="5612765" cy="680085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zh-CN" sz="5500" b="1" dirty="0" smtClean="0">
                <a:ln>
                  <a:solidFill>
                    <a:schemeClr val="bg1"/>
                  </a:solidFill>
                </a:ln>
                <a:solidFill>
                  <a:srgbClr val="DC9897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“我爱你，汉字”</a:t>
            </a:r>
            <a:endParaRPr lang="en-US" altLang="zh-CN" sz="5500" b="1" dirty="0" smtClean="0">
              <a:ln>
                <a:solidFill>
                  <a:schemeClr val="bg1"/>
                </a:solidFill>
              </a:ln>
              <a:solidFill>
                <a:srgbClr val="DC9897"/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1" t="17303" r="27047" b="403"/>
          <a:stretch>
            <a:fillRect/>
          </a:stretch>
        </p:blipFill>
        <p:spPr>
          <a:xfrm>
            <a:off x="6668997" y="542991"/>
            <a:ext cx="3979953" cy="6315009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503671" y="1541145"/>
            <a:ext cx="6675755" cy="3394933"/>
            <a:chOff x="474461" y="1794638"/>
            <a:chExt cx="6675755" cy="3394933"/>
          </a:xfrm>
        </p:grpSpPr>
        <p:sp>
          <p:nvSpPr>
            <p:cNvPr id="4" name="文本框 3"/>
            <p:cNvSpPr txBox="1"/>
            <p:nvPr/>
          </p:nvSpPr>
          <p:spPr>
            <a:xfrm>
              <a:off x="474461" y="2654428"/>
              <a:ext cx="6675755" cy="1953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5500" dirty="0">
                  <a:solidFill>
                    <a:srgbClr val="DC9897"/>
                  </a:solidFill>
                  <a:latin typeface="方正准圆简体" panose="02010601030101010101" charset="-122"/>
                  <a:ea typeface="方正准圆简体" panose="02010601030101010101" charset="-122"/>
                </a:rPr>
                <a:t>整体阅读</a:t>
              </a:r>
              <a:endParaRPr lang="zh-CN" altLang="en-US" sz="5500" dirty="0">
                <a:solidFill>
                  <a:srgbClr val="DC9897"/>
                </a:solidFill>
                <a:latin typeface="方正准圆简体" panose="02010601030101010101" charset="-122"/>
                <a:ea typeface="方正准圆简体" panose="02010601030101010101" charset="-122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5500" dirty="0">
                  <a:solidFill>
                    <a:srgbClr val="DC9897"/>
                  </a:solidFill>
                  <a:latin typeface="方正准圆简体" panose="02010601030101010101" charset="-122"/>
                  <a:ea typeface="方正准圆简体" panose="02010601030101010101" charset="-122"/>
                </a:rPr>
                <a:t>了解汉字文化</a:t>
              </a:r>
              <a:endParaRPr lang="zh-CN" altLang="en-US" sz="5500" dirty="0">
                <a:solidFill>
                  <a:srgbClr val="DC9897"/>
                </a:solidFill>
                <a:latin typeface="方正准圆简体" panose="02010601030101010101" charset="-122"/>
                <a:ea typeface="方正准圆简体" panose="02010601030101010101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 flipV="1">
              <a:off x="4737623" y="5038644"/>
              <a:ext cx="1025706" cy="1"/>
            </a:xfrm>
            <a:prstGeom prst="line">
              <a:avLst/>
            </a:prstGeom>
            <a:ln>
              <a:solidFill>
                <a:srgbClr val="DC98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ontent Placeholder 2"/>
            <p:cNvSpPr txBox="1"/>
            <p:nvPr/>
          </p:nvSpPr>
          <p:spPr>
            <a:xfrm>
              <a:off x="1908970" y="4888573"/>
              <a:ext cx="3854359" cy="300998"/>
            </a:xfrm>
            <a:prstGeom prst="rect">
              <a:avLst/>
            </a:prstGeom>
          </p:spPr>
          <p:txBody>
            <a:bodyPr vert="horz" lIns="121682" tIns="60841" rIns="121682" bIns="6084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altLang="zh-CN" b="1" dirty="0" smtClean="0">
                  <a:solidFill>
                    <a:srgbClr val="DC989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TWO</a:t>
              </a:r>
              <a:endParaRPr lang="zh-CN" altLang="en-US" b="1" dirty="0">
                <a:solidFill>
                  <a:srgbClr val="DC989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V="1">
              <a:off x="1991566" y="5038541"/>
              <a:ext cx="1025706" cy="1"/>
            </a:xfrm>
            <a:prstGeom prst="line">
              <a:avLst/>
            </a:prstGeom>
            <a:ln>
              <a:solidFill>
                <a:srgbClr val="DC98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/>
            <p:cNvSpPr/>
            <p:nvPr/>
          </p:nvSpPr>
          <p:spPr>
            <a:xfrm>
              <a:off x="3421496" y="1832103"/>
              <a:ext cx="781685" cy="781685"/>
            </a:xfrm>
            <a:prstGeom prst="ellipse">
              <a:avLst/>
            </a:prstGeom>
            <a:solidFill>
              <a:srgbClr val="B593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519286" y="1794638"/>
              <a:ext cx="584200" cy="937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500" dirty="0" smtClean="0">
                  <a:solidFill>
                    <a:schemeClr val="bg1"/>
                  </a:solidFill>
                  <a:latin typeface="华文彩云" panose="02010800040101010101" charset="-122"/>
                  <a:ea typeface="华文彩云" panose="02010800040101010101" charset="-122"/>
                </a:rPr>
                <a:t>2</a:t>
              </a:r>
              <a:endParaRPr lang="en-US" sz="5500" dirty="0">
                <a:solidFill>
                  <a:schemeClr val="bg1"/>
                </a:solidFill>
                <a:latin typeface="华文彩云" panose="02010800040101010101" charset="-122"/>
                <a:ea typeface="华文彩云" panose="02010800040101010101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807085" y="1733550"/>
            <a:ext cx="10577830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5000" b="1" dirty="0">
                <a:solidFill>
                  <a:srgbClr val="E67E81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5000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首先，请大家一起走进课本第4</a:t>
            </a:r>
            <a:r>
              <a:rPr lang="en-US" altLang="zh-CN" sz="5000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7</a:t>
            </a:r>
            <a:r>
              <a:rPr lang="zh-CN" altLang="en-US" sz="5000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～5</a:t>
            </a:r>
            <a:r>
              <a:rPr lang="en-US" altLang="zh-CN" sz="5000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2</a:t>
            </a:r>
            <a:r>
              <a:rPr lang="zh-CN" altLang="en-US" sz="5000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页，让我们共同阅读“阅读材料1～4”，具体地了解汉字的历史和文化吧。</a:t>
            </a:r>
            <a:endParaRPr lang="zh-CN" altLang="en-US" sz="5000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3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77937" b="91213" l="39202" r="513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36" t="76305" r="49141" b="7122"/>
          <a:stretch>
            <a:fillRect/>
          </a:stretch>
        </p:blipFill>
        <p:spPr bwMode="auto">
          <a:xfrm>
            <a:off x="264160" y="128905"/>
            <a:ext cx="1759585" cy="138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 txBox="1"/>
          <p:nvPr/>
        </p:nvSpPr>
        <p:spPr>
          <a:xfrm>
            <a:off x="3289300" y="281305"/>
            <a:ext cx="5612765" cy="972185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zh-CN" sz="5500" b="1" dirty="0" smtClean="0">
                <a:ln>
                  <a:solidFill>
                    <a:schemeClr val="bg1"/>
                  </a:solidFill>
                </a:ln>
                <a:solidFill>
                  <a:srgbClr val="DC9897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整 体 阅 读</a:t>
            </a:r>
            <a:endParaRPr lang="en-US" altLang="zh-CN" sz="5500" b="1" dirty="0" smtClean="0">
              <a:ln>
                <a:solidFill>
                  <a:schemeClr val="bg1"/>
                </a:solidFill>
              </a:ln>
              <a:solidFill>
                <a:srgbClr val="DC9897"/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77937" b="91213" l="39202" r="513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36" t="76305" r="49141" b="7122"/>
          <a:stretch>
            <a:fillRect/>
          </a:stretch>
        </p:blipFill>
        <p:spPr bwMode="auto">
          <a:xfrm>
            <a:off x="264160" y="128905"/>
            <a:ext cx="1759585" cy="138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 txBox="1"/>
          <p:nvPr/>
        </p:nvSpPr>
        <p:spPr>
          <a:xfrm>
            <a:off x="3289300" y="281305"/>
            <a:ext cx="5612765" cy="972185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zh-CN" sz="5500" b="1" dirty="0" smtClean="0">
                <a:ln>
                  <a:solidFill>
                    <a:schemeClr val="bg1"/>
                  </a:solidFill>
                </a:ln>
                <a:solidFill>
                  <a:srgbClr val="DC9897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整 体 阅 读</a:t>
            </a:r>
            <a:endParaRPr lang="en-US" altLang="zh-CN" sz="5500" b="1" dirty="0" smtClean="0">
              <a:ln>
                <a:solidFill>
                  <a:schemeClr val="bg1"/>
                </a:solidFill>
              </a:ln>
              <a:solidFill>
                <a:srgbClr val="DC9897"/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06450" y="1432560"/>
            <a:ext cx="10577830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60000"/>
              </a:lnSpc>
            </a:pPr>
            <a:r>
              <a:rPr lang="zh-CN" altLang="en-US" sz="5000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阅读要求</a:t>
            </a:r>
            <a:endParaRPr lang="zh-CN" altLang="en-US" sz="5000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ct val="160000"/>
              </a:lnSpc>
            </a:pPr>
            <a:r>
              <a:rPr lang="zh-CN" altLang="en-US" sz="5000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（1）认真阅读“阅读材料1～4”。</a:t>
            </a:r>
            <a:endParaRPr lang="zh-CN" altLang="en-US" sz="5000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ct val="160000"/>
              </a:lnSpc>
            </a:pPr>
            <a:r>
              <a:rPr lang="zh-CN" altLang="en-US" sz="5000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（2）思考：这四则材料分别从哪些方面介绍汉字的历史和文化的?</a:t>
            </a:r>
            <a:endParaRPr lang="zh-CN" altLang="en-US" sz="5000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1" t="17303" r="27047" b="403"/>
          <a:stretch>
            <a:fillRect/>
          </a:stretch>
        </p:blipFill>
        <p:spPr>
          <a:xfrm>
            <a:off x="6668997" y="542991"/>
            <a:ext cx="3979953" cy="6315009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503671" y="1541145"/>
            <a:ext cx="6675755" cy="3394933"/>
            <a:chOff x="474461" y="1794638"/>
            <a:chExt cx="6675755" cy="3394933"/>
          </a:xfrm>
        </p:grpSpPr>
        <p:sp>
          <p:nvSpPr>
            <p:cNvPr id="4" name="文本框 3"/>
            <p:cNvSpPr txBox="1"/>
            <p:nvPr/>
          </p:nvSpPr>
          <p:spPr>
            <a:xfrm>
              <a:off x="474461" y="2654428"/>
              <a:ext cx="6675755" cy="1953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5500" dirty="0">
                  <a:solidFill>
                    <a:srgbClr val="DC9897"/>
                  </a:solidFill>
                  <a:latin typeface="方正准圆简体" panose="02010601030101010101" charset="-122"/>
                  <a:ea typeface="方正准圆简体" panose="02010601030101010101" charset="-122"/>
                </a:rPr>
                <a:t>学生汇报</a:t>
              </a:r>
              <a:endParaRPr lang="zh-CN" altLang="en-US" sz="5500" dirty="0">
                <a:solidFill>
                  <a:srgbClr val="DC9897"/>
                </a:solidFill>
                <a:latin typeface="方正准圆简体" panose="02010601030101010101" charset="-122"/>
                <a:ea typeface="方正准圆简体" panose="02010601030101010101" charset="-122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5500" dirty="0">
                  <a:solidFill>
                    <a:srgbClr val="DC9897"/>
                  </a:solidFill>
                  <a:latin typeface="方正准圆简体" panose="02010601030101010101" charset="-122"/>
                  <a:ea typeface="方正准圆简体" panose="02010601030101010101" charset="-122"/>
                </a:rPr>
                <a:t>教师点拨</a:t>
              </a:r>
              <a:endParaRPr lang="zh-CN" altLang="en-US" sz="5500" dirty="0">
                <a:solidFill>
                  <a:srgbClr val="DC9897"/>
                </a:solidFill>
                <a:latin typeface="方正准圆简体" panose="02010601030101010101" charset="-122"/>
                <a:ea typeface="方正准圆简体" panose="02010601030101010101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 flipV="1">
              <a:off x="4737623" y="5038644"/>
              <a:ext cx="1025706" cy="1"/>
            </a:xfrm>
            <a:prstGeom prst="line">
              <a:avLst/>
            </a:prstGeom>
            <a:ln>
              <a:solidFill>
                <a:srgbClr val="DC98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ontent Placeholder 2"/>
            <p:cNvSpPr txBox="1"/>
            <p:nvPr/>
          </p:nvSpPr>
          <p:spPr>
            <a:xfrm>
              <a:off x="1908970" y="4888573"/>
              <a:ext cx="3854359" cy="300998"/>
            </a:xfrm>
            <a:prstGeom prst="rect">
              <a:avLst/>
            </a:prstGeom>
          </p:spPr>
          <p:txBody>
            <a:bodyPr vert="horz" lIns="121682" tIns="60841" rIns="121682" bIns="6084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altLang="zh-CN" b="1" dirty="0" smtClean="0">
                  <a:solidFill>
                    <a:srgbClr val="DC989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THREE</a:t>
              </a:r>
              <a:endParaRPr lang="zh-CN" altLang="en-US" b="1" dirty="0">
                <a:solidFill>
                  <a:srgbClr val="DC989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V="1">
              <a:off x="1991566" y="5038541"/>
              <a:ext cx="1025706" cy="1"/>
            </a:xfrm>
            <a:prstGeom prst="line">
              <a:avLst/>
            </a:prstGeom>
            <a:ln>
              <a:solidFill>
                <a:srgbClr val="DC98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/>
            <p:cNvSpPr/>
            <p:nvPr/>
          </p:nvSpPr>
          <p:spPr>
            <a:xfrm>
              <a:off x="3421496" y="1832103"/>
              <a:ext cx="781685" cy="781685"/>
            </a:xfrm>
            <a:prstGeom prst="ellipse">
              <a:avLst/>
            </a:prstGeom>
            <a:solidFill>
              <a:srgbClr val="B593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519286" y="1794638"/>
              <a:ext cx="584200" cy="937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500" dirty="0" smtClean="0">
                  <a:solidFill>
                    <a:schemeClr val="bg1"/>
                  </a:solidFill>
                  <a:latin typeface="华文彩云" panose="02010800040101010101" charset="-122"/>
                  <a:ea typeface="华文彩云" panose="02010800040101010101" charset="-122"/>
                </a:rPr>
                <a:t>3</a:t>
              </a:r>
              <a:endParaRPr lang="en-US" sz="5500" dirty="0">
                <a:solidFill>
                  <a:schemeClr val="bg1"/>
                </a:solidFill>
                <a:latin typeface="华文彩云" panose="02010800040101010101" charset="-122"/>
                <a:ea typeface="华文彩云" panose="02010800040101010101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572135" y="1367790"/>
            <a:ext cx="11048365" cy="5092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5000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《汉字字体的演变》</a:t>
            </a:r>
            <a:endParaRPr lang="zh-CN" altLang="en-US" sz="5000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5000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    先让学生观察，然后请学生说一说演变的过程，教师再另找一两个汉字的演变，让学生进一步体会中国汉字演变的规律。</a:t>
            </a:r>
            <a:endParaRPr lang="zh-CN" altLang="en-US" sz="5000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3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77937" b="91213" l="39202" r="513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36" t="76305" r="49141" b="7122"/>
          <a:stretch>
            <a:fillRect/>
          </a:stretch>
        </p:blipFill>
        <p:spPr bwMode="auto">
          <a:xfrm>
            <a:off x="264160" y="128905"/>
            <a:ext cx="1759585" cy="138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 txBox="1"/>
          <p:nvPr/>
        </p:nvSpPr>
        <p:spPr>
          <a:xfrm>
            <a:off x="3289300" y="281305"/>
            <a:ext cx="5612765" cy="972185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zh-CN" sz="5500" b="1" dirty="0" smtClean="0">
                <a:ln>
                  <a:solidFill>
                    <a:schemeClr val="bg1"/>
                  </a:solidFill>
                </a:ln>
                <a:solidFill>
                  <a:srgbClr val="DC9897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整 体 阅 读</a:t>
            </a:r>
            <a:endParaRPr lang="en-US" altLang="zh-CN" sz="5500" b="1" dirty="0" smtClean="0">
              <a:ln>
                <a:solidFill>
                  <a:schemeClr val="bg1"/>
                </a:solidFill>
              </a:ln>
              <a:solidFill>
                <a:srgbClr val="DC9897"/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572135" y="1784350"/>
            <a:ext cx="11048365" cy="4015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70000"/>
              </a:lnSpc>
            </a:pPr>
            <a:r>
              <a:rPr lang="zh-CN" altLang="en-US" sz="5000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《甲骨文的发现》</a:t>
            </a:r>
            <a:endParaRPr lang="zh-CN" altLang="en-US" sz="5000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ct val="170000"/>
              </a:lnSpc>
            </a:pPr>
            <a:r>
              <a:rPr lang="zh-CN" altLang="en-US" sz="5000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    先让学生自己阅读，然后请学生在小组内互相讨论。</a:t>
            </a:r>
            <a:endParaRPr lang="zh-CN" altLang="en-US" sz="5000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3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77937" b="91213" l="39202" r="513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36" t="76305" r="49141" b="7122"/>
          <a:stretch>
            <a:fillRect/>
          </a:stretch>
        </p:blipFill>
        <p:spPr bwMode="auto">
          <a:xfrm>
            <a:off x="264160" y="128905"/>
            <a:ext cx="1759585" cy="138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 txBox="1"/>
          <p:nvPr/>
        </p:nvSpPr>
        <p:spPr>
          <a:xfrm>
            <a:off x="3289300" y="281305"/>
            <a:ext cx="5612765" cy="972185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zh-CN" sz="5500" b="1" dirty="0" smtClean="0">
                <a:ln>
                  <a:solidFill>
                    <a:schemeClr val="bg1"/>
                  </a:solidFill>
                </a:ln>
                <a:solidFill>
                  <a:srgbClr val="DC9897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整 体 阅 读</a:t>
            </a:r>
            <a:endParaRPr lang="en-US" altLang="zh-CN" sz="5500" b="1" dirty="0" smtClean="0">
              <a:ln>
                <a:solidFill>
                  <a:schemeClr val="bg1"/>
                </a:solidFill>
              </a:ln>
              <a:solidFill>
                <a:srgbClr val="DC9897"/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796</Words>
  <Application>WPS 演示</Application>
  <PresentationFormat>自定义</PresentationFormat>
  <Paragraphs>92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Arial</vt:lpstr>
      <vt:lpstr>宋体</vt:lpstr>
      <vt:lpstr>Wingdings</vt:lpstr>
      <vt:lpstr>方正水柱简体</vt:lpstr>
      <vt:lpstr>微软雅黑</vt:lpstr>
      <vt:lpstr>方正准圆简体</vt:lpstr>
      <vt:lpstr>华文彩云</vt:lpstr>
      <vt:lpstr>楷体</vt:lpstr>
      <vt:lpstr>楷体_GB2312</vt:lpstr>
      <vt:lpstr>华文隶书</vt:lpstr>
      <vt:lpstr>华文行楷</vt:lpstr>
      <vt:lpstr>Calibri</vt:lpstr>
      <vt:lpstr>Lucida Sans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5</cp:revision>
  <dcterms:created xsi:type="dcterms:W3CDTF">2020-01-26T10:52:00Z</dcterms:created>
  <dcterms:modified xsi:type="dcterms:W3CDTF">2020-03-03T05:24:29Z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