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7" r:id="rId3"/>
    <p:sldId id="275" r:id="rId4"/>
    <p:sldId id="276" r:id="rId5"/>
    <p:sldId id="272" r:id="rId6"/>
    <p:sldId id="300" r:id="rId7"/>
    <p:sldId id="292" r:id="rId8"/>
    <p:sldId id="296" r:id="rId9"/>
    <p:sldId id="299" r:id="rId10"/>
    <p:sldId id="297" r:id="rId11"/>
    <p:sldId id="298" r:id="rId12"/>
    <p:sldId id="295" r:id="rId13"/>
    <p:sldId id="293" r:id="rId14"/>
    <p:sldId id="301" r:id="rId15"/>
    <p:sldId id="274" r:id="rId16"/>
    <p:sldId id="281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-96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BC649-1204-43B0-A300-96BDBF9A711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5802E-EFA6-41C3-A7CB-C7F76AAEDB8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52-1458-4402-AE63-D24C0EE75E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C62-2DA5-4966-AA52-41F76E97DB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52-1458-4402-AE63-D24C0EE75E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C62-2DA5-4966-AA52-41F76E97DB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52-1458-4402-AE63-D24C0EE75E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C62-2DA5-4966-AA52-41F76E97DB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3000">
        <p15:prstTrans prst="pageCurlDouble"/>
      </p:transition>
    </mc:Choice>
    <mc:Fallback>
      <p:transition spd="slow" advTm="3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52-1458-4402-AE63-D24C0EE75E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C62-2DA5-4966-AA52-41F76E97DB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52-1458-4402-AE63-D24C0EE75E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C62-2DA5-4966-AA52-41F76E97DB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52-1458-4402-AE63-D24C0EE75E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C62-2DA5-4966-AA52-41F76E97DB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52-1458-4402-AE63-D24C0EE75E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C62-2DA5-4966-AA52-41F76E97DB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52-1458-4402-AE63-D24C0EE75E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C62-2DA5-4966-AA52-41F76E97DB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52-1458-4402-AE63-D24C0EE75E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C62-2DA5-4966-AA52-41F76E97DB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52-1458-4402-AE63-D24C0EE75E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C62-2DA5-4966-AA52-41F76E97DB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A1852-1458-4402-AE63-D24C0EE75E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0C62-2DA5-4966-AA52-41F76E97DB0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A1852-1458-4402-AE63-D24C0EE75E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70C62-2DA5-4966-AA52-41F76E97DB0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.xml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34167" y="0"/>
            <a:ext cx="3123666" cy="3009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32479" b="74872" l="9271" r="7659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875" t="29841" r="22854" b="24285"/>
          <a:stretch>
            <a:fillRect/>
          </a:stretch>
        </p:blipFill>
        <p:spPr>
          <a:xfrm>
            <a:off x="5462620" y="1007804"/>
            <a:ext cx="1266760" cy="174330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727133" y="3429000"/>
            <a:ext cx="473773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水柱简体" panose="03000509000000000000" charset="-122"/>
                <a:ea typeface="方正水柱简体" panose="03000509000000000000" charset="-122"/>
              </a:rPr>
              <a:t>语文丨园地</a:t>
            </a:r>
            <a:endParaRPr lang="zh-CN" altLang="en-US" sz="6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方正水柱简体" panose="03000509000000000000" charset="-122"/>
              <a:ea typeface="方正水柱简体" panose="03000509000000000000" charset="-122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3939442" y="4505186"/>
            <a:ext cx="4313117" cy="12084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zh-CN" altLang="en-US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水柱简体" panose="03000509000000000000" charset="-122"/>
                <a:ea typeface="方正水柱简体" panose="03000509000000000000" charset="-122"/>
              </a:rPr>
              <a:t>四</a:t>
            </a:r>
            <a:endParaRPr lang="zh-CN" altLang="en-US" sz="6600" dirty="0">
              <a:solidFill>
                <a:schemeClr val="tx1">
                  <a:lumMod val="65000"/>
                  <a:lumOff val="35000"/>
                </a:schemeClr>
              </a:solidFill>
              <a:latin typeface="方正水柱简体" panose="03000509000000000000" charset="-122"/>
              <a:ea typeface="方正水柱简体" panose="03000509000000000000" charset="-122"/>
            </a:endParaRPr>
          </a:p>
        </p:txBody>
      </p:sp>
      <p:sp>
        <p:nvSpPr>
          <p:cNvPr id="11" name="文本框 29"/>
          <p:cNvSpPr txBox="1">
            <a:spLocks noChangeArrowheads="1"/>
          </p:cNvSpPr>
          <p:nvPr/>
        </p:nvSpPr>
        <p:spPr bwMode="auto">
          <a:xfrm>
            <a:off x="4294505" y="6129020"/>
            <a:ext cx="3604260" cy="4514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79" tIns="34289" rIns="68579" bIns="3428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5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语文</a:t>
            </a:r>
            <a:r>
              <a:rPr lang="en-US" altLang="zh-CN" sz="25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·</a:t>
            </a:r>
            <a:r>
              <a:rPr lang="zh-CN" altLang="en-US" sz="25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人教版</a:t>
            </a:r>
            <a:r>
              <a:rPr lang="en-US" altLang="zh-CN" sz="25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·</a:t>
            </a:r>
            <a:r>
              <a:rPr lang="zh-CN" altLang="zh-CN" sz="25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五</a:t>
            </a:r>
            <a:r>
              <a:rPr lang="zh-CN" altLang="en-US" sz="25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年级下</a:t>
            </a:r>
            <a:endParaRPr lang="zh-CN" altLang="en-US" sz="25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文本框 29"/>
          <p:cNvSpPr txBox="1">
            <a:spLocks noChangeArrowheads="1"/>
          </p:cNvSpPr>
          <p:nvPr/>
        </p:nvSpPr>
        <p:spPr bwMode="auto">
          <a:xfrm>
            <a:off x="9726295" y="4652010"/>
            <a:ext cx="1530350" cy="4514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79" tIns="34289" rIns="68579" bIns="3428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5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第一课时</a:t>
            </a:r>
            <a:endParaRPr lang="zh-CN" altLang="en-US" sz="2500" b="1" dirty="0" smtClean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47"/>
          <p:cNvSpPr/>
          <p:nvPr/>
        </p:nvSpPr>
        <p:spPr>
          <a:xfrm>
            <a:off x="346710" y="1561465"/>
            <a:ext cx="11522075" cy="5032375"/>
          </a:xfrm>
          <a:prstGeom prst="rect">
            <a:avLst/>
          </a:prstGeom>
          <a:gradFill>
            <a:gsLst>
              <a:gs pos="0">
                <a:srgbClr val="D7F7F4"/>
              </a:gs>
              <a:gs pos="100000">
                <a:srgbClr val="E9E193"/>
              </a:gs>
            </a:gsLst>
            <a:lin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/>
          <a:p>
            <a:pPr algn="l">
              <a:lnSpc>
                <a:spcPct val="190000"/>
              </a:lnSpc>
              <a:defRPr/>
            </a:pPr>
            <a:r>
              <a:rPr lang="en-US" altLang="zh-CN" sz="5500" dirty="0" smtClean="0"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（3）抓住神态“不再从容镇定”</a:t>
            </a:r>
            <a:endParaRPr lang="en-US" altLang="zh-CN" sz="5500" dirty="0" smtClean="0">
              <a:solidFill>
                <a:schemeClr val="tx1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>
              <a:lnSpc>
                <a:spcPct val="190000"/>
              </a:lnSpc>
              <a:defRPr/>
            </a:pPr>
            <a:r>
              <a:rPr lang="en-US" altLang="zh-CN" sz="5500" dirty="0" smtClean="0"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更能验证我们的猜想。</a:t>
            </a:r>
            <a:endParaRPr lang="en-US" altLang="zh-CN" sz="5500" dirty="0" smtClean="0">
              <a:solidFill>
                <a:schemeClr val="tx1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659130" y="1599565"/>
            <a:ext cx="10873740" cy="433578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lgDashDot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4255" y="2282825"/>
            <a:ext cx="10143490" cy="29686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en-US" sz="55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en-US" altLang="zh-CN" sz="55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lang="zh-CN" sz="55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此外，课文着力刻画沃克医生的一系列变化，又有什么作用</a:t>
            </a:r>
            <a:endParaRPr lang="zh-CN" altLang="en-US" sz="55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横卷形 2"/>
          <p:cNvSpPr/>
          <p:nvPr/>
        </p:nvSpPr>
        <p:spPr>
          <a:xfrm flipH="1">
            <a:off x="513080" y="812800"/>
            <a:ext cx="11165205" cy="6053455"/>
          </a:xfrm>
          <a:prstGeom prst="horizontalScroll">
            <a:avLst/>
          </a:prstGeom>
          <a:gradFill>
            <a:gsLst>
              <a:gs pos="20000">
                <a:srgbClr val="EEEBEE"/>
              </a:gs>
              <a:gs pos="98000">
                <a:srgbClr val="D0CDCE"/>
              </a:gs>
            </a:gsLst>
            <a:lin scaled="1"/>
          </a:gradFill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20000"/>
              </a:lnSpc>
            </a:pPr>
            <a:r>
              <a:rPr lang="en-US" altLang="zh-CN" sz="5000"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5000"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从“冷冷地问”到“目光柔和了”“脸上浮出慈祥的神情”，我们能感受到他对刘伯承从冷漠到赞许，再到钦佩的心理变化。</a:t>
            </a:r>
            <a:endParaRPr lang="zh-CN" altLang="en-US" sz="5000">
              <a:solidFill>
                <a:schemeClr val="tx1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34167" y="0"/>
            <a:ext cx="3123666" cy="3009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32479" b="74872" l="9271" r="7659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875" t="29841" r="22854" b="24285"/>
          <a:stretch>
            <a:fillRect/>
          </a:stretch>
        </p:blipFill>
        <p:spPr>
          <a:xfrm>
            <a:off x="5462620" y="1007804"/>
            <a:ext cx="1266760" cy="174330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727133" y="3429000"/>
            <a:ext cx="473773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水柱简体" panose="03000509000000000000" charset="-122"/>
                <a:ea typeface="方正水柱简体" panose="03000509000000000000" charset="-122"/>
              </a:rPr>
              <a:t>小丨结</a:t>
            </a:r>
            <a:endParaRPr lang="zh-CN" altLang="en-US" sz="6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方正水柱简体" panose="03000509000000000000" charset="-122"/>
              <a:ea typeface="方正水柱简体" panose="03000509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edge/>
      </p:transition>
    </mc:Choice>
    <mc:Fallback>
      <p:transition spd="slow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96830" y="277812"/>
            <a:ext cx="2178957" cy="2178957"/>
            <a:chOff x="1549060" y="1105004"/>
            <a:chExt cx="2178957" cy="2178957"/>
          </a:xfrm>
        </p:grpSpPr>
        <p:sp>
          <p:nvSpPr>
            <p:cNvPr id="7" name="椭圆 6"/>
            <p:cNvSpPr/>
            <p:nvPr/>
          </p:nvSpPr>
          <p:spPr>
            <a:xfrm>
              <a:off x="1549060" y="1105004"/>
              <a:ext cx="2178957" cy="21789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1949877" y="1317426"/>
              <a:ext cx="1376051" cy="1753235"/>
            </a:xfrm>
            <a:prstGeom prst="rect">
              <a:avLst/>
            </a:prstGeom>
          </p:spPr>
          <p:txBody>
            <a:bodyPr vert="horz"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sz="4500" b="1" spc="300" dirty="0" smtClean="0">
                  <a:latin typeface="隶书" panose="02010509060101010101" pitchFamily="49" charset="-122"/>
                  <a:ea typeface="隶书" panose="02010509060101010101" pitchFamily="49" charset="-122"/>
                  <a:sym typeface="微软雅黑" panose="020B0503020204020204" charset="-122"/>
                </a:rPr>
                <a:t>小结</a:t>
              </a:r>
              <a:endParaRPr lang="zh-CN" sz="4500" b="1" spc="300" dirty="0" smtClean="0">
                <a:latin typeface="隶书" panose="02010509060101010101" pitchFamily="49" charset="-122"/>
                <a:ea typeface="隶书" panose="02010509060101010101" pitchFamily="49" charset="-122"/>
                <a:sym typeface="微软雅黑" panose="020B0503020204020204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353060" y="2701925"/>
            <a:ext cx="11485880" cy="37553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9" name="TextBox 14"/>
          <p:cNvSpPr txBox="1"/>
          <p:nvPr/>
        </p:nvSpPr>
        <p:spPr>
          <a:xfrm flipH="1">
            <a:off x="926465" y="1998980"/>
            <a:ext cx="10888345" cy="4591050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4500" b="1" dirty="0" err="1">
                <a:latin typeface="楷体" panose="02010609060101010101" charset="-122"/>
                <a:ea typeface="楷体" panose="02010609060101010101" charset="-122"/>
              </a:rPr>
              <a:t>    本节课我们分析了运用动作、语言、神态、人物前后不同的表现等的描写方法，发现在阅读文章时，抓住这些部分有助于我们对文章的理解，让我们继续阅读，发现更多适合自己理解文章的方法吧！</a:t>
            </a:r>
            <a:endParaRPr lang="en-US" sz="4500" b="1" dirty="0" err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heel spokes="8"/>
      </p:transition>
    </mc:Choice>
    <mc:Fallback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34167" y="0"/>
            <a:ext cx="3123666" cy="3009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32479" b="74872" l="9271" r="7659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875" t="29841" r="22854" b="24285"/>
          <a:stretch>
            <a:fillRect/>
          </a:stretch>
        </p:blipFill>
        <p:spPr>
          <a:xfrm>
            <a:off x="5462620" y="1007804"/>
            <a:ext cx="1266760" cy="174330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727133" y="3429000"/>
            <a:ext cx="473773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华康娃娃体W5" panose="040B0509000000000000" pitchFamily="81" charset="-122"/>
                <a:ea typeface="华康娃娃体W5" panose="040B0509000000000000" pitchFamily="81" charset="-122"/>
              </a:rPr>
              <a:t>谢谢丨观看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华康娃娃体W5" panose="040B0509000000000000" pitchFamily="81" charset="-122"/>
              <a:ea typeface="华康娃娃体W5" panose="040B0509000000000000" pitchFamily="8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4101257" y="828004"/>
            <a:ext cx="3204419" cy="2093710"/>
            <a:chOff x="2520107" y="1599529"/>
            <a:chExt cx="3204419" cy="2093710"/>
          </a:xfrm>
        </p:grpSpPr>
        <p:grpSp>
          <p:nvGrpSpPr>
            <p:cNvPr id="4" name="组合 3"/>
            <p:cNvGrpSpPr/>
            <p:nvPr/>
          </p:nvGrpSpPr>
          <p:grpSpPr>
            <a:xfrm>
              <a:off x="3414328" y="2646384"/>
              <a:ext cx="2310198" cy="830997"/>
              <a:chOff x="1376780" y="2202673"/>
              <a:chExt cx="6101479" cy="1274890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1376780" y="2209799"/>
                <a:ext cx="6101479" cy="12192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3202249" y="2202673"/>
                <a:ext cx="3546465" cy="1274890"/>
              </a:xfrm>
              <a:prstGeom prst="rect">
                <a:avLst/>
              </a:prstGeom>
            </p:spPr>
            <p:txBody>
              <a:bodyPr vert="horz"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4000" b="1" spc="300" dirty="0" smtClean="0">
                    <a:latin typeface="隶书" panose="02010509060101010101" pitchFamily="49" charset="-122"/>
                    <a:ea typeface="隶书" panose="02010509060101010101" pitchFamily="49" charset="-122"/>
                    <a:sym typeface="微软雅黑" panose="020B0503020204020204" charset="-122"/>
                  </a:rPr>
                  <a:t>目录</a:t>
                </a:r>
                <a:endParaRPr lang="zh-CN" altLang="en-US" sz="4000" b="1" dirty="0">
                  <a:latin typeface="隶书" panose="02010509060101010101" pitchFamily="49" charset="-122"/>
                  <a:ea typeface="隶书" panose="02010509060101010101" pitchFamily="49" charset="-122"/>
                </a:endParaRPr>
              </a:p>
            </p:txBody>
          </p:sp>
        </p:grp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0107" y="1599529"/>
              <a:ext cx="1788442" cy="2093710"/>
            </a:xfrm>
            <a:prstGeom prst="rect">
              <a:avLst/>
            </a:prstGeom>
          </p:spPr>
        </p:pic>
      </p:grpSp>
      <p:grpSp>
        <p:nvGrpSpPr>
          <p:cNvPr id="35" name="组合 34"/>
          <p:cNvGrpSpPr/>
          <p:nvPr/>
        </p:nvGrpSpPr>
        <p:grpSpPr>
          <a:xfrm>
            <a:off x="602615" y="3629025"/>
            <a:ext cx="10894235" cy="1670049"/>
            <a:chOff x="924304" y="3282396"/>
            <a:chExt cx="10894342" cy="1669660"/>
          </a:xfrm>
        </p:grpSpPr>
        <p:cxnSp>
          <p:nvCxnSpPr>
            <p:cNvPr id="40" name="直接连接符 39"/>
            <p:cNvCxnSpPr/>
            <p:nvPr/>
          </p:nvCxnSpPr>
          <p:spPr>
            <a:xfrm>
              <a:off x="1891536" y="3565935"/>
              <a:ext cx="840892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组合 40"/>
            <p:cNvGrpSpPr/>
            <p:nvPr/>
          </p:nvGrpSpPr>
          <p:grpSpPr>
            <a:xfrm>
              <a:off x="924304" y="3282396"/>
              <a:ext cx="2502559" cy="1669660"/>
              <a:chOff x="3661560" y="4031455"/>
              <a:chExt cx="2502559" cy="1669660"/>
            </a:xfrm>
          </p:grpSpPr>
          <p:sp>
            <p:nvSpPr>
              <p:cNvPr id="54" name="矩形 53" descr="e7d195523061f1c0214d268728035a112e1f1a63855fa0d5B3BC3571FB2346650E40B27C71D4ADB669896543E409C0762562804D99F14164E036E91A4D200FB459B9C67F1066513BDCC2663F2655ED5A2F3E64E50905ECC13FD08E412A2449DFC0DEA4732AF4E76A12DAA23714D9A24C7EAC7F7CD8FF94AEC7D4E9162B55FEA74E289784371BE33B"/>
              <p:cNvSpPr/>
              <p:nvPr/>
            </p:nvSpPr>
            <p:spPr>
              <a:xfrm rot="2700000">
                <a:off x="4629271" y="4041322"/>
                <a:ext cx="567079" cy="547345"/>
              </a:xfrm>
              <a:prstGeom prst="rect">
                <a:avLst/>
              </a:prstGeom>
              <a:solidFill>
                <a:srgbClr val="76A480">
                  <a:alpha val="95000"/>
                </a:srgbClr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>
                  <a:latin typeface="微软雅黑" panose="020B0503020204020204" charset="-122"/>
                </a:endParaRPr>
              </a:p>
            </p:txBody>
          </p:sp>
          <p:sp>
            <p:nvSpPr>
              <p:cNvPr id="55" name="矩形 54"/>
              <p:cNvSpPr/>
              <p:nvPr/>
            </p:nvSpPr>
            <p:spPr>
              <a:xfrm>
                <a:off x="4628792" y="4053384"/>
                <a:ext cx="5680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en-US" altLang="zh-CN" sz="2800" dirty="0">
                    <a:solidFill>
                      <a:schemeClr val="bg1"/>
                    </a:solidFill>
                    <a:latin typeface="Impact" panose="020B0806030902050204" pitchFamily="34" charset="0"/>
                    <a:ea typeface="颜真卿颜体" panose="02010600030101010101" pitchFamily="2" charset="-122"/>
                  </a:rPr>
                  <a:t>01 </a:t>
                </a:r>
                <a:endParaRPr lang="zh-CN" altLang="en-US" sz="2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3661560" y="4917708"/>
                <a:ext cx="2502559" cy="7834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lstStyle/>
              <a:p>
                <a:pPr algn="l"/>
                <a:r>
                  <a:rPr lang="zh-CN" altLang="en-US" sz="45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楷体" panose="02010609060101010101" charset="-122"/>
                    <a:ea typeface="楷体" panose="02010609060101010101" charset="-122"/>
                  </a:rPr>
                  <a:t>谈话引入</a:t>
                </a:r>
                <a:endParaRPr lang="zh-CN" altLang="en-US" sz="45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3954612" y="3282396"/>
              <a:ext cx="2047589" cy="1636550"/>
              <a:chOff x="3888892" y="4031455"/>
              <a:chExt cx="2047589" cy="1636550"/>
            </a:xfrm>
          </p:grpSpPr>
          <p:sp>
            <p:nvSpPr>
              <p:cNvPr id="51" name="矩形 50" descr="e7d195523061f1c0214d268728035a112e1f1a63855fa0d5B3BC3571FB2346650E40B27C71D4ADB669896543E409C0762562804D99F14164E036E91A4D200FB459B9C67F1066513BDCC2663F2655ED5A2F3E64E50905ECC13FD08E412A2449DFC0DEA4732AF4E76A12DAA23714D9A24C7EAC7F7CD8FF94AEC7D4E9162B55FEA74E289784371BE33B"/>
              <p:cNvSpPr/>
              <p:nvPr/>
            </p:nvSpPr>
            <p:spPr>
              <a:xfrm rot="2700000">
                <a:off x="4629271" y="4041322"/>
                <a:ext cx="567079" cy="547345"/>
              </a:xfrm>
              <a:prstGeom prst="rect">
                <a:avLst/>
              </a:prstGeom>
              <a:solidFill>
                <a:srgbClr val="76A48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>
                  <a:latin typeface="微软雅黑" panose="020B0503020204020204" charset="-122"/>
                </a:endParaRP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4628792" y="4053384"/>
                <a:ext cx="5680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en-US" altLang="zh-CN" sz="2800" dirty="0">
                    <a:solidFill>
                      <a:schemeClr val="bg1"/>
                    </a:solidFill>
                    <a:latin typeface="Impact" panose="020B0806030902050204" pitchFamily="34" charset="0"/>
                    <a:ea typeface="颜真卿颜体" panose="02010600030101010101" pitchFamily="2" charset="-122"/>
                  </a:rPr>
                  <a:t>02 </a:t>
                </a:r>
                <a:endParaRPr lang="zh-CN" altLang="en-US" sz="2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53" name="文本框 52"/>
              <p:cNvSpPr txBox="1"/>
              <p:nvPr/>
            </p:nvSpPr>
            <p:spPr>
              <a:xfrm>
                <a:off x="3888892" y="4950613"/>
                <a:ext cx="2047589" cy="7173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</a:bodyPr>
              <a:lstStyle/>
              <a:p>
                <a:pPr algn="l"/>
                <a:r>
                  <a:rPr lang="en-US" altLang="zh-CN" sz="45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楷体" panose="02010609060101010101" charset="-122"/>
                    <a:ea typeface="楷体" panose="02010609060101010101" charset="-122"/>
                  </a:rPr>
                  <a:t>交流平台</a:t>
                </a:r>
                <a:endParaRPr lang="en-US" altLang="zh-CN" sz="45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7118893" y="3282396"/>
              <a:ext cx="1325893" cy="1669553"/>
              <a:chOff x="4250197" y="4031455"/>
              <a:chExt cx="1325893" cy="1669553"/>
            </a:xfrm>
          </p:grpSpPr>
          <p:sp>
            <p:nvSpPr>
              <p:cNvPr id="48" name="矩形 47" descr="e7d195523061f1c0214d268728035a112e1f1a63855fa0d5B3BC3571FB2346650E40B27C71D4ADB669896543E409C0762562804D99F14164E036E91A4D200FB459B9C67F1066513BDCC2663F2655ED5A2F3E64E50905ECC13FD08E412A2449DFC0DEA4732AF4E76A12DAA23714D9A24C7EAC7F7CD8FF94AEC7D4E9162B55FEA74E289784371BE33B"/>
              <p:cNvSpPr/>
              <p:nvPr/>
            </p:nvSpPr>
            <p:spPr>
              <a:xfrm rot="2700000">
                <a:off x="4629271" y="4041322"/>
                <a:ext cx="567079" cy="547345"/>
              </a:xfrm>
              <a:prstGeom prst="rect">
                <a:avLst/>
              </a:prstGeom>
              <a:solidFill>
                <a:srgbClr val="76A480">
                  <a:alpha val="95000"/>
                </a:srgbClr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>
                  <a:latin typeface="微软雅黑" panose="020B0503020204020204" charset="-122"/>
                </a:endParaRPr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4628792" y="4053384"/>
                <a:ext cx="5680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en-US" altLang="zh-CN" sz="2800" dirty="0">
                    <a:solidFill>
                      <a:schemeClr val="bg1"/>
                    </a:solidFill>
                    <a:latin typeface="Impact" panose="020B0806030902050204" pitchFamily="34" charset="0"/>
                    <a:ea typeface="颜真卿颜体" panose="02010600030101010101" pitchFamily="2" charset="-122"/>
                  </a:rPr>
                  <a:t>03 </a:t>
                </a:r>
                <a:endParaRPr lang="zh-CN" altLang="en-US" sz="2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4250197" y="4917601"/>
                <a:ext cx="1325893" cy="7834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</a:bodyPr>
              <a:lstStyle/>
              <a:p>
                <a:pPr algn="l"/>
                <a:r>
                  <a:rPr lang="zh-CN" altLang="en-US" sz="45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楷体" panose="02010609060101010101" charset="-122"/>
                    <a:ea typeface="楷体" panose="02010609060101010101" charset="-122"/>
                  </a:rPr>
                  <a:t>小结</a:t>
                </a:r>
                <a:endParaRPr lang="zh-CN" altLang="en-US" sz="45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</p:grpSp>
        <p:grpSp>
          <p:nvGrpSpPr>
            <p:cNvPr id="44" name="组合 43"/>
            <p:cNvGrpSpPr/>
            <p:nvPr/>
          </p:nvGrpSpPr>
          <p:grpSpPr>
            <a:xfrm>
              <a:off x="9349742" y="3282396"/>
              <a:ext cx="2468904" cy="1669514"/>
              <a:chOff x="3678070" y="4031455"/>
              <a:chExt cx="2468904" cy="1669514"/>
            </a:xfrm>
          </p:grpSpPr>
          <p:sp>
            <p:nvSpPr>
              <p:cNvPr id="45" name="矩形 44" descr="e7d195523061f1c0214d268728035a112e1f1a63855fa0d5B3BC3571FB2346650E40B27C71D4ADB669896543E409C0762562804D99F14164E036E91A4D200FB459B9C67F1066513BDCC2663F2655ED5A2F3E64E50905ECC13FD08E412A2449DFC0DEA4732AF4E76A12DAA23714D9A24C7EAC7F7CD8FF94AEC7D4E9162B55FEA74E289784371BE33B"/>
              <p:cNvSpPr/>
              <p:nvPr/>
            </p:nvSpPr>
            <p:spPr>
              <a:xfrm rot="2700000">
                <a:off x="4629271" y="4041322"/>
                <a:ext cx="567079" cy="547345"/>
              </a:xfrm>
              <a:prstGeom prst="rect">
                <a:avLst/>
              </a:prstGeom>
              <a:solidFill>
                <a:srgbClr val="76A480">
                  <a:alpha val="95000"/>
                </a:srgbClr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>
                  <a:latin typeface="微软雅黑" panose="020B0503020204020204" charset="-122"/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4628792" y="4053384"/>
                <a:ext cx="56803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dist"/>
                <a:r>
                  <a:rPr lang="en-US" altLang="zh-CN" sz="2800" dirty="0">
                    <a:solidFill>
                      <a:schemeClr val="bg1"/>
                    </a:solidFill>
                    <a:latin typeface="Impact" panose="020B0806030902050204" pitchFamily="34" charset="0"/>
                    <a:ea typeface="颜真卿颜体" panose="02010600030101010101" pitchFamily="2" charset="-122"/>
                  </a:rPr>
                  <a:t>04 </a:t>
                </a:r>
                <a:endParaRPr lang="zh-CN" altLang="en-US" sz="2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3678070" y="4917562"/>
                <a:ext cx="2468904" cy="7834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</a:bodyPr>
              <a:lstStyle/>
              <a:p>
                <a:pPr algn="l"/>
                <a:r>
                  <a:rPr lang="zh-CN" altLang="en-US" sz="45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楷体" panose="02010609060101010101" charset="-122"/>
                    <a:ea typeface="楷体" panose="02010609060101010101" charset="-122"/>
                  </a:rPr>
                  <a:t>布置习作</a:t>
                </a:r>
                <a:endParaRPr lang="zh-CN" altLang="en-US" sz="45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34167" y="0"/>
            <a:ext cx="3123666" cy="3009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32479" b="74872" l="9271" r="7659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875" t="29841" r="22854" b="24285"/>
          <a:stretch>
            <a:fillRect/>
          </a:stretch>
        </p:blipFill>
        <p:spPr>
          <a:xfrm>
            <a:off x="5462620" y="1007804"/>
            <a:ext cx="1266760" cy="174330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727133" y="3429000"/>
            <a:ext cx="473773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水柱简体" panose="03000509000000000000" charset="-122"/>
                <a:ea typeface="方正水柱简体" panose="03000509000000000000" charset="-122"/>
              </a:rPr>
              <a:t>导丨入</a:t>
            </a:r>
            <a:endParaRPr lang="zh-CN" altLang="en-US" sz="6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方正水柱简体" panose="03000509000000000000" charset="-122"/>
              <a:ea typeface="方正水柱简体" panose="03000509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edge/>
      </p:transition>
    </mc:Choice>
    <mc:Fallback>
      <p:transition spd="slow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63240" y="292100"/>
            <a:ext cx="6851650" cy="62623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 descr="图片包含 树, 户外, 人员, 掌握&#10;&#10;已生成极高可信度的说明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" y="3921125"/>
            <a:ext cx="2632710" cy="263271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10181394" y="1788499"/>
            <a:ext cx="1193644" cy="4123196"/>
            <a:chOff x="9076494" y="1352889"/>
            <a:chExt cx="1193644" cy="4123196"/>
          </a:xfrm>
        </p:grpSpPr>
        <p:grpSp>
          <p:nvGrpSpPr>
            <p:cNvPr id="12" name="组合 11"/>
            <p:cNvGrpSpPr/>
            <p:nvPr/>
          </p:nvGrpSpPr>
          <p:grpSpPr>
            <a:xfrm rot="5400000">
              <a:off x="7611718" y="2817665"/>
              <a:ext cx="4123196" cy="1193644"/>
              <a:chOff x="4450" y="3372"/>
              <a:chExt cx="10301" cy="3548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4720" y="3604"/>
                <a:ext cx="9761" cy="317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5500">
                  <a:latin typeface="汉仪糯米团W" panose="00020600040101010101" charset="-122"/>
                  <a:ea typeface="汉仪糯米团W" panose="00020600040101010101" charset="-122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4450" y="3372"/>
                <a:ext cx="270" cy="2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5500">
                  <a:latin typeface="汉仪糯米团W" panose="00020600040101010101" charset="-122"/>
                  <a:ea typeface="汉仪糯米团W" panose="00020600040101010101" charset="-122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14481" y="6650"/>
                <a:ext cx="270" cy="2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5500">
                  <a:latin typeface="汉仪糯米团W" panose="00020600040101010101" charset="-122"/>
                  <a:ea typeface="汉仪糯米团W" panose="00020600040101010101" charset="-122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14481" y="3372"/>
                <a:ext cx="270" cy="2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5500">
                  <a:latin typeface="汉仪糯米团W" panose="00020600040101010101" charset="-122"/>
                  <a:ea typeface="汉仪糯米团W" panose="00020600040101010101" charset="-122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4450" y="6650"/>
                <a:ext cx="270" cy="2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5500">
                  <a:latin typeface="汉仪糯米团W" panose="00020600040101010101" charset="-122"/>
                  <a:ea typeface="汉仪糯米团W" panose="00020600040101010101" charset="-122"/>
                </a:endParaRPr>
              </a:p>
            </p:txBody>
          </p:sp>
        </p:grpSp>
        <p:sp>
          <p:nvSpPr>
            <p:cNvPr id="26" name="矩形 25"/>
            <p:cNvSpPr/>
            <p:nvPr/>
          </p:nvSpPr>
          <p:spPr>
            <a:xfrm>
              <a:off x="9157041" y="1605686"/>
              <a:ext cx="995045" cy="3520898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zh-CN" altLang="en-US" sz="6600" spc="18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汉仪糯米团W" panose="00020600040101010101" charset="-122"/>
                  <a:ea typeface="汉仪糯米团W" panose="00020600040101010101" charset="-122"/>
                </a:rPr>
                <a:t>导  入</a:t>
              </a:r>
              <a:endParaRPr lang="zh-CN" altLang="en-US" sz="6600" spc="180" dirty="0">
                <a:solidFill>
                  <a:schemeClr val="tx1">
                    <a:lumMod val="75000"/>
                    <a:lumOff val="25000"/>
                  </a:schemeClr>
                </a:solidFill>
                <a:latin typeface="汉仪糯米团W" panose="00020600040101010101" charset="-122"/>
                <a:ea typeface="汉仪糯米团W" panose="00020600040101010101" charset="-122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3228340" y="367030"/>
            <a:ext cx="6521450" cy="612394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3500" dirty="0">
                <a:solidFill>
                  <a:srgbClr val="08080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3500" dirty="0">
                <a:solidFill>
                  <a:srgbClr val="080808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本单元我们学习了《古诗三首》、《军神》、《清贫》、《无名岛》四篇课文，通过对课文的品读与分析文中对人物动作、语言、神态的描写，我们很容易体会到了人物的内心世界。这节课，我们再次交流一下，看看还能获得哪些知识。 </a:t>
            </a:r>
            <a:endParaRPr lang="zh-CN" altLang="en-US" sz="3500" dirty="0">
              <a:solidFill>
                <a:srgbClr val="080808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newsflash/>
      </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34167" y="0"/>
            <a:ext cx="3123666" cy="3009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32479" b="74872" l="9271" r="7659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875" t="29841" r="22854" b="24285"/>
          <a:stretch>
            <a:fillRect/>
          </a:stretch>
        </p:blipFill>
        <p:spPr>
          <a:xfrm>
            <a:off x="5462620" y="1007804"/>
            <a:ext cx="1266760" cy="174330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727133" y="3429000"/>
            <a:ext cx="473773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水柱简体" panose="03000509000000000000" charset="-122"/>
                <a:ea typeface="方正水柱简体" panose="03000509000000000000" charset="-122"/>
              </a:rPr>
              <a:t>交丨流</a:t>
            </a:r>
            <a:endParaRPr lang="zh-CN" altLang="en-US" sz="6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方正水柱简体" panose="03000509000000000000" charset="-122"/>
              <a:ea typeface="方正水柱简体" panose="03000509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edge/>
      </p:transition>
    </mc:Choice>
    <mc:Fallback>
      <p:transition spd="slow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884555" y="1358900"/>
            <a:ext cx="10423525" cy="4997450"/>
          </a:xfrm>
          <a:prstGeom prst="rect">
            <a:avLst/>
          </a:prstGeom>
          <a:noFill/>
          <a:ln w="57150" cap="flat" cmpd="sng" algn="ctr">
            <a:solidFill>
              <a:srgbClr val="92D050"/>
            </a:solidFill>
            <a:prstDash val="lgDashDot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4255" y="1337310"/>
            <a:ext cx="10143490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5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阅读写人记事的文章，知道人物做了什么，是怎么做的，并了解人物是怎么想的，为什么这样做，可以加深对文章内容的理解。抓住人物的动作、语言、神态，体会人物的内心想法，是一种很好的阅读方法。</a:t>
            </a:r>
            <a:endParaRPr lang="zh-CN" altLang="en-US" sz="45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云形标注 6"/>
          <p:cNvSpPr/>
          <p:nvPr/>
        </p:nvSpPr>
        <p:spPr>
          <a:xfrm>
            <a:off x="149860" y="579755"/>
            <a:ext cx="11718290" cy="5576570"/>
          </a:xfrm>
          <a:prstGeom prst="cloudCallout">
            <a:avLst>
              <a:gd name="adj1" fmla="val -49002"/>
              <a:gd name="adj2" fmla="val 57663"/>
            </a:avLst>
          </a:prstGeom>
          <a:gradFill>
            <a:gsLst>
              <a:gs pos="45000">
                <a:srgbClr val="FAE2EF"/>
              </a:gs>
              <a:gs pos="100000">
                <a:srgbClr val="D6CDEA"/>
              </a:gs>
              <a:gs pos="0">
                <a:srgbClr val="FEF8EA"/>
              </a:gs>
            </a:gsLst>
            <a:lin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753110" y="1132840"/>
            <a:ext cx="10686415" cy="4592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>
              <a:lnSpc>
                <a:spcPct val="130000"/>
              </a:lnSpc>
            </a:pPr>
            <a:r>
              <a:rPr lang="en-US" altLang="zh-CN" sz="45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sz="45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“手术台上，一向从容镇定的</a:t>
            </a:r>
            <a:endParaRPr lang="zh-CN" sz="4500" b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indent="228600">
              <a:lnSpc>
                <a:spcPct val="130000"/>
              </a:lnSpc>
            </a:pPr>
            <a:r>
              <a:rPr lang="zh-CN" sz="45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沃克医生，这次双手却有些颤抖，他额上汗珠滚滚，护士帮他擦了一次又一次。最后他忍不住开口对病人说：你挺不</a:t>
            </a:r>
            <a:endParaRPr lang="zh-CN" sz="4500" b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indent="228600">
              <a:lnSpc>
                <a:spcPct val="130000"/>
              </a:lnSpc>
            </a:pPr>
            <a:r>
              <a:rPr lang="zh-CN" sz="45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住可以哼叫”</a:t>
            </a:r>
            <a:endParaRPr lang="zh-CN" altLang="en-US" sz="4500" b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47"/>
          <p:cNvSpPr/>
          <p:nvPr/>
        </p:nvSpPr>
        <p:spPr>
          <a:xfrm>
            <a:off x="334645" y="1360170"/>
            <a:ext cx="11522075" cy="523430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2000">
                <a:srgbClr val="FFF4CF"/>
              </a:gs>
              <a:gs pos="100000">
                <a:srgbClr val="D8EDA2"/>
              </a:gs>
            </a:gsLst>
            <a:lin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/>
          <a:p>
            <a:pPr algn="l">
              <a:lnSpc>
                <a:spcPct val="150000"/>
              </a:lnSpc>
              <a:defRPr/>
            </a:pPr>
            <a:r>
              <a:rPr lang="en-US" altLang="zh-CN" sz="5500" dirty="0" smtClean="0"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（1）抓住动作“颤抖、擦汗”等可</a:t>
            </a:r>
            <a:endParaRPr lang="en-US" altLang="zh-CN" sz="5500" dirty="0" smtClean="0">
              <a:solidFill>
                <a:schemeClr val="tx1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5500" dirty="0" smtClean="0"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以看出沃克医  生的紧张，从</a:t>
            </a:r>
            <a:endParaRPr lang="en-US" altLang="zh-CN" sz="5500" dirty="0" smtClean="0">
              <a:solidFill>
                <a:schemeClr val="tx1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5500" dirty="0" smtClean="0"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中我们可以感受到沃克医生被</a:t>
            </a:r>
            <a:endParaRPr lang="en-US" altLang="zh-CN" sz="5500" dirty="0" smtClean="0">
              <a:solidFill>
                <a:schemeClr val="tx1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zh-CN" sz="5500" dirty="0" smtClean="0"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刘伯承的勇气深深地震撼了。</a:t>
            </a:r>
            <a:endParaRPr lang="en-US" altLang="zh-CN" sz="5500" dirty="0" smtClean="0">
              <a:solidFill>
                <a:schemeClr val="tx1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47"/>
          <p:cNvSpPr/>
          <p:nvPr/>
        </p:nvSpPr>
        <p:spPr>
          <a:xfrm>
            <a:off x="346710" y="1455420"/>
            <a:ext cx="11522075" cy="5138420"/>
          </a:xfrm>
          <a:prstGeom prst="rect">
            <a:avLst/>
          </a:prstGeom>
          <a:gradFill>
            <a:gsLst>
              <a:gs pos="0">
                <a:srgbClr val="F2DAE8"/>
              </a:gs>
              <a:gs pos="78000">
                <a:srgbClr val="DAF2E9"/>
              </a:gs>
            </a:gsLst>
            <a:lin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/>
          <a:p>
            <a:pPr algn="l">
              <a:lnSpc>
                <a:spcPct val="160000"/>
              </a:lnSpc>
              <a:defRPr/>
            </a:pPr>
            <a:r>
              <a:rPr lang="en-US" altLang="zh-CN" sz="5500" dirty="0" smtClean="0"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（2）抓住语言“你挺不住可以哼</a:t>
            </a:r>
            <a:endParaRPr lang="en-US" altLang="zh-CN" sz="5500" dirty="0" smtClean="0">
              <a:solidFill>
                <a:schemeClr val="tx1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>
              <a:lnSpc>
                <a:spcPct val="160000"/>
              </a:lnSpc>
              <a:defRPr/>
            </a:pPr>
            <a:r>
              <a:rPr lang="en-US" altLang="zh-CN" sz="5500" dirty="0" smtClean="0"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叫”，我们能感受到他心疼、</a:t>
            </a:r>
            <a:endParaRPr lang="en-US" altLang="zh-CN" sz="5500" dirty="0" smtClean="0">
              <a:solidFill>
                <a:schemeClr val="tx1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>
              <a:lnSpc>
                <a:spcPct val="160000"/>
              </a:lnSpc>
              <a:defRPr/>
            </a:pPr>
            <a:r>
              <a:rPr lang="en-US" altLang="zh-CN" sz="5500" dirty="0" smtClean="0">
                <a:solidFill>
                  <a:schemeClr val="tx1"/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担忧病人的心情。</a:t>
            </a:r>
            <a:endParaRPr lang="en-US" altLang="zh-CN" sz="5500" dirty="0" smtClean="0">
              <a:solidFill>
                <a:schemeClr val="tx1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680</Words>
  <Application>WPS 演示</Application>
  <PresentationFormat>自定义</PresentationFormat>
  <Paragraphs>64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1" baseType="lpstr">
      <vt:lpstr>Arial</vt:lpstr>
      <vt:lpstr>宋体</vt:lpstr>
      <vt:lpstr>Wingdings</vt:lpstr>
      <vt:lpstr>方正水柱简体</vt:lpstr>
      <vt:lpstr>微软雅黑</vt:lpstr>
      <vt:lpstr>隶书</vt:lpstr>
      <vt:lpstr>Impact</vt:lpstr>
      <vt:lpstr>颜真卿颜体</vt:lpstr>
      <vt:lpstr>楷体</vt:lpstr>
      <vt:lpstr>汉仪糯米团W</vt:lpstr>
      <vt:lpstr>Calibri</vt:lpstr>
      <vt:lpstr>楷体_GB2312</vt:lpstr>
      <vt:lpstr>华康娃娃体W5</vt:lpstr>
      <vt:lpstr>Lucida Sans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Administrator</cp:lastModifiedBy>
  <cp:revision>5</cp:revision>
  <dcterms:created xsi:type="dcterms:W3CDTF">2020-01-26T12:28:00Z</dcterms:created>
  <dcterms:modified xsi:type="dcterms:W3CDTF">2020-03-03T05:44:14Z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