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3" r:id="rId4"/>
    <p:sldId id="264" r:id="rId5"/>
    <p:sldId id="272" r:id="rId6"/>
    <p:sldId id="266" r:id="rId7"/>
    <p:sldId id="265" r:id="rId8"/>
    <p:sldId id="274" r:id="rId9"/>
    <p:sldId id="275" r:id="rId10"/>
    <p:sldId id="276" r:id="rId11"/>
    <p:sldId id="278" r:id="rId12"/>
    <p:sldId id="270" r:id="rId13"/>
    <p:sldId id="267" r:id="rId14"/>
    <p:sldId id="279" r:id="rId15"/>
    <p:sldId id="280" r:id="rId16"/>
    <p:sldId id="281" r:id="rId17"/>
    <p:sldId id="271" r:id="rId18"/>
  </p:sldIdLst>
  <p:sldSz cx="12192000" cy="6858000"/>
  <p:notesSz cx="6858000" cy="9144000"/>
  <p:embeddedFontLst>
    <p:embeddedFont>
      <p:font typeface="方正少儿简体" panose="03000509000000000000" pitchFamily="65" charset="-122"/>
      <p:regular r:id="rId23"/>
    </p:embeddedFont>
    <p:embeddedFont>
      <p:font typeface="微软雅黑" panose="020B0503020204020204" charset="-122"/>
      <p:regular r:id="rId24"/>
    </p:embeddedFont>
    <p:embeddedFont>
      <p:font typeface="楷体" panose="02010609060101010101" charset="-122"/>
      <p:regular r:id="rId25"/>
    </p:embeddedFont>
    <p:embeddedFont>
      <p:font typeface="汉仪糯米团W" panose="00020600040101010101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Calibri Light" panose="020F0302020204030204" charset="0"/>
      <p:regular r:id="rId31"/>
      <p: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B2F"/>
    <a:srgbClr val="658D23"/>
    <a:srgbClr val="D76475"/>
    <a:srgbClr val="ABD763"/>
    <a:srgbClr val="C0E18A"/>
    <a:srgbClr val="F2C2B8"/>
    <a:srgbClr val="F4F1E0"/>
    <a:srgbClr val="97CE3E"/>
    <a:srgbClr val="EE4458"/>
    <a:srgbClr val="F59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89927" autoAdjust="0"/>
  </p:normalViewPr>
  <p:slideViewPr>
    <p:cSldViewPr snapToGrid="0">
      <p:cViewPr varScale="1">
        <p:scale>
          <a:sx n="80" d="100"/>
          <a:sy n="80" d="100"/>
        </p:scale>
        <p:origin x="8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E6AA-41FC-4C8C-B425-8439BB5D97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3732-22C2-4F38-934B-62BA0D3C48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821086" y="4656774"/>
            <a:ext cx="1686210" cy="416343"/>
          </a:xfrm>
          <a:prstGeom prst="rect">
            <a:avLst/>
          </a:prstGeom>
          <a:noFill/>
          <a:ln w="28575">
            <a:solidFill>
              <a:srgbClr val="C0E1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700000">
            <a:off x="2903344" y="1145419"/>
            <a:ext cx="45719" cy="2614710"/>
          </a:xfrm>
          <a:prstGeom prst="rec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700000">
            <a:off x="2564225" y="1287053"/>
            <a:ext cx="45719" cy="2614710"/>
          </a:xfrm>
          <a:prstGeom prst="rect">
            <a:avLst/>
          </a:prstGeom>
          <a:solidFill>
            <a:srgbClr val="FDE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700000">
            <a:off x="8816798" y="3737285"/>
            <a:ext cx="45719" cy="2614710"/>
          </a:xfrm>
          <a:prstGeom prst="rect">
            <a:avLst/>
          </a:prstGeom>
          <a:solidFill>
            <a:srgbClr val="FD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9189762" y="3558316"/>
            <a:ext cx="45719" cy="2614710"/>
          </a:xfrm>
          <a:prstGeom prst="rect">
            <a:avLst/>
          </a:prstGeom>
          <a:solidFill>
            <a:srgbClr val="FDE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700000">
            <a:off x="4387032" y="4920709"/>
            <a:ext cx="45719" cy="1274712"/>
          </a:xfrm>
          <a:prstGeom prst="rec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700000">
            <a:off x="4047913" y="5062343"/>
            <a:ext cx="45719" cy="1274712"/>
          </a:xfrm>
          <a:prstGeom prst="rect">
            <a:avLst/>
          </a:prstGeom>
          <a:solidFill>
            <a:srgbClr val="FDE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700000">
            <a:off x="9598849" y="3269128"/>
            <a:ext cx="45719" cy="1274712"/>
          </a:xfrm>
          <a:prstGeom prst="rec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2700000">
            <a:off x="9259730" y="3410762"/>
            <a:ext cx="45719" cy="1274712"/>
          </a:xfrm>
          <a:prstGeom prst="rect">
            <a:avLst/>
          </a:prstGeom>
          <a:solidFill>
            <a:srgbClr val="FDE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75860" y="1483360"/>
            <a:ext cx="22396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 smtClean="0">
                <a:solidFill>
                  <a:srgbClr val="D7647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习作</a:t>
            </a:r>
            <a:endParaRPr lang="zh-CN" altLang="en-US" sz="6600" dirty="0" smtClean="0">
              <a:solidFill>
                <a:srgbClr val="D7647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82060" y="2590165"/>
            <a:ext cx="4626337" cy="1835785"/>
            <a:chOff x="7011" y="3568"/>
            <a:chExt cx="5096" cy="202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" y="3731"/>
              <a:ext cx="4919" cy="185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486" y="4017"/>
              <a:ext cx="4324" cy="1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他</a:t>
              </a:r>
              <a:r>
                <a:rPr lang="zh-CN" altLang="en-US" sz="6600" u="sng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   </a:t>
              </a:r>
              <a:r>
                <a:rPr lang="zh-CN" altLang="en-US" sz="66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了</a:t>
              </a:r>
              <a:endParaRPr lang="zh-CN" altLang="en-US" sz="66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11" y="3568"/>
              <a:ext cx="4947" cy="1849"/>
            </a:xfrm>
            <a:prstGeom prst="rect">
              <a:avLst/>
            </a:prstGeom>
            <a:noFill/>
            <a:ln w="28575">
              <a:solidFill>
                <a:srgbClr val="C0E18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29"/>
          <p:cNvSpPr txBox="1">
            <a:spLocks noChangeArrowheads="1"/>
          </p:cNvSpPr>
          <p:nvPr/>
        </p:nvSpPr>
        <p:spPr bwMode="auto">
          <a:xfrm>
            <a:off x="4293870" y="5806440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29"/>
          <p:cNvSpPr txBox="1">
            <a:spLocks noChangeArrowheads="1"/>
          </p:cNvSpPr>
          <p:nvPr/>
        </p:nvSpPr>
        <p:spPr bwMode="auto">
          <a:xfrm>
            <a:off x="9966960" y="4639945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第一课时</a:t>
            </a:r>
            <a:endParaRPr lang="zh-CN" altLang="en-US" sz="25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" y="-15240"/>
            <a:ext cx="12188606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190" y="285115"/>
            <a:ext cx="8924925" cy="1788795"/>
            <a:chOff x="794" y="449"/>
            <a:chExt cx="14055" cy="2817"/>
          </a:xfrm>
        </p:grpSpPr>
        <p:sp>
          <p:nvSpPr>
            <p:cNvPr id="71" name="圆角矩形 70"/>
            <p:cNvSpPr/>
            <p:nvPr/>
          </p:nvSpPr>
          <p:spPr>
            <a:xfrm>
              <a:off x="794" y="758"/>
              <a:ext cx="14055" cy="2297"/>
            </a:xfrm>
            <a:prstGeom prst="roundRect">
              <a:avLst/>
            </a:prstGeom>
            <a:solidFill>
              <a:srgbClr val="D76475"/>
            </a:solidFill>
            <a:ln w="28575">
              <a:noFill/>
              <a:prstDash val="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103" y="449"/>
              <a:ext cx="1545" cy="617"/>
              <a:chOff x="4840724" y="3056052"/>
              <a:chExt cx="253303" cy="262336"/>
            </a:xfrm>
            <a:solidFill>
              <a:srgbClr val="F2C2B8"/>
            </a:solidFill>
          </p:grpSpPr>
          <p:sp>
            <p:nvSpPr>
              <p:cNvPr id="73" name="圆角矩形 72"/>
              <p:cNvSpPr/>
              <p:nvPr/>
            </p:nvSpPr>
            <p:spPr>
              <a:xfrm>
                <a:off x="5012412" y="3056052"/>
                <a:ext cx="81615" cy="2623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4840724" y="3056052"/>
                <a:ext cx="81615" cy="2623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 flipV="1">
              <a:off x="1475" y="3245"/>
              <a:ext cx="12697" cy="21"/>
            </a:xfrm>
            <a:prstGeom prst="line">
              <a:avLst/>
            </a:prstGeom>
            <a:ln w="19050">
              <a:solidFill>
                <a:srgbClr val="D76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936625" y="784225"/>
            <a:ext cx="8295005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sz="45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海浪从很远的地方向堤岸冲过来</a:t>
            </a:r>
            <a:r>
              <a:rPr lang="zh-CN" sz="45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。</a:t>
            </a:r>
            <a:endParaRPr lang="zh-CN" sz="4500" dirty="0" smtClean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4365" y="5427980"/>
            <a:ext cx="109226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28600" algn="l">
              <a:lnSpc>
                <a:spcPct val="120000"/>
              </a:lnSpc>
            </a:pPr>
            <a:r>
              <a:rPr lang="zh-CN" sz="5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汉仪糯米团W" panose="00020600040101010101" charset="-122"/>
                <a:ea typeface="汉仪糯米团W" panose="00020600040101010101" charset="-122"/>
                <a:cs typeface="楷体" panose="02010609060101010101" charset="-122"/>
              </a:rPr>
              <a:t>巧用修辞可以增强文章的情境画面感。</a:t>
            </a:r>
            <a:endParaRPr lang="zh-CN" sz="5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汉仪糯米团W" panose="00020600040101010101" charset="-122"/>
              <a:ea typeface="汉仪糯米团W" panose="00020600040101010101" charset="-122"/>
              <a:cs typeface="楷体" panose="0201060906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04190" y="2287270"/>
            <a:ext cx="11271250" cy="2928620"/>
            <a:chOff x="1263192" y="1838226"/>
            <a:chExt cx="3393649" cy="2253007"/>
          </a:xfrm>
        </p:grpSpPr>
        <p:sp>
          <p:nvSpPr>
            <p:cNvPr id="22" name="椭圆 21"/>
            <p:cNvSpPr/>
            <p:nvPr/>
          </p:nvSpPr>
          <p:spPr>
            <a:xfrm>
              <a:off x="1263192" y="1838226"/>
              <a:ext cx="3393649" cy="2253007"/>
            </a:xfrm>
            <a:prstGeom prst="ellipse">
              <a:avLst/>
            </a:prstGeom>
            <a:noFill/>
            <a:ln w="28575">
              <a:solidFill>
                <a:srgbClr val="F2C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290341" y="1917602"/>
              <a:ext cx="3333232" cy="2094255"/>
            </a:xfrm>
            <a:prstGeom prst="ellipse">
              <a:avLst/>
            </a:prstGeom>
            <a:noFill/>
            <a:ln w="19050">
              <a:solidFill>
                <a:srgbClr val="F2C2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67965" y="2050621"/>
              <a:ext cx="3184103" cy="182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4500" b="1" dirty="0">
                  <a:solidFill>
                    <a:srgbClr val="D76475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海浪从很远的地方就开始摆好</a:t>
              </a:r>
              <a:endParaRPr lang="en-US" altLang="zh-CN" sz="45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4500" b="1" dirty="0">
                  <a:solidFill>
                    <a:srgbClr val="D76475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姿势，弓起脊背，像一头西班牙斗牛，拼</a:t>
              </a:r>
              <a:endParaRPr lang="en-US" altLang="zh-CN" sz="45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4500" b="1" dirty="0">
                  <a:solidFill>
                    <a:srgbClr val="D76475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死向堤岸冲过来</a:t>
              </a:r>
              <a:r>
                <a:rPr lang="zh-CN" altLang="en-US" sz="4500" b="1" dirty="0">
                  <a:solidFill>
                    <a:srgbClr val="D76475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 sz="45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>
            <a:off x="5859780" y="-589915"/>
            <a:ext cx="370205" cy="10826115"/>
            <a:chOff x="5534025" y="1438275"/>
            <a:chExt cx="895350" cy="4886325"/>
          </a:xfrm>
        </p:grpSpPr>
        <p:sp>
          <p:nvSpPr>
            <p:cNvPr id="2" name="菱形 1"/>
            <p:cNvSpPr/>
            <p:nvPr/>
          </p:nvSpPr>
          <p:spPr>
            <a:xfrm>
              <a:off x="5762625" y="1438275"/>
              <a:ext cx="666750" cy="666750"/>
            </a:xfrm>
            <a:prstGeom prst="diamond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>
              <a:off x="5534025" y="1962150"/>
              <a:ext cx="666750" cy="666750"/>
            </a:xfrm>
            <a:prstGeom prst="diamond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5762625" y="2486025"/>
              <a:ext cx="666750" cy="666750"/>
            </a:xfrm>
            <a:prstGeom prst="diamond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5534025" y="3009900"/>
              <a:ext cx="666750" cy="666750"/>
            </a:xfrm>
            <a:prstGeom prst="diamond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/>
          </p:nvSpPr>
          <p:spPr>
            <a:xfrm>
              <a:off x="5762625" y="3552825"/>
              <a:ext cx="666750" cy="666750"/>
            </a:xfrm>
            <a:prstGeom prst="diamond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菱形 29"/>
            <p:cNvSpPr/>
            <p:nvPr/>
          </p:nvSpPr>
          <p:spPr>
            <a:xfrm>
              <a:off x="5534025" y="4057650"/>
              <a:ext cx="666750" cy="666750"/>
            </a:xfrm>
            <a:prstGeom prst="diamond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菱形 30"/>
            <p:cNvSpPr/>
            <p:nvPr/>
          </p:nvSpPr>
          <p:spPr>
            <a:xfrm>
              <a:off x="5762625" y="4600575"/>
              <a:ext cx="666750" cy="666750"/>
            </a:xfrm>
            <a:prstGeom prst="diamond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5534025" y="5124450"/>
              <a:ext cx="666750" cy="666750"/>
            </a:xfrm>
            <a:prstGeom prst="diamond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5762625" y="5657850"/>
              <a:ext cx="666750" cy="666750"/>
            </a:xfrm>
            <a:prstGeom prst="diamond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29590" y="615315"/>
            <a:ext cx="110305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5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endParaRPr lang="en-US" altLang="zh-CN" sz="4500" b="1" dirty="0">
              <a:solidFill>
                <a:srgbClr val="D7647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5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繁忙的工作之后，女孩也开始有些想家了。</a:t>
            </a:r>
            <a:endParaRPr lang="en-US" altLang="zh-CN" sz="4500" b="1" dirty="0">
              <a:solidFill>
                <a:srgbClr val="D7647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7845" y="2344420"/>
            <a:ext cx="1116584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endParaRPr lang="en-US" altLang="zh-CN" sz="4500" b="1" dirty="0">
              <a:solidFill>
                <a:srgbClr val="D7647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5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繁忙的工作之后，女孩喜欢一个人爬上顶楼，面对家的方向，去读雁阵、看夕阳。</a:t>
            </a:r>
            <a:endParaRPr lang="en-US" altLang="zh-CN" sz="4500" b="1" dirty="0">
              <a:solidFill>
                <a:srgbClr val="D7647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9765" y="5008245"/>
            <a:ext cx="10922635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228600" algn="l">
              <a:lnSpc>
                <a:spcPct val="110000"/>
              </a:lnSpc>
            </a:pPr>
            <a:r>
              <a:rPr lang="en-US" altLang="zh-CN" sz="4500" b="1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4500" b="1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通过一系列的动作，来活化人物的心理，增强情境画面感。</a:t>
            </a:r>
            <a:endParaRPr lang="zh-CN" sz="4500" b="1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9860000">
            <a:off x="1202690" y="531495"/>
            <a:ext cx="9685655" cy="5278120"/>
            <a:chOff x="4120" y="2509"/>
            <a:chExt cx="10956" cy="6845"/>
          </a:xfrm>
        </p:grpSpPr>
        <p:grpSp>
          <p:nvGrpSpPr>
            <p:cNvPr id="34" name="组合 33"/>
            <p:cNvGrpSpPr/>
            <p:nvPr/>
          </p:nvGrpSpPr>
          <p:grpSpPr>
            <a:xfrm>
              <a:off x="4188" y="2509"/>
              <a:ext cx="10888" cy="6764"/>
              <a:chOff x="2659145" y="1593130"/>
              <a:chExt cx="6913657" cy="4294943"/>
            </a:xfrm>
          </p:grpSpPr>
          <p:cxnSp>
            <p:nvCxnSpPr>
              <p:cNvPr id="25" name="曲线连接符 24"/>
              <p:cNvCxnSpPr/>
              <p:nvPr/>
            </p:nvCxnSpPr>
            <p:spPr>
              <a:xfrm>
                <a:off x="2659145" y="1593130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曲线连接符 45"/>
              <p:cNvCxnSpPr/>
              <p:nvPr/>
            </p:nvCxnSpPr>
            <p:spPr>
              <a:xfrm flipH="1" flipV="1">
                <a:off x="6113951" y="3738762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4120" y="2590"/>
              <a:ext cx="10888" cy="6764"/>
              <a:chOff x="2659145" y="1593130"/>
              <a:chExt cx="6913657" cy="4294943"/>
            </a:xfrm>
          </p:grpSpPr>
          <p:cxnSp>
            <p:nvCxnSpPr>
              <p:cNvPr id="55" name="曲线连接符 54"/>
              <p:cNvCxnSpPr/>
              <p:nvPr/>
            </p:nvCxnSpPr>
            <p:spPr>
              <a:xfrm>
                <a:off x="2659145" y="1593130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曲线连接符 55"/>
              <p:cNvCxnSpPr/>
              <p:nvPr/>
            </p:nvCxnSpPr>
            <p:spPr>
              <a:xfrm flipH="1" flipV="1">
                <a:off x="6113951" y="3738762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40"/>
          <p:cNvSpPr txBox="1"/>
          <p:nvPr/>
        </p:nvSpPr>
        <p:spPr>
          <a:xfrm>
            <a:off x="529590" y="615315"/>
            <a:ext cx="11030585" cy="2168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lang="en-US" altLang="zh-CN" sz="45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endParaRPr lang="en-US" altLang="zh-CN" sz="4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夕阳的余晖下，小草和着微风，门口的那只大白兔卧在草丛里，望着那片天空。</a:t>
            </a:r>
            <a:endParaRPr lang="en-US" altLang="zh-CN" sz="4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13080" y="3378200"/>
            <a:ext cx="11165840" cy="32073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90000"/>
              </a:lnSpc>
            </a:pPr>
            <a:r>
              <a:rPr lang="en-US" altLang="zh-CN" sz="45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endParaRPr lang="en-US" altLang="zh-CN" sz="4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4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夕阳的余晖下，青葱的小草和着微风摇曳身姿，门口的那只圆滚滚的大白兔乖巧地卧在草丛里，痴痴地凝望着那片涂了油彩的瑰丽的天空。</a:t>
            </a:r>
            <a:endParaRPr lang="en-US" altLang="zh-CN" sz="4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9860000">
            <a:off x="1202690" y="531495"/>
            <a:ext cx="9685655" cy="5278120"/>
            <a:chOff x="4120" y="2509"/>
            <a:chExt cx="10956" cy="6845"/>
          </a:xfrm>
        </p:grpSpPr>
        <p:grpSp>
          <p:nvGrpSpPr>
            <p:cNvPr id="34" name="组合 33"/>
            <p:cNvGrpSpPr/>
            <p:nvPr/>
          </p:nvGrpSpPr>
          <p:grpSpPr>
            <a:xfrm>
              <a:off x="4188" y="2509"/>
              <a:ext cx="10888" cy="6764"/>
              <a:chOff x="2659145" y="1593130"/>
              <a:chExt cx="6913657" cy="4294943"/>
            </a:xfrm>
          </p:grpSpPr>
          <p:cxnSp>
            <p:nvCxnSpPr>
              <p:cNvPr id="25" name="曲线连接符 24"/>
              <p:cNvCxnSpPr/>
              <p:nvPr/>
            </p:nvCxnSpPr>
            <p:spPr>
              <a:xfrm>
                <a:off x="2659145" y="1593130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曲线连接符 45"/>
              <p:cNvCxnSpPr/>
              <p:nvPr/>
            </p:nvCxnSpPr>
            <p:spPr>
              <a:xfrm flipH="1" flipV="1">
                <a:off x="6113951" y="3738762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4120" y="2590"/>
              <a:ext cx="10888" cy="6764"/>
              <a:chOff x="2659145" y="1593130"/>
              <a:chExt cx="6913657" cy="4294943"/>
            </a:xfrm>
          </p:grpSpPr>
          <p:cxnSp>
            <p:nvCxnSpPr>
              <p:cNvPr id="55" name="曲线连接符 54"/>
              <p:cNvCxnSpPr/>
              <p:nvPr/>
            </p:nvCxnSpPr>
            <p:spPr>
              <a:xfrm>
                <a:off x="2659145" y="1593130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曲线连接符 55"/>
              <p:cNvCxnSpPr/>
              <p:nvPr/>
            </p:nvCxnSpPr>
            <p:spPr>
              <a:xfrm flipH="1" flipV="1">
                <a:off x="6113951" y="3738762"/>
                <a:ext cx="3458851" cy="2149311"/>
              </a:xfrm>
              <a:prstGeom prst="curvedConnector3">
                <a:avLst/>
              </a:prstGeom>
              <a:ln w="19050">
                <a:solidFill>
                  <a:srgbClr val="C0E18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40"/>
          <p:cNvSpPr txBox="1"/>
          <p:nvPr/>
        </p:nvSpPr>
        <p:spPr>
          <a:xfrm>
            <a:off x="560705" y="793750"/>
            <a:ext cx="11030585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45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endParaRPr lang="en-US" altLang="zh-CN" sz="45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5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一阵急促的敲门声将他从睡梦中惊醒。</a:t>
            </a:r>
            <a:endParaRPr lang="en-US" altLang="zh-CN" sz="45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13080" y="3663950"/>
            <a:ext cx="11165840" cy="2376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0000"/>
              </a:lnSpc>
            </a:pPr>
            <a:r>
              <a:rPr lang="en-US" altLang="zh-CN" sz="45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endParaRPr lang="en-US" altLang="zh-CN" sz="45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5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嘭，嘭，嘭！哐，哐，哐！一阵急促的敲门声将他从睡梦中惊醒。</a:t>
            </a:r>
            <a:endParaRPr lang="en-US" altLang="zh-CN" sz="45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" y="0"/>
            <a:ext cx="12188606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54965" y="1019810"/>
            <a:ext cx="11429365" cy="5478780"/>
            <a:chOff x="3234" y="2522"/>
            <a:chExt cx="12531" cy="6470"/>
          </a:xfrm>
        </p:grpSpPr>
        <p:grpSp>
          <p:nvGrpSpPr>
            <p:cNvPr id="3" name="组合 2"/>
            <p:cNvGrpSpPr/>
            <p:nvPr/>
          </p:nvGrpSpPr>
          <p:grpSpPr>
            <a:xfrm>
              <a:off x="12135" y="2522"/>
              <a:ext cx="3631" cy="3163"/>
              <a:chOff x="7705821" y="1601482"/>
              <a:chExt cx="2305841" cy="2008729"/>
            </a:xfrm>
          </p:grpSpPr>
          <p:sp>
            <p:nvSpPr>
              <p:cNvPr id="9" name="弧形 8"/>
              <p:cNvSpPr/>
              <p:nvPr/>
            </p:nvSpPr>
            <p:spPr>
              <a:xfrm>
                <a:off x="7705821" y="1601482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弧形 9"/>
              <p:cNvSpPr/>
              <p:nvPr/>
            </p:nvSpPr>
            <p:spPr>
              <a:xfrm>
                <a:off x="7851954" y="1677657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34" y="5830"/>
              <a:ext cx="3631" cy="3163"/>
              <a:chOff x="2053723" y="3701992"/>
              <a:chExt cx="2305841" cy="2008729"/>
            </a:xfrm>
          </p:grpSpPr>
          <p:sp>
            <p:nvSpPr>
              <p:cNvPr id="12" name="弧形 11"/>
              <p:cNvSpPr/>
              <p:nvPr/>
            </p:nvSpPr>
            <p:spPr>
              <a:xfrm flipH="1" flipV="1">
                <a:off x="2053723" y="3701992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弧形 12"/>
              <p:cNvSpPr/>
              <p:nvPr/>
            </p:nvSpPr>
            <p:spPr>
              <a:xfrm flipH="1" flipV="1">
                <a:off x="2130793" y="3820260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240" y="2522"/>
              <a:ext cx="3631" cy="3163"/>
              <a:chOff x="2057667" y="1601483"/>
              <a:chExt cx="2305841" cy="2008729"/>
            </a:xfrm>
          </p:grpSpPr>
          <p:sp>
            <p:nvSpPr>
              <p:cNvPr id="15" name="弧形 14"/>
              <p:cNvSpPr/>
              <p:nvPr/>
            </p:nvSpPr>
            <p:spPr>
              <a:xfrm flipH="1">
                <a:off x="2057667" y="1601483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弧形 15"/>
              <p:cNvSpPr/>
              <p:nvPr/>
            </p:nvSpPr>
            <p:spPr>
              <a:xfrm flipH="1">
                <a:off x="2134737" y="1677658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2119" y="5830"/>
              <a:ext cx="3631" cy="3163"/>
              <a:chOff x="7695672" y="3701992"/>
              <a:chExt cx="2305841" cy="2008729"/>
            </a:xfrm>
          </p:grpSpPr>
          <p:sp>
            <p:nvSpPr>
              <p:cNvPr id="19" name="弧形 18"/>
              <p:cNvSpPr/>
              <p:nvPr/>
            </p:nvSpPr>
            <p:spPr>
              <a:xfrm flipV="1">
                <a:off x="7695672" y="3701992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弧形 19"/>
              <p:cNvSpPr/>
              <p:nvPr/>
            </p:nvSpPr>
            <p:spPr>
              <a:xfrm flipV="1">
                <a:off x="7841805" y="3820260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892175" y="1021715"/>
            <a:ext cx="10407015" cy="5477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5000" b="1" dirty="0">
                <a:gradFill>
                  <a:gsLst>
                    <a:gs pos="100000">
                      <a:srgbClr val="FDA87E"/>
                    </a:gs>
                    <a:gs pos="77000">
                      <a:srgbClr val="F9B876"/>
                    </a:gs>
                    <a:gs pos="29000">
                      <a:srgbClr val="EA5B4B"/>
                    </a:gs>
                  </a:gsLst>
                  <a:lin scaled="0"/>
                  <a:tileRect r="-100000" b="-1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为了增强表达效果，我们还可以注意这几种增强文章情境画面感的写法：巧用修辞；活化动作；妙用修饰语；拟声造境，另外，辅以景物也是比较好的方法。</a:t>
            </a:r>
            <a:endParaRPr lang="en-US" altLang="zh-CN" sz="5000" b="1" dirty="0">
              <a:gradFill>
                <a:gsLst>
                  <a:gs pos="100000">
                    <a:srgbClr val="FDA87E"/>
                  </a:gs>
                  <a:gs pos="77000">
                    <a:srgbClr val="F9B876"/>
                  </a:gs>
                  <a:gs pos="29000">
                    <a:srgbClr val="EA5B4B"/>
                  </a:gs>
                </a:gsLst>
                <a:lin scaled="0"/>
                <a:tileRect r="-100000" b="-100000"/>
              </a:gra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5" y="1409203"/>
            <a:ext cx="1912631" cy="90270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35505" y="1489556"/>
            <a:ext cx="190338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sz="44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4</a:t>
            </a:r>
            <a:endParaRPr lang="en-US" sz="44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612125" y="1992725"/>
            <a:ext cx="6090312" cy="3545491"/>
          </a:xfrm>
          <a:prstGeom prst="roundRect">
            <a:avLst/>
          </a:prstGeom>
          <a:noFill/>
          <a:ln w="19050">
            <a:solidFill>
              <a:srgbClr val="C0E1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3764525" y="2145125"/>
            <a:ext cx="6090312" cy="3545491"/>
          </a:xfrm>
          <a:prstGeom prst="roundRect">
            <a:avLst/>
          </a:prstGeom>
          <a:noFill/>
          <a:ln>
            <a:solidFill>
              <a:srgbClr val="C0E1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122158" y="2230251"/>
            <a:ext cx="5373624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8800" dirty="0">
                <a:solidFill>
                  <a:srgbClr val="D76475"/>
                </a:solidFill>
                <a:latin typeface="汉仪糯米团W" panose="00020600040101010101" charset="-122"/>
                <a:ea typeface="汉仪糯米团W" panose="00020600040101010101" charset="-122"/>
              </a:rPr>
              <a:t>佳句积累布置作业</a:t>
            </a:r>
            <a:endParaRPr lang="zh-CN" altLang="en-US" sz="8800" dirty="0">
              <a:solidFill>
                <a:srgbClr val="D76475"/>
              </a:solidFill>
              <a:latin typeface="汉仪糯米团W" panose="00020600040101010101" charset="-122"/>
              <a:ea typeface="汉仪糯米团W" panose="00020600040101010101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310566" y="1874277"/>
            <a:ext cx="658368" cy="658368"/>
          </a:xfrm>
          <a:prstGeom prst="roundRect">
            <a:avLst/>
          </a:prstGeom>
          <a:solidFill>
            <a:srgbClr val="C0E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flipH="1" flipV="1">
            <a:off x="3434265" y="4299845"/>
            <a:ext cx="2174951" cy="1574993"/>
          </a:xfrm>
          <a:prstGeom prst="arc">
            <a:avLst/>
          </a:prstGeom>
          <a:ln w="19050">
            <a:solidFill>
              <a:srgbClr val="ABD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2517140" y="1819275"/>
            <a:ext cx="7158355" cy="2720340"/>
          </a:xfrm>
          <a:prstGeom prst="cloud">
            <a:avLst/>
          </a:prstGeom>
          <a:solidFill>
            <a:schemeClr val="bg1"/>
          </a:solidFill>
          <a:ln w="28575">
            <a:solidFill>
              <a:srgbClr val="C0E18A"/>
            </a:solidFill>
            <a:prstDash val="dash"/>
          </a:ln>
          <a:effectLst>
            <a:outerShdw blurRad="50800" dist="101600" dir="2700000" algn="tl" rotWithShape="0">
              <a:srgbClr val="86BB2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18330" y="2395220"/>
            <a:ext cx="44577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D7647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谢  谢</a:t>
            </a:r>
            <a:endParaRPr lang="zh-CN" altLang="en-US" sz="9600" dirty="0">
              <a:solidFill>
                <a:srgbClr val="D7647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68" y="2712603"/>
            <a:ext cx="4341320" cy="625703"/>
          </a:xfrm>
          <a:prstGeom prst="rect">
            <a:avLst/>
          </a:prstGeom>
          <a:effectLst>
            <a:innerShdw blurRad="63500" dist="50800" dir="18900000">
              <a:srgbClr val="EFE4A3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84" y="3807527"/>
            <a:ext cx="4341320" cy="625703"/>
          </a:xfrm>
          <a:prstGeom prst="rect">
            <a:avLst/>
          </a:prstGeom>
          <a:effectLst>
            <a:innerShdw blurRad="63500" dist="50800" dir="18900000">
              <a:srgbClr val="F5765D"/>
            </a:inn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44" y="4902451"/>
            <a:ext cx="4341320" cy="625703"/>
          </a:xfrm>
          <a:prstGeom prst="rect">
            <a:avLst/>
          </a:prstGeom>
          <a:effectLst>
            <a:innerShdw blurRad="63500" dist="50800" dir="18900000">
              <a:srgbClr val="F02C56"/>
            </a:innerShdw>
          </a:effectLst>
        </p:spPr>
      </p:pic>
      <p:sp>
        <p:nvSpPr>
          <p:cNvPr id="19" name="圆角矩形 18"/>
          <p:cNvSpPr/>
          <p:nvPr/>
        </p:nvSpPr>
        <p:spPr>
          <a:xfrm>
            <a:off x="1129681" y="2833848"/>
            <a:ext cx="1242763" cy="1242763"/>
          </a:xfrm>
          <a:prstGeom prst="roundRect">
            <a:avLst/>
          </a:prstGeom>
          <a:solidFill>
            <a:srgbClr val="F2C2B8"/>
          </a:solidFill>
          <a:ln>
            <a:noFill/>
          </a:ln>
          <a:effectLst>
            <a:innerShdw blurRad="63500" dist="50800" dir="13500000">
              <a:srgbClr val="DC6B7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C2B8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3068" y="2649863"/>
            <a:ext cx="1415772" cy="294102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 </a:t>
            </a:r>
            <a:r>
              <a:rPr lang="zh-CN" altLang="en-US" sz="8000" dirty="0" smtClean="0">
                <a:solidFill>
                  <a:srgbClr val="D7647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录</a:t>
            </a:r>
            <a:endParaRPr lang="zh-CN" altLang="en-US" sz="8000" dirty="0">
              <a:solidFill>
                <a:srgbClr val="D7647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40" y="1617679"/>
            <a:ext cx="4341320" cy="625703"/>
          </a:xfrm>
          <a:prstGeom prst="rect">
            <a:avLst/>
          </a:prstGeom>
          <a:effectLst>
            <a:innerShdw blurRad="63500" dist="50800" dir="18900000">
              <a:srgbClr val="F1415A"/>
            </a:innerShdw>
          </a:effectLst>
        </p:spPr>
      </p:pic>
      <p:sp>
        <p:nvSpPr>
          <p:cNvPr id="23" name="文本框 22"/>
          <p:cNvSpPr txBox="1"/>
          <p:nvPr/>
        </p:nvSpPr>
        <p:spPr>
          <a:xfrm>
            <a:off x="3217364" y="1661538"/>
            <a:ext cx="3998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激发兴趣，导入课题</a:t>
            </a:r>
            <a:endParaRPr lang="zh-CN" altLang="en-US" sz="3200" dirty="0" smtClean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37879" y="2767557"/>
            <a:ext cx="3998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D7647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出示学习目标</a:t>
            </a:r>
            <a:endParaRPr lang="zh-CN" altLang="en-US" sz="3200" dirty="0" smtClean="0">
              <a:solidFill>
                <a:srgbClr val="D7647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14808" y="3829182"/>
            <a:ext cx="3998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示例分析，总结方法</a:t>
            </a:r>
            <a:endParaRPr lang="zh-CN" altLang="en-US" sz="3200" dirty="0" smtClean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58768" y="4916477"/>
            <a:ext cx="3998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佳句积累，布置作业</a:t>
            </a:r>
            <a:endParaRPr lang="zh-CN" altLang="en-US" sz="3200" dirty="0" smtClean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48216" y="1661538"/>
            <a:ext cx="309147" cy="309147"/>
            <a:chOff x="2346684" y="1620438"/>
            <a:chExt cx="309147" cy="309147"/>
          </a:xfrm>
          <a:effectLst>
            <a:outerShdw blurRad="76200" dir="18900000" sy="23000" kx="-1200000" algn="bl" rotWithShape="0">
              <a:schemeClr val="tx2">
                <a:lumMod val="75000"/>
                <a:alpha val="20000"/>
              </a:schemeClr>
            </a:outerShdw>
          </a:effectLst>
        </p:grpSpPr>
        <p:sp>
          <p:nvSpPr>
            <p:cNvPr id="28" name="泪滴形 27"/>
            <p:cNvSpPr/>
            <p:nvPr/>
          </p:nvSpPr>
          <p:spPr>
            <a:xfrm rot="8141035">
              <a:off x="2346684" y="1620438"/>
              <a:ext cx="309147" cy="309147"/>
            </a:xfrm>
            <a:prstGeom prst="teardrop">
              <a:avLst>
                <a:gd name="adj" fmla="val 118680"/>
              </a:avLst>
            </a:prstGeom>
            <a:solidFill>
              <a:srgbClr val="FBC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411236" y="1684975"/>
              <a:ext cx="175308" cy="175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149648" y="2833848"/>
            <a:ext cx="309147" cy="309147"/>
            <a:chOff x="2346684" y="1620438"/>
            <a:chExt cx="309147" cy="309147"/>
          </a:xfrm>
          <a:effectLst>
            <a:outerShdw blurRad="76200" dir="18900000" sy="23000" kx="-1200000" algn="bl" rotWithShape="0">
              <a:schemeClr val="tx2">
                <a:lumMod val="75000"/>
                <a:alpha val="20000"/>
              </a:schemeClr>
            </a:outerShdw>
          </a:effectLst>
        </p:grpSpPr>
        <p:sp>
          <p:nvSpPr>
            <p:cNvPr id="39" name="泪滴形 38"/>
            <p:cNvSpPr/>
            <p:nvPr/>
          </p:nvSpPr>
          <p:spPr>
            <a:xfrm rot="8141035">
              <a:off x="2346684" y="1620438"/>
              <a:ext cx="309147" cy="309147"/>
            </a:xfrm>
            <a:prstGeom prst="teardrop">
              <a:avLst>
                <a:gd name="adj" fmla="val 118680"/>
              </a:avLst>
            </a:prstGeom>
            <a:solidFill>
              <a:srgbClr val="FBC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411236" y="1684975"/>
              <a:ext cx="175308" cy="175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093652" y="3932504"/>
            <a:ext cx="309147" cy="309147"/>
            <a:chOff x="2346684" y="1620438"/>
            <a:chExt cx="309147" cy="309147"/>
          </a:xfrm>
          <a:effectLst>
            <a:outerShdw blurRad="76200" dir="18900000" sy="23000" kx="-1200000" algn="bl" rotWithShape="0">
              <a:schemeClr val="tx2">
                <a:lumMod val="75000"/>
                <a:alpha val="20000"/>
              </a:schemeClr>
            </a:outerShdw>
          </a:effectLst>
        </p:grpSpPr>
        <p:sp>
          <p:nvSpPr>
            <p:cNvPr id="42" name="泪滴形 41"/>
            <p:cNvSpPr/>
            <p:nvPr/>
          </p:nvSpPr>
          <p:spPr>
            <a:xfrm rot="8141035">
              <a:off x="2346684" y="1620438"/>
              <a:ext cx="309147" cy="309147"/>
            </a:xfrm>
            <a:prstGeom prst="teardrop">
              <a:avLst>
                <a:gd name="adj" fmla="val 118680"/>
              </a:avLst>
            </a:prstGeom>
            <a:solidFill>
              <a:srgbClr val="FBC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411236" y="1684975"/>
              <a:ext cx="175308" cy="175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09788" y="5019799"/>
            <a:ext cx="309147" cy="309147"/>
            <a:chOff x="2346684" y="1620438"/>
            <a:chExt cx="309147" cy="309147"/>
          </a:xfrm>
          <a:effectLst>
            <a:outerShdw blurRad="76200" dir="18900000" sy="23000" kx="-1200000" algn="bl" rotWithShape="0">
              <a:schemeClr val="tx2">
                <a:lumMod val="75000"/>
                <a:alpha val="20000"/>
              </a:schemeClr>
            </a:outerShdw>
          </a:effectLst>
        </p:grpSpPr>
        <p:sp>
          <p:nvSpPr>
            <p:cNvPr id="45" name="泪滴形 44"/>
            <p:cNvSpPr/>
            <p:nvPr/>
          </p:nvSpPr>
          <p:spPr>
            <a:xfrm rot="8141035">
              <a:off x="2346684" y="1620438"/>
              <a:ext cx="309147" cy="309147"/>
            </a:xfrm>
            <a:prstGeom prst="teardrop">
              <a:avLst>
                <a:gd name="adj" fmla="val 118680"/>
              </a:avLst>
            </a:prstGeom>
            <a:solidFill>
              <a:srgbClr val="FBC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411236" y="1684975"/>
              <a:ext cx="175308" cy="175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曲线连接符 49"/>
          <p:cNvCxnSpPr/>
          <p:nvPr/>
        </p:nvCxnSpPr>
        <p:spPr>
          <a:xfrm>
            <a:off x="3560211" y="2532468"/>
            <a:ext cx="1471762" cy="453571"/>
          </a:xfrm>
          <a:prstGeom prst="curvedConnector3">
            <a:avLst>
              <a:gd name="adj1" fmla="val 50000"/>
            </a:avLst>
          </a:prstGeom>
          <a:ln w="19050">
            <a:solidFill>
              <a:srgbClr val="C0E18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/>
          <p:cNvCxnSpPr/>
          <p:nvPr/>
        </p:nvCxnSpPr>
        <p:spPr>
          <a:xfrm flipH="1">
            <a:off x="8156128" y="3639715"/>
            <a:ext cx="1471762" cy="453571"/>
          </a:xfrm>
          <a:prstGeom prst="curvedConnector3">
            <a:avLst>
              <a:gd name="adj1" fmla="val 50000"/>
            </a:avLst>
          </a:prstGeom>
          <a:ln w="19050">
            <a:solidFill>
              <a:srgbClr val="C0E18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51"/>
          <p:cNvCxnSpPr/>
          <p:nvPr/>
        </p:nvCxnSpPr>
        <p:spPr>
          <a:xfrm>
            <a:off x="3798069" y="4761731"/>
            <a:ext cx="1471762" cy="453571"/>
          </a:xfrm>
          <a:prstGeom prst="curvedConnector3">
            <a:avLst>
              <a:gd name="adj1" fmla="val 50000"/>
            </a:avLst>
          </a:prstGeom>
          <a:ln w="19050">
            <a:solidFill>
              <a:srgbClr val="C0E18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59105" y="1024255"/>
            <a:ext cx="2127885" cy="902970"/>
            <a:chOff x="1433" y="2219"/>
            <a:chExt cx="3351" cy="142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" y="2219"/>
              <a:ext cx="3012" cy="1422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1788" y="2346"/>
              <a:ext cx="2997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Part 1</a:t>
              </a:r>
              <a:endParaRPr lang="zh-CN" altLang="en-US" sz="44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37615" y="1846580"/>
            <a:ext cx="9401810" cy="432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000" b="1" dirty="0">
                <a:solidFill>
                  <a:srgbClr val="D76475"/>
                </a:solidFill>
                <a:latin typeface="楷体" panose="02010609060101010101" charset="-122"/>
                <a:ea typeface="楷体" panose="02010609060101010101" charset="-122"/>
              </a:rPr>
              <a:t>    同学们，在我们的生活中，一定有一些人的神情让你特别难忘，回想一下，这些神情都是发生在什么场景中？这节课，让我们一起回忆一下吧。</a:t>
            </a:r>
            <a:endParaRPr lang="en-US" altLang="zh-CN" sz="5000" b="1" dirty="0">
              <a:solidFill>
                <a:srgbClr val="D7647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4530" y="1510665"/>
            <a:ext cx="10650855" cy="4964430"/>
            <a:chOff x="5408" y="2952"/>
            <a:chExt cx="10290" cy="6299"/>
          </a:xfrm>
        </p:grpSpPr>
        <p:sp>
          <p:nvSpPr>
            <p:cNvPr id="8" name="圆角矩形 7"/>
            <p:cNvSpPr/>
            <p:nvPr/>
          </p:nvSpPr>
          <p:spPr>
            <a:xfrm>
              <a:off x="5688" y="3138"/>
              <a:ext cx="9591" cy="5583"/>
            </a:xfrm>
            <a:prstGeom prst="roundRect">
              <a:avLst/>
            </a:prstGeom>
            <a:noFill/>
            <a:ln w="19050">
              <a:solidFill>
                <a:srgbClr val="C0E18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5928" y="3378"/>
              <a:ext cx="9591" cy="5583"/>
            </a:xfrm>
            <a:prstGeom prst="roundRect">
              <a:avLst/>
            </a:prstGeom>
            <a:noFill/>
            <a:ln>
              <a:solidFill>
                <a:srgbClr val="C0E18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14662" y="2952"/>
              <a:ext cx="1037" cy="1037"/>
            </a:xfrm>
            <a:prstGeom prst="roundRect">
              <a:avLst/>
            </a:prstGeom>
            <a:solidFill>
              <a:srgbClr val="C0E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/>
          </p:nvSpPr>
          <p:spPr>
            <a:xfrm flipH="1" flipV="1">
              <a:off x="5408" y="6771"/>
              <a:ext cx="3425" cy="2480"/>
            </a:xfrm>
            <a:prstGeom prst="arc">
              <a:avLst/>
            </a:prstGeom>
            <a:ln w="19050">
              <a:solidFill>
                <a:srgbClr val="ABD7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" y="0"/>
            <a:ext cx="12188606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15645" y="1181100"/>
            <a:ext cx="10753090" cy="5114290"/>
            <a:chOff x="3234" y="2522"/>
            <a:chExt cx="12531" cy="6470"/>
          </a:xfrm>
        </p:grpSpPr>
        <p:grpSp>
          <p:nvGrpSpPr>
            <p:cNvPr id="3" name="组合 2"/>
            <p:cNvGrpSpPr/>
            <p:nvPr/>
          </p:nvGrpSpPr>
          <p:grpSpPr>
            <a:xfrm>
              <a:off x="12135" y="2522"/>
              <a:ext cx="3631" cy="3163"/>
              <a:chOff x="7705821" y="1601482"/>
              <a:chExt cx="2305841" cy="2008729"/>
            </a:xfrm>
          </p:grpSpPr>
          <p:sp>
            <p:nvSpPr>
              <p:cNvPr id="9" name="弧形 8"/>
              <p:cNvSpPr/>
              <p:nvPr/>
            </p:nvSpPr>
            <p:spPr>
              <a:xfrm>
                <a:off x="7705821" y="1601482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弧形 9"/>
              <p:cNvSpPr/>
              <p:nvPr/>
            </p:nvSpPr>
            <p:spPr>
              <a:xfrm>
                <a:off x="7851954" y="1677657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34" y="5830"/>
              <a:ext cx="3631" cy="3163"/>
              <a:chOff x="2053723" y="3701992"/>
              <a:chExt cx="2305841" cy="2008729"/>
            </a:xfrm>
          </p:grpSpPr>
          <p:sp>
            <p:nvSpPr>
              <p:cNvPr id="12" name="弧形 11"/>
              <p:cNvSpPr/>
              <p:nvPr/>
            </p:nvSpPr>
            <p:spPr>
              <a:xfrm flipH="1" flipV="1">
                <a:off x="2053723" y="3701992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弧形 12"/>
              <p:cNvSpPr/>
              <p:nvPr/>
            </p:nvSpPr>
            <p:spPr>
              <a:xfrm flipH="1" flipV="1">
                <a:off x="2130793" y="3820260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240" y="2522"/>
              <a:ext cx="3631" cy="3163"/>
              <a:chOff x="2057667" y="1601483"/>
              <a:chExt cx="2305841" cy="2008729"/>
            </a:xfrm>
          </p:grpSpPr>
          <p:sp>
            <p:nvSpPr>
              <p:cNvPr id="15" name="弧形 14"/>
              <p:cNvSpPr/>
              <p:nvPr/>
            </p:nvSpPr>
            <p:spPr>
              <a:xfrm flipH="1">
                <a:off x="2057667" y="1601483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弧形 15"/>
              <p:cNvSpPr/>
              <p:nvPr/>
            </p:nvSpPr>
            <p:spPr>
              <a:xfrm flipH="1">
                <a:off x="2134737" y="1677658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2119" y="5830"/>
              <a:ext cx="3631" cy="3163"/>
              <a:chOff x="7695672" y="3701992"/>
              <a:chExt cx="2305841" cy="2008729"/>
            </a:xfrm>
          </p:grpSpPr>
          <p:sp>
            <p:nvSpPr>
              <p:cNvPr id="19" name="弧形 18"/>
              <p:cNvSpPr/>
              <p:nvPr/>
            </p:nvSpPr>
            <p:spPr>
              <a:xfrm flipV="1">
                <a:off x="7695672" y="3701992"/>
                <a:ext cx="2305841" cy="2008729"/>
              </a:xfrm>
              <a:prstGeom prst="arc">
                <a:avLst/>
              </a:prstGeom>
              <a:ln w="19050">
                <a:solidFill>
                  <a:srgbClr val="C0E1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弧形 19"/>
              <p:cNvSpPr/>
              <p:nvPr/>
            </p:nvSpPr>
            <p:spPr>
              <a:xfrm flipV="1">
                <a:off x="7841805" y="3820260"/>
                <a:ext cx="2082638" cy="1814287"/>
              </a:xfrm>
              <a:prstGeom prst="arc">
                <a:avLst/>
              </a:prstGeom>
              <a:ln w="12700">
                <a:solidFill>
                  <a:srgbClr val="C0E1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1064895" y="1455420"/>
            <a:ext cx="10137140" cy="4399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5000" dirty="0">
                <a:gradFill>
                  <a:gsLst>
                    <a:gs pos="100000">
                      <a:srgbClr val="FDA87E"/>
                    </a:gs>
                    <a:gs pos="77000">
                      <a:srgbClr val="F9B876"/>
                    </a:gs>
                    <a:gs pos="29000">
                      <a:srgbClr val="EA5B4B"/>
                    </a:gs>
                  </a:gsLst>
                  <a:lin scaled="0"/>
                  <a:tileRect r="-100000" b="-100000"/>
                </a:gradFill>
                <a:effectLst/>
                <a:latin typeface="方正少儿简体" panose="03000509000000000000" pitchFamily="65" charset="-122"/>
                <a:ea typeface="方正少儿简体" panose="03000509000000000000" pitchFamily="65" charset="-122"/>
                <a:cs typeface="方正少儿简体" panose="03000509000000000000" pitchFamily="65" charset="-122"/>
              </a:rPr>
              <a:t>       现在我们就以“陶醉”为话题，想一下你印象中最深刻的陶醉画面，和同学们交流一下，看看谁的印象里的“陶醉”更加真实。</a:t>
            </a:r>
            <a:endParaRPr lang="en-US" altLang="zh-CN" sz="5000" dirty="0">
              <a:gradFill>
                <a:gsLst>
                  <a:gs pos="100000">
                    <a:srgbClr val="FDA87E"/>
                  </a:gs>
                  <a:gs pos="77000">
                    <a:srgbClr val="F9B876"/>
                  </a:gs>
                  <a:gs pos="29000">
                    <a:srgbClr val="EA5B4B"/>
                  </a:gs>
                </a:gsLst>
                <a:lin scaled="0"/>
                <a:tileRect r="-100000" b="-100000"/>
              </a:gradFill>
              <a:effectLst/>
              <a:latin typeface="方正少儿简体" panose="03000509000000000000" pitchFamily="65" charset="-122"/>
              <a:ea typeface="方正少儿简体" panose="03000509000000000000" pitchFamily="65" charset="-122"/>
              <a:cs typeface="方正少儿简体" panose="03000509000000000000" pitchFamily="65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5" y="1409203"/>
            <a:ext cx="1912631" cy="90270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35505" y="1489556"/>
            <a:ext cx="1903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2</a:t>
            </a:r>
            <a:endParaRPr lang="zh-CN" altLang="en-US" sz="44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612125" y="1992725"/>
            <a:ext cx="6090312" cy="3545491"/>
          </a:xfrm>
          <a:prstGeom prst="roundRect">
            <a:avLst/>
          </a:prstGeom>
          <a:noFill/>
          <a:ln w="19050">
            <a:solidFill>
              <a:srgbClr val="C0E1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3764525" y="2145125"/>
            <a:ext cx="6090312" cy="3545491"/>
          </a:xfrm>
          <a:prstGeom prst="roundRect">
            <a:avLst/>
          </a:prstGeom>
          <a:noFill/>
          <a:ln>
            <a:solidFill>
              <a:srgbClr val="C0E1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122158" y="2183261"/>
            <a:ext cx="5373624" cy="316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1100" dirty="0">
                <a:solidFill>
                  <a:srgbClr val="D76475"/>
                </a:solidFill>
                <a:latin typeface="汉仪糯米团W" panose="00020600040101010101" charset="-122"/>
                <a:ea typeface="汉仪糯米团W" panose="00020600040101010101" charset="-122"/>
              </a:rPr>
              <a:t>学习</a:t>
            </a:r>
            <a:endParaRPr lang="zh-CN" altLang="en-US" sz="11100" dirty="0">
              <a:solidFill>
                <a:srgbClr val="D76475"/>
              </a:solidFill>
              <a:latin typeface="汉仪糯米团W" panose="00020600040101010101" charset="-122"/>
              <a:ea typeface="汉仪糯米团W" panose="0002060004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11100" dirty="0">
                <a:solidFill>
                  <a:srgbClr val="D76475"/>
                </a:solidFill>
                <a:latin typeface="汉仪糯米团W" panose="00020600040101010101" charset="-122"/>
                <a:ea typeface="汉仪糯米团W" panose="00020600040101010101" charset="-122"/>
              </a:rPr>
              <a:t>     目标</a:t>
            </a:r>
            <a:endParaRPr lang="zh-CN" altLang="en-US" sz="11100" dirty="0">
              <a:solidFill>
                <a:srgbClr val="D76475"/>
              </a:solidFill>
              <a:latin typeface="汉仪糯米团W" panose="00020600040101010101" charset="-122"/>
              <a:ea typeface="汉仪糯米团W" panose="00020600040101010101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310566" y="1874277"/>
            <a:ext cx="658368" cy="658368"/>
          </a:xfrm>
          <a:prstGeom prst="roundRect">
            <a:avLst/>
          </a:prstGeom>
          <a:solidFill>
            <a:srgbClr val="C0E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flipH="1" flipV="1">
            <a:off x="3434265" y="4299845"/>
            <a:ext cx="2174951" cy="1574993"/>
          </a:xfrm>
          <a:prstGeom prst="arc">
            <a:avLst/>
          </a:prstGeom>
          <a:ln w="19050">
            <a:solidFill>
              <a:srgbClr val="ABD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1795780"/>
            <a:ext cx="11476355" cy="5772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10565" y="1998980"/>
            <a:ext cx="2395855" cy="4417060"/>
            <a:chOff x="1124159" y="1692334"/>
            <a:chExt cx="1825686" cy="276405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59" y="2017888"/>
              <a:ext cx="1825686" cy="2438505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 rot="1800000">
              <a:off x="2008722" y="1692334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 rot="1800000">
              <a:off x="2173826" y="1692336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65830" y="2013585"/>
            <a:ext cx="2395855" cy="4417060"/>
            <a:chOff x="1124159" y="1692334"/>
            <a:chExt cx="1825686" cy="2764059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59" y="2017888"/>
              <a:ext cx="1825686" cy="2438505"/>
            </a:xfrm>
            <a:prstGeom prst="rect">
              <a:avLst/>
            </a:prstGeom>
          </p:spPr>
        </p:pic>
        <p:sp>
          <p:nvSpPr>
            <p:cNvPr id="76" name="圆角矩形 75"/>
            <p:cNvSpPr/>
            <p:nvPr/>
          </p:nvSpPr>
          <p:spPr>
            <a:xfrm rot="1800000">
              <a:off x="2008722" y="1692334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 rot="1800000">
              <a:off x="2173826" y="1692336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153785" y="2028190"/>
            <a:ext cx="2395855" cy="4417060"/>
            <a:chOff x="1124159" y="1692334"/>
            <a:chExt cx="1825686" cy="2764059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59" y="2017888"/>
              <a:ext cx="1825686" cy="2438505"/>
            </a:xfrm>
            <a:prstGeom prst="rect">
              <a:avLst/>
            </a:prstGeom>
          </p:spPr>
        </p:pic>
        <p:sp>
          <p:nvSpPr>
            <p:cNvPr id="83" name="圆角矩形 82"/>
            <p:cNvSpPr/>
            <p:nvPr/>
          </p:nvSpPr>
          <p:spPr>
            <a:xfrm rot="1800000">
              <a:off x="2008722" y="1692334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1800000">
              <a:off x="2173826" y="1692336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841105" y="2031365"/>
            <a:ext cx="2395855" cy="4417060"/>
            <a:chOff x="1124159" y="1692334"/>
            <a:chExt cx="1825686" cy="2764059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59" y="2017888"/>
              <a:ext cx="1825686" cy="2438505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 rot="1800000">
              <a:off x="2008722" y="1692334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 rot="1800000">
              <a:off x="2173826" y="1692336"/>
              <a:ext cx="75414" cy="499620"/>
            </a:xfrm>
            <a:prstGeom prst="roundRect">
              <a:avLst/>
            </a:prstGeom>
            <a:solidFill>
              <a:srgbClr val="D76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817245" y="3098165"/>
            <a:ext cx="2182495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理解什么是情境画面感，写作时具有情境画面感有什么作用？</a:t>
            </a:r>
            <a:endParaRPr lang="en-US" altLang="zh-CN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855739" y="1333885"/>
            <a:ext cx="527748" cy="559311"/>
            <a:chOff x="1855739" y="1333885"/>
            <a:chExt cx="527748" cy="559311"/>
          </a:xfrm>
        </p:grpSpPr>
        <p:sp>
          <p:nvSpPr>
            <p:cNvPr id="20" name="流程图: 联系 19"/>
            <p:cNvSpPr/>
            <p:nvPr/>
          </p:nvSpPr>
          <p:spPr>
            <a:xfrm>
              <a:off x="1902796" y="1412505"/>
              <a:ext cx="433634" cy="433634"/>
            </a:xfrm>
            <a:prstGeom prst="flowChartConnector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流程图: 联系 92"/>
            <p:cNvSpPr/>
            <p:nvPr/>
          </p:nvSpPr>
          <p:spPr>
            <a:xfrm>
              <a:off x="1855739" y="1365448"/>
              <a:ext cx="527748" cy="527748"/>
            </a:xfrm>
            <a:prstGeom prst="flowChartConnector">
              <a:avLst/>
            </a:prstGeom>
            <a:noFill/>
            <a:ln w="19050">
              <a:solidFill>
                <a:srgbClr val="D7647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939150" y="1333885"/>
              <a:ext cx="444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521968" y="1348341"/>
            <a:ext cx="527748" cy="559311"/>
            <a:chOff x="1855739" y="1333885"/>
            <a:chExt cx="527748" cy="559311"/>
          </a:xfrm>
        </p:grpSpPr>
        <p:sp>
          <p:nvSpPr>
            <p:cNvPr id="95" name="流程图: 联系 94"/>
            <p:cNvSpPr/>
            <p:nvPr/>
          </p:nvSpPr>
          <p:spPr>
            <a:xfrm>
              <a:off x="1902796" y="1412505"/>
              <a:ext cx="433634" cy="433634"/>
            </a:xfrm>
            <a:prstGeom prst="flowChartConnector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流程图: 联系 95"/>
            <p:cNvSpPr/>
            <p:nvPr/>
          </p:nvSpPr>
          <p:spPr>
            <a:xfrm>
              <a:off x="1855739" y="1365448"/>
              <a:ext cx="527748" cy="527748"/>
            </a:xfrm>
            <a:prstGeom prst="flowChartConnector">
              <a:avLst/>
            </a:prstGeom>
            <a:noFill/>
            <a:ln w="19050">
              <a:solidFill>
                <a:srgbClr val="D7647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939150" y="1333885"/>
              <a:ext cx="444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221576" y="1368601"/>
            <a:ext cx="527748" cy="559311"/>
            <a:chOff x="1855739" y="1333885"/>
            <a:chExt cx="527748" cy="559311"/>
          </a:xfrm>
        </p:grpSpPr>
        <p:sp>
          <p:nvSpPr>
            <p:cNvPr id="99" name="流程图: 联系 98"/>
            <p:cNvSpPr/>
            <p:nvPr/>
          </p:nvSpPr>
          <p:spPr>
            <a:xfrm>
              <a:off x="1902796" y="1412505"/>
              <a:ext cx="433634" cy="433634"/>
            </a:xfrm>
            <a:prstGeom prst="flowChartConnector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流程图: 联系 99"/>
            <p:cNvSpPr/>
            <p:nvPr/>
          </p:nvSpPr>
          <p:spPr>
            <a:xfrm>
              <a:off x="1855739" y="1365448"/>
              <a:ext cx="527748" cy="527748"/>
            </a:xfrm>
            <a:prstGeom prst="flowChartConnector">
              <a:avLst/>
            </a:prstGeom>
            <a:noFill/>
            <a:ln w="19050">
              <a:solidFill>
                <a:srgbClr val="D7647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939150" y="1333885"/>
              <a:ext cx="444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897331" y="1361661"/>
            <a:ext cx="527748" cy="559311"/>
            <a:chOff x="1855739" y="1333885"/>
            <a:chExt cx="527748" cy="559311"/>
          </a:xfrm>
        </p:grpSpPr>
        <p:sp>
          <p:nvSpPr>
            <p:cNvPr id="108" name="流程图: 联系 107"/>
            <p:cNvSpPr/>
            <p:nvPr/>
          </p:nvSpPr>
          <p:spPr>
            <a:xfrm>
              <a:off x="1902796" y="1412505"/>
              <a:ext cx="433634" cy="433634"/>
            </a:xfrm>
            <a:prstGeom prst="flowChartConnector">
              <a:avLst/>
            </a:prstGeom>
            <a:solidFill>
              <a:srgbClr val="F2C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联系 108"/>
            <p:cNvSpPr/>
            <p:nvPr/>
          </p:nvSpPr>
          <p:spPr>
            <a:xfrm>
              <a:off x="1855739" y="1365448"/>
              <a:ext cx="527748" cy="527748"/>
            </a:xfrm>
            <a:prstGeom prst="flowChartConnector">
              <a:avLst/>
            </a:prstGeom>
            <a:noFill/>
            <a:ln w="19050">
              <a:solidFill>
                <a:srgbClr val="D7647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939150" y="1333885"/>
              <a:ext cx="444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585210" y="3282950"/>
            <a:ext cx="2182495" cy="24917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总结归纳增强文章情境画面感的几种写法</a:t>
            </a:r>
            <a:r>
              <a:rPr lang="zh-CN" altLang="en-US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0465" y="3051810"/>
            <a:ext cx="2182495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学习运用所总结的方法，简单写话，增强文章的情境画面感</a:t>
            </a:r>
            <a:r>
              <a:rPr lang="zh-CN" altLang="en-US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60485" y="3514090"/>
            <a:ext cx="2182495" cy="2030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投影展示，看谁的描写画面感最强</a:t>
            </a:r>
            <a:r>
              <a:rPr lang="zh-CN" altLang="en-US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5" y="1409203"/>
            <a:ext cx="1912631" cy="90270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35505" y="1489556"/>
            <a:ext cx="190338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3</a:t>
            </a:r>
            <a:endParaRPr lang="zh-CN" altLang="en-US" sz="44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612125" y="1992725"/>
            <a:ext cx="6090312" cy="3545491"/>
          </a:xfrm>
          <a:prstGeom prst="roundRect">
            <a:avLst/>
          </a:prstGeom>
          <a:noFill/>
          <a:ln w="19050">
            <a:solidFill>
              <a:srgbClr val="C0E1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3764525" y="2145125"/>
            <a:ext cx="6090312" cy="3545491"/>
          </a:xfrm>
          <a:prstGeom prst="roundRect">
            <a:avLst/>
          </a:prstGeom>
          <a:noFill/>
          <a:ln>
            <a:solidFill>
              <a:srgbClr val="C0E1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122158" y="2230251"/>
            <a:ext cx="5373624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8800" dirty="0">
                <a:solidFill>
                  <a:srgbClr val="D76475"/>
                </a:solidFill>
                <a:latin typeface="汉仪糯米团W" panose="00020600040101010101" charset="-122"/>
                <a:ea typeface="汉仪糯米团W" panose="00020600040101010101" charset="-122"/>
              </a:rPr>
              <a:t>示例分析总结方法</a:t>
            </a:r>
            <a:endParaRPr lang="zh-CN" altLang="en-US" sz="8800" dirty="0">
              <a:solidFill>
                <a:srgbClr val="D76475"/>
              </a:solidFill>
              <a:latin typeface="汉仪糯米团W" panose="00020600040101010101" charset="-122"/>
              <a:ea typeface="汉仪糯米团W" panose="00020600040101010101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310566" y="1874277"/>
            <a:ext cx="658368" cy="658368"/>
          </a:xfrm>
          <a:prstGeom prst="roundRect">
            <a:avLst/>
          </a:prstGeom>
          <a:solidFill>
            <a:srgbClr val="C0E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flipH="1" flipV="1">
            <a:off x="3434265" y="4299845"/>
            <a:ext cx="2174951" cy="1574993"/>
          </a:xfrm>
          <a:prstGeom prst="arc">
            <a:avLst/>
          </a:prstGeom>
          <a:ln w="19050">
            <a:solidFill>
              <a:srgbClr val="ABD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12188606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3865" y="1511300"/>
            <a:ext cx="1130363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>
              <a:lnSpc>
                <a:spcPct val="120000"/>
              </a:lnSpc>
            </a:pPr>
            <a:r>
              <a:rPr lang="en-US" altLang="zh-CN" sz="45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5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的眼睛闪着奇异的光芒，面孔因为激动而涨得通红，嘴里不停地说：“太美了！真是太美了！”他根本没听见周围喧闹的声音，整个世界对他来说好像都消失了。一小时过去了，两小时过去了，他痴痴地站在那里，一动不动地凝望着这座雕像……</a:t>
            </a:r>
            <a:endParaRPr lang="zh-CN" altLang="en-US" sz="450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" y="292100"/>
            <a:ext cx="4543425" cy="925195"/>
          </a:xfrm>
          <a:prstGeom prst="rect">
            <a:avLst/>
          </a:prstGeom>
          <a:effectLst>
            <a:innerShdw blurRad="63500" dist="50800" dir="18900000">
              <a:srgbClr val="F5765D"/>
            </a:innerShdw>
          </a:effectLst>
        </p:spPr>
      </p:pic>
      <p:sp>
        <p:nvSpPr>
          <p:cNvPr id="25" name="文本框 24"/>
          <p:cNvSpPr txBox="1"/>
          <p:nvPr/>
        </p:nvSpPr>
        <p:spPr>
          <a:xfrm>
            <a:off x="703580" y="313690"/>
            <a:ext cx="41605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5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类文赏析</a:t>
            </a:r>
            <a:endParaRPr lang="zh-CN" altLang="en-US" sz="5500" dirty="0" smtClean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" y="-15240"/>
            <a:ext cx="12188606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1435" y="292099"/>
            <a:ext cx="8908315" cy="1781811"/>
            <a:chOff x="4159" y="3383"/>
            <a:chExt cx="3633" cy="1905"/>
          </a:xfrm>
        </p:grpSpPr>
        <p:sp>
          <p:nvSpPr>
            <p:cNvPr id="59" name="圆角矩形 58"/>
            <p:cNvSpPr/>
            <p:nvPr/>
          </p:nvSpPr>
          <p:spPr>
            <a:xfrm>
              <a:off x="4159" y="3583"/>
              <a:ext cx="3633" cy="1539"/>
            </a:xfrm>
            <a:prstGeom prst="roundRect">
              <a:avLst/>
            </a:prstGeom>
            <a:solidFill>
              <a:srgbClr val="F2C2B8"/>
            </a:solidFill>
            <a:ln w="28575">
              <a:noFill/>
              <a:prstDash val="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34" y="3383"/>
              <a:ext cx="239" cy="414"/>
              <a:chOff x="4901225" y="3035360"/>
              <a:chExt cx="151612" cy="262715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5002354" y="3035360"/>
                <a:ext cx="50483" cy="262525"/>
              </a:xfrm>
              <a:prstGeom prst="roundRect">
                <a:avLst/>
              </a:prstGeom>
              <a:solidFill>
                <a:srgbClr val="D764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u="sng"/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4901225" y="3035360"/>
                <a:ext cx="44383" cy="262715"/>
              </a:xfrm>
              <a:prstGeom prst="roundRect">
                <a:avLst/>
              </a:prstGeom>
              <a:solidFill>
                <a:srgbClr val="D764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u="sng"/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 flipV="1">
              <a:off x="4335" y="5274"/>
              <a:ext cx="3282" cy="14"/>
            </a:xfrm>
            <a:prstGeom prst="line">
              <a:avLst/>
            </a:prstGeom>
            <a:ln w="19050">
              <a:solidFill>
                <a:srgbClr val="D76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4356" y="3646"/>
              <a:ext cx="3255" cy="1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    </a:t>
              </a:r>
              <a:r>
                <a:rPr lang="zh-CN" altLang="en-US" sz="40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请同学说说这句话写得好不好？</a:t>
              </a:r>
              <a:endParaRPr lang="zh-CN" altLang="en-US" sz="40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algn="l"/>
              <a:r>
                <a:rPr lang="zh-CN" altLang="en-US" sz="40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好在哪里？</a:t>
              </a:r>
              <a:endParaRPr lang="zh-CN" altLang="en-US" sz="40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86715" y="2060575"/>
            <a:ext cx="1141793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>
              <a:lnSpc>
                <a:spcPct val="120000"/>
              </a:lnSpc>
            </a:pPr>
            <a:r>
              <a:rPr lang="en-US" alt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句话把“他”陶醉的画面写得特别丰富，从眼神到面部表情，从语言语气到动作，从正面描写到侧面烘托，把“他”的陶醉真实地呈现给了我们。所以我们在写作中要注意准确把握人物的面部表情，运用恰当的动词、语言、语气，还要抓住能够反映问题的侧面环境，细观察，多运用。</a:t>
            </a:r>
            <a:endParaRPr lang="zh-CN" altLang="en-US"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WPS 演示</Application>
  <PresentationFormat>自定义</PresentationFormat>
  <Paragraphs>94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方正少儿简体</vt:lpstr>
      <vt:lpstr>微软雅黑</vt:lpstr>
      <vt:lpstr>楷体</vt:lpstr>
      <vt:lpstr>汉仪糯米团W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2020-01-26T12:25:00Z</dcterms:created>
  <dcterms:modified xsi:type="dcterms:W3CDTF">2020-03-03T05:41:46Z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