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60" r:id="rId7"/>
    <p:sldId id="274" r:id="rId8"/>
    <p:sldId id="259" r:id="rId9"/>
    <p:sldId id="261" r:id="rId10"/>
    <p:sldId id="275" r:id="rId11"/>
    <p:sldId id="276" r:id="rId12"/>
    <p:sldId id="277" r:id="rId13"/>
    <p:sldId id="278" r:id="rId14"/>
    <p:sldId id="279" r:id="rId15"/>
    <p:sldId id="281" r:id="rId16"/>
    <p:sldId id="280" r:id="rId17"/>
    <p:sldId id="293" r:id="rId18"/>
    <p:sldId id="282" r:id="rId19"/>
    <p:sldId id="294" r:id="rId20"/>
    <p:sldId id="283" r:id="rId21"/>
    <p:sldId id="295" r:id="rId22"/>
    <p:sldId id="296" r:id="rId23"/>
    <p:sldId id="284" r:id="rId24"/>
    <p:sldId id="286" r:id="rId25"/>
    <p:sldId id="288" r:id="rId26"/>
    <p:sldId id="289" r:id="rId27"/>
    <p:sldId id="270" r:id="rId28"/>
  </p:sldIdLst>
  <p:sldSz cx="12192000" cy="6858000"/>
  <p:notesSz cx="6858000" cy="9144000"/>
  <p:embeddedFontLst>
    <p:embeddedFont>
      <p:font typeface="微软雅黑" panose="020B0503020204020204" pitchFamily="34" charset="-122"/>
      <p:regular r:id="rId32"/>
    </p:embeddedFont>
    <p:embeddedFont>
      <p:font typeface="汉仪糯米团W" panose="00020600040101010101" charset="-122"/>
      <p:regular r:id="rId33"/>
    </p:embeddedFont>
    <p:embeddedFont>
      <p:font typeface="黑体" panose="02010600030101010101" charset="-122"/>
      <p:regular r:id="rId34"/>
    </p:embeddedFont>
    <p:embeddedFont>
      <p:font typeface="楷体" panose="02010609060101010101" charset="-122"/>
      <p:regular r:id="rId35"/>
    </p:embeddedFont>
    <p:embeddedFont>
      <p:font typeface="方正隶书简体" panose="03000509000000000000" charset="-122"/>
      <p:regular r:id="rId36"/>
    </p:embeddedFont>
    <p:embeddedFont>
      <p:font typeface="等线 Light" panose="02010600030101010101" charset="0"/>
      <p:regular r:id="rId37"/>
    </p:embeddedFont>
    <p:embeddedFont>
      <p:font typeface="等线" panose="02010600030101010101" charset="0"/>
      <p:regular r:id="rId38"/>
      <p:bold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2C3"/>
    <a:srgbClr val="B6E1E8"/>
    <a:srgbClr val="88CED8"/>
    <a:srgbClr val="A9DFD8"/>
    <a:srgbClr val="A8DBE2"/>
    <a:srgbClr val="85CCD8"/>
    <a:srgbClr val="D9EFF3"/>
    <a:srgbClr val="EAF7F5"/>
    <a:srgbClr val="6D6D6D"/>
    <a:srgbClr val="8BC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C734-5AFA-4530-8743-161716BCC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1A70E-940C-427B-8357-6A030AF4F3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574652" cy="7051254"/>
            <a:chOff x="0" y="0"/>
            <a:chExt cx="12574652" cy="705125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 cstate="print"/>
            <a:srcRect l="7308" t="47835" r="57594" b="39769"/>
            <a:stretch>
              <a:fillRect/>
            </a:stretch>
          </p:blipFill>
          <p:spPr>
            <a:xfrm>
              <a:off x="0" y="4212076"/>
              <a:ext cx="10096354" cy="26459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/>
            <a:srcRect l="39795" t="38082" r="26463" b="39769"/>
            <a:stretch>
              <a:fillRect/>
            </a:stretch>
          </p:blipFill>
          <p:spPr>
            <a:xfrm>
              <a:off x="4411716" y="0"/>
              <a:ext cx="7780284" cy="37895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/>
            <a:srcRect l="6914" t="38082" r="84926" b="57468"/>
            <a:stretch>
              <a:fillRect/>
            </a:stretch>
          </p:blipFill>
          <p:spPr>
            <a:xfrm>
              <a:off x="367645" y="0"/>
              <a:ext cx="2912250" cy="117835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149" y="3747808"/>
              <a:ext cx="1400961" cy="142130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110" y="3429000"/>
              <a:ext cx="225660" cy="22624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56947" y="3913821"/>
              <a:ext cx="446210" cy="42250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/>
            <a:srcRect l="24502" t="20828" r="24953" b="25628"/>
            <a:stretch>
              <a:fillRect/>
            </a:stretch>
          </p:blipFill>
          <p:spPr>
            <a:xfrm>
              <a:off x="10907894" y="5334932"/>
              <a:ext cx="1666758" cy="1716322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4919" y="4260273"/>
            <a:ext cx="2248351" cy="2186538"/>
          </a:xfrm>
          <a:prstGeom prst="rect">
            <a:avLst/>
          </a:prstGeom>
        </p:spPr>
      </p:pic>
      <p:cxnSp>
        <p:nvCxnSpPr>
          <p:cNvPr id="8" name="直接连接符 34"/>
          <p:cNvCxnSpPr>
            <a:cxnSpLocks noChangeShapeType="1"/>
          </p:cNvCxnSpPr>
          <p:nvPr/>
        </p:nvCxnSpPr>
        <p:spPr bwMode="auto">
          <a:xfrm flipH="1">
            <a:off x="3463290" y="4944745"/>
            <a:ext cx="7954010" cy="0"/>
          </a:xfrm>
          <a:prstGeom prst="line">
            <a:avLst/>
          </a:prstGeom>
          <a:noFill/>
          <a:ln w="12700">
            <a:solidFill>
              <a:srgbClr val="A6A6A6">
                <a:alpha val="34901"/>
              </a:srgbClr>
            </a:solidFill>
            <a:round/>
          </a:ln>
        </p:spPr>
      </p:cxnSp>
      <p:sp>
        <p:nvSpPr>
          <p:cNvPr id="13" name="文本框 29"/>
          <p:cNvSpPr txBox="1">
            <a:spLocks noChangeArrowheads="1"/>
          </p:cNvSpPr>
          <p:nvPr/>
        </p:nvSpPr>
        <p:spPr bwMode="auto">
          <a:xfrm>
            <a:off x="4293870" y="5780405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语文</a:t>
            </a:r>
            <a:r>
              <a:rPr lang="en-US" altLang="zh-CN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人教版</a:t>
            </a:r>
            <a:r>
              <a:rPr lang="en-US" altLang="zh-CN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zh-CN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年级下</a:t>
            </a:r>
            <a:endParaRPr lang="zh-CN" altLang="en-US" sz="2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29"/>
          <p:cNvSpPr txBox="1">
            <a:spLocks noChangeArrowheads="1"/>
          </p:cNvSpPr>
          <p:nvPr/>
        </p:nvSpPr>
        <p:spPr bwMode="auto">
          <a:xfrm>
            <a:off x="9377680" y="4211955"/>
            <a:ext cx="153035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第一课时</a:t>
            </a:r>
            <a:endParaRPr lang="zh-CN" altLang="en-US" sz="2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18890" y="1345565"/>
            <a:ext cx="5354955" cy="313701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8800" b="1" dirty="0">
                <a:ln w="57150">
                  <a:solidFill>
                    <a:schemeClr val="bg1"/>
                  </a:solidFill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63500" dist="88900" dir="8100000" algn="tr" rotWithShape="0">
                    <a:prstClr val="black">
                      <a:alpha val="54000"/>
                    </a:prstClr>
                  </a:outerShdw>
                </a:effectLst>
                <a:latin typeface="汉仪糯米团W" panose="00020600040101010101" charset="-122"/>
                <a:ea typeface="汉仪糯米团W" panose="00020600040101010101" charset="-122"/>
              </a:rPr>
              <a:t>第十一课  </a:t>
            </a:r>
            <a:endParaRPr lang="zh-CN" altLang="en-US" sz="8800" b="1" dirty="0">
              <a:ln w="57150">
                <a:solidFill>
                  <a:schemeClr val="bg1"/>
                </a:solidFill>
              </a:ln>
              <a:blipFill>
                <a:blip r:embed="rId7"/>
                <a:stretch>
                  <a:fillRect/>
                </a:stretch>
              </a:blipFill>
              <a:effectLst>
                <a:outerShdw blurRad="63500" dist="88900" dir="8100000" algn="tr" rotWithShape="0">
                  <a:prstClr val="black">
                    <a:alpha val="54000"/>
                  </a:prstClr>
                </a:outerShdw>
              </a:effectLst>
              <a:latin typeface="汉仪糯米团W" panose="00020600040101010101" charset="-122"/>
              <a:ea typeface="汉仪糯米团W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8800" b="1" dirty="0">
                <a:ln w="57150">
                  <a:solidFill>
                    <a:schemeClr val="bg1"/>
                  </a:solidFill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63500" dist="88900" dir="8100000" algn="tr" rotWithShape="0">
                    <a:prstClr val="black">
                      <a:alpha val="54000"/>
                    </a:prstClr>
                  </a:outerShdw>
                </a:effectLst>
                <a:latin typeface="汉仪糯米团W" panose="00020600040101010101" charset="-122"/>
                <a:ea typeface="汉仪糯米团W" panose="00020600040101010101" charset="-122"/>
              </a:rPr>
              <a:t>      军神</a:t>
            </a:r>
            <a:endParaRPr lang="zh-CN" altLang="en-US" sz="8800" b="1" dirty="0">
              <a:ln w="57150">
                <a:solidFill>
                  <a:schemeClr val="bg1"/>
                </a:solidFill>
              </a:ln>
              <a:blipFill>
                <a:blip r:embed="rId7"/>
                <a:stretch>
                  <a:fillRect/>
                </a:stretch>
              </a:blipFill>
              <a:effectLst>
                <a:outerShdw blurRad="63500" dist="88900" dir="8100000" algn="tr" rotWithShape="0">
                  <a:prstClr val="black">
                    <a:alpha val="54000"/>
                  </a:prstClr>
                </a:outerShdw>
              </a:effectLst>
              <a:latin typeface="汉仪糯米团W" panose="00020600040101010101" charset="-122"/>
              <a:ea typeface="汉仪糯米团W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抓住关键，读中感悟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559435" y="1155700"/>
            <a:ext cx="11487785" cy="3491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30000"/>
              </a:lnSpc>
            </a:pPr>
            <a:r>
              <a:rPr lang="zh-CN" altLang="en-US" sz="4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（一）提出问题</a:t>
            </a:r>
            <a:endParaRPr lang="zh-CN" altLang="en-US" sz="4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4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1.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了不起！你是一个真正的男子汉，一块会说话的钢板！你不是普通的军人，你是一位了不起的军神！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1482725" y="4748530"/>
            <a:ext cx="9284335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对于这段话，</a:t>
            </a:r>
            <a:r>
              <a:rPr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你有什么疑问吗？</a:t>
            </a:r>
            <a:endParaRPr sz="50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抓住关键，读中感悟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559435" y="1395730"/>
            <a:ext cx="11182985" cy="32073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50000"/>
              </a:lnSpc>
            </a:pPr>
            <a:r>
              <a:rPr lang="zh-CN" altLang="en-US" sz="4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（一）提出问题</a:t>
            </a:r>
            <a:endParaRPr lang="zh-CN" altLang="en-US" sz="4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为什么称刘伯承为“会说话的钢板”？</a:t>
            </a:r>
            <a:endParaRPr sz="4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3</a:t>
            </a:r>
            <a:r>
              <a:rPr lang="en-US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理解“钢板”，钢板有什么特点？</a:t>
            </a:r>
            <a:endParaRPr sz="4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1482725" y="4748530"/>
            <a:ext cx="9284335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说明刘伯承意志坚强</a:t>
            </a:r>
            <a:endParaRPr sz="50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抓住关键，读中感悟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559435" y="1395730"/>
            <a:ext cx="11182985" cy="32073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50000"/>
              </a:lnSpc>
            </a:pPr>
            <a:r>
              <a:rPr lang="zh-CN" altLang="en-US" sz="4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（一）提出问题</a:t>
            </a:r>
            <a:endParaRPr lang="zh-CN" altLang="en-US" sz="4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4．文中哪些词句具体反映了刘伯承有坚强的意志？</a:t>
            </a:r>
            <a:endParaRPr sz="4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1508760" y="4603115"/>
            <a:ext cx="9284335" cy="189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4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请大家分小组学习课文，并划出有关的词句。</a:t>
            </a:r>
            <a:endParaRPr sz="45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抓住关键，读中感悟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504190" y="2129155"/>
            <a:ext cx="11182985" cy="29686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70000"/>
              </a:lnSpc>
            </a:pPr>
            <a:r>
              <a:rPr lang="zh-CN" altLang="en-US" sz="5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（二）指导朗读</a:t>
            </a:r>
            <a:endParaRPr lang="zh-CN" altLang="en-US" sz="5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70000"/>
              </a:lnSpc>
            </a:pPr>
            <a:r>
              <a:rPr lang="zh-CN" altLang="en-US" sz="5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sz="5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结合文章内容，读出感情。</a:t>
            </a:r>
            <a:endParaRPr sz="5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/>
          <a:srcRect l="24502" t="20828" r="24953" b="25628"/>
          <a:stretch>
            <a:fillRect/>
          </a:stretch>
        </p:blipFill>
        <p:spPr>
          <a:xfrm>
            <a:off x="7484011" y="3223463"/>
            <a:ext cx="2358443" cy="24285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"/>
            <a:ext cx="12191999" cy="6857999"/>
            <a:chOff x="0" y="1"/>
            <a:chExt cx="12191999" cy="68579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/>
            <a:srcRect l="39795" t="38082" r="26463" b="39769"/>
            <a:stretch>
              <a:fillRect/>
            </a:stretch>
          </p:blipFill>
          <p:spPr>
            <a:xfrm>
              <a:off x="7258638" y="1"/>
              <a:ext cx="4933361" cy="240291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/>
            <a:srcRect l="7308" t="47835" r="57594" b="39769"/>
            <a:stretch>
              <a:fillRect/>
            </a:stretch>
          </p:blipFill>
          <p:spPr>
            <a:xfrm>
              <a:off x="0" y="4587650"/>
              <a:ext cx="8663233" cy="22703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/>
            <a:srcRect l="6914" t="38082" r="84926" b="57468"/>
            <a:stretch>
              <a:fillRect/>
            </a:stretch>
          </p:blipFill>
          <p:spPr>
            <a:xfrm>
              <a:off x="707009" y="1"/>
              <a:ext cx="2572885" cy="104103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149" y="3747808"/>
              <a:ext cx="1400961" cy="142130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8110" y="3429000"/>
              <a:ext cx="225660" cy="22624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56947" y="3913821"/>
              <a:ext cx="446210" cy="422508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4056171" y="2241222"/>
            <a:ext cx="4146291" cy="2601798"/>
          </a:xfrm>
          <a:prstGeom prst="rect">
            <a:avLst/>
          </a:prstGeom>
          <a:gradFill flip="none" rotWithShape="1">
            <a:gsLst>
              <a:gs pos="0">
                <a:srgbClr val="88CED8"/>
              </a:gs>
              <a:gs pos="100000">
                <a:srgbClr val="A9DF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670642" y="2403123"/>
            <a:ext cx="29182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569977" y="3223551"/>
            <a:ext cx="11186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090670" y="3366135"/>
            <a:ext cx="4112260" cy="1476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90000"/>
              </a:lnSpc>
            </a:pPr>
            <a:r>
              <a:rPr lang="zh-CN" altLang="en-US" sz="50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</a:rPr>
              <a:t>指导写字</a:t>
            </a:r>
            <a:endParaRPr lang="zh-CN" altLang="en-US" sz="5000" b="1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0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</a:rPr>
              <a:t>布置作业</a:t>
            </a:r>
            <a:endParaRPr lang="zh-CN" altLang="en-US" sz="5000" b="1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指导写字，布置作业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8377" y="1789675"/>
            <a:ext cx="3811115" cy="4582421"/>
            <a:chOff x="11212" y="2681"/>
            <a:chExt cx="3417" cy="4108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2" y="3538"/>
              <a:ext cx="3417" cy="3251"/>
              <a:chOff x="2824" y="4119"/>
              <a:chExt cx="9793" cy="9317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1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4" y="4119"/>
                <a:ext cx="9793" cy="9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庆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1983" y="2681"/>
              <a:ext cx="2481" cy="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qìng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81245" y="1577975"/>
            <a:ext cx="6842760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1.庆祝；庆贺。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2.值得庆祝的周年纪念日。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30545" y="526542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庆祝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70900" y="526542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店庆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指导写字，布置作业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83167" y="1789675"/>
            <a:ext cx="3811115" cy="4582421"/>
            <a:chOff x="11212" y="2681"/>
            <a:chExt cx="3417" cy="4108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2" y="3538"/>
              <a:ext cx="3417" cy="3251"/>
              <a:chOff x="2824" y="4119"/>
              <a:chExt cx="9793" cy="9317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1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4" y="4119"/>
                <a:ext cx="9793" cy="9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诊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1925" y="2681"/>
              <a:ext cx="2193" cy="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zhěn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120640" y="1789430"/>
            <a:ext cx="6378575" cy="2792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1.医生检查病情： 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门～。 会～。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02910" y="526542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诊断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14665" y="526542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出诊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指导写字，布置作业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8377" y="1789675"/>
            <a:ext cx="3811115" cy="4582421"/>
            <a:chOff x="11212" y="2681"/>
            <a:chExt cx="3417" cy="4108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2" y="3538"/>
              <a:ext cx="3417" cy="3251"/>
              <a:chOff x="2824" y="4119"/>
              <a:chExt cx="9793" cy="9317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1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4" y="4119"/>
                <a:ext cx="9793" cy="9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沃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1925" y="2681"/>
              <a:ext cx="2193" cy="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 wò   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94580" y="1661160"/>
            <a:ext cx="69742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1.灌溉；浇。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2.（土地）肥。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66030" y="545846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肥沃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30820" y="545846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沃土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指导写字，布置作业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83167" y="1789675"/>
            <a:ext cx="3811115" cy="4582421"/>
            <a:chOff x="11212" y="2681"/>
            <a:chExt cx="3417" cy="4108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2" y="3538"/>
              <a:ext cx="3417" cy="3251"/>
              <a:chOff x="2824" y="4119"/>
              <a:chExt cx="9793" cy="9317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1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4" y="4119"/>
                <a:ext cx="9793" cy="9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龄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1925" y="2681"/>
              <a:ext cx="2193" cy="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líng 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993640" y="1981835"/>
            <a:ext cx="637857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1.岁数：年～。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2.泛指年数：工～。党～。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3.某些生物体发育过程中不同的阶段。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97880" y="545846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超龄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27365" y="545846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适龄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93641" y="1155700"/>
            <a:ext cx="4043680" cy="937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部首</a:t>
            </a:r>
            <a:r>
              <a:rPr lang="en-US" altLang="zh-CN" sz="5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“齿 ”</a:t>
            </a:r>
            <a:endParaRPr lang="en-US" altLang="zh-CN" sz="55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指导写字，布置作业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8377" y="1789675"/>
            <a:ext cx="3811115" cy="4582421"/>
            <a:chOff x="11212" y="2681"/>
            <a:chExt cx="3417" cy="4108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2" y="3538"/>
              <a:ext cx="3417" cy="3251"/>
              <a:chOff x="2824" y="4119"/>
              <a:chExt cx="9793" cy="9317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1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4" y="4119"/>
                <a:ext cx="9793" cy="9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匪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1726" y="2681"/>
              <a:ext cx="2392" cy="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 fěi    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94580" y="1661160"/>
            <a:ext cx="69742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1.强盗。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2.副词。不；非。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66030" y="545846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匪徒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30820" y="545846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土匪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"/>
            <a:ext cx="12191999" cy="6857999"/>
            <a:chOff x="0" y="1"/>
            <a:chExt cx="12191999" cy="685799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/>
            <a:srcRect l="7308" t="47835" r="57594" b="39769"/>
            <a:stretch>
              <a:fillRect/>
            </a:stretch>
          </p:blipFill>
          <p:spPr>
            <a:xfrm>
              <a:off x="0" y="4587650"/>
              <a:ext cx="8663233" cy="227035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/>
            <a:srcRect l="39795" t="38082" r="26463" b="39769"/>
            <a:stretch>
              <a:fillRect/>
            </a:stretch>
          </p:blipFill>
          <p:spPr>
            <a:xfrm>
              <a:off x="7258638" y="1"/>
              <a:ext cx="4933361" cy="240291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/>
            <a:srcRect l="6914" t="38082" r="84926" b="57468"/>
            <a:stretch>
              <a:fillRect/>
            </a:stretch>
          </p:blipFill>
          <p:spPr>
            <a:xfrm>
              <a:off x="707009" y="1"/>
              <a:ext cx="2572885" cy="104103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149" y="3747808"/>
              <a:ext cx="1400961" cy="142130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110" y="3429000"/>
              <a:ext cx="225660" cy="22624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56947" y="3913821"/>
              <a:ext cx="446210" cy="422508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27901" y="452487"/>
            <a:ext cx="11161336" cy="5948313"/>
          </a:xfrm>
          <a:prstGeom prst="rect">
            <a:avLst/>
          </a:prstGeom>
          <a:noFill/>
          <a:ln w="38100">
            <a:solidFill>
              <a:srgbClr val="8BC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854336" y="962939"/>
            <a:ext cx="2347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6D6D6D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目录</a:t>
            </a:r>
            <a:endParaRPr lang="zh-CN" altLang="en-US" sz="5400" dirty="0">
              <a:solidFill>
                <a:srgbClr val="6D6D6D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33363" y="1881804"/>
            <a:ext cx="2211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6D6D6D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CONTENTS</a:t>
            </a:r>
            <a:endParaRPr lang="zh-CN" altLang="en-US" sz="1400" dirty="0">
              <a:solidFill>
                <a:srgbClr val="6D6D6D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76020" y="2546350"/>
            <a:ext cx="1915160" cy="534670"/>
            <a:chOff x="1852" y="4010"/>
            <a:chExt cx="3016" cy="842"/>
          </a:xfrm>
        </p:grpSpPr>
        <p:grpSp>
          <p:nvGrpSpPr>
            <p:cNvPr id="25" name="组合 24"/>
            <p:cNvGrpSpPr/>
            <p:nvPr/>
          </p:nvGrpSpPr>
          <p:grpSpPr>
            <a:xfrm>
              <a:off x="1852" y="4010"/>
              <a:ext cx="3016" cy="843"/>
              <a:chOff x="3475904" y="2932353"/>
              <a:chExt cx="1915322" cy="535521"/>
            </a:xfrm>
            <a:solidFill>
              <a:srgbClr val="8BCFD8">
                <a:alpha val="67000"/>
              </a:srgbClr>
            </a:solidFill>
          </p:grpSpPr>
          <p:sp>
            <p:nvSpPr>
              <p:cNvPr id="22" name="椭圆 21"/>
              <p:cNvSpPr/>
              <p:nvPr/>
            </p:nvSpPr>
            <p:spPr>
              <a:xfrm>
                <a:off x="3475904" y="2932353"/>
                <a:ext cx="535521" cy="5355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4855705" y="2939144"/>
                <a:ext cx="535521" cy="5106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742441" y="2932353"/>
                <a:ext cx="1374307" cy="5355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114" y="4059"/>
              <a:ext cx="247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i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PART  01</a:t>
              </a:r>
              <a:endParaRPr lang="zh-CN" altLang="en-US" sz="2400" i="1" dirty="0">
                <a:solidFill>
                  <a:schemeClr val="bg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475990" y="2378075"/>
            <a:ext cx="75145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dirty="0">
                <a:solidFill>
                  <a:srgbClr val="6D6D6D"/>
                </a:solidFill>
                <a:latin typeface="楷体" panose="02010609060101010101" charset="-122"/>
                <a:ea typeface="楷体" panose="02010609060101010101" charset="-122"/>
              </a:rPr>
              <a:t>激情谈话，导入新课</a:t>
            </a:r>
            <a:endParaRPr lang="zh-CN" altLang="en-US" sz="5000" dirty="0">
              <a:solidFill>
                <a:srgbClr val="6D6D6D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79830" y="3455670"/>
            <a:ext cx="1915160" cy="557530"/>
            <a:chOff x="1858" y="5320"/>
            <a:chExt cx="3016" cy="878"/>
          </a:xfrm>
        </p:grpSpPr>
        <p:grpSp>
          <p:nvGrpSpPr>
            <p:cNvPr id="38" name="组合 37"/>
            <p:cNvGrpSpPr/>
            <p:nvPr/>
          </p:nvGrpSpPr>
          <p:grpSpPr>
            <a:xfrm>
              <a:off x="1858" y="5320"/>
              <a:ext cx="3016" cy="843"/>
              <a:chOff x="3475904" y="2932353"/>
              <a:chExt cx="1915322" cy="535521"/>
            </a:xfrm>
            <a:solidFill>
              <a:srgbClr val="8BCFD8">
                <a:alpha val="67000"/>
              </a:srgbClr>
            </a:solidFill>
          </p:grpSpPr>
          <p:sp>
            <p:nvSpPr>
              <p:cNvPr id="39" name="椭圆 38"/>
              <p:cNvSpPr/>
              <p:nvPr/>
            </p:nvSpPr>
            <p:spPr>
              <a:xfrm>
                <a:off x="3475904" y="2932353"/>
                <a:ext cx="535521" cy="5355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4855705" y="2939144"/>
                <a:ext cx="535521" cy="5106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742441" y="2932353"/>
                <a:ext cx="1374307" cy="5355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2084" y="5472"/>
              <a:ext cx="247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i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PART  02</a:t>
              </a:r>
              <a:endParaRPr lang="zh-CN" altLang="en-US" sz="2400" i="1" dirty="0">
                <a:solidFill>
                  <a:schemeClr val="bg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506470" y="3304540"/>
            <a:ext cx="75145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dirty="0">
                <a:solidFill>
                  <a:srgbClr val="6D6D6D"/>
                </a:solidFill>
                <a:latin typeface="楷体" panose="02010609060101010101" charset="-122"/>
                <a:ea typeface="楷体" panose="02010609060101010101" charset="-122"/>
              </a:rPr>
              <a:t>初读课文，整体感知</a:t>
            </a:r>
            <a:endParaRPr lang="zh-CN" altLang="en-US" sz="5000" dirty="0">
              <a:solidFill>
                <a:srgbClr val="6D6D6D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03325" y="4387850"/>
            <a:ext cx="1915160" cy="557530"/>
            <a:chOff x="1895" y="6590"/>
            <a:chExt cx="3016" cy="878"/>
          </a:xfrm>
        </p:grpSpPr>
        <p:grpSp>
          <p:nvGrpSpPr>
            <p:cNvPr id="44" name="组合 43"/>
            <p:cNvGrpSpPr/>
            <p:nvPr/>
          </p:nvGrpSpPr>
          <p:grpSpPr>
            <a:xfrm>
              <a:off x="1895" y="6590"/>
              <a:ext cx="3016" cy="843"/>
              <a:chOff x="3475904" y="2932353"/>
              <a:chExt cx="1915322" cy="535521"/>
            </a:xfrm>
            <a:solidFill>
              <a:srgbClr val="8BCFD8">
                <a:alpha val="67000"/>
              </a:srgbClr>
            </a:solidFill>
          </p:grpSpPr>
          <p:sp>
            <p:nvSpPr>
              <p:cNvPr id="45" name="椭圆 44"/>
              <p:cNvSpPr/>
              <p:nvPr/>
            </p:nvSpPr>
            <p:spPr>
              <a:xfrm>
                <a:off x="3475904" y="2932353"/>
                <a:ext cx="535521" cy="5355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855705" y="2939144"/>
                <a:ext cx="535521" cy="5106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3742441" y="2932353"/>
                <a:ext cx="1374307" cy="5355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2121" y="6742"/>
              <a:ext cx="247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i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PART  03</a:t>
              </a:r>
              <a:endParaRPr lang="zh-CN" altLang="en-US" sz="2400" i="1" dirty="0">
                <a:solidFill>
                  <a:schemeClr val="bg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75990" y="4236720"/>
            <a:ext cx="75145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dirty="0">
                <a:solidFill>
                  <a:srgbClr val="6D6D6D"/>
                </a:solidFill>
                <a:latin typeface="楷体" panose="02010609060101010101" charset="-122"/>
                <a:ea typeface="楷体" panose="02010609060101010101" charset="-122"/>
              </a:rPr>
              <a:t>抓住关键，读中感悟</a:t>
            </a:r>
            <a:endParaRPr lang="zh-CN" altLang="en-US" sz="5000" dirty="0">
              <a:solidFill>
                <a:srgbClr val="6D6D6D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79830" y="5320030"/>
            <a:ext cx="1915160" cy="557530"/>
            <a:chOff x="1858" y="8378"/>
            <a:chExt cx="3016" cy="878"/>
          </a:xfrm>
        </p:grpSpPr>
        <p:grpSp>
          <p:nvGrpSpPr>
            <p:cNvPr id="50" name="组合 49"/>
            <p:cNvGrpSpPr/>
            <p:nvPr/>
          </p:nvGrpSpPr>
          <p:grpSpPr>
            <a:xfrm>
              <a:off x="1858" y="8378"/>
              <a:ext cx="3016" cy="843"/>
              <a:chOff x="3475904" y="2932353"/>
              <a:chExt cx="1915322" cy="535521"/>
            </a:xfrm>
            <a:solidFill>
              <a:srgbClr val="8BCFD8">
                <a:alpha val="67000"/>
              </a:srgbClr>
            </a:solidFill>
          </p:grpSpPr>
          <p:sp>
            <p:nvSpPr>
              <p:cNvPr id="51" name="椭圆 50"/>
              <p:cNvSpPr/>
              <p:nvPr/>
            </p:nvSpPr>
            <p:spPr>
              <a:xfrm>
                <a:off x="3475904" y="2932353"/>
                <a:ext cx="535521" cy="5355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855705" y="2939144"/>
                <a:ext cx="535521" cy="5106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742441" y="2932353"/>
                <a:ext cx="1374307" cy="5355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2084" y="8530"/>
              <a:ext cx="247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i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PART  04</a:t>
              </a:r>
              <a:endParaRPr lang="zh-CN" altLang="en-US" sz="2400" i="1" dirty="0">
                <a:solidFill>
                  <a:schemeClr val="bg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475990" y="5168900"/>
            <a:ext cx="75145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dirty="0">
                <a:solidFill>
                  <a:srgbClr val="6D6D6D"/>
                </a:solidFill>
                <a:latin typeface="楷体" panose="02010609060101010101" charset="-122"/>
                <a:ea typeface="楷体" panose="02010609060101010101" charset="-122"/>
              </a:rPr>
              <a:t>指导写字，布置作业</a:t>
            </a:r>
            <a:endParaRPr lang="zh-CN" altLang="en-US" sz="5000" dirty="0">
              <a:solidFill>
                <a:srgbClr val="6D6D6D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指导写字，布置作业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8377" y="1789675"/>
            <a:ext cx="3811115" cy="4582421"/>
            <a:chOff x="11212" y="2681"/>
            <a:chExt cx="3417" cy="4108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2" y="3538"/>
              <a:ext cx="3417" cy="3251"/>
              <a:chOff x="2824" y="4119"/>
              <a:chExt cx="9793" cy="9317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1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4" y="4119"/>
                <a:ext cx="9793" cy="9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绷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1925" y="2681"/>
              <a:ext cx="2193" cy="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bēng   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94580" y="1661160"/>
            <a:ext cx="69742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1.张紧，拉紧。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2.束，包扎。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66030" y="545846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绷带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30820" y="545846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紧绷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指导写字，布置作业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8377" y="1789675"/>
            <a:ext cx="3811115" cy="4582421"/>
            <a:chOff x="11212" y="2681"/>
            <a:chExt cx="3417" cy="4108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2" y="3538"/>
              <a:ext cx="3417" cy="3251"/>
              <a:chOff x="2824" y="4119"/>
              <a:chExt cx="9793" cy="9317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1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4" y="4119"/>
                <a:ext cx="9793" cy="9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审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1925" y="2681"/>
              <a:ext cx="2193" cy="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shěn  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94580" y="1260475"/>
            <a:ext cx="6974205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1.详细；周密：详～。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2.审查：～稿。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3.审问；讯问处理案件：～讯。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4.知道：未～近况如何？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97880" y="545846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审核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27365" y="545846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审阅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78724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指导写字，布置作业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9292" y="1776340"/>
            <a:ext cx="3811115" cy="4582421"/>
            <a:chOff x="11212" y="2681"/>
            <a:chExt cx="3417" cy="4108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2" y="3538"/>
              <a:ext cx="3417" cy="3251"/>
              <a:chOff x="2824" y="4119"/>
              <a:chExt cx="9793" cy="9317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1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4" y="4119"/>
                <a:ext cx="9793" cy="9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剂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1925" y="2681"/>
              <a:ext cx="2193" cy="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 jì  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370705" y="1142365"/>
            <a:ext cx="749808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1.调和；调：调～。</a:t>
            </a:r>
            <a:endParaRPr lang="zh-CN" altLang="en-US" sz="3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2.配制的药物：针～。冲～。</a:t>
            </a:r>
            <a:endParaRPr lang="zh-CN" altLang="en-US" sz="3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3.指某些起化学作用的物质：杀虫～。</a:t>
            </a:r>
            <a:endParaRPr lang="zh-CN" altLang="en-US" sz="3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3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.若干味药配合起来的汤药：一～药。</a:t>
            </a:r>
            <a:endParaRPr lang="zh-CN" altLang="en-US" sz="3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97525" y="5445125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试剂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27365" y="5445125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剂量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指导写字，布置作业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8377" y="1776340"/>
            <a:ext cx="3811115" cy="4582421"/>
            <a:chOff x="11212" y="2681"/>
            <a:chExt cx="3417" cy="4108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2" y="3538"/>
              <a:ext cx="3417" cy="3251"/>
              <a:chOff x="2824" y="4119"/>
              <a:chExt cx="9793" cy="9317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1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4" y="4119"/>
                <a:ext cx="9793" cy="9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施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1925" y="2681"/>
              <a:ext cx="2193" cy="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sh</a:t>
              </a:r>
              <a:r>
                <a:rPr lang="en-US" altLang="zh-CN" sz="6600">
                  <a:solidFill>
                    <a:schemeClr val="tx1"/>
                  </a:solidFill>
                  <a:latin typeface="黑体" panose="02010600030101010101" charset="-122"/>
                  <a:ea typeface="黑体" panose="02010600030101010101" charset="-122"/>
                  <a:cs typeface="+mn-lt"/>
                  <a:sym typeface="+mn-ea"/>
                </a:rPr>
                <a:t>ī</a:t>
              </a: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  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94580" y="1247140"/>
            <a:ext cx="6974205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1.施行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2.施展：实～。措～。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3.给予：～礼。～压力。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4.施舍：～诊。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55870" y="5445125"/>
            <a:ext cx="355092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无计可施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34500" y="5445125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施肥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指导写字，布置作业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8377" y="1789675"/>
            <a:ext cx="3811115" cy="4582421"/>
            <a:chOff x="11212" y="2681"/>
            <a:chExt cx="3417" cy="4108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2" y="3538"/>
              <a:ext cx="3417" cy="3251"/>
              <a:chOff x="2824" y="4119"/>
              <a:chExt cx="9793" cy="9317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1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4" y="4119"/>
                <a:ext cx="9793" cy="9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吭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1925" y="2681"/>
              <a:ext cx="2193" cy="9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kēng  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94580" y="2361565"/>
            <a:ext cx="69742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1.出声；说话。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62550" y="509905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吭气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0155" y="5099050"/>
            <a:ext cx="355092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一声不吭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 cstate="print"/>
            <a:srcRect l="7308" t="47835" r="57594" b="39769"/>
            <a:stretch>
              <a:fillRect/>
            </a:stretch>
          </p:blipFill>
          <p:spPr>
            <a:xfrm>
              <a:off x="0" y="4212076"/>
              <a:ext cx="10096354" cy="26459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/>
            <a:srcRect l="39795" t="38082" r="26463" b="39769"/>
            <a:stretch>
              <a:fillRect/>
            </a:stretch>
          </p:blipFill>
          <p:spPr>
            <a:xfrm>
              <a:off x="4411716" y="0"/>
              <a:ext cx="7780284" cy="37895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/>
            <a:srcRect l="6914" t="38082" r="84926" b="57468"/>
            <a:stretch>
              <a:fillRect/>
            </a:stretch>
          </p:blipFill>
          <p:spPr>
            <a:xfrm>
              <a:off x="367645" y="0"/>
              <a:ext cx="2912250" cy="117835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149" y="3747808"/>
              <a:ext cx="1400961" cy="142130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110" y="3429000"/>
              <a:ext cx="225660" cy="22624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56947" y="3913821"/>
              <a:ext cx="446210" cy="422508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8579" y="4212013"/>
            <a:ext cx="2248351" cy="218653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14090" y="2468245"/>
            <a:ext cx="34696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dirty="0">
                <a:solidFill>
                  <a:srgbClr val="6D6D6D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谢谢</a:t>
            </a:r>
            <a:endParaRPr lang="zh-CN" altLang="en-US" sz="8800" b="1" dirty="0">
              <a:solidFill>
                <a:srgbClr val="6D6D6D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/>
          <a:srcRect l="24502" t="20828" r="24953" b="25628"/>
          <a:stretch>
            <a:fillRect/>
          </a:stretch>
        </p:blipFill>
        <p:spPr>
          <a:xfrm>
            <a:off x="7484011" y="3223463"/>
            <a:ext cx="2358443" cy="24285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"/>
            <a:ext cx="12191999" cy="6857999"/>
            <a:chOff x="0" y="1"/>
            <a:chExt cx="12191999" cy="68579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/>
            <a:srcRect l="39795" t="38082" r="26463" b="39769"/>
            <a:stretch>
              <a:fillRect/>
            </a:stretch>
          </p:blipFill>
          <p:spPr>
            <a:xfrm>
              <a:off x="7258638" y="1"/>
              <a:ext cx="4933361" cy="240291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/>
            <a:srcRect l="7308" t="47835" r="57594" b="39769"/>
            <a:stretch>
              <a:fillRect/>
            </a:stretch>
          </p:blipFill>
          <p:spPr>
            <a:xfrm>
              <a:off x="0" y="4587650"/>
              <a:ext cx="8663233" cy="22703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/>
            <a:srcRect l="6914" t="38082" r="84926" b="57468"/>
            <a:stretch>
              <a:fillRect/>
            </a:stretch>
          </p:blipFill>
          <p:spPr>
            <a:xfrm>
              <a:off x="707009" y="1"/>
              <a:ext cx="2572885" cy="104103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149" y="3747808"/>
              <a:ext cx="1400961" cy="142130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8110" y="3429000"/>
              <a:ext cx="225660" cy="22624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56947" y="3913821"/>
              <a:ext cx="446210" cy="422508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4056171" y="2241222"/>
            <a:ext cx="4146291" cy="2601798"/>
          </a:xfrm>
          <a:prstGeom prst="rect">
            <a:avLst/>
          </a:prstGeom>
          <a:gradFill flip="none" rotWithShape="1">
            <a:gsLst>
              <a:gs pos="0">
                <a:srgbClr val="88CED8"/>
              </a:gs>
              <a:gs pos="100000">
                <a:srgbClr val="A9DF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670642" y="2403123"/>
            <a:ext cx="29182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569977" y="3223551"/>
            <a:ext cx="11186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090670" y="3366135"/>
            <a:ext cx="4112260" cy="1476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90000"/>
              </a:lnSpc>
            </a:pPr>
            <a:r>
              <a:rPr lang="zh-CN" altLang="en-US" sz="50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</a:rPr>
              <a:t>激情谈话</a:t>
            </a:r>
            <a:endParaRPr lang="zh-CN" altLang="en-US" sz="5000" b="1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0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</a:rPr>
              <a:t>导入新课</a:t>
            </a:r>
            <a:endParaRPr lang="zh-CN" altLang="en-US" sz="5000" b="1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1342451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59923" y="272374"/>
            <a:ext cx="10136222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流程图: 资料带 5"/>
          <p:cNvSpPr/>
          <p:nvPr/>
        </p:nvSpPr>
        <p:spPr>
          <a:xfrm rot="5400000">
            <a:off x="9639023" y="-2934512"/>
            <a:ext cx="6857999" cy="12727023"/>
          </a:xfrm>
          <a:prstGeom prst="flowChartPunchedTape">
            <a:avLst/>
          </a:prstGeom>
          <a:gradFill flip="none" rotWithShape="1">
            <a:gsLst>
              <a:gs pos="0">
                <a:srgbClr val="85CCD8"/>
              </a:gs>
              <a:gs pos="100000">
                <a:srgbClr val="EAF7F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45135" y="840740"/>
            <a:ext cx="11119485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en-US" altLang="zh-CN" sz="45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45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学们，通过以前的学习，我们认识了许多英雄人物，如英勇的狼牙山五壮士、视死如归的刘胡兰、舍身炸暗堡的董存瑞……他们都是普通战士，但他们都具有坚强的意志、崇高的信念。今天，我们要了解的，也是一名军人的故事。他，堪称“军神”。让我们来认识一下他吧！</a:t>
            </a:r>
            <a:endParaRPr lang="zh-CN" altLang="en-US" sz="45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/>
          <a:srcRect l="24502" t="20828" r="24953" b="25628"/>
          <a:stretch>
            <a:fillRect/>
          </a:stretch>
        </p:blipFill>
        <p:spPr>
          <a:xfrm>
            <a:off x="7484011" y="3223463"/>
            <a:ext cx="2358443" cy="24285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"/>
            <a:ext cx="12191999" cy="6857999"/>
            <a:chOff x="0" y="1"/>
            <a:chExt cx="12191999" cy="68579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/>
            <a:srcRect l="39795" t="38082" r="26463" b="39769"/>
            <a:stretch>
              <a:fillRect/>
            </a:stretch>
          </p:blipFill>
          <p:spPr>
            <a:xfrm>
              <a:off x="7258638" y="1"/>
              <a:ext cx="4933361" cy="240291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/>
            <a:srcRect l="7308" t="47835" r="57594" b="39769"/>
            <a:stretch>
              <a:fillRect/>
            </a:stretch>
          </p:blipFill>
          <p:spPr>
            <a:xfrm>
              <a:off x="0" y="4587650"/>
              <a:ext cx="8663233" cy="22703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/>
            <a:srcRect l="6914" t="38082" r="84926" b="57468"/>
            <a:stretch>
              <a:fillRect/>
            </a:stretch>
          </p:blipFill>
          <p:spPr>
            <a:xfrm>
              <a:off x="707009" y="1"/>
              <a:ext cx="2572885" cy="104103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149" y="3747808"/>
              <a:ext cx="1400961" cy="142130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8110" y="3429000"/>
              <a:ext cx="225660" cy="22624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56947" y="3913821"/>
              <a:ext cx="446210" cy="422508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4056171" y="2241222"/>
            <a:ext cx="4146291" cy="2601798"/>
          </a:xfrm>
          <a:prstGeom prst="rect">
            <a:avLst/>
          </a:prstGeom>
          <a:gradFill flip="none" rotWithShape="1">
            <a:gsLst>
              <a:gs pos="0">
                <a:srgbClr val="88CED8"/>
              </a:gs>
              <a:gs pos="100000">
                <a:srgbClr val="A9DF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670642" y="2403123"/>
            <a:ext cx="29182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569977" y="3223551"/>
            <a:ext cx="11186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090670" y="3366135"/>
            <a:ext cx="4112260" cy="1476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90000"/>
              </a:lnSpc>
            </a:pPr>
            <a:r>
              <a:rPr lang="zh-CN" altLang="en-US" sz="50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</a:rPr>
              <a:t>初读课文</a:t>
            </a:r>
            <a:endParaRPr lang="zh-CN" altLang="en-US" sz="5000" b="1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0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</a:rPr>
              <a:t>整体感知</a:t>
            </a:r>
            <a:endParaRPr lang="zh-CN" altLang="en-US" sz="5000" b="1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资料带 3"/>
          <p:cNvSpPr/>
          <p:nvPr/>
        </p:nvSpPr>
        <p:spPr>
          <a:xfrm rot="5400000">
            <a:off x="9639023" y="-2934512"/>
            <a:ext cx="6857999" cy="12727023"/>
          </a:xfrm>
          <a:prstGeom prst="flowChartPunchedTape">
            <a:avLst/>
          </a:prstGeom>
          <a:gradFill flip="none" rotWithShape="1">
            <a:gsLst>
              <a:gs pos="0">
                <a:srgbClr val="85CCD8"/>
              </a:gs>
              <a:gs pos="100000">
                <a:srgbClr val="EAF7F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9923" y="272374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457835" y="2078990"/>
            <a:ext cx="3817620" cy="3416935"/>
            <a:chOff x="2926" y="3274"/>
            <a:chExt cx="6012" cy="5381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rot="10800000">
              <a:off x="3669" y="6034"/>
              <a:ext cx="4526" cy="1270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8DBE2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5029" y="3274"/>
              <a:ext cx="1807" cy="1539"/>
            </a:xfrm>
            <a:prstGeom prst="triangle">
              <a:avLst>
                <a:gd name="adj" fmla="val 50000"/>
              </a:avLst>
            </a:prstGeom>
            <a:solidFill>
              <a:srgbClr val="D9EFF3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rot="10800000">
              <a:off x="4460" y="5018"/>
              <a:ext cx="2943" cy="827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6E1E8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10800000">
              <a:off x="2926" y="7465"/>
              <a:ext cx="6012" cy="1190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  <a:gd name="connsiteX0" fmla="*/ 0 w 20550"/>
                <a:gd name="connsiteY0" fmla="*/ 611 h 21600"/>
                <a:gd name="connsiteX1" fmla="*/ 2378 w 20550"/>
                <a:gd name="connsiteY1" fmla="*/ 21600 h 21600"/>
                <a:gd name="connsiteX2" fmla="*/ 17122 w 20550"/>
                <a:gd name="connsiteY2" fmla="*/ 21600 h 21600"/>
                <a:gd name="connsiteX3" fmla="*/ 20550 w 20550"/>
                <a:gd name="connsiteY3" fmla="*/ 0 h 21600"/>
                <a:gd name="connsiteX4" fmla="*/ 0 w 20550"/>
                <a:gd name="connsiteY4" fmla="*/ 611 h 21600"/>
                <a:gd name="connsiteX0-1" fmla="*/ 0 w 19214"/>
                <a:gd name="connsiteY0-2" fmla="*/ 306 h 21295"/>
                <a:gd name="connsiteX1-3" fmla="*/ 2378 w 19214"/>
                <a:gd name="connsiteY1-4" fmla="*/ 21295 h 21295"/>
                <a:gd name="connsiteX2-5" fmla="*/ 17122 w 19214"/>
                <a:gd name="connsiteY2-6" fmla="*/ 21295 h 21295"/>
                <a:gd name="connsiteX3-7" fmla="*/ 19214 w 19214"/>
                <a:gd name="connsiteY3-8" fmla="*/ 0 h 21295"/>
                <a:gd name="connsiteX4-9" fmla="*/ 0 w 19214"/>
                <a:gd name="connsiteY4-10" fmla="*/ 306 h 21295"/>
                <a:gd name="connsiteX0-11" fmla="*/ 0 w 19071"/>
                <a:gd name="connsiteY0-12" fmla="*/ 1 h 21295"/>
                <a:gd name="connsiteX1-13" fmla="*/ 2235 w 19071"/>
                <a:gd name="connsiteY1-14" fmla="*/ 21295 h 21295"/>
                <a:gd name="connsiteX2-15" fmla="*/ 16979 w 19071"/>
                <a:gd name="connsiteY2-16" fmla="*/ 21295 h 21295"/>
                <a:gd name="connsiteX3-17" fmla="*/ 19071 w 19071"/>
                <a:gd name="connsiteY3-18" fmla="*/ 0 h 21295"/>
                <a:gd name="connsiteX4-19" fmla="*/ 0 w 19071"/>
                <a:gd name="connsiteY4-20" fmla="*/ 1 h 212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071" h="21295">
                  <a:moveTo>
                    <a:pt x="0" y="1"/>
                  </a:moveTo>
                  <a:lnTo>
                    <a:pt x="2235" y="21295"/>
                  </a:lnTo>
                  <a:lnTo>
                    <a:pt x="16979" y="21295"/>
                  </a:lnTo>
                  <a:lnTo>
                    <a:pt x="1907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5CCD8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940050" y="2072005"/>
            <a:ext cx="8295005" cy="0"/>
          </a:xfrm>
          <a:prstGeom prst="line">
            <a:avLst/>
          </a:prstGeom>
          <a:noFill/>
          <a:ln w="12700">
            <a:solidFill>
              <a:srgbClr val="85CCD8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736340" y="3134995"/>
            <a:ext cx="7498715" cy="0"/>
          </a:xfrm>
          <a:prstGeom prst="line">
            <a:avLst/>
          </a:prstGeom>
          <a:noFill/>
          <a:ln w="12700">
            <a:solidFill>
              <a:srgbClr val="85CCD8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596130" y="4218305"/>
            <a:ext cx="6638925" cy="0"/>
          </a:xfrm>
          <a:prstGeom prst="line">
            <a:avLst/>
          </a:prstGeom>
          <a:noFill/>
          <a:ln w="12700">
            <a:solidFill>
              <a:srgbClr val="85CCD8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553710" y="5290820"/>
            <a:ext cx="5681345" cy="0"/>
          </a:xfrm>
          <a:prstGeom prst="line">
            <a:avLst/>
          </a:prstGeom>
          <a:noFill/>
          <a:ln w="12700">
            <a:solidFill>
              <a:srgbClr val="85CCD8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10"/>
          <p:cNvSpPr/>
          <p:nvPr/>
        </p:nvSpPr>
        <p:spPr>
          <a:xfrm>
            <a:off x="3983990" y="1395730"/>
            <a:ext cx="4737735" cy="62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课题让你想到什么？</a:t>
            </a:r>
            <a:endParaRPr lang="zh-CN" altLang="en-US" sz="35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初读课文，整体感知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sp>
        <p:nvSpPr>
          <p:cNvPr id="20" name="Rectangle 10"/>
          <p:cNvSpPr/>
          <p:nvPr/>
        </p:nvSpPr>
        <p:spPr>
          <a:xfrm>
            <a:off x="4366895" y="2428240"/>
            <a:ext cx="6867525" cy="62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谁是“军神”，讲了他的什么事</a:t>
            </a:r>
            <a:r>
              <a:rPr lang="en-US" altLang="zh-CN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35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5228590" y="3533140"/>
            <a:ext cx="4737735" cy="62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读课文整体感知。</a:t>
            </a:r>
            <a:endParaRPr lang="zh-CN" altLang="en-US" sz="35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6095365" y="4638040"/>
            <a:ext cx="4737735" cy="62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概括主要内容。</a:t>
            </a:r>
            <a:endParaRPr lang="zh-CN" altLang="en-US" sz="35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初读课文，整体感知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1690" y="1863725"/>
            <a:ext cx="192468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门 诊 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06945" y="4441825"/>
            <a:ext cx="196786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土 匪</a:t>
            </a:r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92285" y="4441825"/>
            <a:ext cx="200596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绷 带</a:t>
            </a:r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09845" y="1863725"/>
            <a:ext cx="19558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审 视 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78935" y="5720715"/>
            <a:ext cx="325056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一声不吭</a:t>
            </a:r>
            <a:endParaRPr lang="zh-CN" altLang="en-US" sz="5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09845" y="3154045"/>
            <a:ext cx="182689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 衷</a:t>
            </a:r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85080" y="4441825"/>
            <a:ext cx="207835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堪 称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06945" y="3188970"/>
            <a:ext cx="194500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勉 强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92285" y="3154045"/>
            <a:ext cx="18503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慈 祥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09015" y="4441825"/>
            <a:ext cx="18732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荣 幸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994025" y="4441825"/>
            <a:ext cx="184975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哼 叫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21715" y="5720715"/>
            <a:ext cx="227266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镇静剂</a:t>
            </a:r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956560" y="1863725"/>
            <a:ext cx="192468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年 龄 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257415" y="1863725"/>
            <a:ext cx="192468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拒 绝 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392285" y="1863725"/>
            <a:ext cx="192468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眉 毛 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21690" y="3154045"/>
            <a:ext cx="192468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实 施 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956560" y="3188970"/>
            <a:ext cx="192468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崭 新 </a:t>
            </a:r>
            <a:endParaRPr lang="zh-CN" altLang="en-US" sz="5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033780" y="1395730"/>
            <a:ext cx="10403205" cy="4459605"/>
            <a:chOff x="1628" y="2198"/>
            <a:chExt cx="16383" cy="7023"/>
          </a:xfrm>
        </p:grpSpPr>
        <p:sp>
          <p:nvSpPr>
            <p:cNvPr id="15" name="Text Box 5"/>
            <p:cNvSpPr txBox="1"/>
            <p:nvPr/>
          </p:nvSpPr>
          <p:spPr>
            <a:xfrm>
              <a:off x="14771" y="2198"/>
              <a:ext cx="1377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méi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0245" name="Text Box 5"/>
            <p:cNvSpPr txBox="1"/>
            <p:nvPr/>
          </p:nvSpPr>
          <p:spPr>
            <a:xfrm>
              <a:off x="2774" y="2198"/>
              <a:ext cx="1765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</a:t>
              </a: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ě</a:t>
              </a: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5"/>
            <p:cNvSpPr txBox="1"/>
            <p:nvPr/>
          </p:nvSpPr>
          <p:spPr>
            <a:xfrm>
              <a:off x="6179" y="2198"/>
              <a:ext cx="1635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líng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5"/>
            <p:cNvSpPr txBox="1"/>
            <p:nvPr/>
          </p:nvSpPr>
          <p:spPr>
            <a:xfrm>
              <a:off x="8027" y="2198"/>
              <a:ext cx="2365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</a:t>
              </a: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ě</a:t>
              </a: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5"/>
            <p:cNvSpPr txBox="1"/>
            <p:nvPr/>
          </p:nvSpPr>
          <p:spPr>
            <a:xfrm>
              <a:off x="2907" y="4290"/>
              <a:ext cx="1632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shī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5"/>
            <p:cNvSpPr txBox="1"/>
            <p:nvPr/>
          </p:nvSpPr>
          <p:spPr>
            <a:xfrm>
              <a:off x="4695" y="4290"/>
              <a:ext cx="2365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</a:t>
              </a: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ǎ</a:t>
              </a: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5"/>
            <p:cNvSpPr txBox="1"/>
            <p:nvPr/>
          </p:nvSpPr>
          <p:spPr>
            <a:xfrm>
              <a:off x="11409" y="4313"/>
              <a:ext cx="1989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</a:t>
              </a: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ǎ</a:t>
              </a: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5"/>
            <p:cNvSpPr txBox="1"/>
            <p:nvPr/>
          </p:nvSpPr>
          <p:spPr>
            <a:xfrm>
              <a:off x="9065" y="4290"/>
              <a:ext cx="2196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zhōng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5"/>
            <p:cNvSpPr txBox="1"/>
            <p:nvPr/>
          </p:nvSpPr>
          <p:spPr>
            <a:xfrm>
              <a:off x="1628" y="6322"/>
              <a:ext cx="2400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róng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5"/>
            <p:cNvSpPr txBox="1"/>
            <p:nvPr/>
          </p:nvSpPr>
          <p:spPr>
            <a:xfrm>
              <a:off x="4636" y="6263"/>
              <a:ext cx="2671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hēng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5"/>
            <p:cNvSpPr txBox="1"/>
            <p:nvPr/>
          </p:nvSpPr>
          <p:spPr>
            <a:xfrm>
              <a:off x="11680" y="2198"/>
              <a:ext cx="1102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jù 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5"/>
            <p:cNvSpPr txBox="1"/>
            <p:nvPr/>
          </p:nvSpPr>
          <p:spPr>
            <a:xfrm>
              <a:off x="13303" y="6322"/>
              <a:ext cx="1267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ě</a:t>
              </a: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 Box 5"/>
            <p:cNvSpPr txBox="1"/>
            <p:nvPr/>
          </p:nvSpPr>
          <p:spPr>
            <a:xfrm>
              <a:off x="4028" y="8350"/>
              <a:ext cx="2180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jì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771" y="4290"/>
              <a:ext cx="3240" cy="8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cí    xiáng </a:t>
              </a:r>
              <a:endParaRPr lang="zh-CN" alt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 Box 5"/>
            <p:cNvSpPr txBox="1"/>
            <p:nvPr/>
          </p:nvSpPr>
          <p:spPr>
            <a:xfrm>
              <a:off x="8161" y="6263"/>
              <a:ext cx="1267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kān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 Box 5"/>
            <p:cNvSpPr txBox="1"/>
            <p:nvPr/>
          </p:nvSpPr>
          <p:spPr>
            <a:xfrm>
              <a:off x="14925" y="6263"/>
              <a:ext cx="2352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bēng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 Box 5"/>
            <p:cNvSpPr txBox="1"/>
            <p:nvPr/>
          </p:nvSpPr>
          <p:spPr>
            <a:xfrm>
              <a:off x="10008" y="8350"/>
              <a:ext cx="2111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kēng</a:t>
              </a:r>
              <a:endPara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CD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0243" y="292059"/>
            <a:ext cx="11488366" cy="630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85CCD8"/>
          </a:solidFill>
          <a:ln>
            <a:solidFill>
              <a:srgbClr val="85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gradFill flip="none" rotWithShape="1">
            <a:gsLst>
              <a:gs pos="54000">
                <a:srgbClr val="85CCD8"/>
              </a:gs>
              <a:gs pos="100000">
                <a:srgbClr val="EAF7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1925" y="372110"/>
            <a:ext cx="5418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500" b="1" dirty="0">
                <a:solidFill>
                  <a:srgbClr val="85CCD8"/>
                </a:solidFill>
                <a:latin typeface="方正隶书简体" panose="03000509000000000000" charset="-122"/>
                <a:ea typeface="方正隶书简体" panose="03000509000000000000" charset="-122"/>
              </a:rPr>
              <a:t>初读课文，整体感知</a:t>
            </a:r>
            <a:endParaRPr lang="zh-CN" altLang="en-US" sz="4500" b="1" dirty="0">
              <a:solidFill>
                <a:srgbClr val="85CCD8"/>
              </a:solidFill>
              <a:latin typeface="方正隶书简体" panose="03000509000000000000" charset="-122"/>
              <a:ea typeface="方正隶书简体" panose="03000509000000000000" charset="-122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381000" y="1682115"/>
            <a:ext cx="11487785" cy="9912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30000"/>
              </a:lnSpc>
            </a:pPr>
            <a:r>
              <a:rPr lang="zh-CN" altLang="en-US" sz="4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作者通过哪几个片段来体现“军神”的？</a:t>
            </a:r>
            <a:endParaRPr lang="zh-CN" altLang="en-US" sz="4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1453515" y="3199130"/>
            <a:ext cx="928433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理清文章脉络</a:t>
            </a:r>
            <a:endParaRPr sz="50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en-US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术前   2</a:t>
            </a:r>
            <a:r>
              <a:rPr lang="en-US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术中   3</a:t>
            </a:r>
            <a:r>
              <a:rPr lang="en-US"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sz="5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术后</a:t>
            </a:r>
            <a:endParaRPr sz="50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/>
          <a:srcRect l="24502" t="20828" r="24953" b="25628"/>
          <a:stretch>
            <a:fillRect/>
          </a:stretch>
        </p:blipFill>
        <p:spPr>
          <a:xfrm>
            <a:off x="7484011" y="3223463"/>
            <a:ext cx="2358443" cy="24285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"/>
            <a:ext cx="12191999" cy="6857999"/>
            <a:chOff x="0" y="1"/>
            <a:chExt cx="12191999" cy="68579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/>
            <a:srcRect l="39795" t="38082" r="26463" b="39769"/>
            <a:stretch>
              <a:fillRect/>
            </a:stretch>
          </p:blipFill>
          <p:spPr>
            <a:xfrm>
              <a:off x="7258638" y="1"/>
              <a:ext cx="4933361" cy="240291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/>
            <a:srcRect l="7308" t="47835" r="57594" b="39769"/>
            <a:stretch>
              <a:fillRect/>
            </a:stretch>
          </p:blipFill>
          <p:spPr>
            <a:xfrm>
              <a:off x="0" y="4587650"/>
              <a:ext cx="8663233" cy="22703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/>
            <a:srcRect l="6914" t="38082" r="84926" b="57468"/>
            <a:stretch>
              <a:fillRect/>
            </a:stretch>
          </p:blipFill>
          <p:spPr>
            <a:xfrm>
              <a:off x="707009" y="1"/>
              <a:ext cx="2572885" cy="104103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149" y="3747808"/>
              <a:ext cx="1400961" cy="142130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8110" y="3429000"/>
              <a:ext cx="225660" cy="22624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56947" y="3913821"/>
              <a:ext cx="446210" cy="422508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4056171" y="2241222"/>
            <a:ext cx="4146291" cy="2601798"/>
          </a:xfrm>
          <a:prstGeom prst="rect">
            <a:avLst/>
          </a:prstGeom>
          <a:gradFill flip="none" rotWithShape="1">
            <a:gsLst>
              <a:gs pos="0">
                <a:srgbClr val="88CED8"/>
              </a:gs>
              <a:gs pos="100000">
                <a:srgbClr val="A9DF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670642" y="2403123"/>
            <a:ext cx="29182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569977" y="3223551"/>
            <a:ext cx="11186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090670" y="3366135"/>
            <a:ext cx="4112260" cy="1476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90000"/>
              </a:lnSpc>
            </a:pPr>
            <a:r>
              <a:rPr lang="zh-CN" altLang="en-US" sz="50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</a:rPr>
              <a:t>抓住关键</a:t>
            </a:r>
            <a:endParaRPr lang="zh-CN" altLang="en-US" sz="5000" b="1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0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</a:rPr>
              <a:t>读中感悟</a:t>
            </a:r>
            <a:endParaRPr lang="zh-CN" altLang="en-US" sz="5000" b="1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WPS 演示</Application>
  <PresentationFormat>自定义</PresentationFormat>
  <Paragraphs>313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汉仪糯米团W</vt:lpstr>
      <vt:lpstr>Adobe 黑体 Std R</vt:lpstr>
      <vt:lpstr>黑体</vt:lpstr>
      <vt:lpstr>Adobe Gothic Std B</vt:lpstr>
      <vt:lpstr>楷体</vt:lpstr>
      <vt:lpstr>方正隶书简体</vt:lpstr>
      <vt:lpstr>Arial Unicode MS</vt:lpstr>
      <vt:lpstr>等线 Light</vt:lpstr>
      <vt:lpstr>等线</vt:lpstr>
      <vt:lpstr>Calibri</vt:lpstr>
      <vt:lpstr>微软雅黑</vt:lpstr>
      <vt:lpstr>MS UI Gothic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2020-01-26T11:30:00Z</dcterms:created>
  <dcterms:modified xsi:type="dcterms:W3CDTF">2020-03-03T05:40:24Z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