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0" r:id="rId6"/>
    <p:sldId id="287" r:id="rId7"/>
    <p:sldId id="272" r:id="rId8"/>
    <p:sldId id="261" r:id="rId9"/>
    <p:sldId id="269" r:id="rId10"/>
    <p:sldId id="263" r:id="rId11"/>
    <p:sldId id="264" r:id="rId12"/>
    <p:sldId id="265" r:id="rId13"/>
    <p:sldId id="266" r:id="rId14"/>
    <p:sldId id="286" r:id="rId15"/>
    <p:sldId id="279" r:id="rId16"/>
    <p:sldId id="267" r:id="rId17"/>
    <p:sldId id="278" r:id="rId18"/>
    <p:sldId id="274" r:id="rId19"/>
    <p:sldId id="276" r:id="rId20"/>
    <p:sldId id="288" r:id="rId21"/>
    <p:sldId id="280" r:id="rId22"/>
    <p:sldId id="284" r:id="rId23"/>
    <p:sldId id="285" r:id="rId24"/>
    <p:sldId id="258" r:id="rId2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7028953-AE11-4C63-BD05-CD85B15CDDF6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732394-6AC1-4B47-AE05-430DF23EE89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7D701EA-F0DF-481E-B5BC-50404E6814F5}" type="slidenum">
              <a:rPr lang="zh-CN" altLang="en-US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9" Type="http://schemas.openxmlformats.org/officeDocument/2006/relationships/theme" Target="../theme/theme1.xml"/><Relationship Id="rId38" Type="http://schemas.openxmlformats.org/officeDocument/2006/relationships/tags" Target="../tags/tag61.xml"/><Relationship Id="rId37" Type="http://schemas.openxmlformats.org/officeDocument/2006/relationships/tags" Target="../tags/tag60.xml"/><Relationship Id="rId36" Type="http://schemas.openxmlformats.org/officeDocument/2006/relationships/tags" Target="../tags/tag59.xml"/><Relationship Id="rId35" Type="http://schemas.openxmlformats.org/officeDocument/2006/relationships/tags" Target="../tags/tag58.xml"/><Relationship Id="rId34" Type="http://schemas.openxmlformats.org/officeDocument/2006/relationships/tags" Target="../tags/tag57.xml"/><Relationship Id="rId33" Type="http://schemas.openxmlformats.org/officeDocument/2006/relationships/tags" Target="../tags/tag56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3" Type="http://schemas.openxmlformats.org/officeDocument/2006/relationships/tags" Target="../tags/tag83.xml"/><Relationship Id="rId2" Type="http://schemas.openxmlformats.org/officeDocument/2006/relationships/image" Target="../media/image11.jpeg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2.xml"/><Relationship Id="rId3" Type="http://schemas.openxmlformats.org/officeDocument/2006/relationships/tags" Target="../tags/tag85.xml"/><Relationship Id="rId2" Type="http://schemas.openxmlformats.org/officeDocument/2006/relationships/image" Target="../media/image12.jpeg"/><Relationship Id="rId1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3.xml"/><Relationship Id="rId3" Type="http://schemas.openxmlformats.org/officeDocument/2006/relationships/tags" Target="../tags/tag87.xml"/><Relationship Id="rId2" Type="http://schemas.openxmlformats.org/officeDocument/2006/relationships/image" Target="../media/image13.jpeg"/><Relationship Id="rId1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89.xml"/><Relationship Id="rId2" Type="http://schemas.openxmlformats.org/officeDocument/2006/relationships/image" Target="../media/image14.jpeg"/><Relationship Id="rId1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5.xml"/><Relationship Id="rId4" Type="http://schemas.openxmlformats.org/officeDocument/2006/relationships/tags" Target="../tags/tag91.xml"/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3" Type="http://schemas.openxmlformats.org/officeDocument/2006/relationships/tags" Target="../tags/tag93.xml"/><Relationship Id="rId2" Type="http://schemas.openxmlformats.org/officeDocument/2006/relationships/image" Target="../media/image14.jpeg"/><Relationship Id="rId1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7.xml"/><Relationship Id="rId4" Type="http://schemas.openxmlformats.org/officeDocument/2006/relationships/tags" Target="../tags/tag95.xml"/><Relationship Id="rId3" Type="http://schemas.openxmlformats.org/officeDocument/2006/relationships/image" Target="../media/image16.jpeg"/><Relationship Id="rId2" Type="http://schemas.openxmlformats.org/officeDocument/2006/relationships/hyperlink" Target="http://wensui.com/liu/lindex.html" TargetMode="External"/><Relationship Id="rId1" Type="http://schemas.openxmlformats.org/officeDocument/2006/relationships/tags" Target="../tags/tag9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image" Target="../media/image1.jpeg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1.xml"/><Relationship Id="rId3" Type="http://schemas.openxmlformats.org/officeDocument/2006/relationships/tags" Target="../tags/tag103.xml"/><Relationship Id="rId2" Type="http://schemas.openxmlformats.org/officeDocument/2006/relationships/image" Target="../media/image17.jpeg"/><Relationship Id="rId1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2.xml"/><Relationship Id="rId1" Type="http://schemas.openxmlformats.org/officeDocument/2006/relationships/tags" Target="../tags/tag10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67.xml"/><Relationship Id="rId2" Type="http://schemas.openxmlformats.org/officeDocument/2006/relationships/image" Target="../media/image2.jpeg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71.xml"/><Relationship Id="rId5" Type="http://schemas.openxmlformats.org/officeDocument/2006/relationships/image" Target="../media/image4.jpeg"/><Relationship Id="rId4" Type="http://schemas.microsoft.com/office/2007/relationships/media" Target="file:///D:\lgd\&#32032;&#26448;\&#22823;&#20992;&#36827;&#34892;&#26354;.MPG" TargetMode="External"/><Relationship Id="rId3" Type="http://schemas.openxmlformats.org/officeDocument/2006/relationships/video" Target="file:///D:\lgd\&#32032;&#26448;\&#22823;&#20992;&#36827;&#34892;&#26354;.MPG" TargetMode="External"/><Relationship Id="rId2" Type="http://schemas.openxmlformats.org/officeDocument/2006/relationships/image" Target="../media/image3.png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6.xml"/><Relationship Id="rId6" Type="http://schemas.openxmlformats.org/officeDocument/2006/relationships/tags" Target="../tags/tag7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75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79.xml"/><Relationship Id="rId2" Type="http://schemas.openxmlformats.org/officeDocument/2006/relationships/image" Target="../media/image10.jpeg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89500" y="1349375"/>
            <a:ext cx="6627813" cy="2562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 </a:t>
            </a:r>
            <a:r>
              <a:rPr lang="zh-CN" altLang="en-US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我爱这土地</a:t>
            </a:r>
            <a:endParaRPr lang="zh-CN" altLang="en-US" sz="6000" b="1" smtClean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0" name="文本框 5"/>
          <p:cNvSpPr txBox="1">
            <a:spLocks noChangeArrowheads="1"/>
          </p:cNvSpPr>
          <p:nvPr/>
        </p:nvSpPr>
        <p:spPr bwMode="auto">
          <a:xfrm>
            <a:off x="1576388" y="760413"/>
            <a:ext cx="3811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九年级语文人教版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6327775" y="3911600"/>
            <a:ext cx="4430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艾青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2" name="文本框 7"/>
          <p:cNvSpPr txBox="1">
            <a:spLocks noChangeArrowheads="1"/>
          </p:cNvSpPr>
          <p:nvPr/>
        </p:nvSpPr>
        <p:spPr bwMode="auto">
          <a:xfrm>
            <a:off x="7324725" y="5751513"/>
            <a:ext cx="20113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66688" y="1752600"/>
            <a:ext cx="12025312" cy="191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>
                <a:solidFill>
                  <a:srgbClr val="FF0000"/>
                </a:solidFill>
                <a:ea typeface="微软雅黑" panose="020B0503020204020204" pitchFamily="34" charset="-122"/>
                <a:sym typeface="+mn-ea"/>
              </a:rPr>
              <a:t>1.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  <a:sym typeface="+mn-ea"/>
              </a:rPr>
              <a:t>诗中有哪些意象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？它们各自有什么特点？结合时代背景体会各自有怎样的象征意义？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</a:pP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003300"/>
              </a:solidFill>
              <a:ea typeface="微软雅黑" panose="020B0503020204020204" pitchFamily="34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95488" y="2886075"/>
            <a:ext cx="833278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b="1">
              <a:solidFill>
                <a:srgbClr val="3333FF"/>
              </a:solidFill>
            </a:endParaRPr>
          </a:p>
        </p:txBody>
      </p:sp>
      <p:sp>
        <p:nvSpPr>
          <p:cNvPr id="12291" name="文本框 115715"/>
          <p:cNvSpPr txBox="1">
            <a:spLocks noChangeArrowheads="1"/>
          </p:cNvSpPr>
          <p:nvPr/>
        </p:nvSpPr>
        <p:spPr bwMode="auto">
          <a:xfrm>
            <a:off x="1017588" y="2547938"/>
            <a:ext cx="102695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意象                  特征                        象征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27113" y="3905250"/>
            <a:ext cx="13493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暴风雨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943225" y="3892550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暴虐无情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8" name="文本框 11"/>
          <p:cNvSpPr txBox="1">
            <a:spLocks noChangeArrowheads="1"/>
          </p:cNvSpPr>
          <p:nvPr/>
        </p:nvSpPr>
        <p:spPr bwMode="auto">
          <a:xfrm>
            <a:off x="5743575" y="3929063"/>
            <a:ext cx="1708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+mn-ea"/>
              </a:rPr>
              <a:t>日本侵略者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  <a:sym typeface="+mn-ea"/>
            </a:endParaRPr>
          </a:p>
        </p:txBody>
      </p:sp>
      <p:sp>
        <p:nvSpPr>
          <p:cNvPr id="115719" name="文本框 115718"/>
          <p:cNvSpPr txBox="1">
            <a:spLocks noChangeArrowheads="1"/>
          </p:cNvSpPr>
          <p:nvPr/>
        </p:nvSpPr>
        <p:spPr bwMode="auto">
          <a:xfrm>
            <a:off x="1079500" y="4470400"/>
            <a:ext cx="9318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土地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41638" y="4471988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暴风雨打击着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25" name="文本框 115724"/>
          <p:cNvSpPr txBox="1">
            <a:spLocks noChangeArrowheads="1"/>
          </p:cNvSpPr>
          <p:nvPr/>
        </p:nvSpPr>
        <p:spPr bwMode="auto">
          <a:xfrm>
            <a:off x="6003925" y="4487863"/>
            <a:ext cx="10493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祖国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20" name="文本框 115719"/>
          <p:cNvSpPr txBox="1">
            <a:spLocks noChangeArrowheads="1"/>
          </p:cNvSpPr>
          <p:nvPr/>
        </p:nvSpPr>
        <p:spPr bwMode="auto">
          <a:xfrm>
            <a:off x="1027113" y="5067300"/>
            <a:ext cx="9413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河流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17825" y="5067300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汹涌而悲愤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41" name="文本框 115740"/>
          <p:cNvSpPr txBox="1">
            <a:spLocks noChangeArrowheads="1"/>
          </p:cNvSpPr>
          <p:nvPr/>
        </p:nvSpPr>
        <p:spPr bwMode="auto">
          <a:xfrm>
            <a:off x="5821363" y="5067300"/>
            <a:ext cx="29765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人民的满腔仇恨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39" name="文本框 115738"/>
          <p:cNvSpPr txBox="1">
            <a:spLocks noChangeArrowheads="1"/>
          </p:cNvSpPr>
          <p:nvPr/>
        </p:nvSpPr>
        <p:spPr bwMode="auto">
          <a:xfrm>
            <a:off x="998538" y="5586413"/>
            <a:ext cx="8604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风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49550" y="5649913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吹刮、倍显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+mn-ea"/>
              </a:rPr>
              <a:t>激怒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  <a:sym typeface="+mn-ea"/>
            </a:endParaRPr>
          </a:p>
        </p:txBody>
      </p:sp>
      <p:sp>
        <p:nvSpPr>
          <p:cNvPr id="115726" name="文本框 115725"/>
          <p:cNvSpPr txBox="1">
            <a:spLocks noChangeArrowheads="1"/>
          </p:cNvSpPr>
          <p:nvPr/>
        </p:nvSpPr>
        <p:spPr bwMode="auto">
          <a:xfrm>
            <a:off x="5875338" y="5651500"/>
            <a:ext cx="28019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抗战的浩大声势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21" name="文本框 115720"/>
          <p:cNvSpPr txBox="1">
            <a:spLocks noChangeArrowheads="1"/>
          </p:cNvSpPr>
          <p:nvPr/>
        </p:nvSpPr>
        <p:spPr bwMode="auto">
          <a:xfrm>
            <a:off x="965200" y="6219825"/>
            <a:ext cx="1125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黎明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070225" y="6234113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温柔无比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27" name="文本框 115726"/>
          <p:cNvSpPr txBox="1">
            <a:spLocks noChangeArrowheads="1"/>
          </p:cNvSpPr>
          <p:nvPr/>
        </p:nvSpPr>
        <p:spPr bwMode="auto">
          <a:xfrm>
            <a:off x="6130925" y="6246813"/>
            <a:ext cx="2332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光明和希望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18" name="文本框 115717"/>
          <p:cNvSpPr txBox="1">
            <a:spLocks noChangeArrowheads="1"/>
          </p:cNvSpPr>
          <p:nvPr/>
        </p:nvSpPr>
        <p:spPr bwMode="auto">
          <a:xfrm>
            <a:off x="1046163" y="3314700"/>
            <a:ext cx="6826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40038" y="3363913"/>
            <a:ext cx="3028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+mn-ea"/>
              </a:rPr>
              <a:t>歌唱、喉咙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嘶哑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115724" name="文本框 115723"/>
          <p:cNvSpPr txBox="1">
            <a:spLocks noChangeArrowheads="1"/>
          </p:cNvSpPr>
          <p:nvPr/>
        </p:nvSpPr>
        <p:spPr bwMode="auto">
          <a:xfrm>
            <a:off x="5916613" y="3363913"/>
            <a:ext cx="22367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诗人自己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1947863" y="3529013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1"/>
          <p:cNvSpPr>
            <a:spLocks noChangeShapeType="1"/>
          </p:cNvSpPr>
          <p:nvPr/>
        </p:nvSpPr>
        <p:spPr bwMode="auto">
          <a:xfrm>
            <a:off x="5207000" y="3552825"/>
            <a:ext cx="7461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9272588" y="3375025"/>
            <a:ext cx="237013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3" name="直接连接符 1"/>
          <p:cNvSpPr>
            <a:spLocks noChangeShapeType="1"/>
          </p:cNvSpPr>
          <p:nvPr/>
        </p:nvSpPr>
        <p:spPr bwMode="auto">
          <a:xfrm>
            <a:off x="1947863" y="6511925"/>
            <a:ext cx="74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08025" y="1287463"/>
            <a:ext cx="35417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研读诗歌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直接连接符 1"/>
          <p:cNvSpPr>
            <a:spLocks noChangeShapeType="1"/>
          </p:cNvSpPr>
          <p:nvPr/>
        </p:nvSpPr>
        <p:spPr bwMode="auto">
          <a:xfrm>
            <a:off x="2189163" y="4221163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"/>
          <p:cNvSpPr>
            <a:spLocks noChangeShapeType="1"/>
          </p:cNvSpPr>
          <p:nvPr/>
        </p:nvSpPr>
        <p:spPr bwMode="auto">
          <a:xfrm>
            <a:off x="4751388" y="4156075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直接连接符 1"/>
          <p:cNvSpPr>
            <a:spLocks noChangeShapeType="1"/>
          </p:cNvSpPr>
          <p:nvPr/>
        </p:nvSpPr>
        <p:spPr bwMode="auto">
          <a:xfrm>
            <a:off x="2074863" y="4697413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直接连接符 1"/>
          <p:cNvSpPr>
            <a:spLocks noChangeShapeType="1"/>
          </p:cNvSpPr>
          <p:nvPr/>
        </p:nvSpPr>
        <p:spPr bwMode="auto">
          <a:xfrm>
            <a:off x="5035550" y="4722813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直接连接符 1"/>
          <p:cNvSpPr>
            <a:spLocks noChangeShapeType="1"/>
          </p:cNvSpPr>
          <p:nvPr/>
        </p:nvSpPr>
        <p:spPr bwMode="auto">
          <a:xfrm>
            <a:off x="2085975" y="5316538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直接连接符 1"/>
          <p:cNvSpPr>
            <a:spLocks noChangeShapeType="1"/>
          </p:cNvSpPr>
          <p:nvPr/>
        </p:nvSpPr>
        <p:spPr bwMode="auto">
          <a:xfrm>
            <a:off x="4894263" y="5276850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直接连接符 1"/>
          <p:cNvSpPr>
            <a:spLocks noChangeShapeType="1"/>
          </p:cNvSpPr>
          <p:nvPr/>
        </p:nvSpPr>
        <p:spPr bwMode="auto">
          <a:xfrm>
            <a:off x="1868488" y="5856288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直接连接符 1"/>
          <p:cNvSpPr>
            <a:spLocks noChangeShapeType="1"/>
          </p:cNvSpPr>
          <p:nvPr/>
        </p:nvSpPr>
        <p:spPr bwMode="auto">
          <a:xfrm>
            <a:off x="5164138" y="5895975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直接连接符 1"/>
          <p:cNvSpPr>
            <a:spLocks noChangeShapeType="1"/>
          </p:cNvSpPr>
          <p:nvPr/>
        </p:nvSpPr>
        <p:spPr bwMode="auto">
          <a:xfrm>
            <a:off x="4945063" y="6461125"/>
            <a:ext cx="7715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8355013" y="2516188"/>
            <a:ext cx="3617912" cy="434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诗人以鸟的形象自喻，用饱含激情的诗句歌唱祖国，歌唱神圣的民族解放战争，这种鸟儿对土地的痴情，表达出诗人愿为祖国奉献一切的赤子衷情。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2291" grpId="0"/>
      <p:bldP spid="9" grpId="0"/>
      <p:bldP spid="11" grpId="0"/>
      <p:bldP spid="8" grpId="0"/>
      <p:bldP spid="115719" grpId="0"/>
      <p:bldP spid="4" grpId="0"/>
      <p:bldP spid="115725" grpId="0"/>
      <p:bldP spid="115720" grpId="0"/>
      <p:bldP spid="5" grpId="0"/>
      <p:bldP spid="115741" grpId="0"/>
      <p:bldP spid="115739" grpId="0"/>
      <p:bldP spid="6" grpId="0"/>
      <p:bldP spid="115726" grpId="0"/>
      <p:bldP spid="115721" grpId="0"/>
      <p:bldP spid="7" grpId="0"/>
      <p:bldP spid="115727" grpId="0"/>
      <p:bldP spid="115718" grpId="0"/>
      <p:bldP spid="3" grpId="0"/>
      <p:bldP spid="115724" grpId="0"/>
      <p:bldP spid="2" grpId="0" animBg="1"/>
      <p:bldP spid="10" grpId="0" animBg="1"/>
      <p:bldP spid="13" grpId="0" animBg="1"/>
      <p:bldP spid="1948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07975" y="1285875"/>
            <a:ext cx="11549063" cy="191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、诗人对土地、河流、风和黎明的描写，蕴涵了他怎样的思想感情？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诗人对土地、河流、风和黎明的描写，形象地表达了当时祖国大地遭受的苦难、人民的悲愤以及对光明的向往和希冀。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46063" y="3484563"/>
            <a:ext cx="8342312" cy="266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诗中“用嘶哑的喉咙歌唱”的“鸟”是一个怎样的形象？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这只“鸟”是一个饱受磨难，拼尽全力用整个生命去歌唱的形象。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31752" name="图片 31751" descr="勿忘国耻  八年抗战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6363" y="3649663"/>
            <a:ext cx="2808287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06388" y="1571625"/>
            <a:ext cx="11333162" cy="2647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．如何理解“然后我死了，连羽毛也腐烂在土地里面”一句诗的含义？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小鸟活着，尽力为土地歌唱，死后，又将自己的全身投入到土地的怀抱，连羽毛也与土地融为一体。作者借此表达了自己对土地的眷恋。将自身融进大地，隐含了一种敢于牺牲自我之意。这是何等深厚的感情呀！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32" name="Picture 12" descr="http://p1.so.qhimgs1.com/bdr/_240_/t01b9eae9b86e64b1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10638" y="3640138"/>
            <a:ext cx="3040062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71780" y="3735705"/>
            <a:ext cx="863854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．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诗中哪两句诗直接抒发了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我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对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这土地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的热爱之情？</a:t>
            </a:r>
            <a:r>
              <a:rPr lang="zh-CN" altLang="en-US" sz="2400">
                <a:ea typeface="微软雅黑" panose="020B0503020204020204" pitchFamily="34" charset="-122"/>
              </a:rPr>
              <a:t>       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71780" y="4380865"/>
            <a:ext cx="863854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诗歌的最后两句是全诗的精华，直接抒发了“我”对“这土地”的热爱之情。这也是那个时代华夏儿女的共同心声。</a:t>
            </a:r>
            <a:b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</a:br>
            <a:r>
              <a:rPr lang="zh-CN" altLang="en-US" sz="2400">
                <a:ea typeface="微软雅黑" panose="020B0503020204020204" pitchFamily="34" charset="-122"/>
              </a:rPr>
              <a:t>       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476250" y="1365250"/>
            <a:ext cx="10212388" cy="4565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如何理解最后一节“为什么我的眼里常含泪水？因为我对这土地爱得深沉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……”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这两句话？    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这两句诗一问一答，直抒胸臆，以“我的眼里</a:t>
            </a:r>
            <a:endParaRPr kumimoji="1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常含泪水”的情状，衬托出诗人那颗真挚炽热的爱</a:t>
            </a:r>
            <a:endParaRPr kumimoji="1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国之心，形象地表达了诗人对土地的眷恋，而且隐</a:t>
            </a:r>
            <a:endParaRPr kumimoji="1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含献身之意。</a:t>
            </a:r>
            <a:endParaRPr kumimoji="1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483" name="Picture 3" descr="20095191727166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4313" y="2916238"/>
            <a:ext cx="3656012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73063" y="1428750"/>
            <a:ext cx="7508875" cy="4246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诗歌第一节与第二节有什么联系？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如果说第一节诗是对“爱土地（祖国）”主题的抒情性的铺陈描述，起蓄势作用，那么第二节诗就是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诗人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感情的迸发，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对这个主题高度凝练的概括、升华，让诗意情感层层递进了。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b="1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08" name="图片 27650" descr="s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2113" y="25527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三、归纳小结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58825" y="1611313"/>
            <a:ext cx="10228263" cy="3790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 作者借一个饱受磨难，拼尽全力用整个生命去歌唱的鸟的形象，表达了诗人对生他养他而又多灾多难的祖国的深沉的爱，愿为祖国献出一切的决心，也抒发了在那个艰苦年代里，为祖国的独立自由而奋斗的华夏儿女的共同心声。</a:t>
            </a:r>
            <a:endParaRPr lang="zh-CN" altLang="en-US" sz="2400"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/>
              <a:t> </a:t>
            </a:r>
            <a:endParaRPr lang="zh-CN" altLang="en-US" b="1"/>
          </a:p>
          <a:p>
            <a:pPr>
              <a:lnSpc>
                <a:spcPct val="150000"/>
              </a:lnSpc>
            </a:pPr>
            <a:endParaRPr lang="zh-CN" altLang="en-US" sz="2400"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22531" name="Picture 16" descr="http://p0.so.qhimgs1.com/bdr/_240_/t01c54700caec31fa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9138" y="3902075"/>
            <a:ext cx="3617912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2" descr="http://p1.so.qhimgs1.com/bdr/_240_/t01b9eae9b86e64b19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3960813"/>
            <a:ext cx="36083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25450" y="1287463"/>
            <a:ext cx="1176655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1.“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用嘶哑的喉咙歌唱”一句中，“嘶哑”表达了作者什么感情？如果用“嘹亮”好吗？为什么？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49250" y="2601913"/>
            <a:ext cx="11166475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ea typeface="微软雅黑" panose="020B0503020204020204" pitchFamily="34" charset="-122"/>
              </a:rPr>
              <a:t>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嘶哑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表达了歌唱不已，真情无限的情怀。哪怕唱至喉咙充血，声音嘶哑，面对困难斗争的几多悲伤，也不会停息对大地的歌唱。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嘹亮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，虽添了亮色，但少了艰辛，减弱了对大地挚诚感情的表达。用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嘶哑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来形容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鸟儿的歌喉，使人体味到了歌者经历的坎坷悲酸和执着的爱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国热情。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23556" name="图片 27650" descr="s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9525" y="4052888"/>
            <a:ext cx="31162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476250" y="1455738"/>
            <a:ext cx="11514138" cy="1735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鸟儿歌唱的内容中，“土地”“河流”“风”的前面分别有“暴风雨所打击着的”“悲愤的”“激怒的”这些修饰语，其作用是什么？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61963" y="3155950"/>
            <a:ext cx="7791450" cy="2147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       这些修饰语丰富了意象的内涵，表明中华民族的祖国大地在日本帝国主义的铁蹄下正遭受苦难，中国人民正满怀悲愤地进行不屈不挠的斗争。</a:t>
            </a:r>
            <a:endParaRPr kumimoji="1"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30726" name="图片 30725" descr="liu06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9338" y="2976563"/>
            <a:ext cx="3214687" cy="358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2888" y="1171575"/>
            <a:ext cx="11949112" cy="629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艾青多次说，生活着，创造着，生活和创造是我生命的两个轮子，一方面是生活，一方面是创造。他是这样说的，也是这样做的。无论是抗日战争时期，还是解放战争时期，解放后，即便是文革时期，在他饱受磨难被打成右派的时候，被发配到新疆的时候，都没有放弃创作。沉冤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经受的磨难可想而知。可是，经受了磨难，诗人却更好地了解了我们的国家，我们的民族。所以，打倒“四人帮”以后，他这些年积累的诗情就像长期积满水的大水库。一旦找到了缺口，就滔滔不绝地倾泄出来，又先后出版了五六本诗集。诗人的这一生确实是全力以赴致力于诗歌创作的一生，是与中华民族的忧患和欢欣血肉相连的一生。诗人那博大的胸怀，乐观坚强的性格与他的诗一样，是留给我们的最宝贵的精神财富。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1954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年，诗人创作了一首诗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礁石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，可以说是诗人一生的性格写照。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73275" y="1995488"/>
            <a:ext cx="58737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5603" name="Rectangle 5"/>
          <p:cNvSpPr/>
          <p:nvPr/>
        </p:nvSpPr>
        <p:spPr bwMode="auto">
          <a:xfrm>
            <a:off x="3251200" y="1123950"/>
            <a:ext cx="74549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礁石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艾青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306638" y="2019300"/>
            <a:ext cx="6438900" cy="4838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一个浪，一个浪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无休止地扑过来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每一个浪都在它脚下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被打成碎片，散开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它的脸上和身上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像刀砍过的一样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它依然站在那里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</a:t>
            </a:r>
            <a:r>
              <a:rPr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含着微笑，看着海洋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一、新课引入</a:t>
            </a:r>
            <a:endParaRPr lang="zh-CN" altLang="en-US" sz="2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04825" y="1893888"/>
            <a:ext cx="7497763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ea typeface="微软雅黑" panose="020B0503020204020204" pitchFamily="34" charset="-122"/>
              </a:rPr>
              <a:t>       土地，万物生灵的根基。在它的脊梁上演绎着多少可歌可泣的故事，在它的肌肤上烙印着多少眷恋情结。谁不钟爱自己的土地，谁不爱恋大地母亲，让我们深情吟唱艾青诗人的</a:t>
            </a:r>
            <a:r>
              <a:rPr lang="en-US" altLang="zh-CN" sz="2400"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ea typeface="微软雅黑" panose="020B0503020204020204" pitchFamily="34" charset="-122"/>
              </a:rPr>
              <a:t>我爱这土地</a:t>
            </a:r>
            <a:r>
              <a:rPr lang="en-US" altLang="zh-CN" sz="2400"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ea typeface="微软雅黑" panose="020B0503020204020204" pitchFamily="34" charset="-122"/>
              </a:rPr>
              <a:t>，随着诗中所迸发的爱国情感的火花而燃烧。</a:t>
            </a:r>
            <a:br>
              <a:rPr lang="zh-CN" altLang="en-US" sz="2400">
                <a:ea typeface="微软雅黑" panose="020B0503020204020204" pitchFamily="34" charset="-122"/>
              </a:rPr>
            </a:br>
            <a:br>
              <a:rPr lang="zh-CN" altLang="en-US" sz="2400">
                <a:ea typeface="微软雅黑" panose="020B0503020204020204" pitchFamily="34" charset="-122"/>
              </a:rPr>
            </a:b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9219" name="图片 4097" descr="黄土高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4700" y="2332038"/>
            <a:ext cx="34623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300163" y="2062163"/>
            <a:ext cx="9169400" cy="4065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先天下之忧而忧，后天下之乐而乐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范仲淹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位卑未敢忘忧国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陆游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捐躯赴国难，视死忽如归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曹植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国家是大家的，爱国是每个人的本分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陶行知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天下兴亡，匹夫有责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顾炎武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我是中国人民的儿子，我深情地爱着我的祖国和人民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邓小平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12963" y="1287463"/>
            <a:ext cx="28067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a typeface="微软雅黑" panose="020B0503020204020204" pitchFamily="34" charset="-122"/>
              </a:rPr>
              <a:t>爱国的名句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六、布置作业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530225" y="1752600"/>
            <a:ext cx="11191875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ea typeface="微软雅黑" panose="020B0503020204020204" pitchFamily="34" charset="-122"/>
              </a:rPr>
              <a:t>      假如你也化身一只小鸟，面对今天繁荣昌盛的祖国，沿用</a:t>
            </a:r>
            <a:r>
              <a:rPr lang="en-US" altLang="zh-CN" sz="2400"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ea typeface="微软雅黑" panose="020B0503020204020204" pitchFamily="34" charset="-122"/>
              </a:rPr>
              <a:t>我爱这土地</a:t>
            </a:r>
            <a:r>
              <a:rPr lang="en-US" altLang="zh-CN" sz="2400"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ea typeface="微软雅黑" panose="020B0503020204020204" pitchFamily="34" charset="-122"/>
              </a:rPr>
              <a:t>的格式</a:t>
            </a:r>
            <a:r>
              <a:rPr lang="zh-CN" altLang="en-US" sz="2400">
                <a:ea typeface="微软雅黑" panose="020B0503020204020204" pitchFamily="34" charset="-122"/>
              </a:rPr>
              <a:t>抒情，你会怎样写？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29701" name="Picture 7" descr="74b2510cb89c939763d986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325" y="3568700"/>
            <a:ext cx="5799138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44525" y="941388"/>
            <a:ext cx="4881563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假如我是一只鸟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我也要欢快的歌唱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这个养育中华儿女的家园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这个有着五千年灿烂文化的土地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这个被太阳照亮的前程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和那东方雄鸡崛起的时代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然后，我的青春开始褪色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为什么我仍面带微笑，心含希望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因为我对这土地爱得深沉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6613525" y="741363"/>
            <a:ext cx="6092825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假如我是一只鸟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我也要欢快的歌唱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这被壮丽山河拥簇的土地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这哺育了千百万劳动人民的母亲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这在世界上步步崛起的雄师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和那每天来自大地上希望的曙光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ea typeface="微软雅黑" panose="020B0503020204020204" pitchFamily="34" charset="-122"/>
              </a:rPr>
              <a:t>然后，我死了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连羽毛也腐烂在土地里面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为什么我我的眼里常流露出怀恋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因为我对这土地爱得深沉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28800" y="231775"/>
            <a:ext cx="31432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a typeface="微软雅黑" panose="020B0503020204020204" pitchFamily="34" charset="-122"/>
              </a:rPr>
              <a:t>仿写示例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196975" y="1365250"/>
            <a:ext cx="18161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作者简介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633788" y="1503363"/>
            <a:ext cx="8008937" cy="50774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艾青，原名蒋正涵，号海澄，是中国现当代文学史上的著名诗人，是中国诗坛的长青树，他和郭沫若、闻一多一起推动中国诗歌的进步。他自称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悲哀的诗人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。他的诗总是充满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土地的忧郁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，多写国家民族的苦难、悲伤与反抗。他生长在农村，自幼为贫苦农妇哺养，对我们民族的主体</a:t>
            </a:r>
            <a:r>
              <a:rPr lang="en-US" altLang="zh-CN" sz="2400">
                <a:ea typeface="微软雅黑" panose="020B0503020204020204" pitchFamily="34" charset="-122"/>
              </a:rPr>
              <a:t>---</a:t>
            </a:r>
            <a:r>
              <a:rPr lang="zh-CN" altLang="en-US" sz="2400">
                <a:ea typeface="微软雅黑" panose="020B0503020204020204" pitchFamily="34" charset="-122"/>
              </a:rPr>
              <a:t>农民有着儿子般的深情，对祖国有着赤子般的情怀。代表作</a:t>
            </a:r>
            <a:r>
              <a:rPr lang="en-US" altLang="zh-CN" sz="2400"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ea typeface="微软雅黑" panose="020B0503020204020204" pitchFamily="34" charset="-122"/>
              </a:rPr>
              <a:t>大堰河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ea typeface="微软雅黑" panose="020B0503020204020204" pitchFamily="34" charset="-122"/>
              </a:rPr>
              <a:t>我的保姆</a:t>
            </a:r>
            <a:r>
              <a:rPr lang="en-US" altLang="zh-CN" sz="2400"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ea typeface="微软雅黑" panose="020B0503020204020204" pitchFamily="34" charset="-122"/>
              </a:rPr>
              <a:t>黎明的通知</a:t>
            </a:r>
            <a:r>
              <a:rPr lang="en-US" altLang="zh-CN" sz="2400"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ea typeface="微软雅黑" panose="020B0503020204020204" pitchFamily="34" charset="-122"/>
              </a:rPr>
              <a:t>我爱这土地</a:t>
            </a:r>
            <a:r>
              <a:rPr lang="en-US" altLang="zh-CN" sz="2400"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ea typeface="微软雅黑" panose="020B0503020204020204" pitchFamily="34" charset="-122"/>
              </a:rPr>
              <a:t>火把</a:t>
            </a:r>
            <a:r>
              <a:rPr lang="en-US" altLang="zh-CN" sz="2400"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ea typeface="微软雅黑" panose="020B0503020204020204" pitchFamily="34" charset="-122"/>
              </a:rPr>
              <a:t>向太阳</a:t>
            </a:r>
            <a:r>
              <a:rPr lang="en-US" altLang="zh-CN" sz="2400"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ea typeface="微软雅黑" panose="020B0503020204020204" pitchFamily="34" charset="-122"/>
              </a:rPr>
              <a:t>等。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139269" name="Picture 5" descr="艾青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2151063"/>
            <a:ext cx="24971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55638" y="1120775"/>
            <a:ext cx="3941762" cy="7318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蒋海澄为何改名艾青</a:t>
            </a:r>
            <a:br>
              <a:rPr lang="zh-CN" altLang="en-US" b="1"/>
            </a:br>
            <a:endParaRPr lang="en-US" altLang="zh-CN" b="1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254125"/>
            <a:ext cx="12192000" cy="602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b="1"/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蒋海澄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1929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赴法国勤工俭学攻读美术，到巴黎一家旅馆登记住宿时，因为在法语中“蒋海澄”与当时身为国民党政府领导人“蒋介石”的读音相同，当旅馆服务员查看了他护照上的蒋海澄的名字后，发现他的名字与读音与“蒋介石”的读音完全相同，便故作惊奇地问道：“怎么？中国的蒋介石来我们旅馆了？！”听服务员这样一说，那时本来就有些痛恨自己不该和蒋介石同姓的蒋海澄来到法国后，竟然又被人误认为与蒋介石同名了，更是气愤到了极点。一怒之下，他拿起笔就在“蒋”字的草字头下打了个“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×”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原来的那个“蒋”字一下子变成了“艾”字，后来想想干脆就用“艾”作自己的姓算了。同时又因为自己出生于十二月，这十二月一组合就成了“青”字，且恰好“青”字也与“澄”字谐音，于是他又配了个“青”字作为自己的名字。从此蒋海澄便有了“艾青”这个笔名。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39738" y="1489075"/>
            <a:ext cx="5549900" cy="3790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艾青的诗有着特有的忧郁美。诗人的这种忧郁，源自民族的苦难，体现着他深刻的忧患意识，博大的历史襟怀和浓烈的爱国真情！　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16390" name="图片 16389" descr="A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5850" y="3960813"/>
            <a:ext cx="3703638" cy="2700337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070725" y="1573213"/>
            <a:ext cx="4314825" cy="228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艾青的诗永远昭示我们：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对国家、民族深沉强烈的爱和广博的襟怀、火热的心肠，是诗的根本！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387" name="大刀进行曲.MPG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973513"/>
            <a:ext cx="3290887" cy="2709862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</p:spPr>
      </p:pic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7"/>
                </p:tgtEl>
              </p:cMediaNode>
            </p:video>
          </p:childTnLst>
        </p:cTn>
      </p:par>
    </p:tnLst>
    <p:bldLst>
      <p:bldP spid="12290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33388" y="1636713"/>
            <a:ext cx="11758612" cy="2695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这首诗写于抗日战争开始后的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1938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当年日本侵略军连续攻占了华北、华东、华南的广大地区，所到之处疯狂肆虐，妄图摧毁中国人民的抵抗意志。中国人民奋起抵抗，进行了不屈不挠的斗争。诗人在国土沦丧、民族危亡的关头，满怀对祖国的挚爱和对侵略者的仇恨，写下了这首慷慨激昂的诗。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16389" name="Picture 5" descr="107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3568700"/>
            <a:ext cx="3735387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6" name="Group 3"/>
          <p:cNvGrpSpPr/>
          <p:nvPr/>
        </p:nvGrpSpPr>
        <p:grpSpPr bwMode="auto">
          <a:xfrm>
            <a:off x="3978275" y="4102100"/>
            <a:ext cx="3446463" cy="2570163"/>
            <a:chOff x="192" y="144"/>
            <a:chExt cx="4224" cy="3888"/>
          </a:xfrm>
        </p:grpSpPr>
        <p:pic>
          <p:nvPicPr>
            <p:cNvPr id="13319" name="Picture 4" descr="f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44"/>
              <a:ext cx="4224" cy="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5" descr="未标题-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302"/>
              <a:ext cx="4224" cy="35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pic>
        <p:nvPicPr>
          <p:cNvPr id="111627" name="图片 111626" descr="013000000364401195648410956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8" y="4073525"/>
            <a:ext cx="347662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9925" y="1222375"/>
            <a:ext cx="1854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写作背景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170238" y="2112963"/>
            <a:ext cx="8356600" cy="3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 这是诗人真情的表白，一个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爱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字，直白地揭示出了诗人的感情基调，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这土地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是诗人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爱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的对象，标题揭示出的不仅仅是诗人这片土的热爱，更是对祖国，对人民深深的爱恋。因为诗人生在农村，长在农村，对农村这片广袤的土地有着深厚的感情。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27050" y="1660525"/>
            <a:ext cx="300196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解析题目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15364" name="Picture 11" descr="http://p1.so.qhimgs1.com/bdr/_240_/t01c3b569bcafcd34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2620963"/>
            <a:ext cx="2433638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0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8225" y="4581525"/>
            <a:ext cx="285591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081088" y="1143000"/>
            <a:ext cx="5227637" cy="65293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我爱这土地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艾青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假如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一只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鸟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也应该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用嘶哑的喉咙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歌唱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被暴风雨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打击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着的</a:t>
            </a:r>
            <a:r>
              <a:rPr kumimoji="1" lang="en-US" altLang="zh-CN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土地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永远汹涌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着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我们的悲愤的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河流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无止息地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吹刮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着的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激怒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en-US" altLang="zh-CN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和那来自林间的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无比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温柔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黎明</a:t>
            </a:r>
            <a:r>
              <a:rPr kumimoji="1"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1"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然后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kumimoji="1" lang="en-US" altLang="zh-CN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死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了，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连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羽毛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腐烂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土地里面。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345488" y="1274763"/>
            <a:ext cx="25749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朗读指导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199313" y="2732088"/>
            <a:ext cx="4557712" cy="1735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我的眼里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常含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泪水？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我对这土地</a:t>
            </a:r>
            <a:r>
              <a:rPr kumimoji="1"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kumimoji="1" lang="zh-CN" altLang="en-US" sz="2400">
                <a:solidFill>
                  <a:srgbClr val="FC2E0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深沉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kumimoji="1"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713663" y="4686300"/>
            <a:ext cx="3128962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注意诗句的停顿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注意朗读的重音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注意全诗的基调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3" grpId="0"/>
      <p:bldP spid="174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71513" y="1144588"/>
            <a:ext cx="38893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整体感知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71463" y="1647825"/>
            <a:ext cx="11717337" cy="2922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你读了这首诗歌后，体会其感情基调是怎样的？这种感情基调是如何表现出来的？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感情基调：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悲怆而深沉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诗人把自己化身为一只“鸟”的形象，而且是一只饱受磨难，喉咙嘶哑的“鸟”，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表达了自己刻骨铭心、至死不渝的爱国情感，为诗歌定下悲怆而深沉的基调。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b="1">
              <a:sym typeface="+mn-ea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30188" y="4119563"/>
            <a:ext cx="11037887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诗歌自成两节，分别写了什么内容？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第一节：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借鸟的歌唱委婉表达对祖国的挚爱。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第二节：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设问直抒胸臆，抒发对祖国炽爱之情。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38" name="Picture 4" descr="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750" y="4413250"/>
            <a:ext cx="285591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3974</Words>
  <Application>WPS 演示</Application>
  <PresentationFormat>自定义</PresentationFormat>
  <Paragraphs>304</Paragraphs>
  <Slides>22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宋体</vt:lpstr>
      <vt:lpstr>Wingdings</vt:lpstr>
      <vt:lpstr>黑体</vt:lpstr>
      <vt:lpstr>微软雅黑</vt:lpstr>
      <vt:lpstr>Calibri</vt:lpstr>
      <vt:lpstr>楷体_GB2312</vt:lpstr>
      <vt:lpstr>新宋体</vt:lpstr>
      <vt:lpstr>Arial Unicode MS</vt:lpstr>
      <vt:lpstr>自定义设计方案</vt:lpstr>
      <vt:lpstr>2 我爱这土地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我爱这土地</dc:title>
  <dc:creator/>
  <cp:lastModifiedBy>aa</cp:lastModifiedBy>
  <cp:revision>14</cp:revision>
  <dcterms:created xsi:type="dcterms:W3CDTF">2018-03-01T02:03:00Z</dcterms:created>
  <dcterms:modified xsi:type="dcterms:W3CDTF">2019-12-27T12:28:32Z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