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50" y="-90"/>
      </p:cViewPr>
      <p:guideLst>
        <p:guide orient="horz" pos="2184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0E0B19-E0FD-4AC4-B418-4FE74BA4E87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23AF9D-42AA-4015-BFFD-8EBA5AD1625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6F6BDD-547E-40EB-91CF-D187CB663527}" type="slidenum">
              <a:rPr lang="zh-CN" altLang="en-US">
                <a:solidFill>
                  <a:srgbClr val="000000"/>
                </a:solidFill>
                <a:ea typeface="微软雅黑" panose="020B0503020204020204" pitchFamily="34" charset="-122"/>
              </a:rPr>
            </a:fld>
            <a:endParaRPr lang="en-US" altLang="zh-CN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tags" Target="../tags/tag61.xml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7.xml"/><Relationship Id="rId38" Type="http://schemas.openxmlformats.org/officeDocument/2006/relationships/tags" Target="../tags/tag56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81.xml"/><Relationship Id="rId2" Type="http://schemas.openxmlformats.org/officeDocument/2006/relationships/image" Target="../media/image5.jpe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8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9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95.xml"/><Relationship Id="rId2" Type="http://schemas.openxmlformats.org/officeDocument/2006/relationships/image" Target="../media/image15.jpeg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1.xml"/><Relationship Id="rId2" Type="http://schemas.openxmlformats.org/officeDocument/2006/relationships/image" Target="../media/image16.jpeg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09.xml"/><Relationship Id="rId2" Type="http://schemas.openxmlformats.org/officeDocument/2006/relationships/image" Target="../media/image17.jpeg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2.jpe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71.xml"/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5.xml"/><Relationship Id="rId2" Type="http://schemas.openxmlformats.org/officeDocument/2006/relationships/image" Target="../media/image5.jpeg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7.xml"/><Relationship Id="rId2" Type="http://schemas.openxmlformats.org/officeDocument/2006/relationships/image" Target="../media/image6.jpeg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79.xml"/><Relationship Id="rId2" Type="http://schemas.openxmlformats.org/officeDocument/2006/relationships/image" Target="../media/image7.jpe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49375"/>
            <a:ext cx="6627813" cy="2562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沁园春</a:t>
            </a:r>
            <a:r>
              <a:rPr lang="en-US" alt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·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雪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0" name="文本框 5"/>
          <p:cNvSpPr txBox="1">
            <a:spLocks noChangeArrowheads="1"/>
          </p:cNvSpPr>
          <p:nvPr/>
        </p:nvSpPr>
        <p:spPr bwMode="auto">
          <a:xfrm>
            <a:off x="1576388" y="760413"/>
            <a:ext cx="38115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6327775" y="3911600"/>
            <a:ext cx="4430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毛泽东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2" name="文本框 7"/>
          <p:cNvSpPr txBox="1">
            <a:spLocks noChangeArrowheads="1"/>
          </p:cNvSpPr>
          <p:nvPr/>
        </p:nvSpPr>
        <p:spPr bwMode="auto">
          <a:xfrm>
            <a:off x="7324725" y="5751513"/>
            <a:ext cx="20113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092200" y="1319213"/>
            <a:ext cx="3327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研读赏析</a:t>
            </a: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上阕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3688" y="2009775"/>
            <a:ext cx="11898312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词的上阕中哪些句子总写北国雪景？这些诗句创造了一个怎样的意境？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       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11074400" cy="3608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“北国风光，千里冰封，万里雪飘”总写北国雪景。其中“北国风光”总领上片内容。“千里”“万里”互文见义，即千万里冰封，千万里雪飘，意境开阔，气魄宏大。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前三句总写雪景，把读者带进了冰天雪地、广袤无垠的天地里。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创造了一个广阔博大的意境，体现了诗人雪中赏雪的豪迈情怀。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" name="Picture 3" descr="d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863" y="4775835"/>
            <a:ext cx="34496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96863" y="1220788"/>
            <a:ext cx="10020300" cy="1004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诗人对雪景的描绘，由哪个词领起？它领起的句子有哪些？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1625" y="1654175"/>
            <a:ext cx="11322050" cy="2282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由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望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字领起。</a:t>
            </a:r>
            <a:endParaRPr lang="en-US" altLang="zh-CN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统领的句子有：长城内外，惟余莽莽；大河上下，顿失滔滔。山舞银蛇，原驰蜡象，欲与天公试比高。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5263" y="3314700"/>
            <a:ext cx="11996737" cy="4273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“山舞银蛇，原驰蜡象，欲与天公试比高”中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山”与“原”都是静态之物，为什么要写其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“舞”“驰”？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“山舞银蛇，原驰蜡象”的动态描写都有活泼奔放的气势，加上“欲与天公试比高”一句，表现“山”“原”与天相连，更有一种奋发的态势和竞争的活力。山、原都是静止的事物，写它们“舞”“驰”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是化静为动的浪漫想象，诗人情感的跃动，使他眼前的大自然也显得生气勃勃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生动活跃。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74700" y="1244600"/>
            <a:ext cx="82423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上阕中描写想象之景的句子是？如何理解这个句子？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25763" y="1836738"/>
            <a:ext cx="9266237" cy="5021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想象之景的句子：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须晴日，看红装素裹，分外妖娆。”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这一句描写的是诗人想象中雪后天晴的美丽景色。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须”的意思是等到，表明天还没有晴，所以这句话是虚写。 “红装素裹”红白相衬，把万里江山比喻成一个既纯洁又热情的青春少女，十分动人。“分外妖娆”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收束上阕，对祖国热烈的赞美之情溢于言表。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这三句，既赞美了祖国大好河山，又勾画出了美好的革命理想，情景交融。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YW00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141538"/>
            <a:ext cx="2570162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025525" y="1303338"/>
            <a:ext cx="47783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33438" y="1500188"/>
            <a:ext cx="5313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上阕哪几句是静景，哪几句是动景？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11213" y="2598738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静景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613" y="2030413"/>
            <a:ext cx="3525837" cy="210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_GB2312"/>
                <a:ea typeface="微软雅黑" panose="020B0503020204020204" pitchFamily="34" charset="-122"/>
                <a:cs typeface="楷体_GB2312"/>
              </a:rPr>
              <a:t>千里冰封</a:t>
            </a:r>
            <a:endParaRPr lang="zh-CN" altLang="en-US" sz="2400">
              <a:solidFill>
                <a:srgbClr val="FF0000"/>
              </a:solidFill>
              <a:latin typeface="楷体_GB2312"/>
              <a:ea typeface="微软雅黑" panose="020B0503020204020204" pitchFamily="34" charset="-122"/>
              <a:cs typeface="楷体_GB231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cs typeface="楷体_GB2312"/>
              </a:rPr>
              <a:t>长城内外，惟余莽莽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  <a:cs typeface="楷体_GB231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cs typeface="楷体_GB2312"/>
              </a:rPr>
              <a:t>大河上下，顿失滔滔</a:t>
            </a:r>
            <a:endParaRPr lang="zh-CN" altLang="en-US" sz="2400">
              <a:solidFill>
                <a:srgbClr val="FF0000"/>
              </a:solidFill>
              <a:latin typeface="楷体_GB2312"/>
              <a:ea typeface="微软雅黑" panose="020B0503020204020204" pitchFamily="34" charset="-122"/>
              <a:cs typeface="楷体_GB2312"/>
            </a:endParaRPr>
          </a:p>
          <a:p>
            <a:endParaRPr lang="zh-CN" altLang="en-US" sz="2400">
              <a:solidFill>
                <a:srgbClr val="FF0000"/>
              </a:solidFill>
              <a:latin typeface="楷体_GB231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11900" y="2614613"/>
            <a:ext cx="850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动景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518400" y="2146300"/>
            <a:ext cx="3111500" cy="173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万里雪飘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山舞银蛇，原驰蜡象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0493" name="图片 33793" descr="雪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681413"/>
            <a:ext cx="40735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图片 1" descr="长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3868738"/>
            <a:ext cx="39751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489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60400" y="2247900"/>
            <a:ext cx="10782300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上阕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先总写北方雪景，然后写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眼前实景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，接着写 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想象虚景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虚实结合，动静结合，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写出了“江山如此多娇”。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描绘了雄奇壮美的境界，借景抒情。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作者描写北方雪景，视野开阔，画面雄丽，气势宏大，气魄豪迈。目的是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借景抒情，赞美祖国壮丽河山，抒发为祖国而奋斗的豪情壮志。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70000" y="1344613"/>
            <a:ext cx="4229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总结上阕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49313" y="1198563"/>
            <a:ext cx="3327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研读赏析</a:t>
            </a: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下阕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378575" y="1671638"/>
            <a:ext cx="5143500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下阕提到了哪些英雄为江山折腰？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秦始皇（嬴政）、汉武帝（刘彻）、唐太宗、宋太祖（赵匡胤）、元太祖（铁木真）。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对于这些英雄人物，作者用了一个“惜”字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惜”什么呢？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“略输文采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稍逊风骚”“只识弯弓射大雕”。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3" name="Picture 3" descr="秦始皇"/>
          <p:cNvPicPr>
            <a:picLocks noChangeAspect="1" noChangeArrowheads="1"/>
          </p:cNvPicPr>
          <p:nvPr/>
        </p:nvPicPr>
        <p:blipFill>
          <a:blip r:embed="rId2"/>
          <a:srcRect l="2190" t="1450" b="1450"/>
          <a:stretch>
            <a:fillRect/>
          </a:stretch>
        </p:blipFill>
        <p:spPr bwMode="auto">
          <a:xfrm>
            <a:off x="611188" y="1820863"/>
            <a:ext cx="20081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6" descr="宋太祖1"/>
          <p:cNvPicPr>
            <a:picLocks noChangeAspect="1" noChangeArrowheads="1"/>
          </p:cNvPicPr>
          <p:nvPr/>
        </p:nvPicPr>
        <p:blipFill>
          <a:blip r:embed="rId3"/>
          <a:srcRect r="2272"/>
          <a:stretch>
            <a:fillRect/>
          </a:stretch>
        </p:blipFill>
        <p:spPr bwMode="auto">
          <a:xfrm>
            <a:off x="498475" y="4338638"/>
            <a:ext cx="22733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成吉思汗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0" y="4283075"/>
            <a:ext cx="20891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42" name="Group 2"/>
          <p:cNvGrpSpPr/>
          <p:nvPr/>
        </p:nvGrpSpPr>
        <p:grpSpPr bwMode="auto">
          <a:xfrm>
            <a:off x="3097213" y="1709738"/>
            <a:ext cx="2274887" cy="1987550"/>
            <a:chOff x="645" y="288"/>
            <a:chExt cx="3387" cy="3648"/>
          </a:xfrm>
        </p:grpSpPr>
        <p:pic>
          <p:nvPicPr>
            <p:cNvPr id="22536" name="Picture 3" descr="唐太宗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288"/>
              <a:ext cx="2448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4"/>
            <p:cNvSpPr txBox="1">
              <a:spLocks noChangeArrowheads="1"/>
            </p:cNvSpPr>
            <p:nvPr/>
          </p:nvSpPr>
          <p:spPr bwMode="auto">
            <a:xfrm>
              <a:off x="645" y="384"/>
              <a:ext cx="1380" cy="7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FFFF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唐太宗</a:t>
              </a:r>
              <a:endParaRPr kumimoji="1" lang="zh-CN" altLang="en-US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6375" y="1162050"/>
            <a:ext cx="11782425" cy="6416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惜”中含有哪些意思？有什么作用？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惜”中含褒，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肯定他们，就是肯定中华民族是一个英雄辈出的民族；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“惜”中含贬，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在赞扬他们长于武功的同时，委婉指出短于文治的缺点（略输、稍逊、只识）；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“惜”中寓志，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惜”并不是苛求前人，而是蕴含无产阶级后来居上的豪迈气概，及超越历代英雄人物的自信。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以“惜”字总领七个句子，展开对历代英雄人物的评论。作者于历代帝王中列举出五位很有代表性的人物，展开一幅幅历史画卷，使评论得以具体形象地展开，如同翻阅一部千秋史册，一一加以评说。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“惜”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一字中饱含惋惜之情而又有批判，洋溢着雄视千古的革命豪情。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>
              <a:solidFill>
                <a:srgbClr val="FF3300"/>
              </a:solidFill>
            </a:endParaRPr>
          </a:p>
          <a:p>
            <a:endParaRPr lang="en-US" altLang="zh-CN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2763" y="1524000"/>
            <a:ext cx="10948987" cy="3560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如何理解“俱往矣，数风流人物，还看今朝”？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作者以“往昔”与“今朝”对比，“英雄”与“风流人物”对比，突出了“今朝</a:t>
            </a:r>
            <a:r>
              <a:rPr lang="en-US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革命英雄主宰河山的历史作用。“今朝”指的是当代无产阶级革命英雄和广大的人民群众，也就是作者所说的风流人物，也包括词人自己，抒发词人伟大的政治抱负和坚定的信念。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这是全诗的主旨所在。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6" name="图片 31745" descr="18wenhuamzdf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32250"/>
            <a:ext cx="49498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87500" y="1358900"/>
            <a:ext cx="2006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总结下阕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68300" y="2298700"/>
            <a:ext cx="11607800" cy="283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巧妙过渡：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祖国河山是这样美好，引得古今英雄竞相为之奋斗，自然引出下文。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巧评英雄：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一代代英雄皆短于“文治”。“俱往矣”宣告了旧时代的一去不复返，为下文蓄势。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豪迈论今：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只有今天在中国共产党领导下的伟大中国人民，才算得上是创造历史、开拓未来的真正英雄。表现了毛泽东作为革命家的伟大抱负。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66775" y="1328738"/>
            <a:ext cx="30353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品析手法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14338" y="2035175"/>
            <a:ext cx="11777662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1.“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长城内外，惟余莽莽，大河上下，顿失滔滔。”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山舞银蛇，原驰蜡象，欲与天公试比高。”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各自运用了什么修辞方法？体会其作用。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长城内外，惟余莽莽，大河上下，顿失滔滔。”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运用了夸张的修辞手法。</a:t>
            </a:r>
            <a:r>
              <a:rPr kumimoji="1"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惟余”体现白雪覆盖的范围之广，“顿失”表现冰封速度之快。</a:t>
            </a:r>
            <a:endParaRPr kumimoji="1"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山舞银蛇，原驰蜡象，欲与天公试比高。”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用了比喻、拟人、对偶的修辞手法。生动形象地写出了群山和高原与天相连</a:t>
            </a:r>
            <a:r>
              <a:rPr kumimoji="1" lang="en-US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奋发的态势和竞争的活力。另外对偶的修辞使句式工整，读起来朗朗上口，更增添了一种活泼奔放的气势之美。</a:t>
            </a:r>
            <a:endParaRPr kumimoji="1"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77875" y="1352550"/>
            <a:ext cx="10875963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/>
              <a:t>    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北方冬天的雪，纷纷扬扬地飘落，它覆盖着原野、山峰、村庄、道路。漫天皆白，玉龙飞舞，引得古往今来无数文人墨客诗兴大发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。毛泽东同志既是一位伟大的革命家，同时也是一位杰出的诗人，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那么，在他的笔下，这个被冰雪覆盖的世界，又有一番怎样的情趣呢？今天我们一起来欣赏他的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949700"/>
            <a:ext cx="107997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42913" y="1428750"/>
            <a:ext cx="10868025" cy="4707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这首词运用了哪些表达方式？体会其作用。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这首词将写景、议论、抒情三种表达方式结合。</a:t>
            </a:r>
            <a:endParaRPr lang="en-US" altLang="zh-CN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词的上阕是写景。有概写辽阔的北国漫天飞雪，大地冰封，也有具体描写。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下阕是议论兼抒情。由江山多娇，想到为之倾倒的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历代英雄并引出一番议论。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全词由情景相生，描写与议论结合，产生了强烈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感人的艺术效果。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2" name="Picture 7" descr="B294535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3663" y="3716338"/>
            <a:ext cx="38512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5122863"/>
            <a:ext cx="11963400" cy="173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       全词分上下两片。上片描写北国雪景，先写眼前雪中银装世界，再写想象中红妆素裹之江山，虚实结合描绘多姿之风光，表达了诗人对祖国山河的热爱；下片由祖国山河的壮丽引出英雄人物，纵论历代英雄，抒发诗人的抱负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705350" y="1098550"/>
            <a:ext cx="25654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雪      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毛泽东</a:t>
            </a:r>
            <a:r>
              <a:rPr lang="zh-CN" altLang="en-US" sz="2000" b="1">
                <a:latin typeface="Times New Roman" panose="02020603050405020304" pitchFamily="18" charset="0"/>
              </a:rPr>
              <a:t>      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06400" y="2005013"/>
            <a:ext cx="549275" cy="2728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描写、议论、抒情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714" name="AutoShape 18"/>
          <p:cNvSpPr/>
          <p:nvPr/>
        </p:nvSpPr>
        <p:spPr bwMode="auto">
          <a:xfrm>
            <a:off x="1117600" y="21971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71600" y="1924050"/>
            <a:ext cx="914400" cy="2647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上阕：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下阕：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339975" y="1941513"/>
            <a:ext cx="2133600" cy="2647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描写北国风光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评论历史人物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117725" y="238283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热爱祖国河山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117725" y="451643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赞颂当今英雄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37100" y="2057400"/>
            <a:ext cx="20875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冰封    雪飘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754563" y="2589213"/>
            <a:ext cx="18002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长城、黄河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山脉、高原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759325" y="3467100"/>
            <a:ext cx="2676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红装素裹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69100" y="2065338"/>
            <a:ext cx="19954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（总写）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48500" y="2654300"/>
            <a:ext cx="2203450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（分写）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（虚写）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102725" y="2420938"/>
            <a:ext cx="1177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6600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豪迈</a:t>
            </a:r>
            <a:endParaRPr lang="zh-CN" altLang="en-US" sz="24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AutoShape 4"/>
          <p:cNvSpPr/>
          <p:nvPr/>
        </p:nvSpPr>
        <p:spPr bwMode="auto">
          <a:xfrm>
            <a:off x="4368800" y="209550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AutoShape 4"/>
          <p:cNvSpPr/>
          <p:nvPr/>
        </p:nvSpPr>
        <p:spPr bwMode="auto">
          <a:xfrm>
            <a:off x="4445000" y="3949700"/>
            <a:ext cx="304800" cy="1282700"/>
          </a:xfrm>
          <a:prstGeom prst="leftBrace">
            <a:avLst>
              <a:gd name="adj1" fmla="val 3506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876800" y="3922713"/>
            <a:ext cx="1674813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秦皇   汉武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唐宗   宋祖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成吉思汗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994525" y="3919538"/>
            <a:ext cx="793750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略输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稍逊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只识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AutoShape 14"/>
          <p:cNvSpPr/>
          <p:nvPr/>
        </p:nvSpPr>
        <p:spPr bwMode="auto">
          <a:xfrm>
            <a:off x="8015288" y="40306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604250" y="4271963"/>
            <a:ext cx="488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惜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9188450" y="4622800"/>
            <a:ext cx="1406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4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激情</a:t>
            </a:r>
            <a:endParaRPr lang="zh-CN" altLang="en-US" sz="24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29705" grpId="0" autoUpdateAnimBg="0"/>
      <p:bldP spid="29715" grpId="0" autoUpdateAnimBg="0"/>
      <p:bldP spid="29714" grpId="0" animBg="1"/>
      <p:bldP spid="29698" grpId="0" autoUpdateAnimBg="0"/>
      <p:bldP spid="29699" grpId="0" autoUpdateAnimBg="0"/>
      <p:bldP spid="29706" grpId="0" autoUpdateAnimBg="0"/>
      <p:bldP spid="29713" grpId="0" autoUpdateAnimBg="0"/>
      <p:bldP spid="29701" grpId="0" autoUpdateAnimBg="0"/>
      <p:bldP spid="29718" grpId="0" autoUpdateAnimBg="0" uiExpand="1" build="p"/>
      <p:bldP spid="29702" grpId="0" autoUpdateAnimBg="0"/>
      <p:bldP spid="29703" grpId="0" autoUpdateAnimBg="0"/>
      <p:bldP spid="29704" grpId="0" autoUpdateAnimBg="0"/>
      <p:bldP spid="29716" grpId="0" autoUpdateAnimBg="0"/>
      <p:bldP spid="29700" grpId="0" animBg="1"/>
      <p:bldP spid="2" grpId="0" animBg="1"/>
      <p:bldP spid="29708" grpId="0" autoUpdateAnimBg="0"/>
      <p:bldP spid="29709" grpId="0" autoUpdateAnimBg="0"/>
      <p:bldP spid="29710" grpId="0" animBg="1"/>
      <p:bldP spid="29711" grpId="0" autoUpdateAnimBg="0"/>
      <p:bldP spid="297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711200" y="1447800"/>
            <a:ext cx="11226800" cy="210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唐宗宋祖，稍逊风骚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句中的“稍逊”能否改为“全无”，为什么？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“惜秦皇汉武，略输文采” 句中的“略输”改为“尽输”，句意表达会发生怎样的变化？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35000" y="3355975"/>
            <a:ext cx="1112520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稍逊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不能改为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全无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。原句贬中含褒，肯定其文治才能并指出不足，而改词完全否定其文采。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略输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不能改为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尽输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。文采，本指辞采、才华，就秦皇、汉武说，兼有文治的意味。略输文采，才华稍差一些。在叹惋中有褒有贬，在肯定中指出不足，改后则变为全盘否定。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2100" y="1295400"/>
            <a:ext cx="11671300" cy="2465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江山如此多娇，引无数英雄竞折腰”中的“折腰”改为“赞美”好吗？为什么？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不好。因为诗句中的“折腰”意为倾倒的心情，并揭示出为之奋斗的动机。如果改为“赞美”，不合词的韵律，且少了形象性。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7350" y="4008438"/>
            <a:ext cx="11147425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你从毛主席的诗歌中体会到了哪些美？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大气磅礴的意境美；超凡脱俗的人格美；深邃隽永的哲理美。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6225" y="1303338"/>
            <a:ext cx="10910888" cy="4838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毛泽东：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伟大的无产阶级革命家、战略家、理论家、诗人； 近代以来中国伟大的爱国者和民族英雄；党的第一代中央领导集体的核心，领导中国人民彻底改变自己命运和国家面貌的一代伟人。</a:t>
            </a:r>
            <a:endParaRPr lang="zh-CN" altLang="en-US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邓小平：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所倡导的“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改革开放”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及“一国两制”政策理念，改变了</a:t>
            </a:r>
            <a:r>
              <a:rPr lang="en-US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世纪后期的中国，也影响了世界。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习近平：“中国梦”“社会主义核心价值观”“一带一路”。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一定会让中国强大起来！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为实现中华民族伟大复兴的中国梦不懈奋斗</a:t>
            </a:r>
            <a:r>
              <a:rPr lang="en-US" altLang="zh-CN" sz="2400">
                <a:solidFill>
                  <a:srgbClr val="FF0000"/>
                </a:solidFill>
                <a:ea typeface="微软雅黑" panose="020B0503020204020204" pitchFamily="34" charset="-122"/>
              </a:rPr>
              <a:t>!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1" descr="D:\Backup\Documents\Tencent Files\736748329\Image\Group\9J`}UJ%I}1GV3)BTQLS~8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7438" y="4530725"/>
            <a:ext cx="2266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329113" y="1260475"/>
            <a:ext cx="31527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沁园春  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长沙                </a:t>
            </a:r>
            <a:b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毛泽东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33500" y="1087438"/>
            <a:ext cx="2819400" cy="606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独立寒秋，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湘江北去，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橘子洲头。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看万山红遍，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丛林尽染；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漫江碧透，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百舸争流。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鹰击长空，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鱼翔浅底，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万类霜天竞自由。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怅寥阔，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问苍茫大地，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谁主沉浮？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r>
              <a:rPr lang="zh-CN" altLang="en-US" b="1"/>
              <a:t> </a:t>
            </a:r>
            <a:endParaRPr lang="zh-CN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115300" y="1104900"/>
            <a:ext cx="3073400" cy="6193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携来百侣曾游，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忆往昔峥嵘岁月稠。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恰同学少年，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风华正茂；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书生意气，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挥斥方遒。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指点江山，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激扬文字，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粪土当年万户侯。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曾记否，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到中流击水 ，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浪遏飞舟？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73088" y="1949450"/>
            <a:ext cx="11107737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燕山雪花大如席，片片吹落轩辕台。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李白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北风行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白雪却嫌春色晚，故穿庭树作飞花。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韩愈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春雪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忽如一夜春风来，千树万树梨花开。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岑参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白雪歌送武判官归京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孤舟蓑笠翁，独钓寒江雪</a:t>
            </a:r>
            <a:r>
              <a:rPr 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柳宗元《江雪》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云横秦岭家何在？雪拥蓝关马不前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韩愈《左迁至蓝关示侄孙孙湘》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野营万里无城郭，雨雪纷纷连大漠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——————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唐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李颀《古从军行》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38213" y="1316038"/>
            <a:ext cx="3451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关于雪的诗词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36575" y="1743075"/>
            <a:ext cx="11374438" cy="173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ea typeface="微软雅黑" panose="020B0503020204020204" pitchFamily="34" charset="-122"/>
              </a:rPr>
              <a:t>课下朗读毛泽东诗词，并摘抄自己喜欢的句子。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ea typeface="微软雅黑" panose="020B0503020204020204" pitchFamily="34" charset="-122"/>
              </a:rPr>
              <a:t>发挥想象，用自己的话描绘一下诗人笔下的北国雪景图，并谈谈你的感受。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4516438" y="144145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解析题目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3250" y="2251075"/>
            <a:ext cx="10925175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词又叫长短句、诗余、曲子词等。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原来可以合乐演唱，句式长短不一。乐谱失传后，只剩下词牌，词牌就是词的调子，每个词牌规定了这首词的字数、句数、平仄声调和韵脚，所以写词又叫做“填词”。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词牌名与词牌没有必然的联系。 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这个词牌规定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个字，分上下两阕，上阕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句，下阕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句，句号处必须压韵。“沁园”相传是东汉明帝女儿沁水公主的园林，曾被外戚窦宪夺取，后人作诗以咏其事。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138" y="1143000"/>
            <a:ext cx="25923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5" name="Picture 5" descr="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782763"/>
            <a:ext cx="31527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390900" y="1016000"/>
            <a:ext cx="8801100" cy="563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毛泽东： 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1893—1976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），字润之，笔名子任。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1893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日生于湖南湘潭韶山冲一个农民家庭。中国人民的领袖，马克思主义者，伟大的无产阶级革命家、战略家和理论家，中国共产党、中国人民解放军和中华人民共和国的主要缔造者和领导人，诗人，书法家。中国共产党中央军事委员会主席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1936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1976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），中国共产党中央政治局主席（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1943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1945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）和中央委员会主席（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1945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1976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），中华人民共和国中央人民政府主席（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1954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）和中华人民共和国主席（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1954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1959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1976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日在北京逝世。主要作品有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矛盾论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论持久战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等，词作代表还有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蝶恋花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答李淑一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93700" y="1765300"/>
            <a:ext cx="7119938" cy="5021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雪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写于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1936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。当时，遵义会议确立了毛泽东同志在全党的领导地位。毛泽东同志率领长征部队胜利到达陕北之后，领导全党展开了反抗日本帝国主义的伟大斗争。在陕北清涧县，毛泽东同志曾于一场大雪之后攀登到海拔千米、白雪覆盖的塬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[yu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á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n]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上视察地形，欣赏“北国风光”，过后饱含激情地写下了这首气吞山河的壮丽诗篇。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85825" y="1189038"/>
            <a:ext cx="2047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写作背景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965200" y="5499100"/>
            <a:ext cx="71247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7175" name="图片 7174" descr="xuetian">
            <a:hlinkClick r:id="" action="ppaction://noaction">
              <a:snd r:embed="rId2" name="单击"/>
            </a:hlinkClick>
          </p:cNvPr>
          <p:cNvPicPr>
            <a:picLocks noChangeAspect="1"/>
          </p:cNvPicPr>
          <p:nvPr/>
        </p:nvPicPr>
        <p:blipFill>
          <a:blip r:embed="rId3"/>
          <a:srcRect l="11453" r="12885"/>
          <a:stretch>
            <a:fillRect/>
          </a:stretch>
        </p:blipFill>
        <p:spPr bwMode="auto">
          <a:xfrm>
            <a:off x="8050213" y="1916113"/>
            <a:ext cx="335597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609600" y="1246188"/>
            <a:ext cx="3581400" cy="793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读准字音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74700" y="2057400"/>
            <a:ext cx="10007600" cy="310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沁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园春（　　 ）            红装素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　    ）      稍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　  ）                 成吉思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汗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  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腰（　    ）            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　      ）      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分（     ）外                  妖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风流人物（          ）        风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（          ）</a:t>
            </a:r>
            <a:r>
              <a:rPr lang="zh-CN" altLang="en-US" b="1"/>
              <a:t>          　　</a:t>
            </a:r>
            <a:endParaRPr lang="zh-CN" altLang="en-US" b="1"/>
          </a:p>
          <a:p>
            <a:endParaRPr lang="zh-CN" altLang="en-US" b="1"/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166938" y="2178050"/>
            <a:ext cx="647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qìn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683250" y="2101850"/>
            <a:ext cx="7604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guǒ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8043863" y="2138363"/>
            <a:ext cx="7127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xùn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346960" y="2761615"/>
            <a:ext cx="727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hán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5033963" y="2762250"/>
            <a:ext cx="6937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zhé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7977188" y="2794000"/>
            <a:ext cx="8826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zhāo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文本框 8204"/>
          <p:cNvSpPr txBox="1">
            <a:spLocks noChangeArrowheads="1"/>
          </p:cNvSpPr>
          <p:nvPr/>
        </p:nvSpPr>
        <p:spPr bwMode="auto">
          <a:xfrm>
            <a:off x="1466215" y="3289300"/>
            <a:ext cx="6489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ctr"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è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5114925" y="3311525"/>
            <a:ext cx="661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ráo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2862263" y="3805238"/>
            <a:ext cx="7000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shǔ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846763" y="3895725"/>
            <a:ext cx="687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sāo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846138" y="4649788"/>
            <a:ext cx="22082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多音字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473" name="文本框 8195"/>
          <p:cNvSpPr txBox="1">
            <a:spLocks noChangeArrowheads="1"/>
          </p:cNvSpPr>
          <p:nvPr/>
        </p:nvSpPr>
        <p:spPr bwMode="auto">
          <a:xfrm>
            <a:off x="863600" y="5772150"/>
            <a:ext cx="4492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朝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74" name="左大括号 8196"/>
          <p:cNvSpPr/>
          <p:nvPr/>
        </p:nvSpPr>
        <p:spPr bwMode="auto">
          <a:xfrm>
            <a:off x="1368425" y="5437188"/>
            <a:ext cx="263525" cy="1066800"/>
          </a:xfrm>
          <a:prstGeom prst="leftBrace">
            <a:avLst>
              <a:gd name="adj1" fmla="val 3360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9475" name="文本框 8197"/>
          <p:cNvSpPr txBox="1">
            <a:spLocks noChangeArrowheads="1"/>
          </p:cNvSpPr>
          <p:nvPr/>
        </p:nvSpPr>
        <p:spPr bwMode="auto">
          <a:xfrm>
            <a:off x="1643063" y="5395913"/>
            <a:ext cx="10604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zhāo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文本框 8199"/>
          <p:cNvSpPr txBox="1">
            <a:spLocks noChangeArrowheads="1"/>
          </p:cNvSpPr>
          <p:nvPr/>
        </p:nvSpPr>
        <p:spPr bwMode="auto">
          <a:xfrm>
            <a:off x="1647825" y="6065838"/>
            <a:ext cx="1116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cháo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文本框 8198"/>
          <p:cNvSpPr txBox="1">
            <a:spLocks noChangeArrowheads="1"/>
          </p:cNvSpPr>
          <p:nvPr/>
        </p:nvSpPr>
        <p:spPr bwMode="auto">
          <a:xfrm>
            <a:off x="2574925" y="5395913"/>
            <a:ext cx="10779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今朝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78" name="文本框 8200"/>
          <p:cNvSpPr txBox="1">
            <a:spLocks noChangeArrowheads="1"/>
          </p:cNvSpPr>
          <p:nvPr/>
        </p:nvSpPr>
        <p:spPr bwMode="auto">
          <a:xfrm>
            <a:off x="2614613" y="6029325"/>
            <a:ext cx="914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朝廷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79" name="文本框 8201"/>
          <p:cNvSpPr txBox="1">
            <a:spLocks noChangeArrowheads="1"/>
          </p:cNvSpPr>
          <p:nvPr/>
        </p:nvSpPr>
        <p:spPr bwMode="auto">
          <a:xfrm>
            <a:off x="5497513" y="5675313"/>
            <a:ext cx="568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折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80" name="左大括号 8196"/>
          <p:cNvSpPr/>
          <p:nvPr/>
        </p:nvSpPr>
        <p:spPr bwMode="auto">
          <a:xfrm>
            <a:off x="6045200" y="5324475"/>
            <a:ext cx="263525" cy="1066800"/>
          </a:xfrm>
          <a:prstGeom prst="leftBrace">
            <a:avLst>
              <a:gd name="adj1" fmla="val 3360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9481" name="文本框 8203"/>
          <p:cNvSpPr txBox="1">
            <a:spLocks noChangeArrowheads="1"/>
          </p:cNvSpPr>
          <p:nvPr/>
        </p:nvSpPr>
        <p:spPr bwMode="auto">
          <a:xfrm>
            <a:off x="6373813" y="4967288"/>
            <a:ext cx="911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zhé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2" name="文本框 8206"/>
          <p:cNvSpPr txBox="1">
            <a:spLocks noChangeArrowheads="1"/>
          </p:cNvSpPr>
          <p:nvPr/>
        </p:nvSpPr>
        <p:spPr bwMode="auto">
          <a:xfrm>
            <a:off x="7199313" y="4991100"/>
            <a:ext cx="941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折腰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83" name="文本框 8204"/>
          <p:cNvSpPr txBox="1">
            <a:spLocks noChangeArrowheads="1"/>
          </p:cNvSpPr>
          <p:nvPr/>
        </p:nvSpPr>
        <p:spPr bwMode="auto">
          <a:xfrm>
            <a:off x="6378575" y="5483225"/>
            <a:ext cx="6969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shé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4" name="文本框 8207"/>
          <p:cNvSpPr txBox="1">
            <a:spLocks noChangeArrowheads="1"/>
          </p:cNvSpPr>
          <p:nvPr/>
        </p:nvSpPr>
        <p:spPr bwMode="auto">
          <a:xfrm>
            <a:off x="7235825" y="5461000"/>
            <a:ext cx="10588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折本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9485" name="文本框 8205"/>
          <p:cNvSpPr txBox="1">
            <a:spLocks noChangeArrowheads="1"/>
          </p:cNvSpPr>
          <p:nvPr/>
        </p:nvSpPr>
        <p:spPr bwMode="auto">
          <a:xfrm>
            <a:off x="6462713" y="5964238"/>
            <a:ext cx="757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zhē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6" name="文本框 8208"/>
          <p:cNvSpPr txBox="1">
            <a:spLocks noChangeArrowheads="1"/>
          </p:cNvSpPr>
          <p:nvPr/>
        </p:nvSpPr>
        <p:spPr bwMode="auto">
          <a:xfrm>
            <a:off x="7264400" y="5965825"/>
            <a:ext cx="10191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ea typeface="微软雅黑" panose="020B0503020204020204" pitchFamily="34" charset="-122"/>
              </a:rPr>
              <a:t>折腾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0538" y="4402138"/>
            <a:ext cx="23463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5" grpId="0" bldLvl="0"/>
      <p:bldP spid="8205" grpId="1" bldLvl="0"/>
      <p:bldP spid="8201" grpId="0"/>
      <p:bldP spid="8202" grpId="0"/>
      <p:bldP spid="8203" grpId="0"/>
      <p:bldP spid="19473" grpId="0"/>
      <p:bldP spid="19474" grpId="0" animBg="1"/>
      <p:bldP spid="19475" grpId="0"/>
      <p:bldP spid="19476" grpId="0"/>
      <p:bldP spid="19477" grpId="0"/>
      <p:bldP spid="19478" grpId="0"/>
      <p:bldP spid="19479" grpId="0"/>
      <p:bldP spid="19480" grpId="0" animBg="1"/>
      <p:bldP spid="19481" grpId="0"/>
      <p:bldP spid="19482" grpId="0"/>
      <p:bldP spid="19483" grpId="0"/>
      <p:bldP spid="19484" grpId="0"/>
      <p:bldP spid="19485" grpId="0"/>
      <p:bldP spid="19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249738" y="1298575"/>
            <a:ext cx="3863975" cy="5021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沁园春 </a:t>
            </a:r>
            <a:r>
              <a:rPr lang="en-US" altLang="en-US"/>
              <a:t>﹒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雪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毛泽东</a:t>
            </a:r>
            <a:endParaRPr lang="zh-CN" altLang="en-US" sz="240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北国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风光，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千里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冰封，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万里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雪飘。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望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长城内外，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惟余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莽莽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大河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上下，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顿失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滔滔。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1700" y="1208088"/>
            <a:ext cx="3290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朗读指导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172450" y="2582863"/>
            <a:ext cx="3328988" cy="4707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山舞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银蛇，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原驰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蜡象，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欲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与天公试比高。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须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晴日，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红妆素裹，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分外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妖娆。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333625" y="1825625"/>
            <a:ext cx="162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上阕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14342" name="Picture 3" descr="d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497138"/>
            <a:ext cx="30559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911600" y="2243138"/>
            <a:ext cx="3548063" cy="392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江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如此多娇，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引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无数英雄竞折腰。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惜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秦皇汉武，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略输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文采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唐宗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宋祖，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稍逊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风骚。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15925" y="1377950"/>
            <a:ext cx="32908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朗读指导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753350" y="2225675"/>
            <a:ext cx="4108450" cy="406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一代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天骄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成吉思汗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只识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弯弓射大雕。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俱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往矣，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风流人物，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还看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今朝。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733675" y="1471613"/>
            <a:ext cx="162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下阕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15366" name="Picture 2" descr="18wenhuamzd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2293938"/>
            <a:ext cx="28638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73150" y="1755775"/>
            <a:ext cx="23399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671513" y="140652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6238" y="1971675"/>
            <a:ext cx="10656887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用简要的语言概括上下两阕的主要内容。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上阕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下阕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上下阕之间有一句过渡句，请迅速找出并说说它的作用。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过渡句：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85900" y="2698750"/>
            <a:ext cx="54625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描写北国雪景，展现祖国山河的壮丽。</a:t>
            </a:r>
            <a:endParaRPr lang="zh-CN" altLang="en-US" sz="24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73200" y="3049588"/>
            <a:ext cx="9658350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由祖国山河的壮丽引出英雄人物</a:t>
            </a:r>
            <a:r>
              <a:rPr lang="zh-CN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纵论历代英雄</a:t>
            </a:r>
            <a:r>
              <a:rPr lang="zh-CN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抒发诗人的抱负。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657350" y="4376738"/>
            <a:ext cx="61690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江山如此多娇，引无数英雄竞折腰。</a:t>
            </a:r>
            <a:endParaRPr lang="zh-CN" altLang="en-US" sz="24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38288" y="4719638"/>
            <a:ext cx="3878262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承上启下。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1639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050" y="4292600"/>
            <a:ext cx="4244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2" grpId="0"/>
      <p:bldP spid="16394" grpId="0"/>
      <p:bldP spid="1639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4792</Words>
  <Application>WPS 演示</Application>
  <PresentationFormat>自定义</PresentationFormat>
  <Paragraphs>459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楷体_GB2312</vt:lpstr>
      <vt:lpstr>新宋体</vt:lpstr>
      <vt:lpstr>Times New Roman</vt:lpstr>
      <vt:lpstr>自定义设计方案</vt:lpstr>
      <vt:lpstr>1 沁园春·雪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沁园春﹒雪</dc:title>
  <dc:creator/>
  <cp:lastModifiedBy>aa</cp:lastModifiedBy>
  <cp:revision>18</cp:revision>
  <dcterms:created xsi:type="dcterms:W3CDTF">2018-03-01T02:03:00Z</dcterms:created>
  <dcterms:modified xsi:type="dcterms:W3CDTF">2019-12-27T12:28:10Z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