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0" r:id="rId6"/>
    <p:sldId id="261" r:id="rId7"/>
    <p:sldId id="262" r:id="rId8"/>
    <p:sldId id="297" r:id="rId9"/>
    <p:sldId id="298" r:id="rId10"/>
    <p:sldId id="265" r:id="rId11"/>
    <p:sldId id="266" r:id="rId12"/>
    <p:sldId id="296" r:id="rId13"/>
    <p:sldId id="267" r:id="rId14"/>
    <p:sldId id="271" r:id="rId15"/>
    <p:sldId id="272" r:id="rId16"/>
    <p:sldId id="299" r:id="rId17"/>
    <p:sldId id="273" r:id="rId18"/>
    <p:sldId id="301" r:id="rId19"/>
    <p:sldId id="309" r:id="rId20"/>
    <p:sldId id="310" r:id="rId21"/>
    <p:sldId id="303" r:id="rId22"/>
    <p:sldId id="304" r:id="rId23"/>
    <p:sldId id="305" r:id="rId24"/>
    <p:sldId id="311" r:id="rId25"/>
    <p:sldId id="312" r:id="rId26"/>
    <p:sldId id="313" r:id="rId27"/>
    <p:sldId id="307" r:id="rId28"/>
    <p:sldId id="314" r:id="rId29"/>
    <p:sldId id="308" r:id="rId30"/>
    <p:sldId id="315" r:id="rId31"/>
    <p:sldId id="288" r:id="rId3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74" y="-96"/>
      </p:cViewPr>
      <p:guideLst>
        <p:guide orient="horz" pos="21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4684D8C-C12C-45B4-BB65-8A88F0B7E7D8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6ED439F-A28B-46D9-A79C-CC3E72482DE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304E497-CF44-4482-9C74-B7911D1F020C}" type="slidenum">
              <a:rPr lang="zh-CN" altLang="en-US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6" Type="http://schemas.openxmlformats.org/officeDocument/2006/relationships/theme" Target="../theme/theme1.xml"/><Relationship Id="rId45" Type="http://schemas.openxmlformats.org/officeDocument/2006/relationships/tags" Target="../tags/tag61.xml"/><Relationship Id="rId44" Type="http://schemas.openxmlformats.org/officeDocument/2006/relationships/tags" Target="../tags/tag60.xml"/><Relationship Id="rId43" Type="http://schemas.openxmlformats.org/officeDocument/2006/relationships/tags" Target="../tags/tag59.xml"/><Relationship Id="rId42" Type="http://schemas.openxmlformats.org/officeDocument/2006/relationships/tags" Target="../tags/tag58.xml"/><Relationship Id="rId41" Type="http://schemas.openxmlformats.org/officeDocument/2006/relationships/tags" Target="../tags/tag57.xml"/><Relationship Id="rId40" Type="http://schemas.openxmlformats.org/officeDocument/2006/relationships/tags" Target="../tags/tag56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0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1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4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2.xml"/><Relationship Id="rId3" Type="http://schemas.openxmlformats.org/officeDocument/2006/relationships/tags" Target="../tags/tag85.xml"/><Relationship Id="rId2" Type="http://schemas.openxmlformats.org/officeDocument/2006/relationships/image" Target="../media/image5.png"/><Relationship Id="rId1" Type="http://schemas.openxmlformats.org/officeDocument/2006/relationships/tags" Target="../tags/tag84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3.xml"/><Relationship Id="rId3" Type="http://schemas.openxmlformats.org/officeDocument/2006/relationships/tags" Target="../tags/tag87.xml"/><Relationship Id="rId2" Type="http://schemas.openxmlformats.org/officeDocument/2006/relationships/image" Target="../media/image4.jpeg"/><Relationship Id="rId1" Type="http://schemas.openxmlformats.org/officeDocument/2006/relationships/tags" Target="../tags/tag8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5.xml"/><Relationship Id="rId3" Type="http://schemas.openxmlformats.org/officeDocument/2006/relationships/tags" Target="../tags/tag91.xml"/><Relationship Id="rId2" Type="http://schemas.openxmlformats.org/officeDocument/2006/relationships/image" Target="../media/image1.png"/><Relationship Id="rId1" Type="http://schemas.openxmlformats.org/officeDocument/2006/relationships/tags" Target="../tags/tag90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6.xml"/><Relationship Id="rId3" Type="http://schemas.openxmlformats.org/officeDocument/2006/relationships/tags" Target="../tags/tag93.xml"/><Relationship Id="rId2" Type="http://schemas.openxmlformats.org/officeDocument/2006/relationships/image" Target="../media/image1.png"/><Relationship Id="rId1" Type="http://schemas.openxmlformats.org/officeDocument/2006/relationships/tags" Target="../tags/tag9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7.xml"/><Relationship Id="rId3" Type="http://schemas.openxmlformats.org/officeDocument/2006/relationships/tags" Target="../tags/tag95.xml"/><Relationship Id="rId2" Type="http://schemas.openxmlformats.org/officeDocument/2006/relationships/image" Target="../media/image6.png"/><Relationship Id="rId1" Type="http://schemas.openxmlformats.org/officeDocument/2006/relationships/tags" Target="../tags/tag9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65.xml"/><Relationship Id="rId2" Type="http://schemas.openxmlformats.org/officeDocument/2006/relationships/image" Target="../media/image1.png"/><Relationship Id="rId1" Type="http://schemas.openxmlformats.org/officeDocument/2006/relationships/tags" Target="../tags/tag64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0.xml"/><Relationship Id="rId3" Type="http://schemas.openxmlformats.org/officeDocument/2006/relationships/tags" Target="../tags/tag101.xml"/><Relationship Id="rId2" Type="http://schemas.openxmlformats.org/officeDocument/2006/relationships/image" Target="../media/image6.png"/><Relationship Id="rId1" Type="http://schemas.openxmlformats.org/officeDocument/2006/relationships/tags" Target="../tags/tag10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2.xml"/><Relationship Id="rId3" Type="http://schemas.openxmlformats.org/officeDocument/2006/relationships/tags" Target="../tags/tag105.xml"/><Relationship Id="rId2" Type="http://schemas.openxmlformats.org/officeDocument/2006/relationships/image" Target="../media/image7.jpeg"/><Relationship Id="rId1" Type="http://schemas.openxmlformats.org/officeDocument/2006/relationships/tags" Target="../tags/tag104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3.xml"/><Relationship Id="rId3" Type="http://schemas.openxmlformats.org/officeDocument/2006/relationships/tags" Target="../tags/tag107.xml"/><Relationship Id="rId2" Type="http://schemas.openxmlformats.org/officeDocument/2006/relationships/image" Target="../media/image8.jpeg"/><Relationship Id="rId1" Type="http://schemas.openxmlformats.org/officeDocument/2006/relationships/tags" Target="../tags/tag106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4.xml"/><Relationship Id="rId3" Type="http://schemas.openxmlformats.org/officeDocument/2006/relationships/tags" Target="../tags/tag109.xml"/><Relationship Id="rId2" Type="http://schemas.openxmlformats.org/officeDocument/2006/relationships/image" Target="../media/image9.jpeg"/><Relationship Id="rId1" Type="http://schemas.openxmlformats.org/officeDocument/2006/relationships/tags" Target="../tags/tag10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tags" Target="../tags/tag113.xml"/><Relationship Id="rId1" Type="http://schemas.openxmlformats.org/officeDocument/2006/relationships/tags" Target="../tags/tag1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tags" Target="../tags/tag115.xml"/><Relationship Id="rId1" Type="http://schemas.openxmlformats.org/officeDocument/2006/relationships/tags" Target="../tags/tag1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67.xml"/><Relationship Id="rId2" Type="http://schemas.openxmlformats.org/officeDocument/2006/relationships/image" Target="../media/image2.png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tags" Target="../tags/tag69.xml"/><Relationship Id="rId2" Type="http://schemas.openxmlformats.org/officeDocument/2006/relationships/image" Target="../media/image3.jpeg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7.xml"/><Relationship Id="rId3" Type="http://schemas.openxmlformats.org/officeDocument/2006/relationships/tags" Target="../tags/tag75.xml"/><Relationship Id="rId2" Type="http://schemas.openxmlformats.org/officeDocument/2006/relationships/image" Target="../media/image4.jpeg"/><Relationship Id="rId1" Type="http://schemas.openxmlformats.org/officeDocument/2006/relationships/tags" Target="../tags/tag7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tags" Target="../tags/tag79.xml"/><Relationship Id="rId2" Type="http://schemas.openxmlformats.org/officeDocument/2006/relationships/image" Target="../media/image4.jpeg"/><Relationship Id="rId1" Type="http://schemas.openxmlformats.org/officeDocument/2006/relationships/tags" Target="../tags/tag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889500" y="1349375"/>
            <a:ext cx="6627813" cy="25622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000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17 </a:t>
            </a:r>
            <a:r>
              <a:rPr lang="zh-CN" altLang="en-US" sz="6000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中国人失掉自信力了吗</a:t>
            </a:r>
            <a:endParaRPr lang="zh-CN" altLang="en-US" sz="6000" b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170" name="文本框 5"/>
          <p:cNvSpPr txBox="1">
            <a:spLocks noChangeArrowheads="1"/>
          </p:cNvSpPr>
          <p:nvPr/>
        </p:nvSpPr>
        <p:spPr bwMode="auto">
          <a:xfrm>
            <a:off x="1576388" y="760413"/>
            <a:ext cx="38115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九年级语文人教版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上册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1" name="文本框 6"/>
          <p:cNvSpPr txBox="1">
            <a:spLocks noChangeArrowheads="1"/>
          </p:cNvSpPr>
          <p:nvPr/>
        </p:nvSpPr>
        <p:spPr bwMode="auto">
          <a:xfrm>
            <a:off x="6327775" y="3911600"/>
            <a:ext cx="4430713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鲁迅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172" name="文本框 7"/>
          <p:cNvSpPr txBox="1">
            <a:spLocks noChangeArrowheads="1"/>
          </p:cNvSpPr>
          <p:nvPr/>
        </p:nvSpPr>
        <p:spPr bwMode="auto">
          <a:xfrm>
            <a:off x="7324725" y="5751513"/>
            <a:ext cx="201136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授课人：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XXXX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内容占位符 113666"/>
          <p:cNvSpPr txBox="1"/>
          <p:nvPr/>
        </p:nvSpPr>
        <p:spPr bwMode="auto">
          <a:xfrm>
            <a:off x="488950" y="2011363"/>
            <a:ext cx="11307763" cy="5522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第一部分（1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2）：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提出对方的论点、论据。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第二部分（3-8）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：批驳敌论。</a:t>
            </a:r>
            <a:endParaRPr lang="zh-CN" altLang="en-US" sz="240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99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第一层（直接反驳  3-5）：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从反驳对方的论据入手，分析对方的论据不能证明对方的论点。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第二层（间接反驳   6-8）：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提出正面论点。并用论据证明。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第三部分（9）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：得出结论。自信力的有无，状元宰相的文章不足为据，看地底下。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1" name="文本框 1"/>
          <p:cNvSpPr txBox="1">
            <a:spLocks noChangeArrowheads="1"/>
          </p:cNvSpPr>
          <p:nvPr/>
        </p:nvSpPr>
        <p:spPr bwMode="auto">
          <a:xfrm>
            <a:off x="4584700" y="1284288"/>
            <a:ext cx="4572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梳理结构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501650" y="1300163"/>
            <a:ext cx="17145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整体感知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6604000" y="993458"/>
            <a:ext cx="17145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整体感知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3988" y="1296988"/>
            <a:ext cx="11526837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latin typeface="+mj-ea"/>
                <a:ea typeface="+mj-ea"/>
              </a:rPr>
              <a:t>1.</a:t>
            </a:r>
            <a:r>
              <a:rPr lang="zh-CN" altLang="zh-CN" sz="2400" kern="100" dirty="0">
                <a:latin typeface="+mj-ea"/>
                <a:ea typeface="+mj-ea"/>
              </a:rPr>
              <a:t>作者摆出的对方论点和论据是什么</a:t>
            </a:r>
            <a:r>
              <a:rPr lang="en-US" altLang="zh-CN" sz="2400" kern="100" dirty="0">
                <a:latin typeface="+mj-ea"/>
                <a:ea typeface="+mj-ea"/>
              </a:rPr>
              <a:t>?</a:t>
            </a:r>
            <a:endParaRPr lang="zh-CN" altLang="zh-CN" sz="2400" kern="100" dirty="0"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论点：中国人失掉自信力了</a:t>
            </a:r>
            <a:r>
              <a:rPr lang="zh-CN" altLang="en-US" sz="2400" kern="100" dirty="0">
                <a:solidFill>
                  <a:srgbClr val="FF0000"/>
                </a:solidFill>
                <a:latin typeface="+mj-ea"/>
                <a:ea typeface="+mj-ea"/>
              </a:rPr>
              <a:t>。</a:t>
            </a:r>
            <a:endParaRPr lang="en-US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论据：两年前自夸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地大物博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，不久只希望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国联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，现在一味求神拜佛。</a:t>
            </a:r>
            <a:endParaRPr lang="zh-CN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latin typeface="+mj-ea"/>
                <a:ea typeface="+mj-ea"/>
              </a:rPr>
              <a:t>2.</a:t>
            </a:r>
            <a:r>
              <a:rPr lang="zh-CN" altLang="zh-CN" sz="2400" kern="100" dirty="0">
                <a:latin typeface="+mj-ea"/>
                <a:ea typeface="+mj-ea"/>
              </a:rPr>
              <a:t>作者用什么方法来反驳对方的错误论调</a:t>
            </a:r>
            <a:r>
              <a:rPr lang="en-US" altLang="zh-CN" sz="2400" kern="100" dirty="0">
                <a:latin typeface="+mj-ea"/>
                <a:ea typeface="+mj-ea"/>
              </a:rPr>
              <a:t>?</a:t>
            </a:r>
            <a:endParaRPr lang="zh-CN" altLang="zh-CN" sz="2400" kern="100" dirty="0"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作者使用了驳论证的方法，即指出对方的论据不能证明论点，然后正面立论，提出自己的正确观点。</a:t>
            </a:r>
            <a:endParaRPr lang="zh-CN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latin typeface="+mj-ea"/>
                <a:ea typeface="+mj-ea"/>
              </a:rPr>
              <a:t>3.</a:t>
            </a:r>
            <a:r>
              <a:rPr lang="zh-CN" altLang="zh-CN" sz="2400" kern="100" dirty="0">
                <a:latin typeface="+mj-ea"/>
                <a:ea typeface="+mj-ea"/>
              </a:rPr>
              <a:t>作者自己的论点是什么</a:t>
            </a:r>
            <a:r>
              <a:rPr lang="en-US" altLang="zh-CN" sz="2400" kern="100" dirty="0">
                <a:latin typeface="+mj-ea"/>
                <a:ea typeface="+mj-ea"/>
              </a:rPr>
              <a:t>?</a:t>
            </a:r>
            <a:r>
              <a:rPr lang="zh-CN" altLang="zh-CN" sz="2400" kern="100" dirty="0">
                <a:latin typeface="+mj-ea"/>
                <a:ea typeface="+mj-ea"/>
              </a:rPr>
              <a:t>提出哪些论据来加以论证的</a:t>
            </a:r>
            <a:r>
              <a:rPr lang="en-US" altLang="zh-CN" sz="2400" kern="100" dirty="0">
                <a:latin typeface="+mj-ea"/>
                <a:ea typeface="+mj-ea"/>
              </a:rPr>
              <a:t>?</a:t>
            </a:r>
            <a:r>
              <a:rPr lang="zh-CN" altLang="zh-CN" sz="2400" kern="100" dirty="0">
                <a:latin typeface="+mj-ea"/>
                <a:ea typeface="+mj-ea"/>
              </a:rPr>
              <a:t>采用了什么论证方法</a:t>
            </a:r>
            <a:r>
              <a:rPr lang="en-US" altLang="zh-CN" sz="2400" kern="100" dirty="0">
                <a:latin typeface="+mj-ea"/>
                <a:ea typeface="+mj-ea"/>
              </a:rPr>
              <a:t>?</a:t>
            </a:r>
            <a:endParaRPr lang="zh-CN" altLang="zh-CN" sz="2400" kern="100" dirty="0"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论点：有并不失掉自信力的中国人在。</a:t>
            </a:r>
            <a:endParaRPr lang="en-US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论据：从古到今有自信力的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中国的脊梁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。</a:t>
            </a:r>
            <a:endParaRPr lang="en-US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这是间接反驳。</a:t>
            </a:r>
            <a:endParaRPr lang="zh-CN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365250" y="1785938"/>
            <a:ext cx="7624763" cy="6064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altLang="zh-CN" sz="2400" kern="0" dirty="0" smtClean="0">
                <a:solidFill>
                  <a:srgbClr val="FF0000"/>
                </a:solidFill>
                <a:effectLst/>
                <a:latin typeface="微软雅黑" panose="020B0503020204020204" pitchFamily="34" charset="-122"/>
              </a:rPr>
              <a:t>1-2</a:t>
            </a:r>
            <a:r>
              <a:rPr lang="zh-CN" altLang="en-US" sz="2400" kern="0" dirty="0" smtClean="0">
                <a:solidFill>
                  <a:srgbClr val="FF0000"/>
                </a:solidFill>
                <a:effectLst/>
                <a:latin typeface="微软雅黑" panose="020B0503020204020204" pitchFamily="34" charset="-122"/>
              </a:rPr>
              <a:t>段</a:t>
            </a:r>
            <a:endParaRPr lang="en-US" altLang="zh-CN" sz="2400" kern="0" dirty="0">
              <a:solidFill>
                <a:srgbClr val="FF0000"/>
              </a:solidFill>
              <a:effectLst/>
              <a:latin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sz="2400" kern="0" dirty="0">
                <a:effectLst/>
                <a:latin typeface="+mj-ea"/>
                <a:ea typeface="+mj-ea"/>
              </a:rPr>
              <a:t>1.</a:t>
            </a:r>
            <a:r>
              <a:rPr lang="zh-CN" altLang="en-US" sz="2400" kern="0" dirty="0">
                <a:effectLst/>
                <a:latin typeface="+mj-ea"/>
                <a:ea typeface="+mj-ea"/>
              </a:rPr>
              <a:t>对方的错误观点是什么？支撑对方观点的论据有哪些？</a:t>
            </a:r>
            <a:endParaRPr lang="zh-CN" altLang="en-US" sz="2400" kern="0" dirty="0">
              <a:effectLst/>
              <a:latin typeface="+mj-ea"/>
              <a:ea typeface="+mj-ea"/>
            </a:endParaRPr>
          </a:p>
          <a:p>
            <a:pPr eaLnBrk="1" hangingPunct="1">
              <a:buFontTx/>
              <a:buNone/>
              <a:defRPr/>
            </a:pPr>
            <a:endParaRPr lang="zh-CN" altLang="en-US" sz="2400" kern="0" dirty="0">
              <a:solidFill>
                <a:srgbClr val="FF0000"/>
              </a:solidFill>
              <a:effectLst/>
              <a:latin typeface="+mj-ea"/>
              <a:ea typeface="+mj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2400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</a:rPr>
              <a:t>对方论点：</a:t>
            </a:r>
            <a:r>
              <a:rPr lang="zh-CN" altLang="en-US" sz="24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   中国人失掉自信力了</a:t>
            </a:r>
            <a:endParaRPr lang="zh-CN" altLang="en-US" sz="2400" kern="0" dirty="0">
              <a:solidFill>
                <a:srgbClr val="000000"/>
              </a:solidFill>
              <a:effectLst/>
              <a:latin typeface="微软雅黑" panose="020B0503020204020204" pitchFamily="34" charset="-122"/>
            </a:endParaRPr>
          </a:p>
          <a:p>
            <a:pPr eaLnBrk="1" hangingPunct="1">
              <a:buFontTx/>
              <a:buNone/>
              <a:defRPr/>
            </a:pPr>
            <a:endParaRPr lang="en-US" altLang="zh-CN" sz="2400" kern="0" dirty="0" smtClean="0">
              <a:solidFill>
                <a:srgbClr val="FF0000"/>
              </a:solidFill>
              <a:effectLst/>
              <a:latin typeface="+mj-ea"/>
              <a:ea typeface="+mj-ea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400" kern="0" dirty="0" smtClean="0">
                <a:solidFill>
                  <a:srgbClr val="FF0000"/>
                </a:solidFill>
                <a:effectLst/>
                <a:latin typeface="+mj-ea"/>
                <a:ea typeface="+mj-ea"/>
              </a:rPr>
              <a:t>对方</a:t>
            </a:r>
            <a:r>
              <a:rPr lang="zh-CN" altLang="en-US" sz="2400" kern="0" dirty="0">
                <a:solidFill>
                  <a:srgbClr val="FF0000"/>
                </a:solidFill>
                <a:effectLst/>
                <a:latin typeface="+mj-ea"/>
                <a:ea typeface="+mj-ea"/>
              </a:rPr>
              <a:t>论据</a:t>
            </a:r>
            <a:r>
              <a:rPr lang="zh-CN" altLang="en-US" sz="2400" kern="0" dirty="0" smtClean="0">
                <a:effectLst/>
                <a:latin typeface="+mj-ea"/>
                <a:ea typeface="+mj-ea"/>
              </a:rPr>
              <a:t>：    </a:t>
            </a:r>
            <a:r>
              <a:rPr lang="zh-CN" altLang="en-US" sz="2400" kern="0" dirty="0" smtClean="0">
                <a:effectLst/>
                <a:latin typeface="+mj-ea"/>
                <a:ea typeface="+mj-ea"/>
                <a:sym typeface="Wingdings" panose="05000000000000000000" charset="0"/>
              </a:rPr>
              <a:t></a:t>
            </a:r>
            <a:r>
              <a:rPr lang="zh-CN" altLang="en-US" sz="2400" kern="0" dirty="0" smtClean="0">
                <a:effectLst/>
                <a:latin typeface="+mj-ea"/>
                <a:ea typeface="+mj-ea"/>
              </a:rPr>
              <a:t>两年前</a:t>
            </a:r>
            <a:r>
              <a:rPr lang="zh-CN" altLang="en-US" sz="2400" kern="0" dirty="0">
                <a:effectLst/>
                <a:latin typeface="+mj-ea"/>
                <a:ea typeface="+mj-ea"/>
              </a:rPr>
              <a:t>：总自夸“地大物博”   </a:t>
            </a:r>
            <a:endParaRPr lang="en-US" altLang="zh-CN" sz="2400" kern="0" dirty="0" smtClean="0">
              <a:effectLst/>
              <a:latin typeface="+mj-ea"/>
              <a:ea typeface="+mj-ea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400" kern="0" dirty="0" smtClean="0">
                <a:effectLst/>
                <a:latin typeface="+mj-ea"/>
                <a:ea typeface="+mj-ea"/>
              </a:rPr>
              <a:t>                    </a:t>
            </a:r>
            <a:r>
              <a:rPr lang="zh-CN" altLang="en-US" sz="2400" kern="0" dirty="0" smtClean="0">
                <a:effectLst/>
                <a:latin typeface="+mj-ea"/>
                <a:ea typeface="+mj-ea"/>
                <a:sym typeface="Wingdings" panose="05000000000000000000" charset="0"/>
              </a:rPr>
              <a:t></a:t>
            </a:r>
            <a:r>
              <a:rPr lang="zh-CN" altLang="en-US" sz="2400" kern="0" dirty="0" smtClean="0">
                <a:effectLst/>
                <a:latin typeface="+mj-ea"/>
                <a:ea typeface="+mj-ea"/>
              </a:rPr>
              <a:t>不久</a:t>
            </a:r>
            <a:r>
              <a:rPr lang="zh-CN" altLang="en-US" sz="2400" kern="0" dirty="0">
                <a:effectLst/>
                <a:latin typeface="+mj-ea"/>
                <a:ea typeface="+mj-ea"/>
              </a:rPr>
              <a:t>：不自夸，只希望国联</a:t>
            </a:r>
            <a:endParaRPr lang="zh-CN" altLang="en-US" sz="2400" kern="0" dirty="0">
              <a:effectLst/>
              <a:latin typeface="+mj-ea"/>
              <a:ea typeface="+mj-ea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400" kern="0" dirty="0">
                <a:effectLst/>
                <a:latin typeface="+mj-ea"/>
                <a:ea typeface="+mj-ea"/>
              </a:rPr>
              <a:t>               </a:t>
            </a:r>
            <a:r>
              <a:rPr lang="zh-CN" altLang="en-US" sz="2400" kern="0" dirty="0" smtClean="0">
                <a:effectLst/>
                <a:latin typeface="+mj-ea"/>
                <a:ea typeface="+mj-ea"/>
              </a:rPr>
              <a:t>     </a:t>
            </a:r>
            <a:r>
              <a:rPr lang="zh-CN" altLang="en-US" sz="2400" kern="0" dirty="0" smtClean="0">
                <a:effectLst/>
                <a:latin typeface="+mj-ea"/>
                <a:ea typeface="+mj-ea"/>
                <a:sym typeface="Wingdings" panose="05000000000000000000" charset="0"/>
              </a:rPr>
              <a:t></a:t>
            </a:r>
            <a:r>
              <a:rPr lang="zh-CN" altLang="en-US" sz="2400" kern="0" dirty="0">
                <a:effectLst/>
                <a:latin typeface="+mj-ea"/>
                <a:ea typeface="+mj-ea"/>
              </a:rPr>
              <a:t>现在：求神拜佛，怀古伤今</a:t>
            </a:r>
            <a:endParaRPr lang="zh-CN" altLang="en-US" sz="2400" kern="0" dirty="0">
              <a:effectLst/>
              <a:latin typeface="+mj-ea"/>
              <a:ea typeface="+mj-ea"/>
            </a:endParaRPr>
          </a:p>
          <a:p>
            <a:pPr eaLnBrk="1" hangingPunct="1">
              <a:buFontTx/>
              <a:buNone/>
              <a:defRPr/>
            </a:pPr>
            <a:endParaRPr lang="zh-CN" altLang="en-US" sz="2400" kern="0" dirty="0">
              <a:effectLst/>
              <a:latin typeface="+mj-ea"/>
              <a:ea typeface="+mj-ea"/>
            </a:endParaRPr>
          </a:p>
        </p:txBody>
      </p:sp>
      <p:sp>
        <p:nvSpPr>
          <p:cNvPr id="19459" name="文本框 1"/>
          <p:cNvSpPr txBox="1">
            <a:spLocks noChangeArrowheads="1"/>
          </p:cNvSpPr>
          <p:nvPr/>
        </p:nvSpPr>
        <p:spPr bwMode="auto">
          <a:xfrm>
            <a:off x="1687513" y="1262063"/>
            <a:ext cx="2743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ea typeface="微软雅黑" panose="020B0503020204020204" pitchFamily="34" charset="-122"/>
              </a:rPr>
              <a:t>合作探究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  <p:pic>
        <p:nvPicPr>
          <p:cNvPr id="5" name="Picture 27" descr="005"/>
          <p:cNvPicPr>
            <a:picLocks noChangeAspect="1" noChangeArrowheads="1"/>
          </p:cNvPicPr>
          <p:nvPr/>
        </p:nvPicPr>
        <p:blipFill rotWithShape="1">
          <a:blip r:embed="rId2"/>
          <a:srcRect b="9661"/>
          <a:stretch>
            <a:fillRect/>
          </a:stretch>
        </p:blipFill>
        <p:spPr bwMode="auto">
          <a:xfrm>
            <a:off x="8255357" y="3400023"/>
            <a:ext cx="2686825" cy="31251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360363" y="1531938"/>
            <a:ext cx="11174412" cy="230981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latin typeface="+mj-ea"/>
                <a:ea typeface="+mj-ea"/>
              </a:rPr>
              <a:t>2.</a:t>
            </a:r>
            <a:r>
              <a:rPr lang="zh-CN" altLang="zh-CN" sz="2400" kern="100" dirty="0">
                <a:latin typeface="+mj-ea"/>
                <a:ea typeface="+mj-ea"/>
              </a:rPr>
              <a:t>作者既然认为对方的观点是错误的，为什么还要一再承认对方说的都是</a:t>
            </a:r>
            <a:r>
              <a:rPr lang="en-US" altLang="zh-CN" sz="2400" kern="100" dirty="0">
                <a:latin typeface="+mj-ea"/>
                <a:ea typeface="+mj-ea"/>
              </a:rPr>
              <a:t>“</a:t>
            </a:r>
            <a:r>
              <a:rPr lang="zh-CN" altLang="zh-CN" sz="2400" kern="100" dirty="0">
                <a:latin typeface="+mj-ea"/>
                <a:ea typeface="+mj-ea"/>
              </a:rPr>
              <a:t>事实</a:t>
            </a:r>
            <a:r>
              <a:rPr lang="en-US" altLang="zh-CN" sz="2400" kern="100" dirty="0">
                <a:latin typeface="+mj-ea"/>
                <a:ea typeface="+mj-ea"/>
              </a:rPr>
              <a:t>”?</a:t>
            </a:r>
            <a:endParaRPr lang="zh-CN" altLang="zh-CN" sz="2400" kern="100" dirty="0"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宋体" panose="02010600030101010101" pitchFamily="2" charset="-122"/>
                <a:ea typeface="+mn-ea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+mn-ea"/>
              </a:rPr>
              <a:t>承认对方的论据是事实，但通过分析事实发现对方的论据不能得出“失去自信”这个论点，由真实的存在依据推出错误的结论，从而证明对方的论点是错误的。</a:t>
            </a:r>
            <a:endParaRPr lang="en-US" altLang="zh-CN" sz="2400" dirty="0">
              <a:solidFill>
                <a:srgbClr val="FF0000"/>
              </a:solidFill>
              <a:latin typeface="宋体" panose="02010600030101010101" pitchFamily="2" charset="-122"/>
              <a:ea typeface="+mn-ea"/>
            </a:endParaRPr>
          </a:p>
        </p:txBody>
      </p:sp>
      <p:sp>
        <p:nvSpPr>
          <p:cNvPr id="4" name="标题 22529"/>
          <p:cNvSpPr txBox="1">
            <a:spLocks noRot="1" noChangeArrowheads="1"/>
          </p:cNvSpPr>
          <p:nvPr/>
        </p:nvSpPr>
        <p:spPr>
          <a:xfrm>
            <a:off x="406400" y="3854450"/>
            <a:ext cx="11082338" cy="15446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400" dirty="0" smtClean="0">
                <a:latin typeface="+mj-ea"/>
              </a:rPr>
              <a:t>3</a:t>
            </a:r>
            <a:r>
              <a:rPr lang="zh-CN" altLang="en-US" sz="2400" dirty="0" smtClean="0">
                <a:latin typeface="+mj-ea"/>
              </a:rPr>
              <a:t>、第</a:t>
            </a:r>
            <a:r>
              <a:rPr lang="en-US" altLang="zh-CN" sz="2400" dirty="0" smtClean="0">
                <a:latin typeface="+mj-ea"/>
              </a:rPr>
              <a:t>1</a:t>
            </a:r>
            <a:r>
              <a:rPr lang="zh-CN" altLang="en-US" sz="2400" dirty="0" smtClean="0">
                <a:latin typeface="+mj-ea"/>
              </a:rPr>
              <a:t>、</a:t>
            </a:r>
            <a:r>
              <a:rPr lang="en-US" altLang="zh-CN" sz="2400" dirty="0" smtClean="0">
                <a:latin typeface="+mj-ea"/>
              </a:rPr>
              <a:t>2</a:t>
            </a:r>
            <a:r>
              <a:rPr lang="zh-CN" altLang="en-US" sz="2400" dirty="0" smtClean="0">
                <a:latin typeface="+mj-ea"/>
              </a:rPr>
              <a:t>段在文中起什么作用</a:t>
            </a:r>
            <a:r>
              <a:rPr lang="en-US" altLang="zh-CN" sz="2400" dirty="0" smtClean="0">
                <a:latin typeface="+mj-ea"/>
              </a:rPr>
              <a:t>?</a:t>
            </a:r>
            <a:endParaRPr lang="en-US" altLang="zh-CN" sz="2400" dirty="0" smtClean="0">
              <a:latin typeface="+mj-ea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400" dirty="0" smtClean="0"/>
              <a:t>      </a:t>
            </a:r>
            <a:r>
              <a:rPr lang="zh-CN" altLang="en-US" sz="2400" dirty="0" smtClean="0">
                <a:solidFill>
                  <a:srgbClr val="FF0000"/>
                </a:solidFill>
              </a:rPr>
              <a:t>摆</a:t>
            </a:r>
            <a:r>
              <a:rPr lang="zh-CN" altLang="en-US" sz="2400" dirty="0">
                <a:solidFill>
                  <a:srgbClr val="FF0000"/>
                </a:solidFill>
              </a:rPr>
              <a:t>出敌方论据及论点“中国人失掉自信力了”，暗示对方的论证以偏概全，为下文树立批驳的靶子。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CN" sz="2800" b="1" dirty="0" smtClean="0">
              <a:latin typeface="+mj-ea"/>
            </a:endParaRPr>
          </a:p>
        </p:txBody>
      </p:sp>
      <p:pic>
        <p:nvPicPr>
          <p:cNvPr id="20484" name="图片 4" descr="9213625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6A6A6"/>
              </a:clrFrom>
              <a:clrTo>
                <a:srgbClr val="A6A6A6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7364413" y="5168900"/>
            <a:ext cx="2540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4" name="内容占位符 22530"/>
          <p:cNvSpPr txBox="1">
            <a:spLocks noRot="1" noChangeArrowheads="1"/>
          </p:cNvSpPr>
          <p:nvPr/>
        </p:nvSpPr>
        <p:spPr bwMode="auto">
          <a:xfrm>
            <a:off x="957263" y="3435350"/>
            <a:ext cx="8677275" cy="3959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</a:pPr>
            <a:r>
              <a:rPr lang="en-US" altLang="zh-CN" sz="4000" b="1">
                <a:ea typeface="微软雅黑" panose="020B0503020204020204" pitchFamily="34" charset="-122"/>
              </a:rPr>
              <a:t>       </a:t>
            </a:r>
            <a:endParaRPr lang="zh-CN" altLang="en-US" sz="4000" b="1">
              <a:ea typeface="微软雅黑" panose="020B0503020204020204" pitchFamily="34" charset="-122"/>
            </a:endParaRPr>
          </a:p>
        </p:txBody>
      </p:sp>
      <p:sp>
        <p:nvSpPr>
          <p:cNvPr id="21507" name="文本框 1"/>
          <p:cNvSpPr txBox="1">
            <a:spLocks noChangeArrowheads="1"/>
          </p:cNvSpPr>
          <p:nvPr/>
        </p:nvSpPr>
        <p:spPr bwMode="auto">
          <a:xfrm>
            <a:off x="890588" y="1322388"/>
            <a:ext cx="379888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合作探究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标题 23553"/>
          <p:cNvSpPr txBox="1">
            <a:spLocks noRot="1" noChangeArrowheads="1"/>
          </p:cNvSpPr>
          <p:nvPr/>
        </p:nvSpPr>
        <p:spPr>
          <a:xfrm>
            <a:off x="890588" y="2068513"/>
            <a:ext cx="854075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zh-CN" sz="2400" dirty="0" smtClean="0">
                <a:latin typeface="+mj-ea"/>
              </a:rPr>
              <a:t>    1.</a:t>
            </a:r>
            <a:r>
              <a:rPr lang="zh-CN" altLang="en-US" sz="2400" dirty="0" smtClean="0">
                <a:latin typeface="+mj-ea"/>
              </a:rPr>
              <a:t>阅读文章</a:t>
            </a:r>
            <a:r>
              <a:rPr lang="en-US" altLang="zh-CN" sz="2400" dirty="0">
                <a:latin typeface="+mj-ea"/>
              </a:rPr>
              <a:t>3-5</a:t>
            </a:r>
            <a:r>
              <a:rPr lang="zh-CN" altLang="en-US" sz="2400" dirty="0">
                <a:latin typeface="+mj-ea"/>
              </a:rPr>
              <a:t>段</a:t>
            </a:r>
            <a:r>
              <a:rPr lang="zh-CN" altLang="en-US" sz="2400" dirty="0" smtClean="0">
                <a:latin typeface="+mj-ea"/>
              </a:rPr>
              <a:t>，思考文章如何驳论证的？ </a:t>
            </a:r>
            <a:endParaRPr lang="zh-CN" altLang="en-US" sz="2400" dirty="0" smtClean="0">
              <a:latin typeface="+mj-ea"/>
            </a:endParaRPr>
          </a:p>
        </p:txBody>
      </p:sp>
      <p:sp>
        <p:nvSpPr>
          <p:cNvPr id="7" name="内容占位符 23554"/>
          <p:cNvSpPr txBox="1">
            <a:spLocks noRot="1" noChangeArrowheads="1"/>
          </p:cNvSpPr>
          <p:nvPr/>
        </p:nvSpPr>
        <p:spPr>
          <a:xfrm>
            <a:off x="561975" y="2538730"/>
            <a:ext cx="11118850" cy="42583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zh-CN" dirty="0" smtClean="0">
                <a:latin typeface="+mj-ea"/>
                <a:ea typeface="+mj-ea"/>
              </a:rPr>
              <a:t>  </a:t>
            </a:r>
            <a:r>
              <a:rPr lang="zh-CN" altLang="en-US" dirty="0" smtClean="0">
                <a:latin typeface="+mj-ea"/>
                <a:ea typeface="+mj-ea"/>
              </a:rPr>
              <a:t>（</a:t>
            </a:r>
            <a:r>
              <a:rPr lang="en-US" altLang="zh-CN" dirty="0" smtClean="0">
                <a:latin typeface="+mj-ea"/>
                <a:ea typeface="+mj-ea"/>
              </a:rPr>
              <a:t>1</a:t>
            </a:r>
            <a:r>
              <a:rPr lang="zh-CN" altLang="en-US" dirty="0" smtClean="0">
                <a:latin typeface="+mj-ea"/>
                <a:ea typeface="+mj-ea"/>
              </a:rPr>
              <a:t>）自夸“地大物博”是信“地”信“物”，并非“自信”。</a:t>
            </a:r>
            <a:endParaRPr lang="zh-CN" altLang="en-US" dirty="0" smtClean="0">
              <a:latin typeface="+mj-ea"/>
              <a:ea typeface="+mj-ea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CN" altLang="en-US" dirty="0" smtClean="0">
                <a:latin typeface="+mj-ea"/>
                <a:ea typeface="+mj-ea"/>
              </a:rPr>
              <a:t>  （</a:t>
            </a:r>
            <a:r>
              <a:rPr lang="en-US" altLang="zh-CN" dirty="0" smtClean="0">
                <a:latin typeface="+mj-ea"/>
                <a:ea typeface="+mj-ea"/>
              </a:rPr>
              <a:t>2</a:t>
            </a:r>
            <a:r>
              <a:rPr lang="zh-CN" altLang="en-US" dirty="0" smtClean="0">
                <a:latin typeface="+mj-ea"/>
                <a:ea typeface="+mj-ea"/>
              </a:rPr>
              <a:t>）希望国联是“他信”，不是“自信”。</a:t>
            </a:r>
            <a:endParaRPr lang="zh-CN" altLang="en-US" dirty="0" smtClean="0">
              <a:latin typeface="+mj-ea"/>
              <a:ea typeface="+mj-ea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CN" altLang="en-US" dirty="0" smtClean="0">
                <a:latin typeface="+mj-ea"/>
                <a:ea typeface="+mj-ea"/>
              </a:rPr>
              <a:t>  （</a:t>
            </a:r>
            <a:r>
              <a:rPr lang="en-US" altLang="zh-CN" dirty="0" smtClean="0">
                <a:latin typeface="+mj-ea"/>
                <a:ea typeface="+mj-ea"/>
              </a:rPr>
              <a:t>3</a:t>
            </a:r>
            <a:r>
              <a:rPr lang="zh-CN" altLang="en-US" dirty="0" smtClean="0">
                <a:latin typeface="+mj-ea"/>
                <a:ea typeface="+mj-ea"/>
              </a:rPr>
              <a:t>）求神拜佛是麻醉自己，是“自欺”。</a:t>
            </a:r>
            <a:endParaRPr lang="zh-CN" altLang="en-US" dirty="0" smtClean="0">
              <a:latin typeface="+mj-ea"/>
              <a:ea typeface="+mj-ea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CN" altLang="en-US" dirty="0" smtClean="0">
                <a:latin typeface="+mj-ea"/>
                <a:ea typeface="+mj-ea"/>
              </a:rPr>
              <a:t>        </a:t>
            </a:r>
            <a:r>
              <a:rPr lang="zh-CN" altLang="en-US" dirty="0" smtClean="0">
                <a:solidFill>
                  <a:srgbClr val="FF0000"/>
                </a:solidFill>
                <a:latin typeface="+mj-ea"/>
                <a:ea typeface="+mj-ea"/>
              </a:rPr>
              <a:t>这些批驳证明失掉的不是“自信力”而是“他信力”，发展着“自欺力”。说明敌方的论据不能证明其论点。这就找到了批驳的 “突破口”。</a:t>
            </a:r>
            <a:br>
              <a:rPr lang="zh-CN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zh-CN" alt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这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是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在驳论证。</a:t>
            </a:r>
            <a:endParaRPr lang="zh-CN" altLang="en-US" sz="3400" b="1" dirty="0" smtClean="0"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33975" y="1322388"/>
            <a:ext cx="9874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j-ea"/>
                <a:ea typeface="+mj-ea"/>
              </a:rPr>
              <a:t>3-5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段</a:t>
            </a:r>
            <a:endParaRPr lang="zh-CN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08025" y="1722438"/>
            <a:ext cx="10161588" cy="3378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2.“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如果单据这一点现象而论，自信其实是早就失掉了的。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如果删去前半句行不行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为什么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不行。因为作者批驳对方论证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是就对方论据不能证明其论点而言的，如果删去就会使批驳变得以偏概全。</a:t>
            </a:r>
            <a:endParaRPr lang="zh-CN" altLang="zh-CN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文中“他信力”“自欺力”加引号起什么作用？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起讽刺否定的作用。（仿词） 。</a:t>
            </a:r>
            <a:endParaRPr lang="en-US" altLang="zh-CN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531" name="Picture 2" descr="C:\Users\Administrator\Desktop\14 故乡\图片\F200709130923421543369872_副本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6588" y="3849688"/>
            <a:ext cx="2789237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476250" y="1419225"/>
            <a:ext cx="10342563" cy="4892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+mn-ea"/>
              </a:rPr>
              <a:t>4.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+mn-ea"/>
              </a:rPr>
              <a:t>“失掉了他信力，就会疑，一个转身，也许能够只相信了自己，倒是一条新生路。”这里的“新生路”指什么？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+mn-ea"/>
            </a:endParaRPr>
          </a:p>
          <a:p>
            <a:pPr indent="6096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+mn-ea"/>
                <a:sym typeface="+mn-ea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+mn-ea"/>
                <a:sym typeface="+mn-ea"/>
              </a:rPr>
              <a:t>新生路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+mn-ea"/>
                <a:sym typeface="+mn-ea"/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+mn-ea"/>
                <a:sym typeface="+mn-ea"/>
              </a:rPr>
              <a:t>指国民党政府在失掉了他信力之后，如果能够相信自己的力量，号召全国民众团结起来抗日救国，就有可能取得胜利，民族的前途就有希望了。 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+mn-ea"/>
            </a:endParaRPr>
          </a:p>
          <a:p>
            <a:pPr eaLnBrk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latin typeface="+mj-ea"/>
                <a:ea typeface="+mj-ea"/>
              </a:rPr>
              <a:t>5.</a:t>
            </a:r>
            <a:r>
              <a:rPr lang="zh-CN" altLang="en-US" sz="2400" dirty="0">
                <a:latin typeface="+mj-ea"/>
                <a:ea typeface="+mj-ea"/>
              </a:rPr>
              <a:t>这一部分采用了怎样的论证方法？</a:t>
            </a:r>
            <a:endParaRPr lang="en-US" altLang="zh-CN" sz="2400" dirty="0">
              <a:latin typeface="+mj-ea"/>
              <a:ea typeface="+mj-ea"/>
            </a:endParaRPr>
          </a:p>
          <a:p>
            <a:pPr indent="6096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找批驳的“突破口”。（举例论证）</a:t>
            </a:r>
            <a:endParaRPr lang="zh-CN" altLang="en-US" sz="2400" dirty="0">
              <a:solidFill>
                <a:srgbClr val="FF0000"/>
              </a:solidFill>
              <a:latin typeface="+mj-ea"/>
              <a:ea typeface="+mj-ea"/>
            </a:endParaRPr>
          </a:p>
          <a:p>
            <a:pPr indent="6096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对方谬误的薄弱环节，抓住了它，就能击中要害。（对比论证）</a:t>
            </a:r>
            <a:endParaRPr lang="zh-CN" altLang="en-US" sz="2400" dirty="0">
              <a:solidFill>
                <a:srgbClr val="FF0000"/>
              </a:solidFill>
              <a:latin typeface="+mj-ea"/>
              <a:ea typeface="+mj-ea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dirty="0">
              <a:latin typeface="+mj-ea"/>
              <a:ea typeface="+mj-ea"/>
            </a:endParaRPr>
          </a:p>
        </p:txBody>
      </p:sp>
      <p:pic>
        <p:nvPicPr>
          <p:cNvPr id="23555" name="Picture 2" descr="C:\Users\Administrator\Desktop\14 故乡\图片\F200709130923421543369872_副本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05900" y="3865563"/>
            <a:ext cx="2789238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5B9BD5"/>
              </a:buClr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buClr>
                <a:srgbClr val="5B9BD5"/>
              </a:buClr>
              <a:defRPr/>
            </a:pP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631825" y="1770380"/>
            <a:ext cx="11409045" cy="501840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sz="2400" kern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1.</a:t>
            </a:r>
            <a:r>
              <a:rPr lang="zh-CN" altLang="en-US" sz="2400" kern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作者提出的正面观点是</a:t>
            </a:r>
            <a:r>
              <a:rPr lang="zh-CN" altLang="en-US" sz="24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什么</a:t>
            </a:r>
            <a:r>
              <a:rPr lang="zh-CN" altLang="en-US" sz="2400" kern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？论据</a:t>
            </a:r>
            <a:r>
              <a:rPr lang="zh-CN" altLang="en-US" sz="24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有哪些？</a:t>
            </a:r>
            <a:endParaRPr lang="zh-CN" altLang="en-US" sz="2400" kern="0" dirty="0">
              <a:solidFill>
                <a:srgbClr val="000000"/>
              </a:solidFill>
              <a:effectLst/>
              <a:latin typeface="微软雅黑" panose="020B0503020204020204" pitchFamily="34" charset="-122"/>
            </a:endParaRPr>
          </a:p>
          <a:p>
            <a:pPr eaLnBrk="1" hangingPunct="1">
              <a:buFontTx/>
              <a:buNone/>
              <a:defRPr/>
            </a:pPr>
            <a:endParaRPr lang="en-US" altLang="zh-CN" sz="2400" kern="0" dirty="0" smtClean="0">
              <a:solidFill>
                <a:srgbClr val="FF0000"/>
              </a:solidFill>
              <a:effectLst/>
              <a:latin typeface="微软雅黑" panose="020B0503020204020204" pitchFamily="34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400" kern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                   我们有并不失掉自信力的中国人在</a:t>
            </a:r>
            <a:endParaRPr lang="zh-CN" altLang="en-US" sz="2400" kern="0" dirty="0">
              <a:solidFill>
                <a:srgbClr val="000000"/>
              </a:solidFill>
              <a:effectLst/>
              <a:latin typeface="微软雅黑" panose="020B0503020204020204" pitchFamily="34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400" kern="0" dirty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 </a:t>
            </a:r>
            <a:endParaRPr lang="en-US" altLang="zh-CN" sz="2400" kern="0" dirty="0" smtClean="0">
              <a:solidFill>
                <a:srgbClr val="000000"/>
              </a:solidFill>
              <a:effectLst/>
              <a:latin typeface="微软雅黑" panose="020B0503020204020204" pitchFamily="34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400" kern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                                          埋头苦干</a:t>
            </a:r>
            <a:endParaRPr lang="zh-CN" altLang="en-US" sz="2400" kern="0" dirty="0" smtClean="0">
              <a:solidFill>
                <a:srgbClr val="000000"/>
              </a:solidFill>
              <a:effectLst/>
              <a:latin typeface="微软雅黑" panose="020B0503020204020204" pitchFamily="34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400" kern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                                          拼命硬干</a:t>
            </a:r>
            <a:endParaRPr lang="en-US" altLang="zh-CN" sz="2400" kern="0" dirty="0" smtClean="0">
              <a:solidFill>
                <a:srgbClr val="000000"/>
              </a:solidFill>
              <a:effectLst/>
              <a:latin typeface="微软雅黑" panose="020B0503020204020204" pitchFamily="34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400" kern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                                          为民请命</a:t>
            </a:r>
            <a:endParaRPr lang="en-US" altLang="zh-CN" sz="2400" kern="0" dirty="0" smtClean="0">
              <a:solidFill>
                <a:srgbClr val="000000"/>
              </a:solidFill>
              <a:effectLst/>
              <a:latin typeface="微软雅黑" panose="020B0503020204020204" pitchFamily="34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400" kern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                                          舍身求法</a:t>
            </a:r>
            <a:endParaRPr lang="en-US" altLang="zh-CN" sz="2400" kern="0" dirty="0" smtClean="0">
              <a:solidFill>
                <a:srgbClr val="000000"/>
              </a:solidFill>
              <a:effectLst/>
              <a:latin typeface="微软雅黑" panose="020B0503020204020204" pitchFamily="34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400" kern="0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</a:rPr>
              <a:t>                                  有自信，不自欺，前赴后继的战斗</a:t>
            </a:r>
            <a:endParaRPr lang="en-US" altLang="zh-CN" sz="2400" kern="0" dirty="0" smtClean="0">
              <a:solidFill>
                <a:srgbClr val="000000"/>
              </a:solidFill>
              <a:effectLst/>
              <a:latin typeface="微软雅黑" panose="020B0503020204020204" pitchFamily="34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28738" y="2640013"/>
            <a:ext cx="150018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论点：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20850" y="4770120"/>
            <a:ext cx="9398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论据：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035300" y="4199890"/>
            <a:ext cx="10715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古：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035300" y="5270500"/>
            <a:ext cx="78581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今：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25963" y="996950"/>
            <a:ext cx="1119187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100" dirty="0">
                <a:solidFill>
                  <a:srgbClr val="FF0000"/>
                </a:solidFill>
                <a:latin typeface="微软雅黑" panose="020B0503020204020204" pitchFamily="34" charset="-122"/>
                <a:ea typeface="+mn-ea"/>
              </a:rPr>
              <a:t>6-8</a:t>
            </a:r>
            <a:r>
              <a:rPr lang="zh-CN" altLang="zh-CN" sz="2800" kern="100" dirty="0">
                <a:solidFill>
                  <a:srgbClr val="FF0000"/>
                </a:solidFill>
                <a:latin typeface="微软雅黑" panose="020B0503020204020204" pitchFamily="34" charset="-122"/>
                <a:ea typeface="+mn-ea"/>
                <a:cs typeface="Times New Roman" panose="02020603050405020304" pitchFamily="18" charset="0"/>
              </a:rPr>
              <a:t>段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+mn-ea"/>
            </a:endParaRPr>
          </a:p>
        </p:txBody>
      </p:sp>
      <p:sp>
        <p:nvSpPr>
          <p:cNvPr id="10" name="AutoShape 50"/>
          <p:cNvSpPr/>
          <p:nvPr/>
        </p:nvSpPr>
        <p:spPr bwMode="auto">
          <a:xfrm>
            <a:off x="3990975" y="3760470"/>
            <a:ext cx="117475" cy="1370965"/>
          </a:xfrm>
          <a:prstGeom prst="leftBrace">
            <a:avLst>
              <a:gd name="adj1" fmla="val 3599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1" name="图片 10"/>
          <p:cNvPicPr>
            <a:picLocks noChangeAspect="1" noChangeArrowheads="1"/>
          </p:cNvPicPr>
          <p:nvPr/>
        </p:nvPicPr>
        <p:blipFill>
          <a:blip r:embed="rId2"/>
          <a:srcRect r="25093"/>
          <a:stretch>
            <a:fillRect/>
          </a:stretch>
        </p:blipFill>
        <p:spPr bwMode="auto">
          <a:xfrm>
            <a:off x="8062913" y="2640013"/>
            <a:ext cx="3779837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50"/>
          <p:cNvSpPr/>
          <p:nvPr/>
        </p:nvSpPr>
        <p:spPr bwMode="auto">
          <a:xfrm>
            <a:off x="2828925" y="4509770"/>
            <a:ext cx="76200" cy="998220"/>
          </a:xfrm>
          <a:prstGeom prst="leftBrace">
            <a:avLst>
              <a:gd name="adj1" fmla="val 3599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p>
            <a:pPr eaLnBrk="0" hangingPunct="0"/>
            <a:endParaRPr lang="zh-CN" altLang="en-US">
              <a:solidFill>
                <a:srgbClr val="000000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 bldLvl="0" animBg="1"/>
      <p:bldP spid="2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5B9BD5"/>
              </a:buClr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buClr>
                <a:srgbClr val="5B9BD5"/>
              </a:buClr>
              <a:defRPr/>
            </a:pP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5602" name="文本框 1"/>
          <p:cNvSpPr txBox="1">
            <a:spLocks noChangeArrowheads="1"/>
          </p:cNvSpPr>
          <p:nvPr/>
        </p:nvSpPr>
        <p:spPr bwMode="auto">
          <a:xfrm>
            <a:off x="476250" y="1120775"/>
            <a:ext cx="11567795" cy="56311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2.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段中，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埋头苦干的人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”“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拼命硬干的人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”“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为民请命的人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舍身求法的人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分别指怎样的人？各自的代表人物都有谁？</a:t>
            </a:r>
            <a:endParaRPr lang="en-US" altLang="zh-CN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埋头苦干的人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指那些为了国家、民族的利益，执著于某一项事业，不畏艰险，奋斗不息的人。如神农、蔡伦、王选、邓稼先等。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拼命硬干的人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指那些置身家性命于不顾，揭竿而起、斩木为兵的农民领袖和精忠报国、壮怀激烈的民族英雄。如陈胜、岳飞、穆桂英、杨靖宇等。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为民请命的人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指为老百姓请求保全性命或解除疾苦的人。如庄子、包拯、宋慈、焦裕禄等。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舍身求法的人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指为追求某一种规范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如公平、正义等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，不惜牺牲生命，类似于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舍生取义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的人。如唐玄奘、商鞅、谭嗣同、秋菊、任长霞等。</a:t>
            </a:r>
            <a:endParaRPr lang="zh-CN" altLang="en-US"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309563" y="1481138"/>
            <a:ext cx="1144905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latin typeface="+mj-ea"/>
                <a:ea typeface="+mj-ea"/>
              </a:rPr>
              <a:t>3.</a:t>
            </a:r>
            <a:r>
              <a:rPr lang="zh-CN" altLang="en-US" sz="2400" kern="100" dirty="0">
                <a:latin typeface="+mj-ea"/>
                <a:ea typeface="+mj-ea"/>
              </a:rPr>
              <a:t>以上这些人</a:t>
            </a:r>
            <a:r>
              <a:rPr lang="zh-CN" altLang="zh-CN" sz="2400" kern="100" dirty="0">
                <a:latin typeface="+mj-ea"/>
                <a:ea typeface="+mj-ea"/>
              </a:rPr>
              <a:t>为什么称为</a:t>
            </a:r>
            <a:r>
              <a:rPr lang="en-US" altLang="zh-CN" sz="2400" kern="100" dirty="0">
                <a:latin typeface="+mj-ea"/>
                <a:ea typeface="+mj-ea"/>
              </a:rPr>
              <a:t>“</a:t>
            </a:r>
            <a:r>
              <a:rPr lang="zh-CN" altLang="zh-CN" sz="2400" kern="100" dirty="0">
                <a:latin typeface="+mj-ea"/>
                <a:ea typeface="+mj-ea"/>
              </a:rPr>
              <a:t>中国的脊梁</a:t>
            </a:r>
            <a:r>
              <a:rPr lang="en-US" altLang="zh-CN" sz="2400" kern="100" dirty="0">
                <a:latin typeface="+mj-ea"/>
                <a:ea typeface="+mj-ea"/>
              </a:rPr>
              <a:t>”?</a:t>
            </a:r>
            <a:r>
              <a:rPr lang="zh-CN" altLang="zh-CN" sz="2400" kern="100" dirty="0">
                <a:latin typeface="+mj-ea"/>
                <a:ea typeface="+mj-ea"/>
              </a:rPr>
              <a:t>为什么他们的牺牲不能为</a:t>
            </a:r>
            <a:r>
              <a:rPr lang="en-US" altLang="zh-CN" sz="2400" kern="100" dirty="0">
                <a:latin typeface="+mj-ea"/>
                <a:ea typeface="+mj-ea"/>
              </a:rPr>
              <a:t>“</a:t>
            </a:r>
            <a:r>
              <a:rPr lang="zh-CN" altLang="zh-CN" sz="2400" kern="100" dirty="0">
                <a:latin typeface="+mj-ea"/>
                <a:ea typeface="+mj-ea"/>
              </a:rPr>
              <a:t>大家</a:t>
            </a:r>
            <a:r>
              <a:rPr lang="en-US" altLang="zh-CN" sz="2400" kern="100" dirty="0">
                <a:latin typeface="+mj-ea"/>
                <a:ea typeface="+mj-ea"/>
              </a:rPr>
              <a:t>”</a:t>
            </a:r>
            <a:r>
              <a:rPr lang="zh-CN" altLang="zh-CN" sz="2400" kern="100" dirty="0">
                <a:latin typeface="+mj-ea"/>
                <a:ea typeface="+mj-ea"/>
              </a:rPr>
              <a:t>所知道</a:t>
            </a:r>
            <a:r>
              <a:rPr lang="en-US" altLang="zh-CN" sz="2400" kern="100" dirty="0">
                <a:latin typeface="+mj-ea"/>
                <a:ea typeface="+mj-ea"/>
              </a:rPr>
              <a:t>?</a:t>
            </a:r>
            <a:endParaRPr lang="zh-CN" altLang="zh-CN" sz="2400" kern="100" dirty="0"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    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因为他们是脚踏实地地为民族进步而奋斗的人们，他们是使中国挺立起来的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脊梁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，他们往往来自下层或代表着广大民众的利益。</a:t>
            </a:r>
            <a:endParaRPr lang="en-US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latin typeface="+mj-ea"/>
                <a:ea typeface="+mj-ea"/>
              </a:rPr>
              <a:t>    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由于中国长期的专制奴役统治，中国人向来就没有争到过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人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的价值，至多不过是奴隶，许多事情自然无权知道真相。另外，近代以来的许多社会变革多缺乏对广大民众的宣传发动，这样一来，对于为了人民的自由尊严而牺牲的先驱者，很多人表现出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看客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的心态，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不能知道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在某种程度上演化成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不愿知道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了。</a:t>
            </a:r>
            <a:endParaRPr lang="zh-CN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一、新课引入</a:t>
            </a:r>
            <a:endParaRPr lang="zh-CN" altLang="en-US" sz="27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pic>
        <p:nvPicPr>
          <p:cNvPr id="9218" name="Picture 2" descr="C:\Users\Administrator\Desktop\14 故乡\图片\F200709130923421543369872_副本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9988" y="2616200"/>
            <a:ext cx="2789237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44550" y="1800225"/>
            <a:ext cx="7712075" cy="3925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       毛泽东曾评价鲁迅：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鲁迅的骨头是最硬的，他没有丝毫的奴颜和媚骨，这是殖民地和半殖民地人民最宝贵的性格。鲁迅是在文化战线上，代表全民族的大多数，向着敌人冲锋陷阵的最正确、最勇敢、最坚决、最忠诚、最热忱的空前的民族英雄。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       杂文最能体现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鲁迅的骨头是最硬的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，今天我们一起学习鲁迅的一篇精彩杂文。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488950" y="1271588"/>
            <a:ext cx="10574338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latin typeface="+mj-ea"/>
                <a:ea typeface="+mj-ea"/>
              </a:rPr>
              <a:t>4.</a:t>
            </a:r>
            <a:r>
              <a:rPr lang="zh-CN" altLang="zh-CN" sz="2400" kern="100" dirty="0">
                <a:latin typeface="+mj-ea"/>
                <a:ea typeface="+mj-ea"/>
              </a:rPr>
              <a:t>鲁迅为什么反复强调</a:t>
            </a:r>
            <a:r>
              <a:rPr lang="en-US" altLang="zh-CN" sz="2400" kern="100" dirty="0">
                <a:latin typeface="+mj-ea"/>
                <a:ea typeface="+mj-ea"/>
              </a:rPr>
              <a:t>“</a:t>
            </a:r>
            <a:r>
              <a:rPr lang="zh-CN" altLang="zh-CN" sz="2400" kern="100" dirty="0">
                <a:latin typeface="+mj-ea"/>
                <a:ea typeface="+mj-ea"/>
              </a:rPr>
              <a:t>中国的脊梁</a:t>
            </a:r>
            <a:r>
              <a:rPr lang="en-US" altLang="zh-CN" sz="2400" kern="100" dirty="0">
                <a:latin typeface="+mj-ea"/>
                <a:ea typeface="+mj-ea"/>
              </a:rPr>
              <a:t>”?</a:t>
            </a:r>
            <a:endParaRPr lang="zh-CN" altLang="zh-CN" sz="2400" kern="100" dirty="0"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   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因为只有称得上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脊梁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的才算得上是真正意义的中国人。他们为人民着想，代表最广大人民的利益，永远也不会失掉自信力，评价中国人应该去评价这部分人。在当时只有中国共产党和广大抗日军民才能算是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中国的脊梁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，而不是开头提到的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自夸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只希望着‘国联’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一味求神拜佛，怀古伤今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的国民党官僚和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社会名流</a:t>
            </a: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。</a:t>
            </a:r>
            <a:endParaRPr lang="en-US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latin typeface="+mj-ea"/>
                <a:ea typeface="+mj-ea"/>
              </a:rPr>
              <a:t>5.</a:t>
            </a:r>
            <a:r>
              <a:rPr lang="zh-CN" altLang="zh-CN" sz="2400" dirty="0">
                <a:latin typeface="+mj-ea"/>
                <a:ea typeface="+mj-ea"/>
              </a:rPr>
              <a:t>第</a:t>
            </a:r>
            <a:r>
              <a:rPr lang="en-US" altLang="zh-CN" sz="2400" dirty="0">
                <a:latin typeface="+mj-ea"/>
                <a:ea typeface="+mj-ea"/>
              </a:rPr>
              <a:t>8</a:t>
            </a:r>
            <a:r>
              <a:rPr lang="zh-CN" altLang="zh-CN" sz="2400" dirty="0">
                <a:latin typeface="+mj-ea"/>
                <a:ea typeface="+mj-ea"/>
              </a:rPr>
              <a:t>段中</a:t>
            </a:r>
            <a:r>
              <a:rPr lang="en-US" altLang="zh-CN" sz="2400" dirty="0">
                <a:latin typeface="+mj-ea"/>
                <a:ea typeface="+mj-ea"/>
              </a:rPr>
              <a:t>“</a:t>
            </a:r>
            <a:r>
              <a:rPr lang="zh-CN" altLang="zh-CN" sz="2400" dirty="0">
                <a:latin typeface="+mj-ea"/>
                <a:ea typeface="+mj-ea"/>
              </a:rPr>
              <a:t>这一类的人们</a:t>
            </a:r>
            <a:r>
              <a:rPr lang="en-US" altLang="zh-CN" sz="2400" dirty="0">
                <a:latin typeface="+mj-ea"/>
                <a:ea typeface="+mj-ea"/>
              </a:rPr>
              <a:t>”</a:t>
            </a:r>
            <a:r>
              <a:rPr lang="zh-CN" altLang="zh-CN" sz="2400" dirty="0">
                <a:latin typeface="+mj-ea"/>
                <a:ea typeface="+mj-ea"/>
              </a:rPr>
              <a:t>在当时具体指谁</a:t>
            </a:r>
            <a:r>
              <a:rPr lang="en-US" altLang="zh-CN" sz="2400" dirty="0">
                <a:latin typeface="+mj-ea"/>
                <a:ea typeface="+mj-ea"/>
              </a:rPr>
              <a:t>?</a:t>
            </a:r>
            <a:endParaRPr lang="zh-CN" altLang="zh-CN" sz="2400" dirty="0"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dirty="0">
                <a:solidFill>
                  <a:srgbClr val="FF0000"/>
                </a:solidFill>
                <a:latin typeface="+mj-ea"/>
                <a:ea typeface="+mj-ea"/>
              </a:rPr>
              <a:t>指当时坚持抗战和投身于民族解放事业的中国人。</a:t>
            </a:r>
            <a:endParaRPr lang="zh-CN" altLang="zh-CN" sz="2400" dirty="0">
              <a:solidFill>
                <a:srgbClr val="FF0000"/>
              </a:solidFill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endParaRPr lang="zh-CN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2"/>
          <a:srcRect r="25093"/>
          <a:stretch>
            <a:fillRect/>
          </a:stretch>
        </p:blipFill>
        <p:spPr bwMode="auto">
          <a:xfrm>
            <a:off x="7881938" y="4368800"/>
            <a:ext cx="378142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14375" y="2200275"/>
            <a:ext cx="10672763" cy="2794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本文的结论是什么？有什么作用？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自信力的有无，状元宰相的文章不足为据，要看地底下。（要从本质上看问题，指出真正有自信力的是中国的革命人民）。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作用：照应题目，作出回答。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05013" y="1485900"/>
            <a:ext cx="3630612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ea typeface="微软雅黑" panose="020B0503020204020204" pitchFamily="34" charset="-122"/>
              </a:rPr>
              <a:t>阅读第</a:t>
            </a:r>
            <a:r>
              <a:rPr lang="en-US" altLang="zh-CN" sz="2800">
                <a:ea typeface="微软雅黑" panose="020B0503020204020204" pitchFamily="34" charset="-122"/>
              </a:rPr>
              <a:t>9</a:t>
            </a:r>
            <a:r>
              <a:rPr lang="zh-CN" altLang="en-US" sz="2800">
                <a:ea typeface="微软雅黑" panose="020B0503020204020204" pitchFamily="34" charset="-122"/>
              </a:rPr>
              <a:t>段，思考：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9698" name="标题 44033"/>
          <p:cNvSpPr txBox="1">
            <a:spLocks noRot="1" noChangeArrowheads="1"/>
          </p:cNvSpPr>
          <p:nvPr/>
        </p:nvSpPr>
        <p:spPr bwMode="auto">
          <a:xfrm>
            <a:off x="701675" y="1331913"/>
            <a:ext cx="11253788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段中的“中国人”“状元宰相”“地底下”的含义分别是什么？</a:t>
            </a:r>
            <a:r>
              <a:rPr lang="zh-CN" altLang="en-US" sz="320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zh-CN" altLang="en-US" sz="32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内容占位符 44034"/>
          <p:cNvSpPr txBox="1">
            <a:spLocks noRot="1" noChangeArrowheads="1"/>
          </p:cNvSpPr>
          <p:nvPr/>
        </p:nvSpPr>
        <p:spPr bwMode="auto">
          <a:xfrm>
            <a:off x="369888" y="1987550"/>
            <a:ext cx="11315700" cy="3240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50000"/>
              </a:lnSpc>
              <a:spcBef>
                <a:spcPts val="1000"/>
              </a:spcBef>
              <a:buFont typeface="Wingdings 2" pitchFamily="18" charset="2"/>
              <a:buNone/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“中国人”指极少数顽固分子以外的中国人民。“搽在表面的自欺欺人的脂粉”指的是古今统治阶级的虚假宣传，尤其是当时反动政府的虚假宣传。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Wingdings 2" pitchFamily="18" charset="2"/>
              <a:buNone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“状元宰相”指当时国民党的反动政客及其御用文人。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Wingdings 2" pitchFamily="18" charset="2"/>
              <a:buNone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“地底下”指当时还处于地下斗争状态的变革社会的积极力量，即中国共产党及革命大众，因它来自民众，故称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地底下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。 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CABDKGF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4050" y="4629150"/>
            <a:ext cx="4706938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三、归纳小结</a:t>
            </a:r>
            <a:endParaRPr lang="zh-CN" altLang="en-US" dirty="0"/>
          </a:p>
        </p:txBody>
      </p:sp>
      <p:sp>
        <p:nvSpPr>
          <p:cNvPr id="30722" name="文本占位符 45058"/>
          <p:cNvSpPr txBox="1">
            <a:spLocks noRot="1" noChangeArrowheads="1"/>
          </p:cNvSpPr>
          <p:nvPr/>
        </p:nvSpPr>
        <p:spPr bwMode="auto">
          <a:xfrm>
            <a:off x="1079500" y="1825625"/>
            <a:ext cx="10114280" cy="4829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50000"/>
              </a:lnSpc>
              <a:spcBef>
                <a:spcPts val="1000"/>
              </a:spcBef>
              <a:buFont typeface="Wingdings 2" pitchFamily="18" charset="2"/>
              <a:buNone/>
            </a:pPr>
            <a:r>
              <a:rPr lang="en-US" altLang="zh-CN" sz="4000" b="1">
                <a:ea typeface="微软雅黑" panose="020B0503020204020204" pitchFamily="34" charset="-122"/>
              </a:rPr>
              <a:t>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作者针对当时有些人散布中国人对抗日前途失去信心的悲观论调，进行了有理有据的批驳，指出中国有充满自信力的人存在，他们是中华民族的筋骨和脊梁，从而极大地鼓舞了广大中国人民的民族自信心，表现了作者炽热的爱国之心。 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23" name="Picture 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5750" y="4341813"/>
            <a:ext cx="320198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7347" name="矩形 2"/>
          <p:cNvSpPr>
            <a:spLocks noChangeArrowheads="1"/>
          </p:cNvSpPr>
          <p:nvPr/>
        </p:nvSpPr>
        <p:spPr bwMode="auto">
          <a:xfrm>
            <a:off x="384175" y="1206500"/>
            <a:ext cx="11253788" cy="538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、揣摩第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段话，三个副词“总”“只”“一味”能否互换位置？为什么？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能。“总”写出国民政府夸耀“地大物博”时洋洋自得的一贯心理，刻画了其夜郎自大的丑态。“只”含有“唯一”的意思，写出国民政府不相信自己，一副仰人鼻息、抓救命稻草的形象。“一味”体现了国民党深陷于祈求鬼神而不能自拔，放弃自立自强的状态。这些副词尖锐泼辣，极富讽刺意味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第一二段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“我们”“有人”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“中国人”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指谁？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“我们”和“有人”就是指国民党反动派及其“社会名流”（及其御用文人）。“中国人”是指所有的中国人。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/>
            <a:endParaRPr lang="zh-CN" altLang="en-US" b="1">
              <a:solidFill>
                <a:srgbClr val="FF0000"/>
              </a:solidFill>
            </a:endParaRPr>
          </a:p>
          <a:p>
            <a:pPr eaLnBrk="0" hangingPunct="0"/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7" name="图片 6" descr="油画-6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AE898C"/>
              </a:clrFrom>
              <a:clrTo>
                <a:srgbClr val="AE898C">
                  <a:alpha val="0"/>
                </a:srgbClr>
              </a:clrTo>
            </a:clrChange>
            <a:lum bright="46000"/>
          </a:blip>
          <a:srcRect l="6897" t="9066" r="24368" b="7692"/>
          <a:stretch>
            <a:fillRect/>
          </a:stretch>
        </p:blipFill>
        <p:spPr bwMode="auto">
          <a:xfrm>
            <a:off x="9767026" y="5022337"/>
            <a:ext cx="1812231" cy="16572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974725" y="1592263"/>
            <a:ext cx="10163175" cy="5021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3.</a:t>
            </a:r>
            <a:r>
              <a:rPr lang="en-US" altLang="en-US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他信力”是作者仿照“自信力”新造的词，又怎样的表达效果？</a:t>
            </a:r>
            <a:endParaRPr lang="zh-CN" altLang="en-US" sz="2400" noProof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lang="zh-CN" altLang="en-US" sz="24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运用了仿拟的修辞手法，“他”与“自”一对照，就显出极其深刻的讽刺意义，犀利而又生动地指出反动当局的自欺欺人。</a:t>
            </a:r>
            <a:endParaRPr lang="en-US" altLang="zh-CN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4.“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中国的脊梁”这个比喻好在哪里？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这个比喻的好处：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①赞扬了那些有自信力的中国人；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②强调了有自信力的中国人对民族生存和发展的巨大作用；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③说明他们才是我们民族的中坚力量，才能代表我们的民族。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3794" name="标题 37889"/>
          <p:cNvSpPr txBox="1">
            <a:spLocks noRot="1" noChangeArrowheads="1"/>
          </p:cNvSpPr>
          <p:nvPr/>
        </p:nvSpPr>
        <p:spPr bwMode="auto">
          <a:xfrm>
            <a:off x="514350" y="2117725"/>
            <a:ext cx="10276205" cy="33864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、第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段开头“这一类的人们，就是现在又何尝少呢？”这句话用了什么修辞方法？有何作用？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609600" eaLnBrk="1" latinLnBrk="0" hangingPunct="1">
              <a:lnSpc>
                <a:spcPct val="150000"/>
              </a:lnSpc>
              <a:spcBef>
                <a:spcPts val="1000"/>
              </a:spcBef>
              <a:buFont typeface="Wingdings 2" pitchFamily="18" charset="2"/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反问。肯定“这一类的人们”人数很多，增强了肯定语气，让人顿生民族自豪感。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49263" y="1365250"/>
            <a:ext cx="11042650" cy="47482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ea typeface="微软雅黑" panose="020B0503020204020204" pitchFamily="34" charset="-122"/>
              </a:rPr>
              <a:t>                                    《</a:t>
            </a:r>
            <a:r>
              <a:rPr lang="zh-CN" altLang="en-US" sz="2400">
                <a:ea typeface="微软雅黑" panose="020B0503020204020204" pitchFamily="34" charset="-122"/>
              </a:rPr>
              <a:t>且介亭杂文</a:t>
            </a:r>
            <a:r>
              <a:rPr lang="en-US" altLang="zh-CN" sz="2400"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ea typeface="微软雅黑" panose="020B0503020204020204" pitchFamily="34" charset="-122"/>
              </a:rPr>
              <a:t>名字的由来</a:t>
            </a:r>
            <a:endParaRPr lang="zh-CN" altLang="en-US" sz="240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ea typeface="微软雅黑" panose="020B0503020204020204" pitchFamily="34" charset="-122"/>
              </a:rPr>
              <a:t>       《</a:t>
            </a:r>
            <a:r>
              <a:rPr lang="zh-CN" altLang="en-US" sz="2400">
                <a:ea typeface="微软雅黑" panose="020B0503020204020204" pitchFamily="34" charset="-122"/>
              </a:rPr>
              <a:t>且介亭杂文</a:t>
            </a:r>
            <a:r>
              <a:rPr lang="en-US" altLang="zh-CN" sz="2400"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ea typeface="微软雅黑" panose="020B0503020204020204" pitchFamily="34" charset="-122"/>
              </a:rPr>
              <a:t>共分三集，是鲁迅后期杂文的重要组成部分，内容广泛，思想成熟，科学性、战斗性都很强。写作这些杂文时，鲁迅住在上海四川北路山阴路亭子间。这地方是当时帝国主义越出租界范围用以修筑马路的区域，叫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半租界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。于是鲁迅就取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租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字的右半边而成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且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，取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界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字的下半部而成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介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，再与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亭子间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的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亭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字，合成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且介亭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这个名称，意即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ea typeface="微软雅黑" panose="020B0503020204020204" pitchFamily="34" charset="-122"/>
              </a:rPr>
              <a:t>半租界的亭子间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ea typeface="微软雅黑" panose="020B0503020204020204" pitchFamily="34" charset="-122"/>
              </a:rPr>
              <a:t>。这不仅点明了这些文章的写作时间和地点，也暗示出写作这类文章时的社会环境。</a:t>
            </a:r>
            <a:endParaRPr lang="zh-CN" altLang="en-US" sz="2400">
              <a:ea typeface="微软雅黑" panose="020B0503020204020204" pitchFamily="34" charset="-122"/>
            </a:endParaRPr>
          </a:p>
          <a:p>
            <a:r>
              <a:rPr lang="zh-CN" altLang="en-US"/>
              <a:t> 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30375" y="1173163"/>
            <a:ext cx="8339138" cy="56308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effectLst>
                  <a:outerShdw blurRad="38100" dist="38100" dir="2700000" algn="tl">
                    <a:srgbClr val="C0C0C0"/>
                  </a:outerShdw>
                </a:effectLst>
                <a:latin typeface="楷体_GB2312"/>
                <a:ea typeface="楷体_GB2312"/>
                <a:cs typeface="楷体_GB2312"/>
              </a:rPr>
              <a:t>       </a:t>
            </a:r>
            <a:r>
              <a:rPr lang="zh-CN" alt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自嘲</a:t>
            </a:r>
            <a:endParaRPr lang="zh-CN" altLang="en-U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                   鲁迅</a:t>
            </a:r>
            <a:endParaRPr lang="zh-CN" altLang="en-U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    运交华盖欲何求，</a:t>
            </a:r>
            <a:endParaRPr lang="zh-CN" altLang="en-US" sz="240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    未敢翻身已碰头。</a:t>
            </a:r>
            <a:endParaRPr lang="zh-CN" altLang="en-US" sz="240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    破帽遮颜过闹市，</a:t>
            </a:r>
            <a:endParaRPr lang="zh-CN" altLang="en-US" sz="240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    漏船载酒泛中流。</a:t>
            </a:r>
            <a:endParaRPr lang="zh-CN" altLang="en-US" sz="240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    横眉冷对千夫指，</a:t>
            </a:r>
            <a:endParaRPr lang="zh-CN" altLang="en-US" sz="240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    俯首甘为孺子牛。</a:t>
            </a:r>
            <a:endParaRPr lang="zh-CN" altLang="en-US" sz="240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    躲进小楼成</a:t>
            </a:r>
            <a:r>
              <a:rPr lang="en-US" altLang="zh-CN" sz="24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—</a:t>
            </a: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统，</a:t>
            </a:r>
            <a:endParaRPr lang="zh-CN" altLang="en-US" sz="240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楷体_GB2312"/>
              </a:rPr>
              <a:t>    管它冬夏与春秋。</a:t>
            </a:r>
            <a:endParaRPr lang="zh-CN" altLang="en-US" sz="240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楷体_GB231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六、布置作业</a:t>
            </a: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06425" y="1925638"/>
            <a:ext cx="10398125" cy="2282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      在我们今天，也有许多人堪称当代的英雄，中国的脊梁，他们是科学家，如华罗庚、李四光、邓稼先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2400">
                <a:ea typeface="微软雅黑" panose="020B0503020204020204" pitchFamily="34" charset="-122"/>
              </a:rPr>
              <a:t>他们是体育健将，如邓亚萍、李小双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2400">
                <a:ea typeface="微软雅黑" panose="020B0503020204020204" pitchFamily="34" charset="-122"/>
              </a:rPr>
              <a:t>他们是抗击非典的英雄，是抗洪抢险的战士，是感动中国的人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CN" sz="2400">
              <a:ea typeface="微软雅黑" panose="020B0503020204020204" pitchFamily="34" charset="-122"/>
            </a:endParaRPr>
          </a:p>
          <a:p>
            <a:pPr indent="266700">
              <a:lnSpc>
                <a:spcPct val="150000"/>
              </a:lnSpc>
            </a:pPr>
            <a:r>
              <a:rPr lang="zh-CN" altLang="en-US" sz="2400">
                <a:ea typeface="微软雅黑" panose="020B0503020204020204" pitchFamily="34" charset="-122"/>
              </a:rPr>
              <a:t>      你能选取其中一个，为他写几句赞美的话吗？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3695700" y="1909763"/>
            <a:ext cx="7486650" cy="396938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j-ea"/>
                <a:ea typeface="+mj-ea"/>
              </a:rPr>
              <a:t>       鲁迅（</a:t>
            </a:r>
            <a:r>
              <a:rPr lang="en-US" altLang="zh-CN" sz="2400" dirty="0">
                <a:latin typeface="+mj-ea"/>
                <a:ea typeface="+mj-ea"/>
              </a:rPr>
              <a:t>1881.9.25-1936.10.19</a:t>
            </a:r>
            <a:r>
              <a:rPr lang="zh-CN" altLang="en-US" sz="2400" dirty="0">
                <a:latin typeface="+mj-ea"/>
                <a:ea typeface="+mj-ea"/>
              </a:rPr>
              <a:t>） ，原名周树人，字豫才，浙江绍兴人。我国现代伟大的无产阶级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文学家、思想家、革命家。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j-ea"/>
                <a:ea typeface="+mj-ea"/>
              </a:rPr>
              <a:t>      </a:t>
            </a:r>
            <a:r>
              <a:rPr lang="zh-CN" altLang="en-US" sz="2400" dirty="0">
                <a:latin typeface="+mj-ea"/>
                <a:ea typeface="+mj-ea"/>
              </a:rPr>
              <a:t>主要作品有：小说集</a:t>
            </a:r>
            <a:r>
              <a:rPr lang="en-US" altLang="zh-CN" sz="2400" dirty="0">
                <a:latin typeface="+mj-ea"/>
                <a:ea typeface="+mj-ea"/>
              </a:rPr>
              <a:t>《</a:t>
            </a:r>
            <a:r>
              <a:rPr lang="zh-CN" altLang="en-US" sz="2400" dirty="0">
                <a:latin typeface="+mj-ea"/>
                <a:ea typeface="+mj-ea"/>
              </a:rPr>
              <a:t>呐喊</a:t>
            </a:r>
            <a:r>
              <a:rPr lang="en-US" altLang="zh-CN" sz="2400" dirty="0">
                <a:latin typeface="+mj-ea"/>
                <a:ea typeface="+mj-ea"/>
              </a:rPr>
              <a:t>》《</a:t>
            </a:r>
            <a:r>
              <a:rPr lang="zh-CN" altLang="en-US" sz="2400" dirty="0">
                <a:latin typeface="+mj-ea"/>
                <a:ea typeface="+mj-ea"/>
              </a:rPr>
              <a:t>彷徨</a:t>
            </a:r>
            <a:r>
              <a:rPr lang="en-US" altLang="zh-CN" sz="2400" dirty="0">
                <a:latin typeface="+mj-ea"/>
                <a:ea typeface="+mj-ea"/>
              </a:rPr>
              <a:t>》</a:t>
            </a:r>
            <a:r>
              <a:rPr lang="zh-CN" altLang="en-US" sz="2400" dirty="0">
                <a:latin typeface="+mj-ea"/>
                <a:ea typeface="+mj-ea"/>
              </a:rPr>
              <a:t>；历史小说集</a:t>
            </a:r>
            <a:r>
              <a:rPr lang="en-US" altLang="zh-CN" sz="2400" dirty="0">
                <a:latin typeface="+mj-ea"/>
                <a:ea typeface="+mj-ea"/>
              </a:rPr>
              <a:t>《</a:t>
            </a:r>
            <a:r>
              <a:rPr lang="zh-CN" altLang="en-US" sz="2400" dirty="0">
                <a:latin typeface="+mj-ea"/>
                <a:ea typeface="+mj-ea"/>
              </a:rPr>
              <a:t>故事新编</a:t>
            </a:r>
            <a:r>
              <a:rPr lang="en-US" altLang="zh-CN" sz="2400" dirty="0">
                <a:latin typeface="+mj-ea"/>
                <a:ea typeface="+mj-ea"/>
              </a:rPr>
              <a:t>》</a:t>
            </a:r>
            <a:r>
              <a:rPr lang="zh-CN" altLang="en-US" sz="2400" dirty="0">
                <a:latin typeface="+mj-ea"/>
                <a:ea typeface="+mj-ea"/>
              </a:rPr>
              <a:t>；散文集</a:t>
            </a:r>
            <a:r>
              <a:rPr lang="en-US" altLang="zh-CN" sz="2400" dirty="0">
                <a:latin typeface="+mj-ea"/>
                <a:ea typeface="+mj-ea"/>
              </a:rPr>
              <a:t>《</a:t>
            </a:r>
            <a:r>
              <a:rPr lang="zh-CN" altLang="en-US" sz="2400" dirty="0">
                <a:latin typeface="+mj-ea"/>
                <a:ea typeface="+mj-ea"/>
              </a:rPr>
              <a:t>朝花夕拾</a:t>
            </a:r>
            <a:r>
              <a:rPr lang="en-US" altLang="zh-CN" sz="2400" dirty="0">
                <a:latin typeface="+mj-ea"/>
                <a:ea typeface="+mj-ea"/>
              </a:rPr>
              <a:t>》</a:t>
            </a:r>
            <a:r>
              <a:rPr lang="zh-CN" altLang="en-US" sz="2400" dirty="0">
                <a:latin typeface="+mj-ea"/>
                <a:ea typeface="+mj-ea"/>
              </a:rPr>
              <a:t>；散文诗集</a:t>
            </a:r>
            <a:r>
              <a:rPr lang="en-US" altLang="zh-CN" sz="2400" dirty="0">
                <a:latin typeface="+mj-ea"/>
                <a:ea typeface="+mj-ea"/>
              </a:rPr>
              <a:t>《</a:t>
            </a:r>
            <a:r>
              <a:rPr lang="zh-CN" altLang="en-US" sz="2400" dirty="0">
                <a:latin typeface="+mj-ea"/>
                <a:ea typeface="+mj-ea"/>
              </a:rPr>
              <a:t>野草</a:t>
            </a:r>
            <a:r>
              <a:rPr lang="en-US" altLang="zh-CN" sz="2400" dirty="0">
                <a:latin typeface="+mj-ea"/>
                <a:ea typeface="+mj-ea"/>
              </a:rPr>
              <a:t>》</a:t>
            </a:r>
            <a:r>
              <a:rPr lang="zh-CN" altLang="en-US" sz="2400" dirty="0">
                <a:latin typeface="+mj-ea"/>
                <a:ea typeface="+mj-ea"/>
              </a:rPr>
              <a:t>；杂文集</a:t>
            </a:r>
            <a:r>
              <a:rPr lang="en-US" altLang="zh-CN" sz="2400" dirty="0">
                <a:latin typeface="+mj-ea"/>
                <a:ea typeface="+mj-ea"/>
              </a:rPr>
              <a:t>《</a:t>
            </a:r>
            <a:r>
              <a:rPr lang="zh-CN" altLang="en-US" sz="2400" dirty="0">
                <a:latin typeface="+mj-ea"/>
                <a:ea typeface="+mj-ea"/>
              </a:rPr>
              <a:t>华盖集</a:t>
            </a:r>
            <a:r>
              <a:rPr lang="en-US" altLang="zh-CN" sz="2400" dirty="0">
                <a:latin typeface="+mj-ea"/>
                <a:ea typeface="+mj-ea"/>
              </a:rPr>
              <a:t>》《</a:t>
            </a:r>
            <a:r>
              <a:rPr lang="zh-CN" altLang="en-US" sz="2400" dirty="0">
                <a:latin typeface="+mj-ea"/>
                <a:ea typeface="+mj-ea"/>
              </a:rPr>
              <a:t>南腔北调集</a:t>
            </a:r>
            <a:r>
              <a:rPr lang="en-US" altLang="zh-CN" sz="2400" dirty="0">
                <a:latin typeface="+mj-ea"/>
                <a:ea typeface="+mj-ea"/>
              </a:rPr>
              <a:t>》《</a:t>
            </a:r>
            <a:r>
              <a:rPr lang="zh-CN" altLang="en-US" sz="2400" dirty="0">
                <a:latin typeface="+mj-ea"/>
                <a:ea typeface="+mj-ea"/>
              </a:rPr>
              <a:t>坟</a:t>
            </a:r>
            <a:r>
              <a:rPr lang="en-US" altLang="zh-CN" sz="2400" dirty="0">
                <a:latin typeface="+mj-ea"/>
                <a:ea typeface="+mj-ea"/>
              </a:rPr>
              <a:t>》《</a:t>
            </a:r>
            <a:r>
              <a:rPr lang="zh-CN" altLang="en-US" sz="2400" dirty="0">
                <a:latin typeface="+mj-ea"/>
                <a:ea typeface="+mj-ea"/>
              </a:rPr>
              <a:t>热风</a:t>
            </a:r>
            <a:r>
              <a:rPr lang="en-US" altLang="zh-CN" sz="2400" dirty="0">
                <a:latin typeface="+mj-ea"/>
                <a:ea typeface="+mj-ea"/>
              </a:rPr>
              <a:t>》</a:t>
            </a:r>
            <a:r>
              <a:rPr lang="zh-CN" altLang="en-US" sz="2400" dirty="0">
                <a:latin typeface="+mj-ea"/>
                <a:ea typeface="+mj-ea"/>
              </a:rPr>
              <a:t>等十五部。</a:t>
            </a:r>
            <a:r>
              <a:rPr lang="en-US" altLang="zh-CN" sz="2400" dirty="0">
                <a:solidFill>
                  <a:srgbClr val="339933"/>
                </a:solidFill>
                <a:latin typeface="+mj-ea"/>
                <a:ea typeface="+mj-ea"/>
              </a:rPr>
              <a:t> </a:t>
            </a:r>
            <a:endParaRPr lang="zh-CN" altLang="en-US" sz="2400" dirty="0">
              <a:latin typeface="+mj-ea"/>
              <a:ea typeface="+mj-ea"/>
            </a:endParaRPr>
          </a:p>
        </p:txBody>
      </p:sp>
      <p:pic>
        <p:nvPicPr>
          <p:cNvPr id="10243" name="Picture 7" descr="C:\Users\Administrator\Desktop\14 故乡\图片\112870297_副本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2562225"/>
            <a:ext cx="2522537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文本框 2"/>
          <p:cNvSpPr txBox="1">
            <a:spLocks noChangeArrowheads="1"/>
          </p:cNvSpPr>
          <p:nvPr/>
        </p:nvSpPr>
        <p:spPr bwMode="auto">
          <a:xfrm>
            <a:off x="1236663" y="1647825"/>
            <a:ext cx="2100262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作者简介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2906713" y="1225550"/>
            <a:ext cx="9078912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latin typeface="+mj-ea"/>
                <a:ea typeface="+mj-ea"/>
              </a:rPr>
              <a:t>      “</a:t>
            </a:r>
            <a:r>
              <a:rPr lang="zh-CN" altLang="zh-CN" sz="2400" dirty="0">
                <a:latin typeface="+mj-ea"/>
                <a:ea typeface="+mj-ea"/>
              </a:rPr>
              <a:t>九一八事变</a:t>
            </a:r>
            <a:r>
              <a:rPr lang="en-US" altLang="zh-CN" sz="2400" dirty="0">
                <a:latin typeface="+mj-ea"/>
                <a:ea typeface="+mj-ea"/>
              </a:rPr>
              <a:t>”</a:t>
            </a:r>
            <a:r>
              <a:rPr lang="zh-CN" altLang="zh-CN" sz="2400" dirty="0">
                <a:latin typeface="+mj-ea"/>
                <a:ea typeface="+mj-ea"/>
              </a:rPr>
              <a:t>以后，日寇加紧侵略我国，国土日益沦丧。国民党政府于</a:t>
            </a:r>
            <a:r>
              <a:rPr lang="en-US" altLang="zh-CN" sz="2400" dirty="0">
                <a:latin typeface="+mj-ea"/>
                <a:ea typeface="+mj-ea"/>
              </a:rPr>
              <a:t>1934</a:t>
            </a:r>
            <a:r>
              <a:rPr lang="zh-CN" altLang="zh-CN" sz="2400" dirty="0">
                <a:latin typeface="+mj-ea"/>
                <a:ea typeface="+mj-ea"/>
              </a:rPr>
              <a:t>年派亲日分子黄郛乞求和平，遭到日本公使有吉明的拒绝。日军依其既定的侵略目标深入华北。</a:t>
            </a:r>
            <a:endParaRPr lang="zh-CN" altLang="zh-CN" sz="2400" dirty="0"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dirty="0">
                <a:latin typeface="+mj-ea"/>
                <a:ea typeface="+mj-ea"/>
              </a:rPr>
              <a:t>而当时国民党的官僚政客和社会</a:t>
            </a:r>
            <a:r>
              <a:rPr lang="en-US" altLang="zh-CN" sz="2400" dirty="0">
                <a:latin typeface="+mj-ea"/>
                <a:ea typeface="+mj-ea"/>
              </a:rPr>
              <a:t>“</a:t>
            </a:r>
            <a:r>
              <a:rPr lang="zh-CN" altLang="zh-CN" sz="2400" dirty="0">
                <a:latin typeface="+mj-ea"/>
                <a:ea typeface="+mj-ea"/>
              </a:rPr>
              <a:t>名人</a:t>
            </a:r>
            <a:r>
              <a:rPr lang="en-US" altLang="zh-CN" sz="2400" dirty="0">
                <a:latin typeface="+mj-ea"/>
                <a:ea typeface="+mj-ea"/>
              </a:rPr>
              <a:t>”</a:t>
            </a:r>
            <a:r>
              <a:rPr lang="zh-CN" altLang="zh-CN" sz="2400" dirty="0">
                <a:latin typeface="+mj-ea"/>
                <a:ea typeface="+mj-ea"/>
              </a:rPr>
              <a:t>，却在北京等地多次举行</a:t>
            </a:r>
            <a:r>
              <a:rPr lang="en-US" altLang="zh-CN" sz="2400" dirty="0">
                <a:latin typeface="+mj-ea"/>
                <a:ea typeface="+mj-ea"/>
              </a:rPr>
              <a:t>“</a:t>
            </a:r>
            <a:r>
              <a:rPr lang="zh-CN" altLang="zh-CN" sz="2400" dirty="0">
                <a:latin typeface="+mj-ea"/>
                <a:ea typeface="+mj-ea"/>
              </a:rPr>
              <a:t>法会</a:t>
            </a:r>
            <a:r>
              <a:rPr lang="en-US" altLang="zh-CN" sz="2400" dirty="0">
                <a:latin typeface="+mj-ea"/>
                <a:ea typeface="+mj-ea"/>
              </a:rPr>
              <a:t>”</a:t>
            </a:r>
            <a:r>
              <a:rPr lang="zh-CN" altLang="zh-CN" sz="2400" dirty="0">
                <a:latin typeface="+mj-ea"/>
                <a:ea typeface="+mj-ea"/>
              </a:rPr>
              <a:t>，祈祷</a:t>
            </a:r>
            <a:r>
              <a:rPr lang="en-US" altLang="zh-CN" sz="2400" dirty="0">
                <a:latin typeface="+mj-ea"/>
                <a:ea typeface="+mj-ea"/>
              </a:rPr>
              <a:t>“</a:t>
            </a:r>
            <a:r>
              <a:rPr lang="zh-CN" altLang="zh-CN" sz="2400" dirty="0">
                <a:latin typeface="+mj-ea"/>
                <a:ea typeface="+mj-ea"/>
              </a:rPr>
              <a:t>解救国难</a:t>
            </a:r>
            <a:r>
              <a:rPr lang="en-US" altLang="zh-CN" sz="2400" dirty="0">
                <a:latin typeface="+mj-ea"/>
                <a:ea typeface="+mj-ea"/>
              </a:rPr>
              <a:t>”</a:t>
            </a:r>
            <a:r>
              <a:rPr lang="zh-CN" altLang="zh-CN" sz="2400" dirty="0">
                <a:latin typeface="+mj-ea"/>
                <a:ea typeface="+mj-ea"/>
              </a:rPr>
              <a:t>。</a:t>
            </a:r>
            <a:r>
              <a:rPr lang="en-US" altLang="zh-CN" sz="2400" dirty="0">
                <a:latin typeface="+mj-ea"/>
                <a:ea typeface="+mj-ea"/>
              </a:rPr>
              <a:t>1934</a:t>
            </a:r>
            <a:r>
              <a:rPr lang="zh-CN" altLang="zh-CN" sz="2400" dirty="0">
                <a:latin typeface="+mj-ea"/>
                <a:ea typeface="+mj-ea"/>
              </a:rPr>
              <a:t>年</a:t>
            </a:r>
            <a:r>
              <a:rPr lang="en-US" altLang="zh-CN" sz="2400" dirty="0">
                <a:latin typeface="+mj-ea"/>
                <a:ea typeface="+mj-ea"/>
              </a:rPr>
              <a:t>8</a:t>
            </a:r>
            <a:r>
              <a:rPr lang="zh-CN" altLang="zh-CN" sz="2400" dirty="0">
                <a:latin typeface="+mj-ea"/>
                <a:ea typeface="+mj-ea"/>
              </a:rPr>
              <a:t>月</a:t>
            </a:r>
            <a:r>
              <a:rPr lang="en-US" altLang="zh-CN" sz="2400" dirty="0">
                <a:latin typeface="+mj-ea"/>
                <a:ea typeface="+mj-ea"/>
              </a:rPr>
              <a:t>27</a:t>
            </a:r>
            <a:r>
              <a:rPr lang="zh-CN" altLang="zh-CN" sz="2400" dirty="0">
                <a:latin typeface="+mj-ea"/>
                <a:ea typeface="+mj-ea"/>
              </a:rPr>
              <a:t>日，当时颇有影响的资产阶级报纸《大公报》也发表《孔子诞辰纪念》的社评，散布</a:t>
            </a:r>
            <a:r>
              <a:rPr lang="en-US" altLang="zh-CN" sz="2400" dirty="0">
                <a:latin typeface="+mj-ea"/>
                <a:ea typeface="+mj-ea"/>
              </a:rPr>
              <a:t>“</a:t>
            </a:r>
            <a:r>
              <a:rPr lang="zh-CN" altLang="zh-CN" sz="2400" dirty="0">
                <a:latin typeface="+mj-ea"/>
                <a:ea typeface="+mj-ea"/>
              </a:rPr>
              <a:t>中国人失去了自信力</a:t>
            </a:r>
            <a:r>
              <a:rPr lang="en-US" altLang="zh-CN" sz="2400" dirty="0">
                <a:latin typeface="+mj-ea"/>
                <a:ea typeface="+mj-ea"/>
              </a:rPr>
              <a:t>”</a:t>
            </a:r>
            <a:r>
              <a:rPr lang="zh-CN" altLang="zh-CN" sz="2400" dirty="0">
                <a:latin typeface="+mj-ea"/>
                <a:ea typeface="+mj-ea"/>
              </a:rPr>
              <a:t>的失败主义论调，为国民党反动政府推卸责任。一股悲观失望的气氛笼罩着社会。针对这种论调，鲁迅先生特地在</a:t>
            </a:r>
            <a:r>
              <a:rPr lang="en-US" altLang="zh-CN" sz="2400" dirty="0">
                <a:latin typeface="+mj-ea"/>
                <a:ea typeface="+mj-ea"/>
              </a:rPr>
              <a:t>“</a:t>
            </a:r>
            <a:r>
              <a:rPr lang="zh-CN" altLang="zh-CN" sz="2400" dirty="0">
                <a:latin typeface="+mj-ea"/>
                <a:ea typeface="+mj-ea"/>
              </a:rPr>
              <a:t>九一八事变</a:t>
            </a:r>
            <a:r>
              <a:rPr lang="en-US" altLang="zh-CN" sz="2400" dirty="0">
                <a:latin typeface="+mj-ea"/>
                <a:ea typeface="+mj-ea"/>
              </a:rPr>
              <a:t>”</a:t>
            </a:r>
            <a:r>
              <a:rPr lang="zh-CN" altLang="zh-CN" sz="2400" dirty="0">
                <a:latin typeface="+mj-ea"/>
                <a:ea typeface="+mj-ea"/>
              </a:rPr>
              <a:t>三周年之际发表本文，指出：中国有充满自信力的人存在着，他们是中华民族的筋骨和脊梁。</a:t>
            </a:r>
            <a:endParaRPr lang="zh-CN" altLang="zh-CN" sz="2400" dirty="0">
              <a:latin typeface="+mj-ea"/>
              <a:ea typeface="+mj-ea"/>
            </a:endParaRPr>
          </a:p>
        </p:txBody>
      </p:sp>
      <p:sp>
        <p:nvSpPr>
          <p:cNvPr id="11267" name="文本框 2"/>
          <p:cNvSpPr txBox="1">
            <a:spLocks noChangeArrowheads="1"/>
          </p:cNvSpPr>
          <p:nvPr/>
        </p:nvSpPr>
        <p:spPr bwMode="auto">
          <a:xfrm>
            <a:off x="644525" y="1609725"/>
            <a:ext cx="2640013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写作背景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5" name="Picture 3" descr="lux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838" y="2517775"/>
            <a:ext cx="240030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739775" y="1296988"/>
            <a:ext cx="1620838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文体知识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2263" y="1874838"/>
            <a:ext cx="11715750" cy="507746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latin typeface="+mj-ea"/>
                <a:ea typeface="+mj-ea"/>
              </a:rPr>
              <a:t>1.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杂文是一种直接迅速反映社会事变或动向的文艺性议论文。</a:t>
            </a:r>
            <a:endParaRPr lang="en-US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主要特点有：</a:t>
            </a:r>
            <a:r>
              <a:rPr lang="zh-CN" altLang="zh-CN" sz="2400" kern="100" dirty="0">
                <a:latin typeface="+mj-ea"/>
                <a:ea typeface="+mj-ea"/>
              </a:rPr>
              <a:t>①篇幅短小，取材广泛；②敏锐迅速，泼辣犀利；</a:t>
            </a:r>
            <a:endParaRPr lang="en-US" altLang="zh-CN" sz="2400" kern="100" dirty="0"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latin typeface="+mj-ea"/>
                <a:ea typeface="+mj-ea"/>
              </a:rPr>
              <a:t>③冷嘲热讽，幽默风趣；④议论生动，说理深刻。</a:t>
            </a:r>
            <a:endParaRPr lang="en-US" altLang="zh-CN" sz="2400" kern="100" dirty="0"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latin typeface="+mj-ea"/>
                <a:ea typeface="+mj-ea"/>
              </a:rPr>
              <a:t>2.</a:t>
            </a:r>
            <a:r>
              <a:rPr lang="zh-CN" altLang="zh-CN" sz="2400" kern="100" dirty="0">
                <a:latin typeface="+mj-ea"/>
                <a:ea typeface="+mj-ea"/>
              </a:rPr>
              <a:t>驳论文</a:t>
            </a:r>
            <a:r>
              <a:rPr lang="zh-CN" altLang="en-US" sz="2400" kern="100" dirty="0">
                <a:latin typeface="+mj-ea"/>
                <a:ea typeface="+mj-ea"/>
              </a:rPr>
              <a:t>：</a:t>
            </a:r>
            <a:endParaRPr lang="en-US" altLang="zh-CN" sz="2400" kern="100" dirty="0"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latin typeface="+mj-ea"/>
                <a:ea typeface="+mj-ea"/>
              </a:rPr>
              <a:t>   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议论文从论证方式看，一般可分为立论和驳论两种。</a:t>
            </a:r>
            <a:endParaRPr lang="en-US" altLang="zh-CN" sz="2400" kern="100" dirty="0">
              <a:solidFill>
                <a:srgbClr val="FF0000"/>
              </a:solidFill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latin typeface="+mj-ea"/>
                <a:ea typeface="+mj-ea"/>
              </a:rPr>
              <a:t>   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立论</a:t>
            </a:r>
            <a:r>
              <a:rPr lang="zh-CN" altLang="en-US" sz="2400" kern="100" dirty="0">
                <a:solidFill>
                  <a:srgbClr val="FF0000"/>
                </a:solidFill>
                <a:latin typeface="+mj-ea"/>
                <a:ea typeface="+mj-ea"/>
              </a:rPr>
              <a:t>：</a:t>
            </a:r>
            <a:r>
              <a:rPr lang="zh-CN" altLang="zh-CN" sz="2400" kern="100" dirty="0">
                <a:latin typeface="+mj-ea"/>
                <a:ea typeface="+mj-ea"/>
              </a:rPr>
              <a:t>是就一定的事件或问题，提出并阐明自己的见解或主张。</a:t>
            </a:r>
            <a:endParaRPr lang="en-US" altLang="zh-CN" sz="2400" kern="100" dirty="0"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en-US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   </a:t>
            </a:r>
            <a:r>
              <a:rPr lang="zh-CN" altLang="zh-CN" sz="2400" kern="100" dirty="0">
                <a:solidFill>
                  <a:srgbClr val="FF0000"/>
                </a:solidFill>
                <a:latin typeface="+mj-ea"/>
                <a:ea typeface="+mj-ea"/>
              </a:rPr>
              <a:t>驳论</a:t>
            </a:r>
            <a:r>
              <a:rPr lang="zh-CN" altLang="en-US" sz="2400" kern="100" dirty="0">
                <a:solidFill>
                  <a:srgbClr val="FF0000"/>
                </a:solidFill>
                <a:latin typeface="+mj-ea"/>
                <a:ea typeface="+mj-ea"/>
              </a:rPr>
              <a:t>：</a:t>
            </a:r>
            <a:r>
              <a:rPr lang="zh-CN" altLang="zh-CN" sz="2400" kern="100" dirty="0">
                <a:latin typeface="+mj-ea"/>
                <a:ea typeface="+mj-ea"/>
              </a:rPr>
              <a:t>是就一定的事件或问题发表议论，批驳片面的、错误的，甚至反动的见解或主张。</a:t>
            </a:r>
            <a:endParaRPr lang="en-US" altLang="zh-CN" sz="2400" kern="100" dirty="0">
              <a:latin typeface="+mj-ea"/>
              <a:ea typeface="+mj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endParaRPr lang="zh-CN" altLang="zh-CN" sz="2400" kern="100" dirty="0"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96863" y="1146175"/>
            <a:ext cx="11461750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latin typeface="+mn-ea"/>
                <a:ea typeface="+mn-ea"/>
              </a:rPr>
              <a:t>批驳对方的论点主要有三种方式：</a:t>
            </a:r>
            <a:endParaRPr lang="en-US" altLang="zh-CN" sz="2400" kern="100" dirty="0">
              <a:latin typeface="+mn-ea"/>
              <a:ea typeface="+mn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n-ea"/>
                <a:ea typeface="+mn-ea"/>
              </a:rPr>
              <a:t>一是驳论点，二是驳论据，三是驳论证。</a:t>
            </a:r>
            <a:endParaRPr lang="en-US" altLang="zh-CN" sz="2400" kern="100" dirty="0">
              <a:solidFill>
                <a:srgbClr val="FF0000"/>
              </a:solidFill>
              <a:latin typeface="+mn-ea"/>
              <a:ea typeface="+mn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n-ea"/>
                <a:ea typeface="+mn-ea"/>
              </a:rPr>
              <a:t>驳论点是直接批驳，驳论据与驳论证属于间接批驳。</a:t>
            </a:r>
            <a:endParaRPr lang="zh-CN" altLang="zh-CN" sz="2400" kern="100" dirty="0">
              <a:solidFill>
                <a:srgbClr val="FF0000"/>
              </a:solidFill>
              <a:latin typeface="+mn-ea"/>
              <a:ea typeface="+mn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n-ea"/>
                <a:ea typeface="+mn-ea"/>
              </a:rPr>
              <a:t>驳论点：</a:t>
            </a:r>
            <a:r>
              <a:rPr lang="zh-CN" altLang="zh-CN" sz="2400" kern="100" dirty="0">
                <a:latin typeface="+mn-ea"/>
                <a:ea typeface="+mn-ea"/>
              </a:rPr>
              <a:t>先举出对方的荒谬论点，然后用正确的道理和确凿的事实直接加以批驳，揭示谎言同事实、谬论同真理之间的矛盾。</a:t>
            </a:r>
            <a:endParaRPr lang="zh-CN" altLang="zh-CN" sz="2400" kern="100" dirty="0">
              <a:latin typeface="+mn-ea"/>
              <a:ea typeface="+mn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n-ea"/>
                <a:ea typeface="+mn-ea"/>
              </a:rPr>
              <a:t>驳论据：</a:t>
            </a:r>
            <a:r>
              <a:rPr lang="zh-CN" altLang="zh-CN" sz="2400" kern="100" dirty="0">
                <a:latin typeface="+mn-ea"/>
                <a:ea typeface="+mn-ea"/>
              </a:rPr>
              <a:t>批驳对方论据的真实性和可靠性。因为论据起着支撑论点的作用，论据驳倒了，论点也就不攻自破了。</a:t>
            </a:r>
            <a:endParaRPr lang="zh-CN" altLang="zh-CN" sz="2400" kern="100" dirty="0">
              <a:latin typeface="+mn-ea"/>
              <a:ea typeface="+mn-ea"/>
            </a:endParaRPr>
          </a:p>
          <a:p>
            <a:pPr indent="3048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  <a:defRPr/>
            </a:pPr>
            <a:r>
              <a:rPr lang="zh-CN" altLang="zh-CN" sz="2400" kern="100" dirty="0">
                <a:solidFill>
                  <a:srgbClr val="FF0000"/>
                </a:solidFill>
                <a:latin typeface="+mn-ea"/>
                <a:ea typeface="+mn-ea"/>
              </a:rPr>
              <a:t>驳论证：</a:t>
            </a:r>
            <a:r>
              <a:rPr lang="zh-CN" altLang="zh-CN" sz="2400" kern="100" dirty="0">
                <a:latin typeface="+mn-ea"/>
                <a:ea typeface="+mn-ea"/>
              </a:rPr>
              <a:t>通过驳论证来驳论点，就是揭穿对方的论据与论点之间没有内在的逻辑关系，即所持论据证明不了论点，其论点并不是由论据推出的。</a:t>
            </a:r>
            <a:endParaRPr lang="zh-CN" altLang="zh-CN" sz="2400" kern="100" dirty="0">
              <a:latin typeface="+mn-ea"/>
              <a:ea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06755" y="1610360"/>
            <a:ext cx="9911080" cy="28613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indent="609600" latinLnBrk="0">
              <a:lnSpc>
                <a:spcPct val="150000"/>
              </a:lnSpc>
              <a:defRPr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驳论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文这种文体一般是先指出对方错误的实质，或直接批驳（驳论点），或间接批驳（驳论据、驳论证）；继而，针锋相对地提出自己的观点并加以论证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。</a:t>
            </a:r>
            <a:endParaRPr lang="zh-CN" altLang="en-US" sz="24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indent="609600" latinLnBrk="0">
              <a:lnSpc>
                <a:spcPct val="150000"/>
              </a:lnSpc>
              <a:defRPr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驳论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是跟立论紧密联系着的，因为反驳对方的错误论点，往往要针锋相对地提出自己的正确论点，以便彻底驳倒错误论点。</a:t>
            </a:r>
            <a:endParaRPr lang="zh-CN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6" name="图片 5" descr="9213625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6A6A6"/>
              </a:clrFrom>
              <a:clrTo>
                <a:srgbClr val="A6A6A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24775" y="4422775"/>
            <a:ext cx="3155950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2357438" y="2100263"/>
            <a:ext cx="9212262" cy="2862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玄</a:t>
            </a:r>
            <a:r>
              <a:rPr lang="zh-CN" altLang="en-US" sz="2400" dirty="0">
                <a:latin typeface="+mj-ea"/>
                <a:ea typeface="+mj-ea"/>
              </a:rPr>
              <a:t>虚</a:t>
            </a:r>
            <a:r>
              <a:rPr lang="en-US" altLang="zh-CN" sz="2400" dirty="0">
                <a:latin typeface="+mj-ea"/>
                <a:ea typeface="+mj-ea"/>
              </a:rPr>
              <a:t>(    </a:t>
            </a:r>
            <a:r>
              <a:rPr lang="en-US" altLang="zh-CN" sz="2400" dirty="0" smtClean="0">
                <a:latin typeface="+mj-ea"/>
                <a:ea typeface="+mj-ea"/>
              </a:rPr>
              <a:t>        </a:t>
            </a:r>
            <a:r>
              <a:rPr lang="en-US" altLang="zh-CN" sz="2400" dirty="0">
                <a:latin typeface="+mj-ea"/>
                <a:ea typeface="+mj-ea"/>
              </a:rPr>
              <a:t>)     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诓</a:t>
            </a:r>
            <a:r>
              <a:rPr lang="zh-CN" altLang="en-US" sz="2400" dirty="0">
                <a:latin typeface="+mj-ea"/>
                <a:ea typeface="+mj-ea"/>
              </a:rPr>
              <a:t>骗</a:t>
            </a:r>
            <a:r>
              <a:rPr lang="en-US" altLang="zh-CN" sz="2400" dirty="0">
                <a:latin typeface="+mj-ea"/>
                <a:ea typeface="+mj-ea"/>
              </a:rPr>
              <a:t>(      </a:t>
            </a:r>
            <a:r>
              <a:rPr lang="en-US" altLang="zh-CN" sz="2400" dirty="0" smtClean="0">
                <a:latin typeface="+mj-ea"/>
                <a:ea typeface="+mj-ea"/>
              </a:rPr>
              <a:t>      )     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省</a:t>
            </a:r>
            <a:r>
              <a:rPr lang="zh-CN" altLang="en-US" sz="2400" dirty="0">
                <a:latin typeface="+mj-ea"/>
                <a:ea typeface="+mj-ea"/>
              </a:rPr>
              <a:t>悟</a:t>
            </a:r>
            <a:r>
              <a:rPr lang="en-US" altLang="zh-CN" sz="2400" dirty="0">
                <a:latin typeface="+mj-ea"/>
                <a:ea typeface="+mj-ea"/>
              </a:rPr>
              <a:t>(      </a:t>
            </a:r>
            <a:r>
              <a:rPr lang="en-US" altLang="zh-CN" sz="2400" dirty="0" smtClean="0">
                <a:latin typeface="+mj-ea"/>
                <a:ea typeface="+mj-ea"/>
              </a:rPr>
              <a:t>     )</a:t>
            </a:r>
            <a:endParaRPr lang="en-US" altLang="zh-CN" sz="24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脊</a:t>
            </a:r>
            <a:r>
              <a:rPr lang="zh-CN" altLang="en-US" sz="2400" dirty="0">
                <a:latin typeface="+mj-ea"/>
                <a:ea typeface="+mj-ea"/>
              </a:rPr>
              <a:t>梁</a:t>
            </a:r>
            <a:r>
              <a:rPr lang="en-US" altLang="zh-CN" sz="2400" dirty="0">
                <a:latin typeface="+mj-ea"/>
                <a:ea typeface="+mj-ea"/>
              </a:rPr>
              <a:t>(      </a:t>
            </a:r>
            <a:r>
              <a:rPr lang="en-US" altLang="zh-CN" sz="2400" dirty="0" smtClean="0">
                <a:latin typeface="+mj-ea"/>
                <a:ea typeface="+mj-ea"/>
              </a:rPr>
              <a:t>      )     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慨</a:t>
            </a:r>
            <a:r>
              <a:rPr lang="zh-CN" altLang="en-US" sz="2400" dirty="0">
                <a:latin typeface="+mj-ea"/>
                <a:ea typeface="+mj-ea"/>
              </a:rPr>
              <a:t>叹</a:t>
            </a:r>
            <a:r>
              <a:rPr lang="en-US" altLang="zh-CN" sz="2400" dirty="0">
                <a:latin typeface="+mj-ea"/>
                <a:ea typeface="+mj-ea"/>
              </a:rPr>
              <a:t>(     </a:t>
            </a:r>
            <a:r>
              <a:rPr lang="en-US" altLang="zh-CN" sz="2400" dirty="0" smtClean="0">
                <a:latin typeface="+mj-ea"/>
                <a:ea typeface="+mj-ea"/>
              </a:rPr>
              <a:t>       </a:t>
            </a:r>
            <a:r>
              <a:rPr lang="en-US" altLang="zh-CN" sz="2400" dirty="0">
                <a:latin typeface="+mj-ea"/>
                <a:ea typeface="+mj-ea"/>
              </a:rPr>
              <a:t>)     </a:t>
            </a:r>
            <a:r>
              <a:rPr lang="zh-CN" altLang="en-US" sz="2400" dirty="0">
                <a:latin typeface="+mj-ea"/>
                <a:ea typeface="+mj-ea"/>
              </a:rPr>
              <a:t>诬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蔑</a:t>
            </a:r>
            <a:r>
              <a:rPr lang="en-US" altLang="zh-CN" sz="2400" dirty="0">
                <a:latin typeface="+mj-ea"/>
                <a:ea typeface="+mj-ea"/>
              </a:rPr>
              <a:t>(     </a:t>
            </a:r>
            <a:r>
              <a:rPr lang="en-US" altLang="zh-CN" sz="2400" dirty="0" smtClean="0">
                <a:latin typeface="+mj-ea"/>
                <a:ea typeface="+mj-ea"/>
              </a:rPr>
              <a:t>      </a:t>
            </a:r>
            <a:r>
              <a:rPr lang="en-US" altLang="zh-CN" sz="2400" dirty="0">
                <a:latin typeface="+mj-ea"/>
                <a:ea typeface="+mj-ea"/>
              </a:rPr>
              <a:t>)</a:t>
            </a:r>
            <a:endParaRPr lang="en-US" altLang="zh-CN" sz="24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渺</a:t>
            </a:r>
            <a:r>
              <a:rPr lang="zh-CN" altLang="en-US" sz="2400" dirty="0">
                <a:latin typeface="+mj-ea"/>
                <a:ea typeface="+mj-ea"/>
              </a:rPr>
              <a:t>茫</a:t>
            </a:r>
            <a:r>
              <a:rPr lang="en-US" altLang="zh-CN" sz="2400" dirty="0">
                <a:latin typeface="+mj-ea"/>
                <a:ea typeface="+mj-ea"/>
              </a:rPr>
              <a:t>(     </a:t>
            </a:r>
            <a:r>
              <a:rPr lang="en-US" altLang="zh-CN" sz="2400" dirty="0" smtClean="0">
                <a:latin typeface="+mj-ea"/>
                <a:ea typeface="+mj-ea"/>
              </a:rPr>
              <a:t>        </a:t>
            </a:r>
            <a:r>
              <a:rPr lang="en-US" altLang="zh-CN" sz="2400" dirty="0">
                <a:latin typeface="+mj-ea"/>
                <a:ea typeface="+mj-ea"/>
              </a:rPr>
              <a:t>)     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抹</a:t>
            </a:r>
            <a:r>
              <a:rPr lang="zh-CN" altLang="en-US" sz="2400" dirty="0">
                <a:latin typeface="+mj-ea"/>
                <a:ea typeface="+mj-ea"/>
              </a:rPr>
              <a:t>杀</a:t>
            </a:r>
            <a:r>
              <a:rPr lang="en-US" altLang="zh-CN" sz="2400" dirty="0">
                <a:latin typeface="+mj-ea"/>
                <a:ea typeface="+mj-ea"/>
              </a:rPr>
              <a:t>(      </a:t>
            </a:r>
            <a:r>
              <a:rPr lang="en-US" altLang="zh-CN" sz="2400" dirty="0" smtClean="0">
                <a:latin typeface="+mj-ea"/>
                <a:ea typeface="+mj-ea"/>
              </a:rPr>
              <a:t>      )     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宰</a:t>
            </a:r>
            <a:r>
              <a:rPr lang="zh-CN" altLang="en-US" sz="2400" dirty="0">
                <a:latin typeface="+mj-ea"/>
                <a:ea typeface="+mj-ea"/>
              </a:rPr>
              <a:t>相</a:t>
            </a:r>
            <a:r>
              <a:rPr lang="en-US" altLang="zh-CN" sz="2400" dirty="0">
                <a:latin typeface="+mj-ea"/>
                <a:ea typeface="+mj-ea"/>
              </a:rPr>
              <a:t>(      </a:t>
            </a:r>
            <a:r>
              <a:rPr lang="en-US" altLang="zh-CN" sz="2400" dirty="0" smtClean="0">
                <a:latin typeface="+mj-ea"/>
                <a:ea typeface="+mj-ea"/>
              </a:rPr>
              <a:t>    )</a:t>
            </a:r>
            <a:endParaRPr lang="en-US" altLang="zh-CN" sz="24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摧</a:t>
            </a:r>
            <a:r>
              <a:rPr lang="zh-CN" altLang="en-US" sz="2400" dirty="0">
                <a:latin typeface="+mj-ea"/>
                <a:ea typeface="+mj-ea"/>
              </a:rPr>
              <a:t>残</a:t>
            </a:r>
            <a:r>
              <a:rPr lang="en-US" altLang="zh-CN" sz="2400" dirty="0">
                <a:latin typeface="+mj-ea"/>
                <a:ea typeface="+mj-ea"/>
              </a:rPr>
              <a:t>(      </a:t>
            </a:r>
            <a:r>
              <a:rPr lang="en-US" altLang="zh-CN" sz="2400" dirty="0" smtClean="0">
                <a:latin typeface="+mj-ea"/>
                <a:ea typeface="+mj-ea"/>
              </a:rPr>
              <a:t>       )     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倘</a:t>
            </a:r>
            <a:r>
              <a:rPr lang="zh-CN" altLang="en-US" sz="2400" dirty="0">
                <a:latin typeface="+mj-ea"/>
                <a:ea typeface="+mj-ea"/>
              </a:rPr>
              <a:t>若</a:t>
            </a:r>
            <a:r>
              <a:rPr lang="en-US" altLang="zh-CN" sz="2400" dirty="0">
                <a:latin typeface="+mj-ea"/>
                <a:ea typeface="+mj-ea"/>
              </a:rPr>
              <a:t>(      </a:t>
            </a:r>
            <a:r>
              <a:rPr lang="en-US" altLang="zh-CN" sz="2400" dirty="0" smtClean="0">
                <a:latin typeface="+mj-ea"/>
                <a:ea typeface="+mj-ea"/>
              </a:rPr>
              <a:t>      )     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搽</a:t>
            </a:r>
            <a:r>
              <a:rPr lang="zh-CN" altLang="en-US" sz="2400" dirty="0">
                <a:latin typeface="+mj-ea"/>
                <a:ea typeface="+mj-ea"/>
              </a:rPr>
              <a:t>粉</a:t>
            </a:r>
            <a:r>
              <a:rPr lang="en-US" altLang="zh-CN" sz="2400" dirty="0">
                <a:latin typeface="+mj-ea"/>
                <a:ea typeface="+mj-ea"/>
              </a:rPr>
              <a:t>(     </a:t>
            </a:r>
            <a:r>
              <a:rPr lang="en-US" altLang="zh-CN" sz="2400" dirty="0" smtClean="0">
                <a:latin typeface="+mj-ea"/>
                <a:ea typeface="+mj-ea"/>
              </a:rPr>
              <a:t>     </a:t>
            </a:r>
            <a:r>
              <a:rPr lang="en-US" altLang="zh-CN" sz="2400" dirty="0">
                <a:latin typeface="+mj-ea"/>
                <a:ea typeface="+mj-ea"/>
              </a:rPr>
              <a:t>)</a:t>
            </a:r>
            <a:endParaRPr lang="en-US" altLang="zh-CN" sz="24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+mj-ea"/>
                <a:ea typeface="+mj-ea"/>
              </a:rPr>
              <a:t>前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仆</a:t>
            </a:r>
            <a:r>
              <a:rPr lang="zh-CN" altLang="en-US" sz="2400" dirty="0">
                <a:latin typeface="+mj-ea"/>
                <a:ea typeface="+mj-ea"/>
              </a:rPr>
              <a:t>后继</a:t>
            </a:r>
            <a:r>
              <a:rPr lang="en-US" altLang="zh-CN" sz="2400" dirty="0">
                <a:latin typeface="+mj-ea"/>
                <a:ea typeface="+mj-ea"/>
              </a:rPr>
              <a:t>(      </a:t>
            </a:r>
            <a:r>
              <a:rPr lang="en-US" altLang="zh-CN" sz="2400" dirty="0" smtClean="0">
                <a:latin typeface="+mj-ea"/>
                <a:ea typeface="+mj-ea"/>
              </a:rPr>
              <a:t>        )        </a:t>
            </a:r>
            <a:r>
              <a:rPr lang="zh-CN" altLang="en-US" sz="2400" dirty="0" smtClean="0">
                <a:latin typeface="+mj-ea"/>
                <a:ea typeface="+mj-ea"/>
              </a:rPr>
              <a:t>求神拜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佛</a:t>
            </a:r>
            <a:r>
              <a:rPr lang="zh-CN" altLang="en-US" sz="2400" dirty="0">
                <a:latin typeface="+mj-ea"/>
                <a:ea typeface="+mj-ea"/>
              </a:rPr>
              <a:t>（     </a:t>
            </a:r>
            <a:r>
              <a:rPr lang="zh-CN" altLang="en-US" sz="2400" dirty="0" smtClean="0">
                <a:latin typeface="+mj-ea"/>
                <a:ea typeface="+mj-ea"/>
              </a:rPr>
              <a:t>     ）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292475" y="2268538"/>
            <a:ext cx="939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xuán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521325" y="2268538"/>
            <a:ext cx="11493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kuānɡ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959725" y="2268538"/>
            <a:ext cx="8604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xǐnɡ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470275" y="2825750"/>
            <a:ext cx="3683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jǐ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688013" y="2754313"/>
            <a:ext cx="63658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kǎi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970838" y="2763838"/>
            <a:ext cx="7588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miè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292475" y="3382963"/>
            <a:ext cx="9588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miǎo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748338" y="3270250"/>
            <a:ext cx="6953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ｍ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ǒ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8091488" y="3356610"/>
            <a:ext cx="6127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zǎi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3398838" y="3884613"/>
            <a:ext cx="6334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cuī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723890" y="3920808"/>
            <a:ext cx="8953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tǎnɡ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8030845" y="3906838"/>
            <a:ext cx="7207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chá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106863" y="4458653"/>
            <a:ext cx="6842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pū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578725" y="4471353"/>
            <a:ext cx="512763" cy="46196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</a:t>
            </a: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ó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7" name="文本框 1"/>
          <p:cNvSpPr txBox="1">
            <a:spLocks noChangeArrowheads="1"/>
          </p:cNvSpPr>
          <p:nvPr/>
        </p:nvSpPr>
        <p:spPr bwMode="auto">
          <a:xfrm>
            <a:off x="1428750" y="1390650"/>
            <a:ext cx="185578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ea typeface="微软雅黑" panose="020B0503020204020204" pitchFamily="34" charset="-122"/>
              </a:rPr>
              <a:t>读准字音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TextBox 21"/>
          <p:cNvSpPr txBox="1">
            <a:spLocks noChangeArrowheads="1"/>
          </p:cNvSpPr>
          <p:nvPr/>
        </p:nvSpPr>
        <p:spPr bwMode="auto">
          <a:xfrm>
            <a:off x="1736725" y="1493838"/>
            <a:ext cx="213677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多音字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1016000" y="2114550"/>
            <a:ext cx="3511550" cy="1754188"/>
            <a:chOff x="181751" y="1156304"/>
            <a:chExt cx="4683563" cy="2340608"/>
          </a:xfrm>
        </p:grpSpPr>
        <p:sp>
          <p:nvSpPr>
            <p:cNvPr id="5" name="矩形 4"/>
            <p:cNvSpPr>
              <a:spLocks noChangeArrowheads="1"/>
            </p:cNvSpPr>
            <p:nvPr/>
          </p:nvSpPr>
          <p:spPr bwMode="auto">
            <a:xfrm>
              <a:off x="1003280" y="1156304"/>
              <a:ext cx="3862034" cy="234060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zh-CN" altLang="en-US" sz="2400" dirty="0">
                  <a:latin typeface="+mj-ea"/>
                  <a:ea typeface="+mj-ea"/>
                </a:rPr>
                <a:t>（     ）抹杀</a:t>
              </a:r>
              <a:endParaRPr lang="zh-CN" altLang="en-US" sz="2400" dirty="0">
                <a:latin typeface="+mj-ea"/>
                <a:ea typeface="+mj-ea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2400" dirty="0">
                  <a:latin typeface="+mj-ea"/>
                  <a:ea typeface="+mj-ea"/>
                </a:rPr>
                <a:t>（     ）抹布</a:t>
              </a:r>
              <a:endParaRPr lang="en-US" altLang="zh-CN" sz="2400" dirty="0">
                <a:latin typeface="+mj-ea"/>
                <a:ea typeface="+mj-ea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2400" dirty="0">
                  <a:latin typeface="+mj-ea"/>
                  <a:ea typeface="+mj-ea"/>
                </a:rPr>
                <a:t>（     ）拐弯抹角</a:t>
              </a:r>
              <a:endParaRPr lang="zh-CN" altLang="en-US" sz="2400" dirty="0">
                <a:latin typeface="+mj-ea"/>
                <a:ea typeface="+mj-ea"/>
              </a:endParaRPr>
            </a:p>
          </p:txBody>
        </p:sp>
        <p:sp>
          <p:nvSpPr>
            <p:cNvPr id="16403" name="矩形 5"/>
            <p:cNvSpPr>
              <a:spLocks noChangeArrowheads="1"/>
            </p:cNvSpPr>
            <p:nvPr/>
          </p:nvSpPr>
          <p:spPr bwMode="auto">
            <a:xfrm>
              <a:off x="181751" y="2151086"/>
              <a:ext cx="607382" cy="5542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100" b="1">
                  <a:latin typeface="黑体" panose="02010609060101010101" pitchFamily="49" charset="-122"/>
                  <a:ea typeface="黑体" panose="02010609060101010101" pitchFamily="49" charset="-122"/>
                </a:rPr>
                <a:t>抹</a:t>
              </a:r>
              <a:endParaRPr lang="zh-CN" altLang="en-US" sz="21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7" name="左大括号 6"/>
            <p:cNvSpPr/>
            <p:nvPr/>
          </p:nvSpPr>
          <p:spPr>
            <a:xfrm>
              <a:off x="861419" y="1688399"/>
              <a:ext cx="283724" cy="1450965"/>
            </a:xfrm>
            <a:prstGeom prst="leftBrace">
              <a:avLst>
                <a:gd name="adj1" fmla="val 53026"/>
                <a:gd name="adj2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1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946275" y="2297113"/>
            <a:ext cx="638175" cy="414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mǒ</a:t>
            </a:r>
            <a:endParaRPr lang="zh-CN" altLang="en-US" sz="21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958975" y="2856865"/>
            <a:ext cx="604838" cy="415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mā</a:t>
            </a:r>
            <a:endParaRPr lang="zh-CN" altLang="en-US" sz="21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958975" y="3398520"/>
            <a:ext cx="625475" cy="415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mò</a:t>
            </a:r>
            <a:endParaRPr lang="zh-CN" altLang="en-US" sz="21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5768022" y="2357438"/>
            <a:ext cx="3442653" cy="1200150"/>
            <a:chOff x="63942" y="1156304"/>
            <a:chExt cx="4589913" cy="1598745"/>
          </a:xfrm>
        </p:grpSpPr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1002837" y="1156304"/>
              <a:ext cx="3651018" cy="159874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zh-CN" altLang="en-US" sz="2400" dirty="0">
                  <a:latin typeface="+mj-ea"/>
                  <a:ea typeface="+mj-ea"/>
                </a:rPr>
                <a:t>（     ）切肤之痛</a:t>
              </a:r>
              <a:br>
                <a:rPr lang="en-US" altLang="zh-CN" sz="2400" dirty="0">
                  <a:latin typeface="+mj-ea"/>
                  <a:ea typeface="+mj-ea"/>
                </a:rPr>
              </a:br>
              <a:r>
                <a:rPr lang="zh-CN" altLang="en-US" sz="2400" dirty="0">
                  <a:latin typeface="+mj-ea"/>
                  <a:ea typeface="+mj-ea"/>
                </a:rPr>
                <a:t>（     ）切除</a:t>
              </a:r>
              <a:endParaRPr lang="zh-CN" altLang="en-US" sz="2400" dirty="0">
                <a:latin typeface="+mj-ea"/>
                <a:ea typeface="+mj-ea"/>
              </a:endParaRPr>
            </a:p>
          </p:txBody>
        </p:sp>
        <p:sp>
          <p:nvSpPr>
            <p:cNvPr id="16400" name="矩形 18"/>
            <p:cNvSpPr>
              <a:spLocks noChangeArrowheads="1"/>
            </p:cNvSpPr>
            <p:nvPr/>
          </p:nvSpPr>
          <p:spPr bwMode="auto">
            <a:xfrm>
              <a:off x="63942" y="1794296"/>
              <a:ext cx="607334" cy="5535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100" b="1">
                  <a:latin typeface="黑体" panose="02010609060101010101" pitchFamily="49" charset="-122"/>
                  <a:ea typeface="黑体" panose="02010609060101010101" pitchFamily="49" charset="-122"/>
                </a:rPr>
                <a:t>切</a:t>
              </a:r>
              <a:endParaRPr lang="zh-CN" altLang="en-US" sz="21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0" name="左大括号 19"/>
            <p:cNvSpPr/>
            <p:nvPr/>
          </p:nvSpPr>
          <p:spPr>
            <a:xfrm>
              <a:off x="861029" y="1486204"/>
              <a:ext cx="270916" cy="1125043"/>
            </a:xfrm>
            <a:prstGeom prst="leftBrace">
              <a:avLst>
                <a:gd name="adj1" fmla="val 39618"/>
                <a:gd name="adj2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6796088" y="2544763"/>
            <a:ext cx="601662" cy="415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qiè</a:t>
            </a:r>
            <a:endParaRPr lang="zh-CN" altLang="en-US" sz="21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796088" y="3086418"/>
            <a:ext cx="601662" cy="414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qiē</a:t>
            </a:r>
            <a:endParaRPr lang="zh-CN" altLang="en-US" sz="21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42"/>
          <p:cNvSpPr txBox="1">
            <a:spLocks noChangeArrowheads="1"/>
          </p:cNvSpPr>
          <p:nvPr/>
        </p:nvSpPr>
        <p:spPr bwMode="auto">
          <a:xfrm>
            <a:off x="1784350" y="4770438"/>
            <a:ext cx="2590800" cy="10525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2400" dirty="0">
                <a:latin typeface="+mj-ea"/>
                <a:ea typeface="+mj-ea"/>
              </a:rPr>
              <a:t>蔑（     ）诬蔑</a:t>
            </a:r>
            <a:endParaRPr lang="en-US" altLang="zh-CN" sz="2400" dirty="0">
              <a:latin typeface="+mj-ea"/>
              <a:ea typeface="+mj-ea"/>
            </a:endParaRPr>
          </a:p>
          <a:p>
            <a:pPr>
              <a:lnSpc>
                <a:spcPct val="130000"/>
              </a:lnSpc>
              <a:defRPr/>
            </a:pPr>
            <a:r>
              <a:rPr lang="zh-CN" altLang="en-US" sz="2400" dirty="0">
                <a:latin typeface="+mj-ea"/>
                <a:ea typeface="+mj-ea"/>
              </a:rPr>
              <a:t>篾（     ）竹篾</a:t>
            </a:r>
            <a:endParaRPr lang="en-US" altLang="zh-CN" sz="2400" dirty="0">
              <a:latin typeface="+mj-ea"/>
              <a:ea typeface="+mj-ea"/>
            </a:endParaRPr>
          </a:p>
        </p:txBody>
      </p:sp>
      <p:sp>
        <p:nvSpPr>
          <p:cNvPr id="24" name="TextBox 37"/>
          <p:cNvSpPr txBox="1">
            <a:spLocks noChangeArrowheads="1"/>
          </p:cNvSpPr>
          <p:nvPr/>
        </p:nvSpPr>
        <p:spPr bwMode="auto">
          <a:xfrm>
            <a:off x="1636713" y="3983038"/>
            <a:ext cx="161448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形似字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2381568" y="4904740"/>
            <a:ext cx="687387" cy="414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miè</a:t>
            </a:r>
            <a:endParaRPr lang="zh-CN" altLang="en-US" sz="21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2392363" y="5397818"/>
            <a:ext cx="687387" cy="415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miè</a:t>
            </a:r>
            <a:endParaRPr lang="zh-CN" altLang="en-US" sz="21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7" name="图片 26" descr="9213625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6A6A6"/>
              </a:clrFrom>
              <a:clrTo>
                <a:srgbClr val="A6A6A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7713" y="4583113"/>
            <a:ext cx="3155950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5" grpId="0"/>
      <p:bldP spid="16" grpId="0"/>
      <p:bldP spid="21" grpId="0"/>
      <p:bldP spid="22" grpId="0"/>
      <p:bldP spid="23" grpId="0"/>
      <p:bldP spid="24" grpId="0"/>
      <p:bldP spid="25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0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0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0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0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3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5534</Words>
  <Application>WPS 演示</Application>
  <PresentationFormat>自定义</PresentationFormat>
  <Paragraphs>349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2" baseType="lpstr">
      <vt:lpstr>Arial</vt:lpstr>
      <vt:lpstr>宋体</vt:lpstr>
      <vt:lpstr>Wingdings</vt:lpstr>
      <vt:lpstr>黑体</vt:lpstr>
      <vt:lpstr>微软雅黑</vt:lpstr>
      <vt:lpstr>Calibri</vt:lpstr>
      <vt:lpstr>Times New Roman</vt:lpstr>
      <vt:lpstr>Arial Unicode MS</vt:lpstr>
      <vt:lpstr>Wingdings</vt:lpstr>
      <vt:lpstr>Wingdings 2</vt:lpstr>
      <vt:lpstr>楷体_GB2312</vt:lpstr>
      <vt:lpstr>新宋体</vt:lpstr>
      <vt:lpstr>自定义设计方案</vt:lpstr>
      <vt:lpstr>17 中国人失掉自信力了吗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中国人失掉自信力了吗</dc:title>
  <dc:creator/>
  <cp:lastModifiedBy>aa</cp:lastModifiedBy>
  <cp:revision>21</cp:revision>
  <dcterms:created xsi:type="dcterms:W3CDTF">2018-03-01T02:03:00Z</dcterms:created>
  <dcterms:modified xsi:type="dcterms:W3CDTF">2019-12-27T12:26:28Z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