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56" r:id="rId3"/>
    <p:sldId id="257" r:id="rId5"/>
    <p:sldId id="292" r:id="rId6"/>
    <p:sldId id="287" r:id="rId7"/>
    <p:sldId id="288" r:id="rId8"/>
    <p:sldId id="286" r:id="rId9"/>
    <p:sldId id="289" r:id="rId10"/>
    <p:sldId id="262" r:id="rId11"/>
    <p:sldId id="264" r:id="rId12"/>
    <p:sldId id="265" r:id="rId13"/>
    <p:sldId id="266" r:id="rId14"/>
    <p:sldId id="267" r:id="rId15"/>
    <p:sldId id="268" r:id="rId16"/>
    <p:sldId id="269" r:id="rId17"/>
    <p:sldId id="271" r:id="rId18"/>
    <p:sldId id="290" r:id="rId19"/>
    <p:sldId id="272" r:id="rId20"/>
    <p:sldId id="274" r:id="rId21"/>
    <p:sldId id="316" r:id="rId22"/>
    <p:sldId id="317" r:id="rId23"/>
    <p:sldId id="318" r:id="rId24"/>
    <p:sldId id="275" r:id="rId25"/>
    <p:sldId id="276" r:id="rId26"/>
    <p:sldId id="277" r:id="rId27"/>
    <p:sldId id="291" r:id="rId28"/>
    <p:sldId id="278" r:id="rId29"/>
    <p:sldId id="280" r:id="rId30"/>
    <p:sldId id="281" r:id="rId31"/>
    <p:sldId id="282" r:id="rId32"/>
    <p:sldId id="283" r:id="rId33"/>
    <p:sldId id="284" r:id="rId34"/>
    <p:sldId id="285" r:id="rId35"/>
    <p:sldId id="293" r:id="rId36"/>
    <p:sldId id="294" r:id="rId37"/>
    <p:sldId id="295" r:id="rId38"/>
    <p:sldId id="315" r:id="rId39"/>
    <p:sldId id="301" r:id="rId40"/>
    <p:sldId id="296" r:id="rId41"/>
    <p:sldId id="297" r:id="rId42"/>
    <p:sldId id="313" r:id="rId43"/>
    <p:sldId id="312" r:id="rId44"/>
    <p:sldId id="303" r:id="rId45"/>
    <p:sldId id="304" r:id="rId46"/>
    <p:sldId id="305" r:id="rId47"/>
    <p:sldId id="306" r:id="rId48"/>
    <p:sldId id="307" r:id="rId49"/>
    <p:sldId id="308" r:id="rId50"/>
    <p:sldId id="309" r:id="rId51"/>
    <p:sldId id="310" r:id="rId52"/>
    <p:sldId id="311" r:id="rId53"/>
    <p:sldId id="298" r:id="rId54"/>
    <p:sldId id="299" r:id="rId55"/>
    <p:sldId id="300" r:id="rId56"/>
    <p:sldId id="314" r:id="rId5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4AD00"/>
    <a:srgbClr val="F4A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74" d="100"/>
          <a:sy n="74" d="100"/>
        </p:scale>
        <p:origin x="70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0" Type="http://schemas.openxmlformats.org/officeDocument/2006/relationships/tableStyles" Target="tableStyles.xml"/><Relationship Id="rId6" Type="http://schemas.openxmlformats.org/officeDocument/2006/relationships/slide" Target="slides/slide3.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1" Type="http://schemas.openxmlformats.org/officeDocument/2006/relationships/theme" Target="../theme/theme1.xml"/><Relationship Id="rId70" Type="http://schemas.openxmlformats.org/officeDocument/2006/relationships/tags" Target="../tags/tag61.xml"/><Relationship Id="rId7" Type="http://schemas.openxmlformats.org/officeDocument/2006/relationships/slideLayout" Target="../slideLayouts/slideLayout7.xml"/><Relationship Id="rId69" Type="http://schemas.openxmlformats.org/officeDocument/2006/relationships/tags" Target="../tags/tag60.xml"/><Relationship Id="rId68" Type="http://schemas.openxmlformats.org/officeDocument/2006/relationships/tags" Target="../tags/tag59.xml"/><Relationship Id="rId67" Type="http://schemas.openxmlformats.org/officeDocument/2006/relationships/tags" Target="../tags/tag58.xml"/><Relationship Id="rId66" Type="http://schemas.openxmlformats.org/officeDocument/2006/relationships/tags" Target="../tags/tag57.xml"/><Relationship Id="rId65" Type="http://schemas.openxmlformats.org/officeDocument/2006/relationships/tags" Target="../tags/tag56.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0" Type="http://schemas.openxmlformats.org/officeDocument/2006/relationships/slideLayout" Target="../slideLayouts/slideLayout60.xml"/><Relationship Id="rId6" Type="http://schemas.openxmlformats.org/officeDocument/2006/relationships/slideLayout" Target="../slideLayouts/slideLayout6.xml"/><Relationship Id="rId59" Type="http://schemas.openxmlformats.org/officeDocument/2006/relationships/slideLayout" Target="../slideLayouts/slideLayout59.xml"/><Relationship Id="rId58" Type="http://schemas.openxmlformats.org/officeDocument/2006/relationships/slideLayout" Target="../slideLayouts/slideLayout58.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65"/>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66"/>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67"/>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68"/>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69"/>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7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tags" Target="../tags/tag62.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81.xml"/><Relationship Id="rId2" Type="http://schemas.openxmlformats.org/officeDocument/2006/relationships/image" Target="../media/image5.jpeg"/><Relationship Id="rId1" Type="http://schemas.openxmlformats.org/officeDocument/2006/relationships/tags" Target="../tags/tag80.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tags" Target="../tags/tag83.xml"/><Relationship Id="rId2" Type="http://schemas.openxmlformats.org/officeDocument/2006/relationships/image" Target="../media/image6.jpeg"/><Relationship Id="rId1" Type="http://schemas.openxmlformats.org/officeDocument/2006/relationships/tags" Target="../tags/tag8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85.xml"/><Relationship Id="rId1" Type="http://schemas.openxmlformats.org/officeDocument/2006/relationships/tags" Target="../tags/tag84.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3.xml"/><Relationship Id="rId4" Type="http://schemas.openxmlformats.org/officeDocument/2006/relationships/tags" Target="../tags/tag87.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86.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tags" Target="../tags/tag89.xml"/><Relationship Id="rId2" Type="http://schemas.openxmlformats.org/officeDocument/2006/relationships/image" Target="../media/image5.jpeg"/><Relationship Id="rId1" Type="http://schemas.openxmlformats.org/officeDocument/2006/relationships/tags" Target="../tags/tag88.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91.xml"/><Relationship Id="rId2" Type="http://schemas.openxmlformats.org/officeDocument/2006/relationships/image" Target="../media/image3.png"/><Relationship Id="rId1" Type="http://schemas.openxmlformats.org/officeDocument/2006/relationships/tags" Target="../tags/tag9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93.xml"/><Relationship Id="rId1" Type="http://schemas.openxmlformats.org/officeDocument/2006/relationships/tags" Target="../tags/tag92.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98.xml"/><Relationship Id="rId1" Type="http://schemas.openxmlformats.org/officeDocument/2006/relationships/tags" Target="../tags/tag9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00.xml"/><Relationship Id="rId1" Type="http://schemas.openxmlformats.org/officeDocument/2006/relationships/tags" Target="../tags/tag99.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65.xml"/><Relationship Id="rId2" Type="http://schemas.openxmlformats.org/officeDocument/2006/relationships/image" Target="../media/image1.png"/><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102.xml"/><Relationship Id="rId1" Type="http://schemas.openxmlformats.org/officeDocument/2006/relationships/tags" Target="../tags/tag10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104.xml"/><Relationship Id="rId1" Type="http://schemas.openxmlformats.org/officeDocument/2006/relationships/tags" Target="../tags/tag103.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32.xml"/><Relationship Id="rId3" Type="http://schemas.openxmlformats.org/officeDocument/2006/relationships/tags" Target="../tags/tag106.xml"/><Relationship Id="rId2" Type="http://schemas.openxmlformats.org/officeDocument/2006/relationships/image" Target="../media/image9.png"/><Relationship Id="rId1" Type="http://schemas.openxmlformats.org/officeDocument/2006/relationships/tags" Target="../tags/tag10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108.xml"/><Relationship Id="rId1" Type="http://schemas.openxmlformats.org/officeDocument/2006/relationships/tags" Target="../tags/tag10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110.xml"/><Relationship Id="rId1" Type="http://schemas.openxmlformats.org/officeDocument/2006/relationships/tags" Target="../tags/tag109.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35.xml"/><Relationship Id="rId3" Type="http://schemas.openxmlformats.org/officeDocument/2006/relationships/tags" Target="../tags/tag112.xml"/><Relationship Id="rId2" Type="http://schemas.openxmlformats.org/officeDocument/2006/relationships/image" Target="../media/image10.png"/><Relationship Id="rId1" Type="http://schemas.openxmlformats.org/officeDocument/2006/relationships/tags" Target="../tags/tag11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114.xml"/><Relationship Id="rId1" Type="http://schemas.openxmlformats.org/officeDocument/2006/relationships/tags" Target="../tags/tag11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116.xml"/><Relationship Id="rId1" Type="http://schemas.openxmlformats.org/officeDocument/2006/relationships/tags" Target="../tags/tag11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118.xml"/><Relationship Id="rId1" Type="http://schemas.openxmlformats.org/officeDocument/2006/relationships/tags" Target="../tags/tag11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120.xml"/><Relationship Id="rId1" Type="http://schemas.openxmlformats.org/officeDocument/2006/relationships/tags" Target="../tags/tag119.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67.xml"/><Relationship Id="rId2" Type="http://schemas.openxmlformats.org/officeDocument/2006/relationships/image" Target="../media/image2.png"/><Relationship Id="rId1" Type="http://schemas.openxmlformats.org/officeDocument/2006/relationships/tags" Target="../tags/tag6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122.xml"/><Relationship Id="rId1" Type="http://schemas.openxmlformats.org/officeDocument/2006/relationships/tags" Target="../tags/tag12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24.xml"/><Relationship Id="rId1" Type="http://schemas.openxmlformats.org/officeDocument/2006/relationships/tags" Target="../tags/tag12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126.xml"/><Relationship Id="rId1" Type="http://schemas.openxmlformats.org/officeDocument/2006/relationships/tags" Target="../tags/tag12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128.xml"/><Relationship Id="rId1" Type="http://schemas.openxmlformats.org/officeDocument/2006/relationships/tags" Target="../tags/tag12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tags" Target="../tags/tag130.xml"/><Relationship Id="rId1" Type="http://schemas.openxmlformats.org/officeDocument/2006/relationships/tags" Target="../tags/tag129.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tags" Target="../tags/tag132.xml"/><Relationship Id="rId1" Type="http://schemas.openxmlformats.org/officeDocument/2006/relationships/tags" Target="../tags/tag131.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134.xml"/><Relationship Id="rId1" Type="http://schemas.openxmlformats.org/officeDocument/2006/relationships/tags" Target="../tags/tag133.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47.xml"/><Relationship Id="rId3" Type="http://schemas.openxmlformats.org/officeDocument/2006/relationships/tags" Target="../tags/tag136.xml"/><Relationship Id="rId2" Type="http://schemas.openxmlformats.org/officeDocument/2006/relationships/image" Target="../media/image11.png"/><Relationship Id="rId1" Type="http://schemas.openxmlformats.org/officeDocument/2006/relationships/tags" Target="../tags/tag135.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138.xml"/><Relationship Id="rId1" Type="http://schemas.openxmlformats.org/officeDocument/2006/relationships/tags" Target="../tags/tag137.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49.xml"/><Relationship Id="rId3" Type="http://schemas.openxmlformats.org/officeDocument/2006/relationships/tags" Target="../tags/tag140.xml"/><Relationship Id="rId2" Type="http://schemas.openxmlformats.org/officeDocument/2006/relationships/image" Target="../media/image12.png"/><Relationship Id="rId1" Type="http://schemas.openxmlformats.org/officeDocument/2006/relationships/tags" Target="../tags/tag139.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69.xml"/><Relationship Id="rId2" Type="http://schemas.openxmlformats.org/officeDocument/2006/relationships/image" Target="../media/image3.png"/><Relationship Id="rId1" Type="http://schemas.openxmlformats.org/officeDocument/2006/relationships/tags" Target="../tags/tag68.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50.xml"/><Relationship Id="rId3" Type="http://schemas.openxmlformats.org/officeDocument/2006/relationships/tags" Target="../tags/tag142.xml"/><Relationship Id="rId2" Type="http://schemas.openxmlformats.org/officeDocument/2006/relationships/image" Target="../media/image13.png"/><Relationship Id="rId1" Type="http://schemas.openxmlformats.org/officeDocument/2006/relationships/tags" Target="../tags/tag14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52.xml"/><Relationship Id="rId3" Type="http://schemas.openxmlformats.org/officeDocument/2006/relationships/tags" Target="../tags/tag144.xml"/><Relationship Id="rId2" Type="http://schemas.openxmlformats.org/officeDocument/2006/relationships/image" Target="../media/image14.jpeg"/><Relationship Id="rId1" Type="http://schemas.openxmlformats.org/officeDocument/2006/relationships/tags" Target="../tags/tag143.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53.xml"/><Relationship Id="rId3" Type="http://schemas.openxmlformats.org/officeDocument/2006/relationships/audio" Target="../media/audio1.wav"/><Relationship Id="rId2" Type="http://schemas.openxmlformats.org/officeDocument/2006/relationships/tags" Target="../tags/tag146.xml"/><Relationship Id="rId1" Type="http://schemas.openxmlformats.org/officeDocument/2006/relationships/tags" Target="../tags/tag145.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148.xml"/><Relationship Id="rId1" Type="http://schemas.openxmlformats.org/officeDocument/2006/relationships/tags" Target="../tags/tag14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150.xml"/><Relationship Id="rId1" Type="http://schemas.openxmlformats.org/officeDocument/2006/relationships/tags" Target="../tags/tag149.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56.xml"/><Relationship Id="rId3" Type="http://schemas.openxmlformats.org/officeDocument/2006/relationships/tags" Target="../tags/tag152.xml"/><Relationship Id="rId2" Type="http://schemas.openxmlformats.org/officeDocument/2006/relationships/image" Target="../media/image15.png"/><Relationship Id="rId1" Type="http://schemas.openxmlformats.org/officeDocument/2006/relationships/tags" Target="../tags/tag151.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57.xml"/><Relationship Id="rId3" Type="http://schemas.openxmlformats.org/officeDocument/2006/relationships/tags" Target="../tags/tag154.xml"/><Relationship Id="rId2" Type="http://schemas.openxmlformats.org/officeDocument/2006/relationships/image" Target="../media/image15.png"/><Relationship Id="rId1" Type="http://schemas.openxmlformats.org/officeDocument/2006/relationships/tags" Target="../tags/tag153.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58.xml"/><Relationship Id="rId3" Type="http://schemas.openxmlformats.org/officeDocument/2006/relationships/tags" Target="../tags/tag156.xml"/><Relationship Id="rId2" Type="http://schemas.openxmlformats.org/officeDocument/2006/relationships/image" Target="../media/image15.png"/><Relationship Id="rId1" Type="http://schemas.openxmlformats.org/officeDocument/2006/relationships/tags" Target="../tags/tag155.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59.xml"/><Relationship Id="rId3" Type="http://schemas.openxmlformats.org/officeDocument/2006/relationships/tags" Target="../tags/tag158.xml"/><Relationship Id="rId2" Type="http://schemas.openxmlformats.org/officeDocument/2006/relationships/image" Target="../media/image12.png"/><Relationship Id="rId1" Type="http://schemas.openxmlformats.org/officeDocument/2006/relationships/tags" Target="../tags/tag157.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71.xml"/><Relationship Id="rId2" Type="http://schemas.openxmlformats.org/officeDocument/2006/relationships/image" Target="../media/image4.jpeg"/><Relationship Id="rId1" Type="http://schemas.openxmlformats.org/officeDocument/2006/relationships/tags" Target="../tags/tag70.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tags" Target="../tags/tag160.xml"/><Relationship Id="rId1" Type="http://schemas.openxmlformats.org/officeDocument/2006/relationships/tags" Target="../tags/tag159.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tags" Target="../tags/tag162.xml"/><Relationship Id="rId1" Type="http://schemas.openxmlformats.org/officeDocument/2006/relationships/tags" Target="../tags/tag161.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tags" Target="../tags/tag164.xml"/><Relationship Id="rId1" Type="http://schemas.openxmlformats.org/officeDocument/2006/relationships/tags" Target="../tags/tag163.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tags" Target="../tags/tag166.xml"/><Relationship Id="rId1" Type="http://schemas.openxmlformats.org/officeDocument/2006/relationships/tags" Target="../tags/tag165.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tags" Target="../tags/tag168.xml"/><Relationship Id="rId1" Type="http://schemas.openxmlformats.org/officeDocument/2006/relationships/tags" Target="../tags/tag16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tags" Target="../tags/tag73.xml"/><Relationship Id="rId2" Type="http://schemas.openxmlformats.org/officeDocument/2006/relationships/image" Target="../media/image1.png"/><Relationship Id="rId1" Type="http://schemas.openxmlformats.org/officeDocument/2006/relationships/tags" Target="../tags/tag7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75.xml"/><Relationship Id="rId2" Type="http://schemas.openxmlformats.org/officeDocument/2006/relationships/image" Target="../media/image3.png"/><Relationship Id="rId1" Type="http://schemas.openxmlformats.org/officeDocument/2006/relationships/tags" Target="../tags/tag7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77.xml"/><Relationship Id="rId1" Type="http://schemas.openxmlformats.org/officeDocument/2006/relationships/tags" Target="../tags/tag7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79.xml"/><Relationship Id="rId1" Type="http://schemas.openxmlformats.org/officeDocument/2006/relationships/tags" Target="../tags/tag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custDataLst>
              <p:tags r:id="rId1"/>
            </p:custDataLst>
          </p:nvPr>
        </p:nvSpPr>
        <p:spPr>
          <a:xfrm>
            <a:off x="4889500" y="1350010"/>
            <a:ext cx="6627495" cy="2561590"/>
          </a:xfrm>
        </p:spPr>
        <p:txBody>
          <a:bodyPr>
            <a:noAutofit/>
          </a:bodyPr>
          <a:lstStyle/>
          <a:p>
            <a:r>
              <a:rPr lang="en-US" altLang="zh-CN" sz="6000" b="1"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13 </a:t>
            </a:r>
            <a:r>
              <a:rPr lang="zh-CN" altLang="en-US" sz="6000" b="1"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诗词三首</a:t>
            </a:r>
            <a:endParaRPr lang="zh-CN" altLang="en-US" sz="6000" b="1" kern="1200" baseline="0"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mj-cs"/>
              <a:sym typeface="+mn-ea"/>
            </a:endParaRPr>
          </a:p>
        </p:txBody>
      </p:sp>
      <p:sp>
        <p:nvSpPr>
          <p:cNvPr id="6" name="文本框 5"/>
          <p:cNvSpPr txBox="1"/>
          <p:nvPr/>
        </p:nvSpPr>
        <p:spPr>
          <a:xfrm>
            <a:off x="1576070" y="760730"/>
            <a:ext cx="3812540" cy="460375"/>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九年级语文人教版</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上册</a:t>
            </a:r>
            <a:endParaRPr lang="zh-CN" altLang="en-US" sz="2400" dirty="0">
              <a:latin typeface="黑体" panose="02010609060101010101" pitchFamily="49" charset="-122"/>
              <a:ea typeface="黑体" panose="02010609060101010101" pitchFamily="49" charset="-122"/>
            </a:endParaRPr>
          </a:p>
        </p:txBody>
      </p:sp>
      <p:sp>
        <p:nvSpPr>
          <p:cNvPr id="8" name="文本框 7"/>
          <p:cNvSpPr txBox="1"/>
          <p:nvPr/>
        </p:nvSpPr>
        <p:spPr>
          <a:xfrm>
            <a:off x="7324090" y="5751830"/>
            <a:ext cx="2011680" cy="460375"/>
          </a:xfrm>
          <a:prstGeom prst="rect">
            <a:avLst/>
          </a:prstGeom>
          <a:noFill/>
        </p:spPr>
        <p:txBody>
          <a:bodyPr wrap="none" rtlCol="0" anchor="t">
            <a:spAutoFit/>
          </a:bodyPr>
          <a:lstStyle/>
          <a:p>
            <a:r>
              <a:rPr lang="zh-CN" altLang="en-US" sz="2400">
                <a:latin typeface="黑体" panose="02010609060101010101" pitchFamily="49" charset="-122"/>
                <a:ea typeface="黑体" panose="02010609060101010101" pitchFamily="49" charset="-122"/>
                <a:sym typeface="+mn-ea"/>
              </a:rPr>
              <a:t>授课人：</a:t>
            </a:r>
            <a:r>
              <a:rPr lang="en-US" altLang="zh-CN" sz="2400">
                <a:latin typeface="黑体" panose="02010609060101010101" pitchFamily="49" charset="-122"/>
                <a:ea typeface="黑体" panose="02010609060101010101" pitchFamily="49" charset="-122"/>
                <a:sym typeface="+mn-ea"/>
              </a:rPr>
              <a:t>XXXX</a:t>
            </a:r>
            <a:endParaRPr lang="zh-CN" altLang="en-US" sz="2400"/>
          </a:p>
        </p:txBody>
      </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二、</a:t>
            </a:r>
            <a:r>
              <a:rPr lang="zh-CN" altLang="en-US" sz="2700"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新</a:t>
            </a: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课讲解</a:t>
            </a:r>
            <a:endParaRPr lang="zh-CN" altLang="en-US" sz="2700" b="1" kern="1200" baseline="0" dirty="0">
              <a:latin typeface="黑体" panose="02010609060101010101" pitchFamily="49" charset="-122"/>
              <a:ea typeface="黑体" panose="02010609060101010101" pitchFamily="49" charset="-122"/>
              <a:cs typeface="+mn-cs"/>
              <a:sym typeface="+mn-ea"/>
            </a:endParaRPr>
          </a:p>
          <a:p>
            <a:endParaRPr lang="zh-CN" altLang="en-US" dirty="0"/>
          </a:p>
        </p:txBody>
      </p:sp>
      <p:sp>
        <p:nvSpPr>
          <p:cNvPr id="2" name="矩形 1"/>
          <p:cNvSpPr/>
          <p:nvPr/>
        </p:nvSpPr>
        <p:spPr>
          <a:xfrm>
            <a:off x="732168" y="2026971"/>
            <a:ext cx="3607049" cy="2308324"/>
          </a:xfrm>
          <a:prstGeom prst="rect">
            <a:avLst/>
          </a:prstGeom>
        </p:spPr>
        <p:txBody>
          <a:bodyPr wrap="square">
            <a:spAutoFit/>
          </a:bodyPr>
          <a:lstStyle/>
          <a:p>
            <a:pPr algn="ctr">
              <a:lnSpc>
                <a:spcPct val="150000"/>
              </a:lnSpc>
            </a:pPr>
            <a:r>
              <a:rPr lang="zh-CN" altLang="en-US" sz="2400" smtClean="0">
                <a:latin typeface="+mj-ea"/>
                <a:ea typeface="+mj-ea"/>
              </a:rPr>
              <a:t>行路难，行路难，</a:t>
            </a:r>
            <a:endParaRPr lang="en-US" altLang="zh-CN" sz="2400" smtClean="0">
              <a:latin typeface="+mj-ea"/>
              <a:ea typeface="+mj-ea"/>
            </a:endParaRPr>
          </a:p>
          <a:p>
            <a:pPr algn="ctr">
              <a:lnSpc>
                <a:spcPct val="150000"/>
              </a:lnSpc>
            </a:pPr>
            <a:r>
              <a:rPr lang="zh-CN" altLang="en-US" sz="2400" smtClean="0">
                <a:latin typeface="+mj-ea"/>
                <a:ea typeface="+mj-ea"/>
              </a:rPr>
              <a:t>多</a:t>
            </a:r>
            <a:r>
              <a:rPr lang="zh-CN" altLang="en-US" sz="2400" smtClean="0">
                <a:solidFill>
                  <a:srgbClr val="FF0000"/>
                </a:solidFill>
                <a:latin typeface="+mj-ea"/>
                <a:ea typeface="+mj-ea"/>
              </a:rPr>
              <a:t>歧路</a:t>
            </a:r>
            <a:r>
              <a:rPr lang="zh-CN" altLang="en-US" sz="2400" smtClean="0">
                <a:latin typeface="+mj-ea"/>
                <a:ea typeface="+mj-ea"/>
              </a:rPr>
              <a:t>，</a:t>
            </a:r>
            <a:r>
              <a:rPr lang="zh-CN" altLang="en-US" sz="2400" smtClean="0">
                <a:solidFill>
                  <a:srgbClr val="FF0000"/>
                </a:solidFill>
                <a:latin typeface="+mj-ea"/>
                <a:ea typeface="+mj-ea"/>
              </a:rPr>
              <a:t>今安在</a:t>
            </a:r>
            <a:r>
              <a:rPr lang="zh-CN" altLang="en-US" sz="2400" smtClean="0">
                <a:latin typeface="+mj-ea"/>
                <a:ea typeface="+mj-ea"/>
              </a:rPr>
              <a:t>？</a:t>
            </a:r>
            <a:endParaRPr lang="en-US" altLang="zh-CN" sz="2400" smtClean="0">
              <a:latin typeface="+mj-ea"/>
              <a:ea typeface="+mj-ea"/>
            </a:endParaRPr>
          </a:p>
          <a:p>
            <a:pPr algn="ctr">
              <a:lnSpc>
                <a:spcPct val="150000"/>
              </a:lnSpc>
            </a:pPr>
            <a:r>
              <a:rPr lang="zh-CN" altLang="en-US" sz="2400" smtClean="0">
                <a:latin typeface="+mj-ea"/>
                <a:ea typeface="+mj-ea"/>
              </a:rPr>
              <a:t>长风破浪</a:t>
            </a:r>
            <a:r>
              <a:rPr lang="zh-CN" altLang="en-US" sz="2400" smtClean="0">
                <a:solidFill>
                  <a:srgbClr val="FF0000"/>
                </a:solidFill>
                <a:latin typeface="+mj-ea"/>
                <a:ea typeface="+mj-ea"/>
              </a:rPr>
              <a:t>会</a:t>
            </a:r>
            <a:r>
              <a:rPr lang="zh-CN" altLang="en-US" sz="2400" smtClean="0">
                <a:latin typeface="+mj-ea"/>
                <a:ea typeface="+mj-ea"/>
              </a:rPr>
              <a:t>有时，</a:t>
            </a:r>
            <a:endParaRPr lang="en-US" altLang="zh-CN" sz="2400" smtClean="0">
              <a:latin typeface="+mj-ea"/>
              <a:ea typeface="+mj-ea"/>
            </a:endParaRPr>
          </a:p>
          <a:p>
            <a:pPr algn="ctr">
              <a:lnSpc>
                <a:spcPct val="150000"/>
              </a:lnSpc>
            </a:pPr>
            <a:r>
              <a:rPr lang="zh-CN" altLang="en-US" sz="2400" smtClean="0">
                <a:latin typeface="+mj-ea"/>
                <a:ea typeface="+mj-ea"/>
              </a:rPr>
              <a:t>直挂</a:t>
            </a:r>
            <a:r>
              <a:rPr lang="zh-CN" altLang="en-US" sz="2400" smtClean="0">
                <a:solidFill>
                  <a:srgbClr val="FF0000"/>
                </a:solidFill>
                <a:latin typeface="+mj-ea"/>
                <a:ea typeface="+mj-ea"/>
              </a:rPr>
              <a:t>云帆</a:t>
            </a:r>
            <a:r>
              <a:rPr lang="zh-CN" altLang="en-US" sz="2400" smtClean="0">
                <a:solidFill>
                  <a:srgbClr val="FF00FF"/>
                </a:solidFill>
                <a:latin typeface="+mj-ea"/>
                <a:ea typeface="+mj-ea"/>
              </a:rPr>
              <a:t>济</a:t>
            </a:r>
            <a:r>
              <a:rPr lang="zh-CN" altLang="en-US" sz="2400" smtClean="0">
                <a:latin typeface="+mj-ea"/>
                <a:ea typeface="+mj-ea"/>
              </a:rPr>
              <a:t>沧海。</a:t>
            </a:r>
            <a:endParaRPr lang="zh-CN" altLang="en-US" sz="2400" dirty="0">
              <a:latin typeface="+mj-ea"/>
              <a:ea typeface="+mj-ea"/>
            </a:endParaRPr>
          </a:p>
        </p:txBody>
      </p:sp>
      <p:sp>
        <p:nvSpPr>
          <p:cNvPr id="3" name="文本框 2"/>
          <p:cNvSpPr txBox="1"/>
          <p:nvPr/>
        </p:nvSpPr>
        <p:spPr>
          <a:xfrm>
            <a:off x="4636393" y="1933651"/>
            <a:ext cx="6774287" cy="2031325"/>
          </a:xfrm>
          <a:prstGeom prst="rect">
            <a:avLst/>
          </a:prstGeom>
          <a:noFill/>
        </p:spPr>
        <p:txBody>
          <a:bodyPr wrap="square" rtlCol="0">
            <a:spAutoFit/>
          </a:bodyPr>
          <a:lstStyle/>
          <a:p>
            <a:pPr>
              <a:lnSpc>
                <a:spcPct val="150000"/>
              </a:lnSpc>
            </a:pPr>
            <a:r>
              <a:rPr lang="zh-CN" altLang="en-US" sz="2400" dirty="0">
                <a:solidFill>
                  <a:srgbClr val="FF0000"/>
                </a:solidFill>
                <a:latin typeface="+mn-ea"/>
              </a:rPr>
              <a:t>行路艰难，行路艰难，岔路这么多，如今身处何方？终有一天，我会乘长风破万里浪，（到那时）我将挂起风帆渡过茫茫大海。</a:t>
            </a:r>
            <a:endParaRPr lang="en-US" altLang="zh-CN" sz="2400" dirty="0">
              <a:solidFill>
                <a:srgbClr val="FF0000"/>
              </a:solidFill>
              <a:latin typeface="+mn-ea"/>
            </a:endParaRPr>
          </a:p>
          <a:p>
            <a:endParaRPr lang="zh-CN" altLang="en-US" dirty="0"/>
          </a:p>
        </p:txBody>
      </p:sp>
      <p:pic>
        <p:nvPicPr>
          <p:cNvPr id="6" name="Picture 2" descr="长风破浪会有时"/>
          <p:cNvPicPr>
            <a:picLocks noChangeAspect="1" noChangeArrowheads="1"/>
          </p:cNvPicPr>
          <p:nvPr/>
        </p:nvPicPr>
        <p:blipFill>
          <a:blip r:embed="rId2">
            <a:lum bright="30000" contrast="-18000"/>
            <a:extLst>
              <a:ext uri="{28A0092B-C50C-407E-A947-70E740481C1C}">
                <a14:useLocalDpi xmlns:a14="http://schemas.microsoft.com/office/drawing/2010/main" val="0"/>
              </a:ext>
            </a:extLst>
          </a:blip>
          <a:srcRect/>
          <a:stretch>
            <a:fillRect/>
          </a:stretch>
        </p:blipFill>
        <p:spPr bwMode="auto">
          <a:xfrm>
            <a:off x="4841048" y="3836188"/>
            <a:ext cx="5835537"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二、</a:t>
            </a:r>
            <a:r>
              <a:rPr lang="zh-CN" altLang="en-US" sz="2700"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新</a:t>
            </a: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课讲解</a:t>
            </a:r>
            <a:endParaRPr lang="zh-CN" altLang="en-US" sz="2700" b="1" kern="1200" baseline="0" dirty="0">
              <a:latin typeface="黑体" panose="02010609060101010101" pitchFamily="49" charset="-122"/>
              <a:ea typeface="黑体" panose="02010609060101010101" pitchFamily="49" charset="-122"/>
              <a:cs typeface="+mn-cs"/>
              <a:sym typeface="+mn-ea"/>
            </a:endParaRPr>
          </a:p>
          <a:p>
            <a:endParaRPr lang="zh-CN" altLang="en-US" dirty="0"/>
          </a:p>
        </p:txBody>
      </p:sp>
      <p:sp>
        <p:nvSpPr>
          <p:cNvPr id="2" name="文本框 1"/>
          <p:cNvSpPr txBox="1"/>
          <p:nvPr/>
        </p:nvSpPr>
        <p:spPr>
          <a:xfrm>
            <a:off x="1086800" y="1352282"/>
            <a:ext cx="2442011" cy="523220"/>
          </a:xfrm>
          <a:prstGeom prst="rect">
            <a:avLst/>
          </a:prstGeom>
          <a:noFill/>
        </p:spPr>
        <p:txBody>
          <a:bodyPr wrap="square" rtlCol="0">
            <a:spAutoFit/>
          </a:bodyPr>
          <a:lstStyle/>
          <a:p>
            <a:r>
              <a:rPr lang="zh-CN" altLang="en-US" sz="2800" dirty="0" smtClean="0">
                <a:solidFill>
                  <a:srgbClr val="FF0000"/>
                </a:solidFill>
              </a:rPr>
              <a:t>诗歌赏析</a:t>
            </a:r>
            <a:endParaRPr lang="zh-CN" altLang="en-US" sz="2800" dirty="0">
              <a:solidFill>
                <a:srgbClr val="FF0000"/>
              </a:solidFill>
            </a:endParaRPr>
          </a:p>
        </p:txBody>
      </p:sp>
      <p:sp>
        <p:nvSpPr>
          <p:cNvPr id="3" name="文本框 2"/>
          <p:cNvSpPr txBox="1"/>
          <p:nvPr/>
        </p:nvSpPr>
        <p:spPr>
          <a:xfrm>
            <a:off x="553791" y="2210353"/>
            <a:ext cx="5628067" cy="3693319"/>
          </a:xfrm>
          <a:prstGeom prst="rect">
            <a:avLst/>
          </a:prstGeom>
          <a:noFill/>
        </p:spPr>
        <p:txBody>
          <a:bodyPr wrap="square" rtlCol="0">
            <a:spAutoFit/>
          </a:bodyPr>
          <a:lstStyle/>
          <a:p>
            <a:pPr>
              <a:lnSpc>
                <a:spcPct val="150000"/>
              </a:lnSpc>
              <a:buClr>
                <a:schemeClr val="hlink"/>
              </a:buClr>
              <a:buSzPct val="75000"/>
              <a:defRPr/>
            </a:pPr>
            <a:r>
              <a:rPr lang="en-US" altLang="zh-CN" sz="2400" noProof="1" smtClean="0">
                <a:latin typeface="微软雅黑" panose="020B0503020204020204" pitchFamily="34" charset="-122"/>
                <a:ea typeface="微软雅黑" panose="020B0503020204020204" pitchFamily="34" charset="-122"/>
              </a:rPr>
              <a:t>1.</a:t>
            </a:r>
            <a:r>
              <a:rPr lang="zh-CN" altLang="en-US" sz="2400" noProof="1" smtClean="0">
                <a:latin typeface="微软雅黑" panose="020B0503020204020204" pitchFamily="34" charset="-122"/>
                <a:ea typeface="微软雅黑" panose="020B0503020204020204" pitchFamily="34" charset="-122"/>
              </a:rPr>
              <a:t>诗歌</a:t>
            </a:r>
            <a:r>
              <a:rPr lang="zh-CN" altLang="en-US" sz="2400" noProof="1">
                <a:latin typeface="微软雅黑" panose="020B0503020204020204" pitchFamily="34" charset="-122"/>
                <a:ea typeface="微软雅黑" panose="020B0503020204020204" pitchFamily="34" charset="-122"/>
              </a:rPr>
              <a:t>前四句告诉我们一件什么事情？</a:t>
            </a:r>
            <a:endParaRPr lang="zh-CN" altLang="en-US" sz="2400" noProof="1">
              <a:latin typeface="微软雅黑" panose="020B0503020204020204" pitchFamily="34" charset="-122"/>
              <a:ea typeface="微软雅黑" panose="020B0503020204020204" pitchFamily="34" charset="-122"/>
            </a:endParaRPr>
          </a:p>
          <a:p>
            <a:pPr>
              <a:lnSpc>
                <a:spcPct val="150000"/>
              </a:lnSpc>
              <a:buClr>
                <a:schemeClr val="hlink"/>
              </a:buClr>
              <a:buSzPct val="75000"/>
              <a:defRPr/>
            </a:pPr>
            <a:r>
              <a:rPr lang="zh-CN" altLang="en-US" sz="2400" noProof="1" smtClean="0">
                <a:solidFill>
                  <a:srgbClr val="FF0000"/>
                </a:solidFill>
                <a:latin typeface="微软雅黑" panose="020B0503020204020204" pitchFamily="34" charset="-122"/>
                <a:ea typeface="微软雅黑" panose="020B0503020204020204" pitchFamily="34" charset="-122"/>
              </a:rPr>
              <a:t>李白</a:t>
            </a:r>
            <a:r>
              <a:rPr lang="zh-CN" altLang="en-US" sz="2400" noProof="1">
                <a:solidFill>
                  <a:srgbClr val="FF0000"/>
                </a:solidFill>
                <a:latin typeface="微软雅黑" panose="020B0503020204020204" pitchFamily="34" charset="-122"/>
                <a:ea typeface="微软雅黑" panose="020B0503020204020204" pitchFamily="34" charset="-122"/>
              </a:rPr>
              <a:t>离别京城，朋友们为他设宴饯行，而且宴席十分豪华。然而禀性嗜酒如命的诗人对此美酒佳肴却“不能食”“心茫然”。从而表现了诗人极度愤懑、抑郁不平的心情。</a:t>
            </a:r>
            <a:endParaRPr lang="zh-CN" altLang="en-US" sz="2400" noProof="1">
              <a:solidFill>
                <a:srgbClr val="FF0000"/>
              </a:solidFill>
              <a:latin typeface="微软雅黑" panose="020B0503020204020204" pitchFamily="34" charset="-122"/>
              <a:ea typeface="微软雅黑" panose="020B0503020204020204" pitchFamily="34" charset="-122"/>
            </a:endParaRPr>
          </a:p>
          <a:p>
            <a:endParaRPr lang="zh-CN" altLang="en-US" dirty="0"/>
          </a:p>
        </p:txBody>
      </p:sp>
      <p:pic>
        <p:nvPicPr>
          <p:cNvPr id="5" name="Picture 2" descr="xinglun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914" y="2688233"/>
            <a:ext cx="3894250" cy="273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二、</a:t>
            </a:r>
            <a:r>
              <a:rPr lang="zh-CN" altLang="en-US" sz="2700"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新</a:t>
            </a: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课讲解</a:t>
            </a:r>
            <a:endParaRPr lang="zh-CN" altLang="en-US" sz="2700" b="1" kern="1200" baseline="0" dirty="0">
              <a:latin typeface="黑体" panose="02010609060101010101" pitchFamily="49" charset="-122"/>
              <a:ea typeface="黑体" panose="02010609060101010101" pitchFamily="49" charset="-122"/>
              <a:cs typeface="+mn-cs"/>
              <a:sym typeface="+mn-ea"/>
            </a:endParaRPr>
          </a:p>
          <a:p>
            <a:endParaRPr lang="zh-CN" altLang="en-US" dirty="0"/>
          </a:p>
        </p:txBody>
      </p:sp>
      <p:sp>
        <p:nvSpPr>
          <p:cNvPr id="2" name="矩形 1"/>
          <p:cNvSpPr/>
          <p:nvPr/>
        </p:nvSpPr>
        <p:spPr>
          <a:xfrm>
            <a:off x="512044" y="1692327"/>
            <a:ext cx="11259246" cy="4385816"/>
          </a:xfrm>
          <a:prstGeom prst="rect">
            <a:avLst/>
          </a:prstGeom>
        </p:spPr>
        <p:txBody>
          <a:bodyPr wrap="square">
            <a:spAutoFit/>
          </a:bodyPr>
          <a:lstStyle/>
          <a:p>
            <a:pPr>
              <a:lnSpc>
                <a:spcPct val="150000"/>
              </a:lnSpc>
              <a:buFont typeface="Wingdings" panose="05000000000000000000" pitchFamily="2" charset="2"/>
              <a:buNone/>
            </a:pPr>
            <a:r>
              <a:rPr lang="en-US" altLang="zh-CN" sz="2400" dirty="0" smtClean="0">
                <a:latin typeface="+mj-ea"/>
                <a:ea typeface="+mj-ea"/>
              </a:rPr>
              <a:t>2.</a:t>
            </a:r>
            <a:r>
              <a:rPr lang="zh-CN" altLang="en-US" sz="2400" dirty="0">
                <a:latin typeface="+mj-ea"/>
                <a:ea typeface="+mj-ea"/>
              </a:rPr>
              <a:t>面对美酒佳肴，诗人的心情如何，从哪些动词可以看出来</a:t>
            </a:r>
            <a:r>
              <a:rPr lang="zh-CN" altLang="en-US" sz="2400" dirty="0" smtClean="0">
                <a:latin typeface="+mj-ea"/>
                <a:ea typeface="+mj-ea"/>
              </a:rPr>
              <a:t>？</a:t>
            </a:r>
            <a:endParaRPr lang="en-US" altLang="zh-CN" sz="2400" dirty="0" smtClean="0">
              <a:latin typeface="+mj-ea"/>
              <a:ea typeface="+mj-ea"/>
            </a:endParaRPr>
          </a:p>
          <a:p>
            <a:pPr>
              <a:lnSpc>
                <a:spcPct val="150000"/>
              </a:lnSpc>
            </a:pPr>
            <a:r>
              <a:rPr lang="en-US" altLang="zh-CN" sz="2400" dirty="0" smtClean="0">
                <a:solidFill>
                  <a:srgbClr val="FF0000"/>
                </a:solidFill>
                <a:latin typeface="+mj-ea"/>
                <a:ea typeface="+mj-ea"/>
              </a:rPr>
              <a:t>“</a:t>
            </a:r>
            <a:r>
              <a:rPr lang="zh-CN" altLang="zh-CN" sz="2400" dirty="0">
                <a:solidFill>
                  <a:srgbClr val="FF0000"/>
                </a:solidFill>
                <a:latin typeface="+mj-ea"/>
                <a:ea typeface="+mj-ea"/>
                <a:cs typeface="楷体_GB2312"/>
              </a:rPr>
              <a:t>停</a:t>
            </a:r>
            <a:r>
              <a:rPr lang="en-US" altLang="zh-CN" sz="2400" dirty="0">
                <a:solidFill>
                  <a:srgbClr val="FF0000"/>
                </a:solidFill>
                <a:latin typeface="+mj-ea"/>
                <a:ea typeface="+mj-ea"/>
              </a:rPr>
              <a:t>”“</a:t>
            </a:r>
            <a:r>
              <a:rPr lang="zh-CN" altLang="zh-CN" sz="2400" dirty="0">
                <a:solidFill>
                  <a:srgbClr val="FF0000"/>
                </a:solidFill>
                <a:latin typeface="+mj-ea"/>
                <a:ea typeface="+mj-ea"/>
                <a:cs typeface="楷体_GB2312"/>
              </a:rPr>
              <a:t>投</a:t>
            </a:r>
            <a:r>
              <a:rPr lang="en-US" altLang="zh-CN" sz="2400" dirty="0">
                <a:solidFill>
                  <a:srgbClr val="FF0000"/>
                </a:solidFill>
                <a:latin typeface="+mj-ea"/>
                <a:ea typeface="+mj-ea"/>
              </a:rPr>
              <a:t>”“</a:t>
            </a:r>
            <a:r>
              <a:rPr lang="zh-CN" altLang="zh-CN" sz="2400" dirty="0">
                <a:solidFill>
                  <a:srgbClr val="FF0000"/>
                </a:solidFill>
                <a:latin typeface="+mj-ea"/>
                <a:ea typeface="+mj-ea"/>
                <a:cs typeface="楷体_GB2312"/>
              </a:rPr>
              <a:t>拔</a:t>
            </a:r>
            <a:r>
              <a:rPr lang="en-US" altLang="zh-CN" sz="2400" dirty="0">
                <a:solidFill>
                  <a:srgbClr val="FF0000"/>
                </a:solidFill>
                <a:latin typeface="+mj-ea"/>
                <a:ea typeface="+mj-ea"/>
              </a:rPr>
              <a:t>”“</a:t>
            </a:r>
            <a:r>
              <a:rPr lang="zh-CN" altLang="zh-CN" sz="2400" dirty="0">
                <a:solidFill>
                  <a:srgbClr val="FF0000"/>
                </a:solidFill>
                <a:latin typeface="+mj-ea"/>
                <a:ea typeface="+mj-ea"/>
                <a:cs typeface="楷体_GB2312"/>
              </a:rPr>
              <a:t>顾</a:t>
            </a:r>
            <a:r>
              <a:rPr lang="en-US" altLang="zh-CN" sz="2400" dirty="0">
                <a:solidFill>
                  <a:srgbClr val="FF0000"/>
                </a:solidFill>
                <a:latin typeface="+mj-ea"/>
                <a:ea typeface="+mj-ea"/>
              </a:rPr>
              <a:t>”</a:t>
            </a:r>
            <a:r>
              <a:rPr lang="zh-CN" altLang="zh-CN" sz="2400" dirty="0">
                <a:solidFill>
                  <a:srgbClr val="FF0000"/>
                </a:solidFill>
                <a:latin typeface="+mj-ea"/>
                <a:ea typeface="+mj-ea"/>
                <a:cs typeface="楷体_GB2312"/>
              </a:rPr>
              <a:t>四个前后连续的动作反映了李白内心极度抑郁苦闷感情的激荡起伏</a:t>
            </a:r>
            <a:r>
              <a:rPr lang="zh-CN" altLang="zh-CN" sz="2400" dirty="0" smtClean="0">
                <a:solidFill>
                  <a:srgbClr val="FF0000"/>
                </a:solidFill>
                <a:latin typeface="+mj-ea"/>
                <a:ea typeface="+mj-ea"/>
                <a:cs typeface="楷体_GB2312"/>
              </a:rPr>
              <a:t>。</a:t>
            </a:r>
            <a:endParaRPr lang="en-US" altLang="zh-CN" sz="2400" dirty="0" smtClean="0">
              <a:solidFill>
                <a:srgbClr val="FF0000"/>
              </a:solidFill>
              <a:latin typeface="+mj-ea"/>
              <a:ea typeface="+mj-ea"/>
              <a:cs typeface="楷体_GB2312"/>
            </a:endParaRPr>
          </a:p>
          <a:p>
            <a:pPr>
              <a:lnSpc>
                <a:spcPct val="150000"/>
              </a:lnSpc>
            </a:pPr>
            <a:r>
              <a:rPr lang="en-US" altLang="zh-CN" sz="2400" kern="100" dirty="0" smtClean="0">
                <a:latin typeface="+mj-ea"/>
                <a:ea typeface="+mj-ea"/>
                <a:cs typeface="Times New Roman" panose="02020603050405020304" pitchFamily="18" charset="0"/>
              </a:rPr>
              <a:t>3.</a:t>
            </a:r>
            <a:r>
              <a:rPr lang="zh-CN" altLang="en-US" sz="2400" kern="100" dirty="0" smtClean="0">
                <a:latin typeface="+mj-ea"/>
                <a:ea typeface="+mj-ea"/>
                <a:cs typeface="Times New Roman" panose="02020603050405020304" pitchFamily="18" charset="0"/>
              </a:rPr>
              <a:t> “欲渡黄河”</a:t>
            </a:r>
            <a:r>
              <a:rPr lang="zh-CN" altLang="en-US" sz="2400" kern="100" dirty="0">
                <a:latin typeface="+mj-ea"/>
                <a:ea typeface="+mj-ea"/>
                <a:cs typeface="Times New Roman" panose="02020603050405020304" pitchFamily="18" charset="0"/>
              </a:rPr>
              <a:t>“将登太行”是写实吗</a:t>
            </a:r>
            <a:r>
              <a:rPr lang="zh-CN" altLang="en-US" sz="2400" kern="100" dirty="0" smtClean="0">
                <a:latin typeface="+mj-ea"/>
                <a:ea typeface="+mj-ea"/>
                <a:cs typeface="Times New Roman" panose="02020603050405020304" pitchFamily="18" charset="0"/>
              </a:rPr>
              <a:t>？如何理解？</a:t>
            </a:r>
            <a:endParaRPr lang="zh-CN" altLang="zh-CN" sz="2400" dirty="0">
              <a:solidFill>
                <a:srgbClr val="FF0000"/>
              </a:solidFill>
              <a:latin typeface="+mj-ea"/>
              <a:ea typeface="+mj-ea"/>
            </a:endParaRPr>
          </a:p>
          <a:p>
            <a:pPr>
              <a:lnSpc>
                <a:spcPct val="150000"/>
              </a:lnSpc>
            </a:pPr>
            <a:r>
              <a:rPr lang="en-US" altLang="zh-CN" sz="2400" kern="100" dirty="0" smtClean="0">
                <a:solidFill>
                  <a:srgbClr val="FF0000"/>
                </a:solidFill>
                <a:latin typeface="+mj-ea"/>
                <a:ea typeface="+mj-ea"/>
                <a:cs typeface="Times New Roman" panose="02020603050405020304" pitchFamily="18" charset="0"/>
              </a:rPr>
              <a:t>“</a:t>
            </a:r>
            <a:r>
              <a:rPr lang="zh-CN" altLang="en-US" sz="2400" kern="100" dirty="0">
                <a:solidFill>
                  <a:srgbClr val="FF0000"/>
                </a:solidFill>
                <a:latin typeface="+mj-ea"/>
                <a:ea typeface="+mj-ea"/>
                <a:cs typeface="Times New Roman" panose="02020603050405020304" pitchFamily="18" charset="0"/>
              </a:rPr>
              <a:t>欲渡黄河冰塞川，将登太行雪满山”在诗中不是写实</a:t>
            </a:r>
            <a:r>
              <a:rPr lang="zh-CN" altLang="en-US" sz="2400" kern="100" dirty="0" smtClean="0">
                <a:solidFill>
                  <a:srgbClr val="FF0000"/>
                </a:solidFill>
                <a:latin typeface="+mj-ea"/>
                <a:ea typeface="+mj-ea"/>
                <a:cs typeface="Times New Roman" panose="02020603050405020304" pitchFamily="18" charset="0"/>
              </a:rPr>
              <a:t>。</a:t>
            </a:r>
            <a:r>
              <a:rPr lang="zh-CN" altLang="en-US" sz="2400" noProof="1">
                <a:solidFill>
                  <a:srgbClr val="FF0000"/>
                </a:solidFill>
                <a:latin typeface="+mj-ea"/>
                <a:ea typeface="+mj-ea"/>
              </a:rPr>
              <a:t>诗人用“冰塞川”、“雪满山”象征人生道路上的艰难险阻。仕途的艰难。</a:t>
            </a:r>
            <a:r>
              <a:rPr lang="zh-CN" altLang="en-US" sz="2400" noProof="1">
                <a:solidFill>
                  <a:srgbClr val="FF0000"/>
                </a:solidFill>
                <a:effectLst>
                  <a:outerShdw blurRad="38100" dist="38100" dir="2700000" algn="tl">
                    <a:srgbClr val="C0C0C0"/>
                  </a:outerShdw>
                </a:effectLst>
                <a:latin typeface="+mj-ea"/>
                <a:ea typeface="+mj-ea"/>
              </a:rPr>
              <a:t>比喻，说明自己的仕途道路受到阻塞，济世安民的理想无法实现。</a:t>
            </a:r>
            <a:endParaRPr lang="zh-CN" altLang="en-US" sz="2400" noProof="1">
              <a:solidFill>
                <a:srgbClr val="FF0000"/>
              </a:solidFill>
              <a:effectLst>
                <a:outerShdw blurRad="38100" dist="38100" dir="2700000" algn="tl">
                  <a:srgbClr val="C0C0C0"/>
                </a:outerShdw>
              </a:effectLst>
              <a:latin typeface="+mj-ea"/>
              <a:ea typeface="+mj-ea"/>
            </a:endParaRPr>
          </a:p>
          <a:p>
            <a:pPr>
              <a:lnSpc>
                <a:spcPct val="150000"/>
              </a:lnSpc>
              <a:buFont typeface="Wingdings" panose="05000000000000000000" pitchFamily="2" charset="2"/>
              <a:buNone/>
            </a:pPr>
            <a:endParaRPr lang="en-US" altLang="zh-CN" dirty="0">
              <a:solidFill>
                <a:srgbClr val="FF0000"/>
              </a:solidFill>
              <a:latin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二、</a:t>
            </a:r>
            <a:r>
              <a:rPr lang="zh-CN" altLang="en-US" sz="2700"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新</a:t>
            </a: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课讲解</a:t>
            </a:r>
            <a:endParaRPr lang="zh-CN" altLang="en-US" sz="2700" b="1" kern="1200" baseline="0" dirty="0">
              <a:latin typeface="黑体" panose="02010609060101010101" pitchFamily="49" charset="-122"/>
              <a:ea typeface="黑体" panose="02010609060101010101" pitchFamily="49" charset="-122"/>
              <a:cs typeface="+mn-cs"/>
              <a:sym typeface="+mn-ea"/>
            </a:endParaRPr>
          </a:p>
          <a:p>
            <a:endParaRPr lang="zh-CN" altLang="en-US" dirty="0"/>
          </a:p>
        </p:txBody>
      </p:sp>
      <p:sp>
        <p:nvSpPr>
          <p:cNvPr id="2" name="文本框 1"/>
          <p:cNvSpPr txBox="1"/>
          <p:nvPr/>
        </p:nvSpPr>
        <p:spPr>
          <a:xfrm>
            <a:off x="437882" y="1352281"/>
            <a:ext cx="11230378" cy="3692525"/>
          </a:xfrm>
          <a:prstGeom prst="rect">
            <a:avLst/>
          </a:prstGeom>
          <a:noFill/>
        </p:spPr>
        <p:txBody>
          <a:bodyPr wrap="square" rtlCol="0">
            <a:spAutoFit/>
          </a:bodyPr>
          <a:lstStyle/>
          <a:p>
            <a:pPr>
              <a:lnSpc>
                <a:spcPct val="150000"/>
              </a:lnSpc>
            </a:pPr>
            <a:r>
              <a:rPr lang="en-US" altLang="zh-CN" sz="2400" dirty="0" smtClean="0">
                <a:latin typeface="+mj-ea"/>
                <a:ea typeface="+mj-ea"/>
              </a:rPr>
              <a:t>4.</a:t>
            </a:r>
            <a:r>
              <a:rPr lang="zh-CN" altLang="en-US" sz="2400" dirty="0" smtClean="0">
                <a:latin typeface="+mj-ea"/>
                <a:ea typeface="+mj-ea"/>
              </a:rPr>
              <a:t>闲</a:t>
            </a:r>
            <a:r>
              <a:rPr lang="zh-CN" altLang="en-US" sz="2400" dirty="0">
                <a:latin typeface="+mj-ea"/>
                <a:ea typeface="+mj-ea"/>
              </a:rPr>
              <a:t>来垂钓碧溪上，忽复乘舟梦日边。</a:t>
            </a:r>
            <a:r>
              <a:rPr lang="zh-CN" altLang="en-US" sz="2400" noProof="1">
                <a:latin typeface="+mj-ea"/>
                <a:ea typeface="+mj-ea"/>
              </a:rPr>
              <a:t>用了哪两个典故</a:t>
            </a:r>
            <a:r>
              <a:rPr lang="zh-CN" altLang="en-US" sz="2400" noProof="1" smtClean="0">
                <a:latin typeface="+mj-ea"/>
                <a:ea typeface="+mj-ea"/>
              </a:rPr>
              <a:t>？有什么作用？</a:t>
            </a:r>
            <a:endParaRPr lang="en-US" altLang="zh-CN" sz="2400" noProof="1" smtClean="0">
              <a:latin typeface="+mj-ea"/>
              <a:ea typeface="+mj-ea"/>
            </a:endParaRPr>
          </a:p>
          <a:p>
            <a:pPr>
              <a:lnSpc>
                <a:spcPct val="150000"/>
              </a:lnSpc>
            </a:pPr>
            <a:r>
              <a:rPr lang="zh-CN" altLang="en-US" sz="2400" dirty="0" smtClean="0">
                <a:solidFill>
                  <a:srgbClr val="FF0000"/>
                </a:solidFill>
                <a:latin typeface="+mj-ea"/>
                <a:ea typeface="+mj-ea"/>
              </a:rPr>
              <a:t>        两</a:t>
            </a:r>
            <a:r>
              <a:rPr lang="zh-CN" altLang="en-US" sz="2400" dirty="0">
                <a:solidFill>
                  <a:srgbClr val="FF0000"/>
                </a:solidFill>
                <a:latin typeface="+mj-ea"/>
                <a:ea typeface="+mj-ea"/>
              </a:rPr>
              <a:t>大典故：</a:t>
            </a:r>
            <a:endParaRPr lang="zh-CN" altLang="en-US" sz="2400" dirty="0">
              <a:solidFill>
                <a:srgbClr val="FF0000"/>
              </a:solidFill>
              <a:latin typeface="+mj-ea"/>
              <a:ea typeface="+mj-ea"/>
            </a:endParaRPr>
          </a:p>
          <a:p>
            <a:pPr>
              <a:lnSpc>
                <a:spcPct val="150000"/>
              </a:lnSpc>
            </a:pPr>
            <a:r>
              <a:rPr lang="en-US" altLang="zh-CN" sz="2400" dirty="0">
                <a:solidFill>
                  <a:srgbClr val="000000"/>
                </a:solidFill>
                <a:latin typeface="+mj-ea"/>
                <a:ea typeface="+mj-ea"/>
              </a:rPr>
              <a:t>    </a:t>
            </a:r>
            <a:r>
              <a:rPr lang="en-US" altLang="zh-CN" sz="2400" dirty="0" smtClean="0">
                <a:solidFill>
                  <a:srgbClr val="000000"/>
                </a:solidFill>
                <a:latin typeface="+mj-ea"/>
                <a:ea typeface="+mj-ea"/>
              </a:rPr>
              <a:t>    </a:t>
            </a:r>
            <a:r>
              <a:rPr lang="zh-CN" altLang="en-US" sz="2400" dirty="0" smtClean="0">
                <a:solidFill>
                  <a:srgbClr val="000000"/>
                </a:solidFill>
                <a:latin typeface="+mj-ea"/>
                <a:ea typeface="+mj-ea"/>
              </a:rPr>
              <a:t>商</a:t>
            </a:r>
            <a:r>
              <a:rPr lang="zh-CN" altLang="en-US" sz="2400" dirty="0">
                <a:solidFill>
                  <a:srgbClr val="000000"/>
                </a:solidFill>
                <a:latin typeface="+mj-ea"/>
                <a:ea typeface="+mj-ea"/>
              </a:rPr>
              <a:t>朝末年的吕尚，未遇周文王时，曾在渭水之滨垂钓。伊尹受命于商汤之前，梦见乘舟过日月旁边。吕尚和伊尹都是诗人的自况。诗人梦寐以求的就是像两位先贤那样，受命辅弼圣明之君，做一番济世拯物的事业。</a:t>
            </a:r>
            <a:endParaRPr lang="zh-CN" altLang="en-US" sz="2400" dirty="0">
              <a:solidFill>
                <a:srgbClr val="000000"/>
              </a:solidFill>
              <a:latin typeface="+mj-ea"/>
              <a:ea typeface="+mj-ea"/>
            </a:endParaRPr>
          </a:p>
          <a:p>
            <a:pPr>
              <a:lnSpc>
                <a:spcPct val="150000"/>
              </a:lnSpc>
            </a:pPr>
            <a:r>
              <a:rPr lang="zh-CN" altLang="en-US" sz="2400" kern="100" dirty="0" smtClean="0">
                <a:solidFill>
                  <a:srgbClr val="FF0000"/>
                </a:solidFill>
                <a:latin typeface="+mj-ea"/>
                <a:ea typeface="+mj-ea"/>
                <a:cs typeface="Times New Roman" panose="02020603050405020304" pitchFamily="18" charset="0"/>
              </a:rPr>
              <a:t>       李白借</a:t>
            </a:r>
            <a:r>
              <a:rPr lang="zh-CN" altLang="en-US" sz="2400" kern="100" dirty="0">
                <a:solidFill>
                  <a:srgbClr val="FF0000"/>
                </a:solidFill>
                <a:latin typeface="+mj-ea"/>
                <a:ea typeface="+mj-ea"/>
                <a:cs typeface="Times New Roman" panose="02020603050405020304" pitchFamily="18" charset="0"/>
              </a:rPr>
              <a:t>吕尚、伊尹备受重用的事实，表达了希望自己能够重新得到任用的愿望。</a:t>
            </a:r>
            <a:endParaRPr lang="zh-CN" altLang="en-US" sz="2400" kern="100" dirty="0">
              <a:solidFill>
                <a:srgbClr val="FF0000"/>
              </a:solidFill>
              <a:latin typeface="+mj-ea"/>
              <a:ea typeface="+mj-ea"/>
              <a:cs typeface="Times New Roman" panose="02020603050405020304" pitchFamily="18" charset="0"/>
            </a:endParaRPr>
          </a:p>
          <a:p>
            <a:endParaRPr lang="zh-CN" altLang="en-US" dirty="0"/>
          </a:p>
        </p:txBody>
      </p:sp>
      <p:pic>
        <p:nvPicPr>
          <p:cNvPr id="4" name="Picture 2" descr="013000002646461228187384571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7496" y="4934205"/>
            <a:ext cx="3314773" cy="183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fa65b8e7bfe749e7e8216d6514f9c1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3193" y="4980389"/>
            <a:ext cx="3298992"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additive="base">
                                        <p:cTn id="3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二、</a:t>
            </a:r>
            <a:r>
              <a:rPr lang="zh-CN" altLang="en-US" sz="2700"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新</a:t>
            </a: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课讲解</a:t>
            </a:r>
            <a:endParaRPr lang="zh-CN" altLang="en-US" sz="2700" b="1" kern="1200" baseline="0" dirty="0">
              <a:latin typeface="黑体" panose="02010609060101010101" pitchFamily="49" charset="-122"/>
              <a:ea typeface="黑体" panose="02010609060101010101" pitchFamily="49" charset="-122"/>
              <a:cs typeface="+mn-cs"/>
              <a:sym typeface="+mn-ea"/>
            </a:endParaRPr>
          </a:p>
          <a:p>
            <a:endParaRPr lang="zh-CN" altLang="en-US" dirty="0"/>
          </a:p>
        </p:txBody>
      </p:sp>
      <p:sp>
        <p:nvSpPr>
          <p:cNvPr id="3" name="矩形 2"/>
          <p:cNvSpPr/>
          <p:nvPr/>
        </p:nvSpPr>
        <p:spPr>
          <a:xfrm>
            <a:off x="746974" y="1447756"/>
            <a:ext cx="10341735" cy="2308324"/>
          </a:xfrm>
          <a:prstGeom prst="rect">
            <a:avLst/>
          </a:prstGeom>
        </p:spPr>
        <p:txBody>
          <a:bodyPr wrap="square">
            <a:spAutoFit/>
          </a:bodyPr>
          <a:lstStyle/>
          <a:p>
            <a:pPr indent="266700" eaLnBrk="1" hangingPunct="1">
              <a:lnSpc>
                <a:spcPct val="150000"/>
              </a:lnSpc>
              <a:spcAft>
                <a:spcPts val="0"/>
              </a:spcAft>
              <a:defRPr/>
            </a:pPr>
            <a:r>
              <a:rPr lang="en-US" altLang="zh-CN" sz="2400" kern="100" dirty="0">
                <a:latin typeface="Times New Roman" panose="02020603050405020304" pitchFamily="18" charset="0"/>
                <a:ea typeface="黑体" panose="02010609060101010101" pitchFamily="49" charset="-122"/>
                <a:cs typeface="Times New Roman" panose="02020603050405020304" pitchFamily="18" charset="0"/>
              </a:rPr>
              <a:t>4</a:t>
            </a:r>
            <a:r>
              <a:rPr lang="zh-CN" altLang="en-US" sz="2400" kern="100" dirty="0">
                <a:latin typeface="Times New Roman" panose="02020603050405020304" pitchFamily="18" charset="0"/>
                <a:ea typeface="黑体" panose="02010609060101010101" pitchFamily="49" charset="-122"/>
                <a:cs typeface="Times New Roman" panose="02020603050405020304" pitchFamily="18" charset="0"/>
              </a:rPr>
              <a:t>．赏析“长风破浪会有时，直挂云帆济沧海”。</a:t>
            </a:r>
            <a:endParaRPr lang="zh-CN" altLang="en-US" sz="2400" kern="100" dirty="0">
              <a:latin typeface="Times New Roman" panose="02020603050405020304" pitchFamily="18" charset="0"/>
              <a:ea typeface="黑体" panose="02010609060101010101" pitchFamily="49" charset="-122"/>
              <a:cs typeface="Times New Roman" panose="02020603050405020304" pitchFamily="18" charset="0"/>
            </a:endParaRPr>
          </a:p>
          <a:p>
            <a:pPr indent="266700" eaLnBrk="1" hangingPunct="1">
              <a:lnSpc>
                <a:spcPct val="150000"/>
              </a:lnSpc>
              <a:spcAft>
                <a:spcPts val="0"/>
              </a:spcAft>
              <a:defRPr/>
            </a:pPr>
            <a:r>
              <a:rPr lang="zh-CN" altLang="en-US" sz="2400" kern="100"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尽管</a:t>
            </a:r>
            <a:r>
              <a:rPr lang="zh-CN" altLang="en-US" sz="2400" kern="1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前路障碍重重，但诗人相信自己总有一天会高挂云帆，乘风破浪，横渡沧海，到达理想的彼岸，这是一种积极的追求、乐观的自信。现在常用这两句诗表达自己有宏大的理想抱负和实现理想抱负的坚定信念。</a:t>
            </a:r>
            <a:endParaRPr lang="zh-CN" altLang="en-US" sz="2400" kern="1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4" name="Picture 2" descr="长风破浪会有时"/>
          <p:cNvPicPr>
            <a:picLocks noChangeAspect="1" noChangeArrowheads="1"/>
          </p:cNvPicPr>
          <p:nvPr/>
        </p:nvPicPr>
        <p:blipFill>
          <a:blip r:embed="rId2">
            <a:lum bright="30000" contrast="-18000"/>
            <a:extLst>
              <a:ext uri="{28A0092B-C50C-407E-A947-70E740481C1C}">
                <a14:useLocalDpi xmlns:a14="http://schemas.microsoft.com/office/drawing/2010/main" val="0"/>
              </a:ext>
            </a:extLst>
          </a:blip>
          <a:srcRect/>
          <a:stretch>
            <a:fillRect/>
          </a:stretch>
        </p:blipFill>
        <p:spPr bwMode="auto">
          <a:xfrm>
            <a:off x="3334220" y="3846232"/>
            <a:ext cx="5835537"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三、归纳小结</a:t>
            </a:r>
            <a:endParaRPr lang="zh-CN" altLang="en-US" dirty="0"/>
          </a:p>
        </p:txBody>
      </p:sp>
      <p:sp>
        <p:nvSpPr>
          <p:cNvPr id="2" name="矩形 1"/>
          <p:cNvSpPr/>
          <p:nvPr/>
        </p:nvSpPr>
        <p:spPr>
          <a:xfrm>
            <a:off x="867860" y="2398975"/>
            <a:ext cx="6009458" cy="2796407"/>
          </a:xfrm>
          <a:prstGeom prst="rect">
            <a:avLst/>
          </a:prstGeom>
        </p:spPr>
        <p:txBody>
          <a:bodyPr wrap="square">
            <a:spAutoFit/>
          </a:bodyPr>
          <a:lstStyle/>
          <a:p>
            <a:pPr>
              <a:lnSpc>
                <a:spcPct val="150000"/>
              </a:lnSpc>
            </a:pPr>
            <a:r>
              <a:rPr lang="zh-CN" altLang="en-US" sz="2400" dirty="0">
                <a:latin typeface="+mj-ea"/>
                <a:ea typeface="+mj-ea"/>
              </a:rPr>
              <a:t>　　</a:t>
            </a:r>
            <a:r>
              <a:rPr lang="zh-CN" altLang="zh-CN" sz="2400" dirty="0"/>
              <a:t>这首诗歌短短的82个字，却生动地表达了李白遭遇挫折时思想上的痛苦与悲愤。情感跌宕起伏，一波三折。这首诗生动地展现了一个在悲愤中不失豪迈，在失意中仍充满信心的乐观进取、执着追求的李白。</a:t>
            </a:r>
            <a:endParaRPr lang="zh-CN" altLang="zh-CN" sz="2400" dirty="0"/>
          </a:p>
        </p:txBody>
      </p:sp>
      <p:pic>
        <p:nvPicPr>
          <p:cNvPr id="4"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4566" y="1904521"/>
            <a:ext cx="3094038" cy="378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四、强化训练</a:t>
            </a:r>
            <a:endParaRPr lang="zh-CN" altLang="en-US" dirty="0"/>
          </a:p>
        </p:txBody>
      </p:sp>
      <p:sp>
        <p:nvSpPr>
          <p:cNvPr id="4" name="Rectangle 2"/>
          <p:cNvSpPr txBox="1">
            <a:spLocks noRot="1" noChangeArrowheads="1"/>
          </p:cNvSpPr>
          <p:nvPr/>
        </p:nvSpPr>
        <p:spPr>
          <a:xfrm>
            <a:off x="927278" y="1869717"/>
            <a:ext cx="9942491" cy="4094163"/>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en-US" altLang="zh-CN" sz="9600" dirty="0" smtClean="0">
                <a:latin typeface="+mj-ea"/>
                <a:ea typeface="+mj-ea"/>
              </a:rPr>
              <a:t>1.</a:t>
            </a:r>
            <a:r>
              <a:rPr lang="zh-CN" altLang="en-US" sz="9600" dirty="0" smtClean="0">
                <a:latin typeface="+mj-ea"/>
                <a:ea typeface="+mj-ea"/>
              </a:rPr>
              <a:t> </a:t>
            </a:r>
            <a:r>
              <a:rPr lang="en-US" altLang="zh-CN" sz="9600" dirty="0" smtClean="0">
                <a:latin typeface="+mj-ea"/>
                <a:ea typeface="+mj-ea"/>
              </a:rPr>
              <a:t>“</a:t>
            </a:r>
            <a:r>
              <a:rPr lang="zh-CN" altLang="zh-CN" sz="9600" dirty="0">
                <a:latin typeface="+mj-ea"/>
                <a:ea typeface="+mj-ea"/>
              </a:rPr>
              <a:t>金樽清酒斗十千，玉盘珍羞直万钱</a:t>
            </a:r>
            <a:r>
              <a:rPr lang="en-US" altLang="zh-CN" sz="9600" dirty="0">
                <a:latin typeface="+mj-ea"/>
                <a:ea typeface="+mj-ea"/>
              </a:rPr>
              <a:t>”</a:t>
            </a:r>
            <a:r>
              <a:rPr lang="zh-CN" altLang="zh-CN" sz="9600" dirty="0">
                <a:latin typeface="+mj-ea"/>
                <a:ea typeface="+mj-ea"/>
              </a:rPr>
              <a:t>这两句运用了哪些修辞手法？有何作用？</a:t>
            </a:r>
            <a:endParaRPr lang="zh-CN" altLang="zh-CN" sz="9600" dirty="0">
              <a:latin typeface="+mj-ea"/>
              <a:ea typeface="+mj-ea"/>
            </a:endParaRPr>
          </a:p>
          <a:p>
            <a:pPr marL="0" indent="0">
              <a:lnSpc>
                <a:spcPct val="170000"/>
              </a:lnSpc>
              <a:buNone/>
            </a:pPr>
            <a:r>
              <a:rPr lang="en-US" altLang="zh-CN" sz="9600" dirty="0" smtClean="0">
                <a:latin typeface="+mj-ea"/>
              </a:rPr>
              <a:t>      </a:t>
            </a:r>
            <a:r>
              <a:rPr lang="zh-CN" altLang="zh-CN" sz="9600" dirty="0" smtClean="0">
                <a:solidFill>
                  <a:srgbClr val="FF0000"/>
                </a:solidFill>
                <a:latin typeface="+mj-ea"/>
              </a:rPr>
              <a:t>这</a:t>
            </a:r>
            <a:r>
              <a:rPr lang="zh-CN" altLang="zh-CN" sz="9600" dirty="0">
                <a:solidFill>
                  <a:srgbClr val="FF0000"/>
                </a:solidFill>
                <a:latin typeface="+mj-ea"/>
              </a:rPr>
              <a:t>两句运用了</a:t>
            </a:r>
            <a:r>
              <a:rPr lang="zh-CN" altLang="zh-CN" sz="9600" dirty="0" smtClean="0">
                <a:solidFill>
                  <a:srgbClr val="FF0000"/>
                </a:solidFill>
                <a:latin typeface="+mj-ea"/>
                <a:ea typeface="+mj-ea"/>
              </a:rPr>
              <a:t>夸张</a:t>
            </a:r>
            <a:r>
              <a:rPr lang="zh-CN" altLang="zh-CN" sz="9600" dirty="0">
                <a:solidFill>
                  <a:srgbClr val="FF0000"/>
                </a:solidFill>
                <a:latin typeface="+mj-ea"/>
                <a:ea typeface="+mj-ea"/>
              </a:rPr>
              <a:t>、</a:t>
            </a:r>
            <a:r>
              <a:rPr lang="zh-CN" altLang="zh-CN" sz="9600" dirty="0" smtClean="0">
                <a:solidFill>
                  <a:srgbClr val="FF0000"/>
                </a:solidFill>
                <a:latin typeface="+mj-ea"/>
                <a:ea typeface="+mj-ea"/>
              </a:rPr>
              <a:t>对偶</a:t>
            </a:r>
            <a:r>
              <a:rPr lang="zh-CN" altLang="en-US" sz="9600" dirty="0" smtClean="0">
                <a:solidFill>
                  <a:srgbClr val="FF0000"/>
                </a:solidFill>
                <a:latin typeface="+mj-ea"/>
                <a:ea typeface="+mj-ea"/>
              </a:rPr>
              <a:t>的</a:t>
            </a:r>
            <a:r>
              <a:rPr lang="zh-CN" altLang="zh-CN" sz="9600" dirty="0" smtClean="0">
                <a:solidFill>
                  <a:srgbClr val="FF0000"/>
                </a:solidFill>
                <a:latin typeface="+mj-ea"/>
              </a:rPr>
              <a:t>修辞</a:t>
            </a:r>
            <a:r>
              <a:rPr lang="zh-CN" altLang="zh-CN" sz="9600" dirty="0">
                <a:solidFill>
                  <a:srgbClr val="FF0000"/>
                </a:solidFill>
                <a:latin typeface="+mj-ea"/>
              </a:rPr>
              <a:t>手法</a:t>
            </a:r>
            <a:r>
              <a:rPr lang="zh-CN" altLang="zh-CN" sz="9600" dirty="0" smtClean="0">
                <a:solidFill>
                  <a:srgbClr val="FF0000"/>
                </a:solidFill>
                <a:latin typeface="+mj-ea"/>
                <a:ea typeface="+mj-ea"/>
              </a:rPr>
              <a:t>。</a:t>
            </a:r>
            <a:r>
              <a:rPr lang="zh-CN" altLang="zh-CN" sz="9600" dirty="0">
                <a:solidFill>
                  <a:srgbClr val="FF0000"/>
                </a:solidFill>
                <a:latin typeface="+mj-ea"/>
                <a:ea typeface="+mj-ea"/>
              </a:rPr>
              <a:t>极言朋友为李白所设宴席的丰盛华美，营造出欢乐的气氛；欲抑先扬，为下文写苦闷茫然的心绪作铺垫；同时也表现出朋友对李白的深情厚谊</a:t>
            </a:r>
            <a:r>
              <a:rPr lang="zh-CN" altLang="zh-CN" sz="9600" dirty="0" smtClean="0">
                <a:solidFill>
                  <a:srgbClr val="FF0000"/>
                </a:solidFill>
                <a:latin typeface="+mj-ea"/>
                <a:ea typeface="+mj-ea"/>
              </a:rPr>
              <a:t>。</a:t>
            </a:r>
            <a:endParaRPr lang="en-US" altLang="zh-CN" sz="9600" dirty="0" smtClean="0">
              <a:solidFill>
                <a:srgbClr val="FF0000"/>
              </a:solidFill>
              <a:latin typeface="+mj-ea"/>
              <a:ea typeface="+mj-ea"/>
            </a:endParaRPr>
          </a:p>
          <a:p>
            <a:pPr marL="0" indent="0">
              <a:lnSpc>
                <a:spcPct val="170000"/>
              </a:lnSpc>
              <a:buNone/>
            </a:pPr>
            <a:endParaRPr lang="zh-CN" altLang="zh-CN" sz="9600" dirty="0" smtClean="0">
              <a:latin typeface="+mj-ea"/>
              <a:ea typeface="+mj-ea"/>
            </a:endParaRPr>
          </a:p>
          <a:p>
            <a:pPr>
              <a:buFont typeface="Wingdings" panose="05000000000000000000" pitchFamily="2" charset="2"/>
              <a:buNone/>
            </a:pPr>
            <a:endParaRPr lang="zh-CN" altLang="en-US" sz="9600" b="1" dirty="0" smtClean="0">
              <a:solidFill>
                <a:srgbClr val="660033"/>
              </a:solidFill>
              <a:latin typeface="+mj-ea"/>
              <a:ea typeface="+mj-ea"/>
            </a:endParaRPr>
          </a:p>
          <a:p>
            <a:pPr>
              <a:buFont typeface="Wingdings" panose="05000000000000000000" pitchFamily="2" charset="2"/>
              <a:buNone/>
            </a:pPr>
            <a:r>
              <a:rPr lang="zh-CN" altLang="en-US" sz="9600" b="1" dirty="0" smtClean="0">
                <a:solidFill>
                  <a:srgbClr val="660033"/>
                </a:solidFill>
                <a:latin typeface="+mj-ea"/>
                <a:ea typeface="+mj-ea"/>
              </a:rPr>
              <a:t>    </a:t>
            </a:r>
            <a:endParaRPr lang="en-US" altLang="zh-CN" sz="9600" b="1" dirty="0" smtClean="0">
              <a:solidFill>
                <a:srgbClr val="660033"/>
              </a:solidFill>
              <a:latin typeface="+mj-ea"/>
              <a:ea typeface="+mj-ea"/>
            </a:endParaRPr>
          </a:p>
          <a:p>
            <a:pPr>
              <a:buFont typeface="Wingdings" panose="05000000000000000000" pitchFamily="2" charset="2"/>
              <a:buNone/>
            </a:pPr>
            <a:endParaRPr lang="en-US" altLang="zh-CN" sz="9600" b="1" dirty="0">
              <a:solidFill>
                <a:srgbClr val="660033"/>
              </a:solidFill>
              <a:latin typeface="+mj-ea"/>
              <a:ea typeface="+mj-ea"/>
            </a:endParaRPr>
          </a:p>
          <a:p>
            <a:pPr>
              <a:buFont typeface="Wingdings" panose="05000000000000000000" pitchFamily="2" charset="2"/>
              <a:buNone/>
            </a:pPr>
            <a:endParaRPr lang="en-US" altLang="zh-CN" sz="9600" b="1" dirty="0" smtClean="0">
              <a:solidFill>
                <a:srgbClr val="660033"/>
              </a:solidFill>
              <a:latin typeface="+mj-ea"/>
              <a:ea typeface="+mj-ea"/>
            </a:endParaRPr>
          </a:p>
          <a:p>
            <a:pPr>
              <a:buFont typeface="Wingdings" panose="05000000000000000000" pitchFamily="2" charset="2"/>
              <a:buNone/>
            </a:pPr>
            <a:endParaRPr lang="en-US" altLang="zh-CN" sz="9600" b="1" dirty="0">
              <a:solidFill>
                <a:srgbClr val="660033"/>
              </a:solidFill>
              <a:latin typeface="+mj-ea"/>
              <a:ea typeface="+mj-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四、强化训练</a:t>
            </a:r>
            <a:endParaRPr lang="zh-CN" altLang="en-US" dirty="0"/>
          </a:p>
        </p:txBody>
      </p:sp>
      <p:sp>
        <p:nvSpPr>
          <p:cNvPr id="3" name="内容占位符 1"/>
          <p:cNvSpPr txBox="1"/>
          <p:nvPr>
            <p:custDataLst>
              <p:tags r:id="rId2"/>
            </p:custDataLst>
          </p:nvPr>
        </p:nvSpPr>
        <p:spPr>
          <a:xfrm>
            <a:off x="1093542" y="2062655"/>
            <a:ext cx="10046683" cy="41751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hlink"/>
              </a:buClr>
              <a:buSzPct val="75000"/>
              <a:buFont typeface="Wingdings" panose="05000000000000000000" pitchFamily="2" charset="2"/>
              <a:buNone/>
              <a:defRPr/>
            </a:pPr>
            <a:endParaRPr lang="zh-CN" altLang="en-US" noProof="1" smtClean="0">
              <a:solidFill>
                <a:srgbClr val="FF0000"/>
              </a:solidFill>
              <a:latin typeface="微软雅黑" panose="020B0503020204020204" pitchFamily="34" charset="-122"/>
              <a:ea typeface="微软雅黑" panose="020B0503020204020204" pitchFamily="34" charset="-122"/>
            </a:endParaRPr>
          </a:p>
        </p:txBody>
      </p:sp>
      <p:sp>
        <p:nvSpPr>
          <p:cNvPr id="2" name="矩形 1"/>
          <p:cNvSpPr/>
          <p:nvPr/>
        </p:nvSpPr>
        <p:spPr>
          <a:xfrm>
            <a:off x="798489" y="1970139"/>
            <a:ext cx="10341735" cy="3231654"/>
          </a:xfrm>
          <a:prstGeom prst="rect">
            <a:avLst/>
          </a:prstGeom>
        </p:spPr>
        <p:txBody>
          <a:bodyPr wrap="square">
            <a:spAutoFit/>
          </a:bodyPr>
          <a:lstStyle/>
          <a:p>
            <a:pPr>
              <a:lnSpc>
                <a:spcPct val="170000"/>
              </a:lnSpc>
            </a:pPr>
            <a:r>
              <a:rPr lang="en-US" altLang="zh-CN" sz="2400" dirty="0">
                <a:latin typeface="+mj-ea"/>
                <a:ea typeface="+mj-ea"/>
              </a:rPr>
              <a:t>2.“</a:t>
            </a:r>
            <a:r>
              <a:rPr lang="zh-CN" altLang="en-US" sz="2400" dirty="0">
                <a:latin typeface="+mj-ea"/>
                <a:ea typeface="+mj-ea"/>
              </a:rPr>
              <a:t>行路难，行路难，多歧路，今安在？”这几句句式具有什么特点？这样的句式有什么表达作用？</a:t>
            </a:r>
            <a:endParaRPr lang="zh-CN" altLang="en-US" sz="2400" dirty="0">
              <a:latin typeface="+mj-ea"/>
              <a:ea typeface="+mj-ea"/>
            </a:endParaRPr>
          </a:p>
          <a:p>
            <a:pPr>
              <a:lnSpc>
                <a:spcPct val="170000"/>
              </a:lnSpc>
            </a:pPr>
            <a:r>
              <a:rPr lang="zh-CN" altLang="en-US" sz="2400" dirty="0">
                <a:latin typeface="+mj-ea"/>
                <a:ea typeface="+mj-ea"/>
              </a:rPr>
              <a:t>       </a:t>
            </a:r>
            <a:r>
              <a:rPr lang="zh-CN" altLang="en-US" sz="2400" dirty="0">
                <a:solidFill>
                  <a:srgbClr val="FF0000"/>
                </a:solidFill>
                <a:latin typeface="+mj-ea"/>
                <a:ea typeface="+mj-ea"/>
              </a:rPr>
              <a:t>当诗人的思绪再次回到现实中的时候，仍然感到了生活的艰难。展望未来，只觉前路崎岖，歧路甚多，因而选用四个三字句，反复咏叹“行路难”，节奏短促，声调低抑，表现了诗人对理想抱负不能实现的慨叹。</a:t>
            </a:r>
            <a:endParaRPr lang="zh-CN" altLang="en-US" sz="2400" dirty="0">
              <a:solidFill>
                <a:srgbClr val="FF0000"/>
              </a:solidFill>
              <a:latin typeface="+mj-ea"/>
              <a:ea typeface="+mj-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五、拓展延伸</a:t>
            </a:r>
            <a:endParaRPr lang="zh-CN" altLang="en-US" dirty="0"/>
          </a:p>
        </p:txBody>
      </p:sp>
      <p:sp>
        <p:nvSpPr>
          <p:cNvPr id="2" name="矩形 1"/>
          <p:cNvSpPr/>
          <p:nvPr/>
        </p:nvSpPr>
        <p:spPr>
          <a:xfrm>
            <a:off x="0" y="1030686"/>
            <a:ext cx="12192000" cy="6740307"/>
          </a:xfrm>
          <a:prstGeom prst="rect">
            <a:avLst/>
          </a:prstGeom>
        </p:spPr>
        <p:txBody>
          <a:bodyPr wrap="square">
            <a:spAutoFit/>
          </a:bodyPr>
          <a:lstStyle/>
          <a:p>
            <a:pPr>
              <a:lnSpc>
                <a:spcPct val="150000"/>
              </a:lnSpc>
            </a:pPr>
            <a:r>
              <a:rPr lang="zh-CN" altLang="en-US" dirty="0">
                <a:solidFill>
                  <a:srgbClr val="333333"/>
                </a:solidFill>
                <a:latin typeface="PingFang SC"/>
              </a:rPr>
              <a:t>　</a:t>
            </a:r>
            <a:r>
              <a:rPr lang="zh-CN" altLang="en-US" dirty="0" smtClean="0">
                <a:solidFill>
                  <a:srgbClr val="333333"/>
                </a:solidFill>
                <a:latin typeface="PingFang SC"/>
              </a:rPr>
              <a:t>                                     </a:t>
            </a:r>
            <a:r>
              <a:rPr lang="zh-CN" altLang="en-US" sz="2400" dirty="0" smtClean="0">
                <a:solidFill>
                  <a:srgbClr val="333333"/>
                </a:solidFill>
                <a:latin typeface="+mj-ea"/>
                <a:ea typeface="+mj-ea"/>
              </a:rPr>
              <a:t>有</a:t>
            </a:r>
            <a:r>
              <a:rPr lang="zh-CN" altLang="en-US" sz="2400" dirty="0">
                <a:solidFill>
                  <a:srgbClr val="333333"/>
                </a:solidFill>
                <a:latin typeface="+mj-ea"/>
                <a:ea typeface="+mj-ea"/>
              </a:rPr>
              <a:t>景道</a:t>
            </a:r>
            <a:r>
              <a:rPr lang="zh-CN" altLang="en-US" sz="2400" dirty="0" smtClean="0">
                <a:solidFill>
                  <a:srgbClr val="333333"/>
                </a:solidFill>
                <a:latin typeface="+mj-ea"/>
                <a:ea typeface="+mj-ea"/>
              </a:rPr>
              <a:t>不得</a:t>
            </a:r>
            <a:br>
              <a:rPr lang="zh-CN" altLang="en-US" sz="2400" dirty="0">
                <a:latin typeface="+mj-ea"/>
                <a:ea typeface="+mj-ea"/>
              </a:rPr>
            </a:br>
            <a:r>
              <a:rPr lang="zh-CN" altLang="en-US" sz="2400" dirty="0" smtClean="0">
                <a:latin typeface="+mj-ea"/>
                <a:ea typeface="+mj-ea"/>
              </a:rPr>
              <a:t>       </a:t>
            </a:r>
            <a:r>
              <a:rPr lang="zh-CN" altLang="en-US" sz="2400" dirty="0" smtClean="0">
                <a:solidFill>
                  <a:srgbClr val="333333"/>
                </a:solidFill>
                <a:latin typeface="+mj-ea"/>
                <a:ea typeface="+mj-ea"/>
              </a:rPr>
              <a:t>李白</a:t>
            </a:r>
            <a:r>
              <a:rPr lang="zh-CN" altLang="en-US" sz="2400" dirty="0">
                <a:solidFill>
                  <a:srgbClr val="333333"/>
                </a:solidFill>
                <a:latin typeface="+mj-ea"/>
                <a:ea typeface="+mj-ea"/>
              </a:rPr>
              <a:t>没有受到朝廷的重用，就离开了长安，继续到各地漫游。一天，他和几个朋友来到武昌郊外的黄鹤楼。这座楼耸立在长江边的黄鹄矶上，结构精巧，气势雄伟，是有名的古迹。传说过去有位仙人曾经骑黄鹤从这儿经过，因此这座楼就被人们称为“黄鹤楼”。</a:t>
            </a:r>
            <a:br>
              <a:rPr lang="zh-CN" altLang="en-US" sz="2400" dirty="0">
                <a:latin typeface="+mj-ea"/>
                <a:ea typeface="+mj-ea"/>
              </a:rPr>
            </a:br>
            <a:r>
              <a:rPr lang="zh-CN" altLang="en-US" sz="2400" dirty="0" smtClean="0">
                <a:latin typeface="+mj-ea"/>
                <a:ea typeface="+mj-ea"/>
              </a:rPr>
              <a:t>      </a:t>
            </a:r>
            <a:r>
              <a:rPr lang="zh-CN" altLang="en-US" sz="2400" dirty="0" smtClean="0">
                <a:solidFill>
                  <a:srgbClr val="333333"/>
                </a:solidFill>
                <a:latin typeface="+mj-ea"/>
                <a:ea typeface="+mj-ea"/>
              </a:rPr>
              <a:t>李白</a:t>
            </a:r>
            <a:r>
              <a:rPr lang="zh-CN" altLang="en-US" sz="2400" dirty="0">
                <a:solidFill>
                  <a:srgbClr val="333333"/>
                </a:solidFill>
                <a:latin typeface="+mj-ea"/>
                <a:ea typeface="+mj-ea"/>
              </a:rPr>
              <a:t>他们登上黄鹤楼远眺，只见万里长江，滚滚东去；晴空下面，对岸的汉阳城历历在目；江中的鹦鹉洲，绿草如茵。大家望着这江山胜景，都觉得心旷神怡。</a:t>
            </a:r>
            <a:br>
              <a:rPr lang="zh-CN" altLang="en-US" sz="2400" dirty="0">
                <a:latin typeface="+mj-ea"/>
                <a:ea typeface="+mj-ea"/>
              </a:rPr>
            </a:br>
            <a:r>
              <a:rPr lang="zh-CN" altLang="en-US" sz="2400" dirty="0" smtClean="0">
                <a:latin typeface="+mj-ea"/>
                <a:ea typeface="+mj-ea"/>
              </a:rPr>
              <a:t>       </a:t>
            </a:r>
            <a:r>
              <a:rPr lang="zh-CN" altLang="en-US" sz="2400" dirty="0" smtClean="0">
                <a:solidFill>
                  <a:srgbClr val="333333"/>
                </a:solidFill>
                <a:latin typeface="+mj-ea"/>
                <a:ea typeface="+mj-ea"/>
              </a:rPr>
              <a:t>那时候</a:t>
            </a:r>
            <a:r>
              <a:rPr lang="zh-CN" altLang="en-US" sz="2400" dirty="0">
                <a:solidFill>
                  <a:srgbClr val="333333"/>
                </a:solidFill>
                <a:latin typeface="+mj-ea"/>
                <a:ea typeface="+mj-ea"/>
              </a:rPr>
              <a:t>，文人到名胜古迹游览，总喜欢在墙上题诗；如果这诗写得好，那地方就会更加出名。于是，有人就请李白也写首诗留个纪念。</a:t>
            </a:r>
            <a:br>
              <a:rPr lang="zh-CN" altLang="en-US" sz="2400" dirty="0">
                <a:latin typeface="+mj-ea"/>
                <a:ea typeface="+mj-ea"/>
              </a:rPr>
            </a:br>
            <a:r>
              <a:rPr lang="zh-CN" altLang="en-US" sz="2400" dirty="0" smtClean="0">
                <a:latin typeface="+mj-ea"/>
                <a:ea typeface="+mj-ea"/>
              </a:rPr>
              <a:t>       </a:t>
            </a:r>
            <a:r>
              <a:rPr lang="zh-CN" altLang="en-US" sz="2400" dirty="0" smtClean="0">
                <a:solidFill>
                  <a:srgbClr val="333333"/>
                </a:solidFill>
                <a:latin typeface="+mj-ea"/>
                <a:ea typeface="+mj-ea"/>
              </a:rPr>
              <a:t>李白</a:t>
            </a:r>
            <a:r>
              <a:rPr lang="zh-CN" altLang="en-US" sz="2400" dirty="0">
                <a:solidFill>
                  <a:srgbClr val="333333"/>
                </a:solidFill>
                <a:latin typeface="+mj-ea"/>
                <a:ea typeface="+mj-ea"/>
              </a:rPr>
              <a:t>面对无限风光，诗兴大发，毫不推辞地拿起毛笔，走到墙壁前面。忽然，墙上有一首诗吸引了他：</a:t>
            </a:r>
            <a:br>
              <a:rPr lang="zh-CN" altLang="en-US" sz="2400" dirty="0">
                <a:latin typeface="+mj-ea"/>
                <a:ea typeface="+mj-ea"/>
              </a:rPr>
            </a:br>
            <a:br>
              <a:rPr lang="zh-CN" altLang="en-US" sz="2400" dirty="0">
                <a:latin typeface="+mj-ea"/>
                <a:ea typeface="+mj-ea"/>
              </a:rPr>
            </a:br>
            <a:r>
              <a:rPr lang="zh-CN" altLang="en-US" sz="2400" dirty="0">
                <a:solidFill>
                  <a:srgbClr val="333333"/>
                </a:solidFill>
                <a:latin typeface="+mj-ea"/>
                <a:ea typeface="+mj-ea"/>
              </a:rPr>
              <a:t>　　</a:t>
            </a:r>
            <a:endParaRPr lang="zh-CN" altLang="en-US" sz="2400" dirty="0">
              <a:latin typeface="+mj-ea"/>
              <a:ea typeface="+mj-ea"/>
            </a:endParaRPr>
          </a:p>
        </p:txBody>
      </p:sp>
    </p:spTree>
    <p:custDataLst>
      <p:tags r:id="rId2"/>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五、拓展延伸</a:t>
            </a:r>
            <a:endParaRPr lang="zh-CN" altLang="en-US" dirty="0"/>
          </a:p>
        </p:txBody>
      </p:sp>
      <p:sp>
        <p:nvSpPr>
          <p:cNvPr id="2" name="矩形 1"/>
          <p:cNvSpPr/>
          <p:nvPr/>
        </p:nvSpPr>
        <p:spPr>
          <a:xfrm>
            <a:off x="90152" y="1850697"/>
            <a:ext cx="11797048" cy="3970318"/>
          </a:xfrm>
          <a:prstGeom prst="rect">
            <a:avLst/>
          </a:prstGeom>
        </p:spPr>
        <p:txBody>
          <a:bodyPr wrap="square">
            <a:spAutoFit/>
          </a:bodyPr>
          <a:lstStyle/>
          <a:p>
            <a:pPr>
              <a:lnSpc>
                <a:spcPct val="150000"/>
              </a:lnSpc>
            </a:pPr>
            <a:r>
              <a:rPr lang="zh-CN" altLang="en-US" dirty="0" smtClean="0">
                <a:solidFill>
                  <a:srgbClr val="333333"/>
                </a:solidFill>
                <a:latin typeface="+mj-ea"/>
              </a:rPr>
              <a:t>         </a:t>
            </a:r>
            <a:r>
              <a:rPr lang="zh-CN" altLang="en-US" sz="2400" dirty="0" smtClean="0">
                <a:solidFill>
                  <a:srgbClr val="333333"/>
                </a:solidFill>
                <a:latin typeface="+mj-ea"/>
                <a:ea typeface="+mj-ea"/>
              </a:rPr>
              <a:t>昔人已乘黄鹤去，此地空余黄鹤楼。</a:t>
            </a:r>
            <a:br>
              <a:rPr lang="zh-CN" altLang="en-US" sz="2400" dirty="0" smtClean="0">
                <a:latin typeface="+mj-ea"/>
                <a:ea typeface="+mj-ea"/>
              </a:rPr>
            </a:br>
            <a:r>
              <a:rPr lang="zh-CN" altLang="en-US" sz="2400" dirty="0" smtClean="0">
                <a:solidFill>
                  <a:srgbClr val="333333"/>
                </a:solidFill>
                <a:latin typeface="+mj-ea"/>
                <a:ea typeface="+mj-ea"/>
              </a:rPr>
              <a:t>　　黄鹤一去不复返，白云千载空悠悠。</a:t>
            </a:r>
            <a:r>
              <a:rPr lang="en-US" altLang="zh-CN" sz="2400" dirty="0" smtClean="0">
                <a:solidFill>
                  <a:srgbClr val="333333"/>
                </a:solidFill>
                <a:latin typeface="+mj-ea"/>
                <a:ea typeface="+mj-ea"/>
              </a:rPr>
              <a:t>……</a:t>
            </a:r>
            <a:br>
              <a:rPr lang="zh-CN" altLang="en-US" sz="2400" dirty="0" smtClean="0">
                <a:latin typeface="+mj-ea"/>
                <a:ea typeface="+mj-ea"/>
              </a:rPr>
            </a:br>
            <a:r>
              <a:rPr lang="zh-CN" altLang="en-US" sz="2400" dirty="0">
                <a:latin typeface="+mj-ea"/>
                <a:ea typeface="+mj-ea"/>
              </a:rPr>
              <a:t> </a:t>
            </a:r>
            <a:r>
              <a:rPr lang="zh-CN" altLang="en-US" sz="2400" dirty="0" smtClean="0">
                <a:latin typeface="+mj-ea"/>
                <a:ea typeface="+mj-ea"/>
              </a:rPr>
              <a:t>      </a:t>
            </a:r>
            <a:r>
              <a:rPr lang="zh-CN" altLang="en-US" sz="2400" dirty="0" smtClean="0">
                <a:solidFill>
                  <a:srgbClr val="333333"/>
                </a:solidFill>
                <a:latin typeface="+mj-ea"/>
                <a:ea typeface="+mj-ea"/>
              </a:rPr>
              <a:t>诗下面的署名是崔颢。李白看完了这首诗，就放下了手中的笔。</a:t>
            </a:r>
            <a:br>
              <a:rPr lang="zh-CN" altLang="en-US" sz="2400" dirty="0" smtClean="0">
                <a:latin typeface="+mj-ea"/>
                <a:ea typeface="+mj-ea"/>
              </a:rPr>
            </a:br>
            <a:r>
              <a:rPr lang="zh-CN" altLang="en-US" sz="2400" dirty="0">
                <a:latin typeface="+mj-ea"/>
                <a:ea typeface="+mj-ea"/>
              </a:rPr>
              <a:t> </a:t>
            </a:r>
            <a:r>
              <a:rPr lang="zh-CN" altLang="en-US" sz="2400" dirty="0" smtClean="0">
                <a:latin typeface="+mj-ea"/>
                <a:ea typeface="+mj-ea"/>
              </a:rPr>
              <a:t>     </a:t>
            </a:r>
            <a:r>
              <a:rPr lang="zh-CN" altLang="en-US" sz="2400" dirty="0" smtClean="0">
                <a:solidFill>
                  <a:srgbClr val="333333"/>
                </a:solidFill>
                <a:latin typeface="+mj-ea"/>
                <a:ea typeface="+mj-ea"/>
              </a:rPr>
              <a:t>“咦，李谪仙平时作诗，总是一挥而就，今天是怎么了？”大家都奇怪地问。</a:t>
            </a:r>
            <a:br>
              <a:rPr lang="zh-CN" altLang="en-US" sz="2400" dirty="0" smtClean="0">
                <a:latin typeface="+mj-ea"/>
                <a:ea typeface="+mj-ea"/>
              </a:rPr>
            </a:br>
            <a:r>
              <a:rPr lang="zh-CN" altLang="en-US" sz="2400" dirty="0">
                <a:latin typeface="+mj-ea"/>
                <a:ea typeface="+mj-ea"/>
              </a:rPr>
              <a:t> </a:t>
            </a:r>
            <a:r>
              <a:rPr lang="zh-CN" altLang="en-US" sz="2400" dirty="0" smtClean="0">
                <a:latin typeface="+mj-ea"/>
                <a:ea typeface="+mj-ea"/>
              </a:rPr>
              <a:t>       </a:t>
            </a:r>
            <a:r>
              <a:rPr lang="zh-CN" altLang="en-US" sz="2400" dirty="0" smtClean="0">
                <a:solidFill>
                  <a:srgbClr val="333333"/>
                </a:solidFill>
                <a:latin typeface="+mj-ea"/>
                <a:ea typeface="+mj-ea"/>
              </a:rPr>
              <a:t>李白沉吟了一会儿，虽然也想到了不少好诗句，可总觉得没有崔颢的诗句好，于是对朋友们说：“眼前有景道不得，崔颢题诗在上头。”</a:t>
            </a:r>
            <a:br>
              <a:rPr lang="zh-CN" altLang="en-US" sz="2400" dirty="0" smtClean="0">
                <a:latin typeface="+mj-ea"/>
                <a:ea typeface="+mj-ea"/>
              </a:rPr>
            </a:br>
            <a:r>
              <a:rPr lang="zh-CN" altLang="en-US" sz="2400" dirty="0">
                <a:latin typeface="+mj-ea"/>
                <a:ea typeface="+mj-ea"/>
              </a:rPr>
              <a:t> </a:t>
            </a:r>
            <a:r>
              <a:rPr lang="zh-CN" altLang="en-US" sz="2400" dirty="0" smtClean="0">
                <a:latin typeface="+mj-ea"/>
                <a:ea typeface="+mj-ea"/>
              </a:rPr>
              <a:t>       </a:t>
            </a:r>
            <a:r>
              <a:rPr lang="zh-CN" altLang="en-US" sz="2400" dirty="0" smtClean="0">
                <a:solidFill>
                  <a:srgbClr val="333333"/>
                </a:solidFill>
                <a:latin typeface="+mj-ea"/>
                <a:ea typeface="+mj-ea"/>
              </a:rPr>
              <a:t>这事一传开，大伙儿都称赞说：“想不到李谪仙还是那么谦虚呢！”</a:t>
            </a:r>
            <a:endParaRPr lang="zh-CN" altLang="en-US" sz="2400" dirty="0">
              <a:latin typeface="+mj-ea"/>
              <a:ea typeface="+mj-ea"/>
            </a:endParaRPr>
          </a:p>
        </p:txBody>
      </p:sp>
    </p:spTree>
    <p:custDataLst>
      <p:tags r:id="rId2"/>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一、新课引入</a:t>
            </a:r>
            <a:endParaRPr lang="zh-CN" altLang="en-US" sz="2700"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endParaRPr>
          </a:p>
          <a:p>
            <a:pPr marL="0" indent="0">
              <a:buNone/>
            </a:pPr>
            <a:endParaRPr lang="zh-CN" altLang="en-US" sz="2700" b="1" kern="1200" baseline="0" dirty="0">
              <a:latin typeface="黑体" panose="02010609060101010101" pitchFamily="49" charset="-122"/>
              <a:ea typeface="黑体" panose="02010609060101010101" pitchFamily="49" charset="-122"/>
              <a:cs typeface="+mn-cs"/>
              <a:sym typeface="+mn-ea"/>
            </a:endParaRPr>
          </a:p>
          <a:p>
            <a:endParaRPr lang="zh-CN" altLang="en-US" dirty="0"/>
          </a:p>
        </p:txBody>
      </p:sp>
      <p:pic>
        <p:nvPicPr>
          <p:cNvPr id="5"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505" y="3985521"/>
            <a:ext cx="809719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3309870" y="1774055"/>
            <a:ext cx="4250028" cy="954107"/>
          </a:xfrm>
          <a:prstGeom prst="rect">
            <a:avLst/>
          </a:prstGeom>
          <a:noFill/>
        </p:spPr>
        <p:txBody>
          <a:bodyPr wrap="square" rtlCol="0">
            <a:spAutoFit/>
          </a:bodyPr>
          <a:lstStyle/>
          <a:p>
            <a:r>
              <a:rPr lang="zh-CN" altLang="en-US" sz="2800" b="1" dirty="0" smtClean="0">
                <a:latin typeface="+mj-ea"/>
                <a:ea typeface="+mj-ea"/>
              </a:rPr>
              <a:t>            行路难</a:t>
            </a:r>
            <a:endParaRPr lang="en-US" altLang="zh-CN" sz="2800" b="1" dirty="0" smtClean="0">
              <a:latin typeface="+mj-ea"/>
              <a:ea typeface="+mj-ea"/>
            </a:endParaRPr>
          </a:p>
          <a:p>
            <a:r>
              <a:rPr lang="zh-CN" altLang="en-US" sz="2800" b="1" dirty="0" smtClean="0">
                <a:latin typeface="+mj-ea"/>
                <a:ea typeface="+mj-ea"/>
              </a:rPr>
              <a:t>                                                          </a:t>
            </a:r>
            <a:endParaRPr lang="zh-CN" altLang="en-US" sz="2800" b="1" dirty="0">
              <a:latin typeface="+mj-ea"/>
              <a:ea typeface="+mj-ea"/>
            </a:endParaRPr>
          </a:p>
        </p:txBody>
      </p:sp>
      <p:sp>
        <p:nvSpPr>
          <p:cNvPr id="6" name="文本框 5"/>
          <p:cNvSpPr txBox="1"/>
          <p:nvPr/>
        </p:nvSpPr>
        <p:spPr>
          <a:xfrm>
            <a:off x="6049798" y="2618178"/>
            <a:ext cx="1819194" cy="523220"/>
          </a:xfrm>
          <a:prstGeom prst="rect">
            <a:avLst/>
          </a:prstGeom>
          <a:noFill/>
        </p:spPr>
        <p:txBody>
          <a:bodyPr wrap="square" rtlCol="0">
            <a:spAutoFit/>
          </a:bodyPr>
          <a:lstStyle/>
          <a:p>
            <a:r>
              <a:rPr lang="zh-CN" altLang="en-US" sz="2800" b="1" dirty="0" smtClean="0"/>
              <a:t>李白</a:t>
            </a:r>
            <a:endParaRPr lang="zh-CN" altLang="en-US" sz="2800" b="1" dirty="0"/>
          </a:p>
        </p:txBody>
      </p:sp>
    </p:spTree>
    <p:custDataLst>
      <p:tags r:id="rId3"/>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五、拓展延伸</a:t>
            </a:r>
            <a:endParaRPr lang="zh-CN" altLang="en-US" dirty="0"/>
          </a:p>
        </p:txBody>
      </p:sp>
      <p:sp>
        <p:nvSpPr>
          <p:cNvPr id="3" name="矩形 2"/>
          <p:cNvSpPr/>
          <p:nvPr/>
        </p:nvSpPr>
        <p:spPr>
          <a:xfrm>
            <a:off x="253284" y="2119880"/>
            <a:ext cx="11938716" cy="3830955"/>
          </a:xfrm>
          <a:prstGeom prst="rect">
            <a:avLst/>
          </a:prstGeom>
        </p:spPr>
        <p:txBody>
          <a:bodyPr wrap="square">
            <a:spAutoFit/>
          </a:bodyPr>
          <a:lstStyle/>
          <a:p>
            <a:pPr>
              <a:lnSpc>
                <a:spcPct val="150000"/>
              </a:lnSpc>
            </a:pPr>
            <a:r>
              <a:rPr lang="en-US" altLang="zh-CN" sz="2400" dirty="0" smtClean="0">
                <a:solidFill>
                  <a:srgbClr val="000000"/>
                </a:solidFill>
                <a:latin typeface="+mj-ea"/>
                <a:ea typeface="+mj-ea"/>
              </a:rPr>
              <a:t>1</a:t>
            </a:r>
            <a:r>
              <a:rPr lang="zh-CN" altLang="en-US" sz="2400" dirty="0" smtClean="0">
                <a:solidFill>
                  <a:srgbClr val="000000"/>
                </a:solidFill>
                <a:latin typeface="+mj-ea"/>
                <a:ea typeface="+mj-ea"/>
              </a:rPr>
              <a:t>、志不强者智不达，言不信者行不果。</a:t>
            </a:r>
            <a:r>
              <a:rPr lang="en-US" altLang="zh-CN" sz="2400" dirty="0" smtClean="0">
                <a:solidFill>
                  <a:srgbClr val="000000"/>
                </a:solidFill>
                <a:latin typeface="+mj-ea"/>
                <a:ea typeface="+mj-ea"/>
              </a:rPr>
              <a:t>——</a:t>
            </a:r>
            <a:r>
              <a:rPr lang="zh-CN" altLang="en-US" sz="2400" dirty="0" smtClean="0">
                <a:solidFill>
                  <a:srgbClr val="000000"/>
                </a:solidFill>
                <a:latin typeface="+mj-ea"/>
                <a:ea typeface="+mj-ea"/>
              </a:rPr>
              <a:t>墨子</a:t>
            </a:r>
            <a:br>
              <a:rPr lang="zh-CN" altLang="en-US" sz="2400" dirty="0" smtClean="0">
                <a:latin typeface="+mj-ea"/>
                <a:ea typeface="+mj-ea"/>
              </a:rPr>
            </a:br>
            <a:r>
              <a:rPr lang="en-US" altLang="zh-CN" sz="2400" dirty="0" smtClean="0">
                <a:solidFill>
                  <a:srgbClr val="000000"/>
                </a:solidFill>
                <a:latin typeface="+mj-ea"/>
                <a:ea typeface="+mj-ea"/>
              </a:rPr>
              <a:t>2</a:t>
            </a:r>
            <a:r>
              <a:rPr lang="zh-CN" altLang="en-US" sz="2400" dirty="0" smtClean="0">
                <a:solidFill>
                  <a:srgbClr val="000000"/>
                </a:solidFill>
                <a:latin typeface="+mj-ea"/>
                <a:ea typeface="+mj-ea"/>
              </a:rPr>
              <a:t>、镇心帷车坐，偏愁云气晴。客行殊望雨，敢说为苍生。</a:t>
            </a:r>
            <a:r>
              <a:rPr lang="en-US" altLang="zh-CN" sz="2400" dirty="0" smtClean="0">
                <a:solidFill>
                  <a:srgbClr val="000000"/>
                </a:solidFill>
                <a:latin typeface="+mj-ea"/>
                <a:ea typeface="+mj-ea"/>
              </a:rPr>
              <a:t>——</a:t>
            </a:r>
            <a:r>
              <a:rPr lang="zh-CN" altLang="en-US" sz="2400" dirty="0" smtClean="0">
                <a:solidFill>
                  <a:srgbClr val="000000"/>
                </a:solidFill>
                <a:latin typeface="+mj-ea"/>
                <a:ea typeface="+mj-ea"/>
              </a:rPr>
              <a:t>洪亮吉</a:t>
            </a:r>
            <a:r>
              <a:rPr lang="en-US" altLang="zh-CN" sz="2400" dirty="0" smtClean="0">
                <a:solidFill>
                  <a:srgbClr val="000000"/>
                </a:solidFill>
                <a:latin typeface="+mj-ea"/>
                <a:ea typeface="+mj-ea"/>
              </a:rPr>
              <a:t>《</a:t>
            </a:r>
            <a:r>
              <a:rPr lang="zh-CN" altLang="en-US" sz="2400" dirty="0" smtClean="0">
                <a:solidFill>
                  <a:srgbClr val="000000"/>
                </a:solidFill>
                <a:latin typeface="+mj-ea"/>
                <a:ea typeface="+mj-ea"/>
              </a:rPr>
              <a:t>悯旱</a:t>
            </a:r>
            <a:r>
              <a:rPr lang="en-US" altLang="zh-CN" sz="2400" dirty="0" smtClean="0">
                <a:solidFill>
                  <a:srgbClr val="000000"/>
                </a:solidFill>
                <a:latin typeface="+mj-ea"/>
                <a:ea typeface="+mj-ea"/>
              </a:rPr>
              <a:t>》</a:t>
            </a:r>
            <a:br>
              <a:rPr lang="zh-CN" altLang="en-US" sz="2400" dirty="0" smtClean="0">
                <a:latin typeface="+mj-ea"/>
                <a:ea typeface="+mj-ea"/>
              </a:rPr>
            </a:br>
            <a:r>
              <a:rPr lang="en-US" altLang="zh-CN" sz="2400" dirty="0" smtClean="0">
                <a:solidFill>
                  <a:srgbClr val="000000"/>
                </a:solidFill>
                <a:latin typeface="+mj-ea"/>
                <a:ea typeface="+mj-ea"/>
              </a:rPr>
              <a:t>3</a:t>
            </a:r>
            <a:r>
              <a:rPr lang="zh-CN" altLang="en-US" sz="2400" dirty="0" smtClean="0">
                <a:solidFill>
                  <a:srgbClr val="000000"/>
                </a:solidFill>
                <a:latin typeface="+mj-ea"/>
                <a:ea typeface="+mj-ea"/>
              </a:rPr>
              <a:t>、愿将腰下剑，直为斩楼兰。</a:t>
            </a:r>
            <a:r>
              <a:rPr lang="en-US" altLang="zh-CN" sz="2400" dirty="0" smtClean="0">
                <a:solidFill>
                  <a:srgbClr val="000000"/>
                </a:solidFill>
                <a:latin typeface="+mj-ea"/>
                <a:ea typeface="+mj-ea"/>
              </a:rPr>
              <a:t>——</a:t>
            </a:r>
            <a:r>
              <a:rPr lang="zh-CN" altLang="en-US" sz="2400" dirty="0" smtClean="0">
                <a:solidFill>
                  <a:srgbClr val="000000"/>
                </a:solidFill>
                <a:latin typeface="+mj-ea"/>
                <a:ea typeface="+mj-ea"/>
              </a:rPr>
              <a:t>李白</a:t>
            </a:r>
            <a:r>
              <a:rPr lang="en-US" altLang="zh-CN" sz="2400" dirty="0" smtClean="0">
                <a:solidFill>
                  <a:srgbClr val="000000"/>
                </a:solidFill>
                <a:latin typeface="+mj-ea"/>
                <a:ea typeface="+mj-ea"/>
              </a:rPr>
              <a:t>《</a:t>
            </a:r>
            <a:r>
              <a:rPr lang="zh-CN" altLang="en-US" sz="2400" dirty="0" smtClean="0">
                <a:solidFill>
                  <a:srgbClr val="000000"/>
                </a:solidFill>
                <a:latin typeface="+mj-ea"/>
                <a:ea typeface="+mj-ea"/>
              </a:rPr>
              <a:t>塞下曲</a:t>
            </a:r>
            <a:r>
              <a:rPr lang="en-US" altLang="zh-CN" sz="2400" dirty="0" smtClean="0">
                <a:solidFill>
                  <a:srgbClr val="000000"/>
                </a:solidFill>
                <a:latin typeface="+mj-ea"/>
                <a:ea typeface="+mj-ea"/>
              </a:rPr>
              <a:t>》</a:t>
            </a:r>
            <a:br>
              <a:rPr lang="zh-CN" altLang="en-US" sz="2400" dirty="0" smtClean="0">
                <a:latin typeface="+mj-ea"/>
                <a:ea typeface="+mj-ea"/>
              </a:rPr>
            </a:br>
            <a:r>
              <a:rPr lang="en-US" altLang="zh-CN" sz="2400" dirty="0" smtClean="0">
                <a:solidFill>
                  <a:srgbClr val="000000"/>
                </a:solidFill>
                <a:latin typeface="+mj-ea"/>
                <a:ea typeface="+mj-ea"/>
              </a:rPr>
              <a:t>4</a:t>
            </a:r>
            <a:r>
              <a:rPr lang="zh-CN" altLang="en-US" sz="2400" dirty="0" smtClean="0">
                <a:solidFill>
                  <a:srgbClr val="000000"/>
                </a:solidFill>
                <a:latin typeface="+mj-ea"/>
                <a:ea typeface="+mj-ea"/>
              </a:rPr>
              <a:t>、雨后龙孙长，风前凤尾摇。心虚根柢固，指日定干霄。</a:t>
            </a:r>
            <a:r>
              <a:rPr lang="en-US" altLang="zh-CN" sz="2400" dirty="0" smtClean="0">
                <a:solidFill>
                  <a:srgbClr val="000000"/>
                </a:solidFill>
                <a:latin typeface="+mj-ea"/>
                <a:ea typeface="+mj-ea"/>
              </a:rPr>
              <a:t>——</a:t>
            </a:r>
            <a:r>
              <a:rPr lang="zh-CN" altLang="en-US" sz="2400" dirty="0" smtClean="0">
                <a:solidFill>
                  <a:srgbClr val="000000"/>
                </a:solidFill>
                <a:latin typeface="+mj-ea"/>
                <a:ea typeface="+mj-ea"/>
              </a:rPr>
              <a:t>戴熙</a:t>
            </a:r>
            <a:r>
              <a:rPr lang="en-US" altLang="zh-CN" sz="2400" dirty="0" smtClean="0">
                <a:solidFill>
                  <a:srgbClr val="000000"/>
                </a:solidFill>
                <a:latin typeface="+mj-ea"/>
                <a:ea typeface="+mj-ea"/>
              </a:rPr>
              <a:t>《</a:t>
            </a:r>
            <a:r>
              <a:rPr lang="zh-CN" altLang="en-US" sz="2400" dirty="0" smtClean="0">
                <a:solidFill>
                  <a:srgbClr val="000000"/>
                </a:solidFill>
                <a:latin typeface="+mj-ea"/>
                <a:ea typeface="+mj-ea"/>
              </a:rPr>
              <a:t>题画竹</a:t>
            </a:r>
            <a:r>
              <a:rPr lang="en-US" altLang="zh-CN" sz="2400" dirty="0" smtClean="0">
                <a:solidFill>
                  <a:srgbClr val="000000"/>
                </a:solidFill>
                <a:latin typeface="+mj-ea"/>
                <a:ea typeface="+mj-ea"/>
              </a:rPr>
              <a:t>》</a:t>
            </a:r>
            <a:br>
              <a:rPr lang="zh-CN" altLang="en-US" sz="2400" dirty="0" smtClean="0">
                <a:latin typeface="+mj-ea"/>
                <a:ea typeface="+mj-ea"/>
              </a:rPr>
            </a:br>
            <a:r>
              <a:rPr lang="en-US" altLang="zh-CN" sz="2400" dirty="0" smtClean="0">
                <a:solidFill>
                  <a:srgbClr val="000000"/>
                </a:solidFill>
                <a:latin typeface="+mj-ea"/>
                <a:ea typeface="+mj-ea"/>
              </a:rPr>
              <a:t>5</a:t>
            </a:r>
            <a:r>
              <a:rPr lang="zh-CN" altLang="en-US" sz="2400" dirty="0" smtClean="0">
                <a:solidFill>
                  <a:srgbClr val="000000"/>
                </a:solidFill>
                <a:latin typeface="+mj-ea"/>
                <a:ea typeface="+mj-ea"/>
              </a:rPr>
              <a:t>、天生我材必有用，千金散尽还复来。</a:t>
            </a:r>
            <a:r>
              <a:rPr lang="en-US" altLang="zh-CN" sz="2400" dirty="0" smtClean="0">
                <a:solidFill>
                  <a:srgbClr val="000000"/>
                </a:solidFill>
                <a:latin typeface="+mj-ea"/>
                <a:ea typeface="+mj-ea"/>
              </a:rPr>
              <a:t>—— </a:t>
            </a:r>
            <a:r>
              <a:rPr lang="zh-CN" altLang="en-US" sz="2400" dirty="0" smtClean="0">
                <a:solidFill>
                  <a:srgbClr val="000000"/>
                </a:solidFill>
                <a:latin typeface="+mj-ea"/>
                <a:ea typeface="+mj-ea"/>
              </a:rPr>
              <a:t>李白</a:t>
            </a:r>
            <a:r>
              <a:rPr lang="en-US" altLang="zh-CN" sz="2400" dirty="0" smtClean="0">
                <a:solidFill>
                  <a:srgbClr val="000000"/>
                </a:solidFill>
                <a:latin typeface="+mj-ea"/>
                <a:ea typeface="+mj-ea"/>
              </a:rPr>
              <a:t>《</a:t>
            </a:r>
            <a:r>
              <a:rPr lang="zh-CN" altLang="en-US" sz="2400" dirty="0" smtClean="0">
                <a:solidFill>
                  <a:srgbClr val="000000"/>
                </a:solidFill>
                <a:latin typeface="+mj-ea"/>
                <a:ea typeface="+mj-ea"/>
              </a:rPr>
              <a:t>将进酒</a:t>
            </a:r>
            <a:r>
              <a:rPr lang="en-US" altLang="zh-CN" sz="2400" dirty="0" smtClean="0">
                <a:solidFill>
                  <a:srgbClr val="000000"/>
                </a:solidFill>
                <a:latin typeface="+mj-ea"/>
                <a:ea typeface="+mj-ea"/>
              </a:rPr>
              <a:t>》</a:t>
            </a:r>
            <a:br>
              <a:rPr lang="zh-CN" altLang="en-US" sz="2400" dirty="0" smtClean="0">
                <a:latin typeface="+mj-ea"/>
                <a:ea typeface="+mj-ea"/>
              </a:rPr>
            </a:br>
            <a:r>
              <a:rPr lang="en-US" altLang="zh-CN" sz="2400" dirty="0" smtClean="0">
                <a:solidFill>
                  <a:srgbClr val="000000"/>
                </a:solidFill>
                <a:latin typeface="+mj-ea"/>
                <a:ea typeface="+mj-ea"/>
              </a:rPr>
              <a:t>6</a:t>
            </a:r>
            <a:r>
              <a:rPr lang="zh-CN" altLang="en-US" sz="2400" dirty="0" smtClean="0">
                <a:solidFill>
                  <a:srgbClr val="000000"/>
                </a:solidFill>
                <a:latin typeface="+mj-ea"/>
                <a:ea typeface="+mj-ea"/>
              </a:rPr>
              <a:t>、生当作人杰，死亦为鬼雄。至今思项羽，不肯过江东。</a:t>
            </a:r>
            <a:r>
              <a:rPr lang="en-US" altLang="zh-CN" sz="2400" dirty="0" smtClean="0">
                <a:solidFill>
                  <a:srgbClr val="000000"/>
                </a:solidFill>
                <a:latin typeface="+mj-ea"/>
                <a:ea typeface="+mj-ea"/>
              </a:rPr>
              <a:t>——</a:t>
            </a:r>
            <a:r>
              <a:rPr lang="zh-CN" altLang="en-US" sz="2400" dirty="0" smtClean="0">
                <a:solidFill>
                  <a:srgbClr val="000000"/>
                </a:solidFill>
                <a:latin typeface="+mj-ea"/>
                <a:ea typeface="+mj-ea"/>
              </a:rPr>
              <a:t>李清照</a:t>
            </a:r>
            <a:r>
              <a:rPr lang="en-US" altLang="zh-CN" sz="2400" dirty="0" smtClean="0">
                <a:solidFill>
                  <a:srgbClr val="000000"/>
                </a:solidFill>
                <a:latin typeface="+mj-ea"/>
                <a:ea typeface="+mj-ea"/>
              </a:rPr>
              <a:t>《</a:t>
            </a:r>
            <a:r>
              <a:rPr lang="zh-CN" altLang="en-US" sz="2400" dirty="0" smtClean="0">
                <a:solidFill>
                  <a:srgbClr val="000000"/>
                </a:solidFill>
                <a:latin typeface="+mj-ea"/>
                <a:ea typeface="+mj-ea"/>
              </a:rPr>
              <a:t>夏日绝句</a:t>
            </a:r>
            <a:r>
              <a:rPr lang="en-US" altLang="zh-CN" sz="2400" dirty="0" smtClean="0">
                <a:solidFill>
                  <a:srgbClr val="000000"/>
                </a:solidFill>
                <a:latin typeface="+mj-ea"/>
                <a:ea typeface="+mj-ea"/>
              </a:rPr>
              <a:t>》</a:t>
            </a:r>
            <a:br>
              <a:rPr lang="zh-CN" altLang="en-US" dirty="0"/>
            </a:br>
            <a:endParaRPr lang="zh-CN" altLang="en-US" dirty="0"/>
          </a:p>
        </p:txBody>
      </p:sp>
      <p:sp>
        <p:nvSpPr>
          <p:cNvPr id="5" name="文本框 4"/>
          <p:cNvSpPr txBox="1"/>
          <p:nvPr/>
        </p:nvSpPr>
        <p:spPr>
          <a:xfrm>
            <a:off x="3669515" y="1429555"/>
            <a:ext cx="4366902" cy="461665"/>
          </a:xfrm>
          <a:prstGeom prst="rect">
            <a:avLst/>
          </a:prstGeom>
          <a:noFill/>
        </p:spPr>
        <p:txBody>
          <a:bodyPr wrap="square" rtlCol="0">
            <a:spAutoFit/>
          </a:bodyPr>
          <a:lstStyle/>
          <a:p>
            <a:r>
              <a:rPr lang="zh-CN" altLang="en-US" sz="2400" dirty="0" smtClean="0">
                <a:solidFill>
                  <a:srgbClr val="FF0000"/>
                </a:solidFill>
              </a:rPr>
              <a:t>关于理想抱负的诗词名句</a:t>
            </a:r>
            <a:endParaRPr lang="zh-CN" altLang="en-US" sz="2400" dirty="0">
              <a:solidFill>
                <a:srgbClr val="FF0000"/>
              </a:solidFill>
            </a:endParaRPr>
          </a:p>
        </p:txBody>
      </p:sp>
    </p:spTree>
    <p:custDataLst>
      <p:tags r:id="rId2"/>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六、布置作业</a:t>
            </a:r>
            <a:endParaRPr lang="zh-CN" altLang="en-US" dirty="0"/>
          </a:p>
        </p:txBody>
      </p:sp>
      <p:sp>
        <p:nvSpPr>
          <p:cNvPr id="2" name="文本框 1"/>
          <p:cNvSpPr txBox="1"/>
          <p:nvPr/>
        </p:nvSpPr>
        <p:spPr>
          <a:xfrm>
            <a:off x="1068946" y="2202287"/>
            <a:ext cx="9530366" cy="1134413"/>
          </a:xfrm>
          <a:prstGeom prst="rect">
            <a:avLst/>
          </a:prstGeom>
          <a:noFill/>
        </p:spPr>
        <p:txBody>
          <a:bodyPr wrap="square" rtlCol="0">
            <a:spAutoFit/>
          </a:bodyPr>
          <a:lstStyle/>
          <a:p>
            <a:pPr>
              <a:lnSpc>
                <a:spcPct val="150000"/>
              </a:lnSpc>
            </a:pPr>
            <a:r>
              <a:rPr lang="zh-CN" altLang="en-US" sz="2400" dirty="0" smtClean="0"/>
              <a:t>学习了李白的这首诗，你一定深受启发。结合自身谈谈自己关于实现理想的认识。</a:t>
            </a:r>
            <a:endParaRPr lang="zh-CN" altLang="en-US" sz="2400" dirty="0"/>
          </a:p>
        </p:txBody>
      </p:sp>
    </p:spTree>
    <p:custDataLst>
      <p:tags r:id="rId2"/>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一、</a:t>
            </a:r>
            <a:r>
              <a:rPr lang="zh-CN" altLang="en-US" sz="2700"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新</a:t>
            </a: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课导入</a:t>
            </a:r>
            <a:endParaRPr lang="zh-CN" altLang="en-US" dirty="0"/>
          </a:p>
        </p:txBody>
      </p:sp>
      <p:pic>
        <p:nvPicPr>
          <p:cNvPr id="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972" y="1443216"/>
            <a:ext cx="759142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一、</a:t>
            </a:r>
            <a:r>
              <a:rPr lang="zh-CN" altLang="en-US" sz="2700"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新</a:t>
            </a: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课导入</a:t>
            </a:r>
            <a:endParaRPr lang="zh-CN" altLang="en-US" dirty="0"/>
          </a:p>
        </p:txBody>
      </p:sp>
      <p:sp>
        <p:nvSpPr>
          <p:cNvPr id="2" name="矩形 1"/>
          <p:cNvSpPr/>
          <p:nvPr/>
        </p:nvSpPr>
        <p:spPr>
          <a:xfrm>
            <a:off x="854980" y="2046188"/>
            <a:ext cx="10066304" cy="2306955"/>
          </a:xfrm>
          <a:prstGeom prst="rect">
            <a:avLst/>
          </a:prstGeom>
        </p:spPr>
        <p:txBody>
          <a:bodyPr wrap="square">
            <a:spAutoFit/>
          </a:bodyPr>
          <a:lstStyle/>
          <a:p>
            <a:pPr indent="304800" algn="just">
              <a:lnSpc>
                <a:spcPct val="150000"/>
              </a:lnSpc>
              <a:spcAft>
                <a:spcPts val="0"/>
              </a:spcAft>
            </a:pPr>
            <a:r>
              <a:rPr lang="zh-CN" altLang="zh-CN" sz="2400" kern="100" dirty="0">
                <a:latin typeface="+mj-ea"/>
                <a:ea typeface="+mj-ea"/>
              </a:rPr>
              <a:t>今天我们要学习的诗歌</a:t>
            </a:r>
            <a:r>
              <a:rPr lang="en-US" altLang="zh-CN" sz="2400" kern="100" dirty="0">
                <a:latin typeface="+mj-ea"/>
                <a:ea typeface="+mj-ea"/>
              </a:rPr>
              <a:t>-----</a:t>
            </a:r>
            <a:r>
              <a:rPr lang="zh-CN" altLang="zh-CN" sz="2400" kern="100" dirty="0">
                <a:latin typeface="+mj-ea"/>
                <a:ea typeface="+mj-ea"/>
              </a:rPr>
              <a:t>《酬乐天扬州初逢席上见赠》，诗中两位人物，他们是著名的诗人刘禹锡和白居易。唐敬宗宝历二年，刘禹锡从和州返洛阳，途经扬州时，遇到了白居易。在筵席上白居易写了一首诗赠他，他就写了《酬乐天扬州初逢席上见赠》这首诗作为答谢。</a:t>
            </a:r>
            <a:endParaRPr lang="zh-CN" altLang="zh-CN" sz="2400" kern="100" dirty="0">
              <a:effectLst/>
              <a:latin typeface="+mj-ea"/>
              <a:ea typeface="+mj-ea"/>
            </a:endParaRPr>
          </a:p>
        </p:txBody>
      </p:sp>
    </p:spTree>
    <p:custDataLst>
      <p:tags r:id="rId2"/>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二、</a:t>
            </a:r>
            <a:r>
              <a:rPr lang="zh-CN" altLang="en-US" sz="2700"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新</a:t>
            </a: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课讲解</a:t>
            </a:r>
            <a:endParaRPr lang="zh-CN" altLang="en-US" sz="2700" b="1" kern="1200" baseline="0" dirty="0">
              <a:latin typeface="黑体" panose="02010609060101010101" pitchFamily="49" charset="-122"/>
              <a:ea typeface="黑体" panose="02010609060101010101" pitchFamily="49" charset="-122"/>
              <a:cs typeface="+mn-cs"/>
              <a:sym typeface="+mn-ea"/>
            </a:endParaRPr>
          </a:p>
          <a:p>
            <a:endParaRPr lang="zh-CN" altLang="en-US" dirty="0"/>
          </a:p>
        </p:txBody>
      </p:sp>
      <p:sp>
        <p:nvSpPr>
          <p:cNvPr id="6" name="文本框 5"/>
          <p:cNvSpPr txBox="1"/>
          <p:nvPr/>
        </p:nvSpPr>
        <p:spPr>
          <a:xfrm>
            <a:off x="1081825" y="2550017"/>
            <a:ext cx="9878096" cy="2306955"/>
          </a:xfrm>
          <a:prstGeom prst="rect">
            <a:avLst/>
          </a:prstGeom>
          <a:noFill/>
        </p:spPr>
        <p:txBody>
          <a:bodyPr wrap="square" rtlCol="0">
            <a:spAutoFit/>
          </a:bodyPr>
          <a:lstStyle/>
          <a:p>
            <a:pPr>
              <a:lnSpc>
                <a:spcPct val="150000"/>
              </a:lnSpc>
            </a:pPr>
            <a:r>
              <a:rPr lang="zh-CN" altLang="en-US" sz="2400" dirty="0" smtClean="0">
                <a:solidFill>
                  <a:srgbClr val="FF0000"/>
                </a:solidFill>
              </a:rPr>
              <a:t>       酬</a:t>
            </a:r>
            <a:r>
              <a:rPr lang="zh-CN" altLang="en-US" sz="2400" dirty="0">
                <a:solidFill>
                  <a:srgbClr val="FF0000"/>
                </a:solidFill>
              </a:rPr>
              <a:t>，这里是以诗相答的意思。</a:t>
            </a:r>
            <a:r>
              <a:rPr lang="zh-CN" altLang="en-US" sz="2400" dirty="0"/>
              <a:t>乐天，白居易的字</a:t>
            </a:r>
            <a:r>
              <a:rPr lang="zh-CN" altLang="en-US" sz="2400" dirty="0" smtClean="0"/>
              <a:t>。</a:t>
            </a:r>
            <a:endParaRPr lang="en-US" altLang="zh-CN" sz="2400" dirty="0" smtClean="0"/>
          </a:p>
          <a:p>
            <a:pPr>
              <a:lnSpc>
                <a:spcPct val="150000"/>
              </a:lnSpc>
            </a:pPr>
            <a:r>
              <a:rPr lang="en-US" altLang="zh-CN" sz="2400" dirty="0"/>
              <a:t> </a:t>
            </a:r>
            <a:r>
              <a:rPr lang="en-US" altLang="zh-CN" sz="2400" dirty="0" smtClean="0"/>
              <a:t>      </a:t>
            </a:r>
            <a:r>
              <a:rPr lang="zh-CN" altLang="en-US" sz="2400" dirty="0" smtClean="0"/>
              <a:t>对</a:t>
            </a:r>
            <a:r>
              <a:rPr lang="zh-CN" altLang="en-US" sz="2400" dirty="0"/>
              <a:t>“初逢 ”二字，可以有两种理解，一是未见过面，初次相逢；另一种是久别之后，初次相逢。到底是哪一种理解，现在尚无定论</a:t>
            </a:r>
            <a:r>
              <a:rPr lang="zh-CN" altLang="en-US" sz="2400" dirty="0" smtClean="0"/>
              <a:t>。</a:t>
            </a:r>
            <a:endParaRPr lang="en-US" altLang="zh-CN" sz="2400" dirty="0" smtClean="0"/>
          </a:p>
          <a:p>
            <a:pPr>
              <a:lnSpc>
                <a:spcPct val="150000"/>
              </a:lnSpc>
            </a:pPr>
            <a:r>
              <a:rPr lang="zh-CN" altLang="en-US" sz="2400" dirty="0" smtClean="0"/>
              <a:t>  “席上见赠”</a:t>
            </a:r>
            <a:r>
              <a:rPr lang="zh-CN" altLang="en-US" sz="2400" dirty="0"/>
              <a:t>是对白居易的诗的回赠之说。</a:t>
            </a:r>
            <a:endParaRPr lang="zh-CN" altLang="en-US" sz="2400" dirty="0"/>
          </a:p>
        </p:txBody>
      </p:sp>
      <p:sp>
        <p:nvSpPr>
          <p:cNvPr id="11" name="文本框 10"/>
          <p:cNvSpPr txBox="1"/>
          <p:nvPr/>
        </p:nvSpPr>
        <p:spPr>
          <a:xfrm>
            <a:off x="1550440" y="1644423"/>
            <a:ext cx="2356834" cy="523220"/>
          </a:xfrm>
          <a:prstGeom prst="rect">
            <a:avLst/>
          </a:prstGeom>
          <a:noFill/>
        </p:spPr>
        <p:txBody>
          <a:bodyPr wrap="square" rtlCol="0">
            <a:spAutoFit/>
          </a:bodyPr>
          <a:lstStyle/>
          <a:p>
            <a:r>
              <a:rPr lang="zh-CN" altLang="en-US" sz="2800" dirty="0" smtClean="0">
                <a:solidFill>
                  <a:srgbClr val="FF0000"/>
                </a:solidFill>
              </a:rPr>
              <a:t>题目解析</a:t>
            </a:r>
            <a:endParaRPr lang="zh-CN" altLang="en-US" sz="2800" dirty="0">
              <a:solidFill>
                <a:srgbClr val="FF0000"/>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5B9BD5"/>
              </a:buClr>
              <a:buFont typeface="Wingdings" panose="05000000000000000000" pitchFamily="2" charset="2"/>
              <a:buNone/>
            </a:pPr>
            <a:r>
              <a:rPr lang="zh-CN" altLang="en-US" sz="2700" dirty="0" smtClean="0">
                <a:solidFill>
                  <a:srgbClr val="000000"/>
                </a:solidFill>
                <a:effectLst>
                  <a:outerShdw blurRad="38100" dist="19050" dir="2700000" algn="tl" rotWithShape="0">
                    <a:srgbClr val="000000">
                      <a:alpha val="40000"/>
                    </a:srgbClr>
                  </a:outerShdw>
                </a:effectLst>
                <a:latin typeface="黑体" panose="02010609060101010101" pitchFamily="49" charset="-122"/>
                <a:ea typeface="黑体" panose="02010609060101010101" pitchFamily="49" charset="-122"/>
                <a:sym typeface="+mn-ea"/>
              </a:rPr>
              <a:t>二、</a:t>
            </a:r>
            <a:r>
              <a:rPr lang="zh-CN" altLang="en-US" sz="2700" dirty="0">
                <a:solidFill>
                  <a:srgbClr val="000000"/>
                </a:solidFill>
                <a:effectLst>
                  <a:outerShdw blurRad="38100" dist="19050" dir="2700000" algn="tl" rotWithShape="0">
                    <a:srgbClr val="000000">
                      <a:alpha val="40000"/>
                    </a:srgbClr>
                  </a:outerShdw>
                </a:effectLst>
                <a:latin typeface="黑体" panose="02010609060101010101" pitchFamily="49" charset="-122"/>
                <a:ea typeface="黑体" panose="02010609060101010101" pitchFamily="49" charset="-122"/>
                <a:sym typeface="+mn-ea"/>
              </a:rPr>
              <a:t>新</a:t>
            </a:r>
            <a:r>
              <a:rPr lang="zh-CN" altLang="en-US" sz="2700" dirty="0" smtClean="0">
                <a:solidFill>
                  <a:srgbClr val="000000"/>
                </a:solidFill>
                <a:effectLst>
                  <a:outerShdw blurRad="38100" dist="19050" dir="2700000" algn="tl" rotWithShape="0">
                    <a:srgbClr val="000000">
                      <a:alpha val="40000"/>
                    </a:srgbClr>
                  </a:outerShdw>
                </a:effectLst>
                <a:latin typeface="黑体" panose="02010609060101010101" pitchFamily="49" charset="-122"/>
                <a:ea typeface="黑体" panose="02010609060101010101" pitchFamily="49" charset="-122"/>
                <a:sym typeface="+mn-ea"/>
              </a:rPr>
              <a:t>课讲解</a:t>
            </a:r>
            <a:endParaRPr lang="zh-CN" altLang="en-US" sz="2700" b="1" dirty="0">
              <a:solidFill>
                <a:srgbClr val="000000"/>
              </a:solidFill>
              <a:latin typeface="黑体" panose="02010609060101010101" pitchFamily="49" charset="-122"/>
              <a:ea typeface="黑体" panose="02010609060101010101" pitchFamily="49" charset="-122"/>
              <a:sym typeface="+mn-ea"/>
            </a:endParaRPr>
          </a:p>
          <a:p>
            <a:pPr>
              <a:buClr>
                <a:srgbClr val="5B9BD5"/>
              </a:buClr>
            </a:pPr>
            <a:endParaRPr lang="zh-CN" altLang="en-US" dirty="0">
              <a:solidFill>
                <a:srgbClr val="000000"/>
              </a:solidFill>
            </a:endParaRPr>
          </a:p>
        </p:txBody>
      </p:sp>
      <p:sp>
        <p:nvSpPr>
          <p:cNvPr id="3" name="TextBox 4"/>
          <p:cNvSpPr txBox="1">
            <a:spLocks noChangeArrowheads="1"/>
          </p:cNvSpPr>
          <p:nvPr/>
        </p:nvSpPr>
        <p:spPr bwMode="auto">
          <a:xfrm>
            <a:off x="4288664" y="2203867"/>
            <a:ext cx="7547020" cy="394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800" dirty="0">
                <a:solidFill>
                  <a:srgbClr val="FF0000"/>
                </a:solidFill>
                <a:latin typeface="+mj-ea"/>
                <a:ea typeface="+mj-ea"/>
              </a:rPr>
              <a:t>刘禹锡</a:t>
            </a:r>
            <a:r>
              <a:rPr lang="en-US" altLang="zh-CN" sz="2800" dirty="0">
                <a:latin typeface="+mj-ea"/>
                <a:ea typeface="+mj-ea"/>
              </a:rPr>
              <a:t>(772—842)</a:t>
            </a:r>
            <a:r>
              <a:rPr lang="zh-CN" altLang="en-US" sz="2800" dirty="0">
                <a:latin typeface="+mj-ea"/>
                <a:ea typeface="+mj-ea"/>
              </a:rPr>
              <a:t>，字</a:t>
            </a:r>
            <a:r>
              <a:rPr lang="zh-CN" altLang="en-US" sz="2800" dirty="0">
                <a:solidFill>
                  <a:srgbClr val="FF0000"/>
                </a:solidFill>
                <a:latin typeface="+mj-ea"/>
                <a:ea typeface="+mj-ea"/>
              </a:rPr>
              <a:t>梦得</a:t>
            </a:r>
            <a:r>
              <a:rPr lang="zh-CN" altLang="en-US" sz="2800" dirty="0">
                <a:latin typeface="+mj-ea"/>
                <a:ea typeface="+mj-ea"/>
              </a:rPr>
              <a:t>，洛阳</a:t>
            </a:r>
            <a:r>
              <a:rPr lang="en-US" altLang="zh-CN" sz="2800" dirty="0">
                <a:latin typeface="+mj-ea"/>
                <a:ea typeface="+mj-ea"/>
              </a:rPr>
              <a:t>(</a:t>
            </a:r>
            <a:r>
              <a:rPr lang="zh-CN" altLang="en-US" sz="2800" dirty="0">
                <a:latin typeface="+mj-ea"/>
                <a:ea typeface="+mj-ea"/>
              </a:rPr>
              <a:t>今河南洛阳</a:t>
            </a:r>
            <a:r>
              <a:rPr lang="en-US" altLang="zh-CN" sz="2800" dirty="0">
                <a:latin typeface="+mj-ea"/>
                <a:ea typeface="+mj-ea"/>
              </a:rPr>
              <a:t>)</a:t>
            </a:r>
            <a:r>
              <a:rPr lang="zh-CN" altLang="en-US" sz="2800" dirty="0">
                <a:latin typeface="+mj-ea"/>
                <a:ea typeface="+mj-ea"/>
              </a:rPr>
              <a:t>人。</a:t>
            </a:r>
            <a:r>
              <a:rPr lang="zh-CN" altLang="en-US" sz="2800" dirty="0">
                <a:solidFill>
                  <a:srgbClr val="FF0000"/>
                </a:solidFill>
                <a:latin typeface="+mj-ea"/>
                <a:ea typeface="+mj-ea"/>
              </a:rPr>
              <a:t>唐代文学家，有“诗豪”之称。</a:t>
            </a:r>
            <a:r>
              <a:rPr lang="zh-CN" altLang="en-US" sz="2800" dirty="0">
                <a:latin typeface="+mj-ea"/>
                <a:ea typeface="+mj-ea"/>
              </a:rPr>
              <a:t>曾任太子宾客，</a:t>
            </a:r>
            <a:r>
              <a:rPr lang="zh-CN" altLang="en-US" sz="2800" dirty="0">
                <a:solidFill>
                  <a:srgbClr val="FF0000"/>
                </a:solidFill>
                <a:latin typeface="+mj-ea"/>
                <a:ea typeface="+mj-ea"/>
              </a:rPr>
              <a:t>世称刘宾客</a:t>
            </a:r>
            <a:r>
              <a:rPr lang="zh-CN" altLang="en-US" sz="2800" dirty="0">
                <a:latin typeface="+mj-ea"/>
                <a:ea typeface="+mj-ea"/>
              </a:rPr>
              <a:t>。刘禹锡的咏史诗十分为人称道。这些诗以精炼的文字和意象，表现他阅尽沧桑后的沉思。他的散文长于说理，著有</a:t>
            </a:r>
            <a:r>
              <a:rPr lang="en-US" altLang="zh-CN" sz="2800" dirty="0">
                <a:latin typeface="+mj-ea"/>
                <a:ea typeface="+mj-ea"/>
              </a:rPr>
              <a:t>《</a:t>
            </a:r>
            <a:r>
              <a:rPr lang="zh-CN" altLang="en-US" sz="2800" dirty="0">
                <a:latin typeface="+mj-ea"/>
                <a:ea typeface="+mj-ea"/>
              </a:rPr>
              <a:t>刘梦得文集</a:t>
            </a:r>
            <a:r>
              <a:rPr lang="en-US" altLang="zh-CN" sz="2800" dirty="0">
                <a:latin typeface="+mj-ea"/>
                <a:ea typeface="+mj-ea"/>
              </a:rPr>
              <a:t>》</a:t>
            </a:r>
            <a:r>
              <a:rPr lang="zh-CN" altLang="en-US" sz="2800" dirty="0">
                <a:latin typeface="+mj-ea"/>
                <a:ea typeface="+mj-ea"/>
              </a:rPr>
              <a:t>。</a:t>
            </a:r>
            <a:endParaRPr lang="zh-CN" altLang="en-US" sz="2800" dirty="0">
              <a:latin typeface="+mj-ea"/>
              <a:ea typeface="+mj-ea"/>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rcRect l="5234" t="5527" r="4247" b="3737"/>
          <a:stretch>
            <a:fillRect/>
          </a:stretch>
        </p:blipFill>
        <p:spPr bwMode="auto">
          <a:xfrm>
            <a:off x="919565" y="2677307"/>
            <a:ext cx="2596367" cy="3266248"/>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15683" y="1712889"/>
            <a:ext cx="2004129" cy="523220"/>
          </a:xfrm>
          <a:prstGeom prst="rect">
            <a:avLst/>
          </a:prstGeom>
          <a:noFill/>
        </p:spPr>
        <p:txBody>
          <a:bodyPr wrap="square" rtlCol="0">
            <a:spAutoFit/>
          </a:bodyPr>
          <a:lstStyle/>
          <a:p>
            <a:r>
              <a:rPr lang="zh-CN" altLang="en-US" sz="2800" dirty="0" smtClean="0">
                <a:solidFill>
                  <a:srgbClr val="FF0000"/>
                </a:solidFill>
              </a:rPr>
              <a:t>作者简介</a:t>
            </a:r>
            <a:endParaRPr lang="zh-CN" altLang="en-US" sz="2800" dirty="0">
              <a:solidFill>
                <a:srgbClr val="FF0000"/>
              </a:soli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二、</a:t>
            </a:r>
            <a:r>
              <a:rPr lang="zh-CN" altLang="en-US" sz="2700"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新</a:t>
            </a: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课讲解</a:t>
            </a:r>
            <a:endParaRPr lang="zh-CN" altLang="en-US" sz="2700" b="1" kern="1200" baseline="0" dirty="0">
              <a:latin typeface="黑体" panose="02010609060101010101" pitchFamily="49" charset="-122"/>
              <a:ea typeface="黑体" panose="02010609060101010101" pitchFamily="49" charset="-122"/>
              <a:cs typeface="+mn-cs"/>
              <a:sym typeface="+mn-ea"/>
            </a:endParaRPr>
          </a:p>
          <a:p>
            <a:endParaRPr lang="zh-CN" altLang="en-US" dirty="0"/>
          </a:p>
        </p:txBody>
      </p:sp>
      <p:sp>
        <p:nvSpPr>
          <p:cNvPr id="2" name="矩形 1"/>
          <p:cNvSpPr/>
          <p:nvPr/>
        </p:nvSpPr>
        <p:spPr>
          <a:xfrm>
            <a:off x="553792" y="2526662"/>
            <a:ext cx="10547797" cy="2862322"/>
          </a:xfrm>
          <a:prstGeom prst="rect">
            <a:avLst/>
          </a:prstGeom>
        </p:spPr>
        <p:txBody>
          <a:bodyPr wrap="square">
            <a:spAutoFit/>
          </a:bodyPr>
          <a:lstStyle/>
          <a:p>
            <a:pPr>
              <a:lnSpc>
                <a:spcPct val="150000"/>
              </a:lnSpc>
            </a:pPr>
            <a:r>
              <a:rPr lang="en-US" altLang="zh-CN" sz="2400" kern="100" dirty="0" smtClean="0">
                <a:latin typeface="+mj-ea"/>
                <a:ea typeface="+mj-ea"/>
              </a:rPr>
              <a:t>       </a:t>
            </a:r>
            <a:r>
              <a:rPr lang="zh-CN" altLang="zh-CN" sz="2400" kern="100" dirty="0" smtClean="0">
                <a:latin typeface="+mj-ea"/>
                <a:ea typeface="+mj-ea"/>
              </a:rPr>
              <a:t>唐敬宗</a:t>
            </a:r>
            <a:r>
              <a:rPr lang="zh-CN" altLang="zh-CN" sz="2400" kern="100" dirty="0">
                <a:latin typeface="+mj-ea"/>
                <a:ea typeface="+mj-ea"/>
              </a:rPr>
              <a:t>宝历二年（</a:t>
            </a:r>
            <a:r>
              <a:rPr lang="en-US" altLang="zh-CN" sz="2400" kern="100" dirty="0">
                <a:latin typeface="+mj-ea"/>
                <a:ea typeface="+mj-ea"/>
              </a:rPr>
              <a:t>826</a:t>
            </a:r>
            <a:r>
              <a:rPr lang="zh-CN" altLang="zh-CN" sz="2400" kern="100" dirty="0">
                <a:latin typeface="+mj-ea"/>
                <a:ea typeface="+mj-ea"/>
              </a:rPr>
              <a:t>），刘禹锡罢和州刺史任返洛阳，同时白居易从苏州归洛，两位诗人在扬州相逢。白居易在筵席上写了一首</a:t>
            </a:r>
            <a:r>
              <a:rPr lang="zh-CN" altLang="zh-CN" sz="2400" kern="100" dirty="0" smtClean="0">
                <a:latin typeface="+mj-ea"/>
                <a:ea typeface="+mj-ea"/>
              </a:rPr>
              <a:t>诗</a:t>
            </a:r>
            <a:r>
              <a:rPr lang="zh-CN" altLang="en-US" sz="2400" dirty="0">
                <a:latin typeface="+mj-ea"/>
                <a:ea typeface="+mj-ea"/>
              </a:rPr>
              <a:t>《醉赠刘二十八使君》</a:t>
            </a:r>
            <a:r>
              <a:rPr lang="zh-CN" altLang="zh-CN" sz="2400" kern="100" dirty="0" smtClean="0">
                <a:latin typeface="+mj-ea"/>
                <a:ea typeface="+mj-ea"/>
              </a:rPr>
              <a:t>相赠</a:t>
            </a:r>
            <a:r>
              <a:rPr lang="zh-CN" altLang="en-US" sz="2400" kern="100" dirty="0" smtClean="0">
                <a:latin typeface="+mj-ea"/>
                <a:ea typeface="+mj-ea"/>
              </a:rPr>
              <a:t>，</a:t>
            </a:r>
            <a:r>
              <a:rPr lang="zh-CN" altLang="en-US" sz="2400" dirty="0">
                <a:latin typeface="+mj-ea"/>
                <a:ea typeface="+mj-ea"/>
              </a:rPr>
              <a:t>为刘禹锡长期被贬的不幸遭遇鸣不平</a:t>
            </a:r>
            <a:r>
              <a:rPr lang="zh-CN" altLang="en-US" sz="2400" dirty="0" smtClean="0">
                <a:latin typeface="+mj-ea"/>
                <a:ea typeface="+mj-ea"/>
              </a:rPr>
              <a:t>。</a:t>
            </a:r>
            <a:r>
              <a:rPr lang="en-US" altLang="zh-CN" sz="2400" kern="100" dirty="0" smtClean="0">
                <a:latin typeface="+mj-ea"/>
                <a:ea typeface="+mj-ea"/>
              </a:rPr>
              <a:t>            </a:t>
            </a:r>
            <a:endParaRPr lang="zh-CN" altLang="zh-CN" sz="2400" kern="100" dirty="0">
              <a:latin typeface="+mj-ea"/>
              <a:ea typeface="+mj-ea"/>
            </a:endParaRPr>
          </a:p>
          <a:p>
            <a:pPr>
              <a:lnSpc>
                <a:spcPct val="150000"/>
              </a:lnSpc>
            </a:pPr>
            <a:r>
              <a:rPr lang="zh-CN" altLang="en-US" sz="2400" dirty="0" smtClean="0">
                <a:latin typeface="+mj-ea"/>
                <a:ea typeface="+mj-ea"/>
              </a:rPr>
              <a:t>        刘禹锡</a:t>
            </a:r>
            <a:r>
              <a:rPr lang="zh-CN" altLang="en-US" sz="2400" dirty="0">
                <a:latin typeface="+mj-ea"/>
                <a:ea typeface="+mj-ea"/>
              </a:rPr>
              <a:t>回忆往事，感慨万千，就写了</a:t>
            </a:r>
            <a:r>
              <a:rPr lang="zh-CN" altLang="en-US" sz="2400" dirty="0" smtClean="0">
                <a:latin typeface="+mj-ea"/>
                <a:ea typeface="+mj-ea"/>
              </a:rPr>
              <a:t>《酬乐天扬州初逢席上见赠》</a:t>
            </a:r>
            <a:r>
              <a:rPr lang="zh-CN" altLang="en-US" sz="2400" dirty="0">
                <a:latin typeface="+mj-ea"/>
                <a:ea typeface="+mj-ea"/>
              </a:rPr>
              <a:t>这首诗，答谢白居易</a:t>
            </a:r>
            <a:r>
              <a:rPr lang="zh-CN" altLang="en-US" sz="2400" dirty="0" smtClean="0">
                <a:latin typeface="+mj-ea"/>
                <a:ea typeface="+mj-ea"/>
              </a:rPr>
              <a:t>。</a:t>
            </a:r>
            <a:endParaRPr lang="zh-CN" altLang="en-US" sz="2400" dirty="0">
              <a:latin typeface="+mj-ea"/>
              <a:ea typeface="+mj-ea"/>
            </a:endParaRPr>
          </a:p>
        </p:txBody>
      </p:sp>
      <p:sp>
        <p:nvSpPr>
          <p:cNvPr id="3" name="文本框 2"/>
          <p:cNvSpPr txBox="1"/>
          <p:nvPr/>
        </p:nvSpPr>
        <p:spPr>
          <a:xfrm>
            <a:off x="1146219" y="1642833"/>
            <a:ext cx="2421229" cy="523220"/>
          </a:xfrm>
          <a:prstGeom prst="rect">
            <a:avLst/>
          </a:prstGeom>
          <a:noFill/>
        </p:spPr>
        <p:txBody>
          <a:bodyPr wrap="square" rtlCol="0">
            <a:spAutoFit/>
          </a:bodyPr>
          <a:lstStyle/>
          <a:p>
            <a:r>
              <a:rPr lang="zh-CN" altLang="en-US" sz="2800" dirty="0" smtClean="0">
                <a:solidFill>
                  <a:srgbClr val="FF0000"/>
                </a:solidFill>
              </a:rPr>
              <a:t>写作背景</a:t>
            </a:r>
            <a:endParaRPr lang="zh-CN" altLang="en-US" sz="2800" dirty="0">
              <a:solidFill>
                <a:srgbClr val="FF0000"/>
              </a:solidFill>
            </a:endParaRPr>
          </a:p>
        </p:txBody>
      </p:sp>
    </p:spTree>
    <p:custDataLst>
      <p:tags r:id="rId2"/>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二、</a:t>
            </a:r>
            <a:r>
              <a:rPr lang="zh-CN" altLang="en-US" sz="2700"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新</a:t>
            </a: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课讲解</a:t>
            </a:r>
            <a:endParaRPr lang="zh-CN" altLang="en-US" sz="2700" b="1" kern="1200" baseline="0" dirty="0">
              <a:latin typeface="黑体" panose="02010609060101010101" pitchFamily="49" charset="-122"/>
              <a:ea typeface="黑体" panose="02010609060101010101" pitchFamily="49" charset="-122"/>
              <a:cs typeface="+mn-cs"/>
              <a:sym typeface="+mn-ea"/>
            </a:endParaRPr>
          </a:p>
          <a:p>
            <a:endParaRPr lang="zh-CN" altLang="en-US" dirty="0"/>
          </a:p>
        </p:txBody>
      </p:sp>
      <p:sp>
        <p:nvSpPr>
          <p:cNvPr id="2" name="文本框 1"/>
          <p:cNvSpPr txBox="1"/>
          <p:nvPr/>
        </p:nvSpPr>
        <p:spPr>
          <a:xfrm>
            <a:off x="734095" y="1558343"/>
            <a:ext cx="5306096" cy="523220"/>
          </a:xfrm>
          <a:prstGeom prst="rect">
            <a:avLst/>
          </a:prstGeom>
          <a:noFill/>
        </p:spPr>
        <p:txBody>
          <a:bodyPr wrap="square" rtlCol="0">
            <a:spAutoFit/>
          </a:bodyPr>
          <a:lstStyle/>
          <a:p>
            <a:r>
              <a:rPr lang="zh-CN" altLang="en-US" sz="2800" dirty="0" smtClean="0">
                <a:solidFill>
                  <a:srgbClr val="FF0000"/>
                </a:solidFill>
              </a:rPr>
              <a:t>朗读诗歌</a:t>
            </a:r>
            <a:endParaRPr lang="zh-CN" altLang="en-US" sz="2800" dirty="0">
              <a:solidFill>
                <a:srgbClr val="FF0000"/>
              </a:solidFill>
            </a:endParaRPr>
          </a:p>
        </p:txBody>
      </p:sp>
      <p:sp>
        <p:nvSpPr>
          <p:cNvPr id="4" name="Rectangle 4"/>
          <p:cNvSpPr txBox="1">
            <a:spLocks noChangeArrowheads="1"/>
          </p:cNvSpPr>
          <p:nvPr/>
        </p:nvSpPr>
        <p:spPr bwMode="auto">
          <a:xfrm>
            <a:off x="2828918" y="1819953"/>
            <a:ext cx="8175625" cy="4678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dirty="0" smtClean="0"/>
              <a:t>          </a:t>
            </a:r>
            <a:r>
              <a:rPr lang="zh-CN" altLang="zh-CN" dirty="0" smtClean="0"/>
              <a:t>酬</a:t>
            </a:r>
            <a:r>
              <a:rPr lang="zh-CN" altLang="zh-CN" dirty="0"/>
              <a:t>乐天扬州初逢席上见</a:t>
            </a:r>
            <a:r>
              <a:rPr lang="zh-CN" altLang="zh-CN" dirty="0" smtClean="0"/>
              <a:t>赠</a:t>
            </a:r>
            <a:endParaRPr lang="en-US" altLang="zh-CN" dirty="0" smtClean="0"/>
          </a:p>
          <a:p>
            <a:pPr marL="0" indent="0">
              <a:lnSpc>
                <a:spcPct val="150000"/>
              </a:lnSpc>
              <a:buNone/>
            </a:pPr>
            <a:r>
              <a:rPr lang="zh-CN" altLang="en-US" dirty="0" smtClean="0">
                <a:latin typeface="+mj-ea"/>
                <a:ea typeface="+mj-ea"/>
              </a:rPr>
              <a:t>                       刘禹锡</a:t>
            </a:r>
            <a:endParaRPr lang="en-US" altLang="zh-CN" dirty="0" smtClean="0">
              <a:latin typeface="+mj-ea"/>
              <a:ea typeface="+mj-ea"/>
            </a:endParaRPr>
          </a:p>
          <a:p>
            <a:pPr marL="0" indent="0">
              <a:lnSpc>
                <a:spcPct val="150000"/>
              </a:lnSpc>
              <a:buNone/>
            </a:pPr>
            <a:r>
              <a:rPr lang="zh-CN" altLang="en-US" dirty="0" smtClean="0">
                <a:latin typeface="+mj-ea"/>
                <a:ea typeface="+mj-ea"/>
              </a:rPr>
              <a:t>巴山</a:t>
            </a:r>
            <a:r>
              <a:rPr lang="zh-CN" altLang="zh-CN" dirty="0" smtClean="0">
                <a:latin typeface="+mj-ea"/>
                <a:ea typeface="+mj-ea"/>
              </a:rPr>
              <a:t>/</a:t>
            </a:r>
            <a:r>
              <a:rPr lang="zh-CN" altLang="en-US" dirty="0" smtClean="0">
                <a:latin typeface="+mj-ea"/>
                <a:ea typeface="+mj-ea"/>
              </a:rPr>
              <a:t>楚水</a:t>
            </a:r>
            <a:r>
              <a:rPr lang="zh-CN" altLang="zh-CN" dirty="0" smtClean="0">
                <a:latin typeface="+mj-ea"/>
                <a:ea typeface="+mj-ea"/>
              </a:rPr>
              <a:t>/</a:t>
            </a:r>
            <a:r>
              <a:rPr lang="zh-CN" altLang="en-US" dirty="0" smtClean="0">
                <a:latin typeface="+mj-ea"/>
                <a:ea typeface="+mj-ea"/>
              </a:rPr>
              <a:t>凄凉地，二十三年</a:t>
            </a:r>
            <a:r>
              <a:rPr lang="zh-CN" altLang="zh-CN" dirty="0" smtClean="0">
                <a:latin typeface="+mj-ea"/>
                <a:ea typeface="+mj-ea"/>
              </a:rPr>
              <a:t>/</a:t>
            </a:r>
            <a:r>
              <a:rPr lang="zh-CN" altLang="en-US" dirty="0" smtClean="0">
                <a:latin typeface="+mj-ea"/>
                <a:ea typeface="+mj-ea"/>
              </a:rPr>
              <a:t>弃置</a:t>
            </a:r>
            <a:r>
              <a:rPr lang="zh-CN" altLang="zh-CN" dirty="0" smtClean="0">
                <a:latin typeface="+mj-ea"/>
                <a:ea typeface="+mj-ea"/>
              </a:rPr>
              <a:t>/</a:t>
            </a:r>
            <a:r>
              <a:rPr lang="zh-CN" altLang="en-US" dirty="0" smtClean="0">
                <a:latin typeface="+mj-ea"/>
                <a:ea typeface="+mj-ea"/>
              </a:rPr>
              <a:t>身。</a:t>
            </a:r>
            <a:endParaRPr lang="en-US" altLang="zh-CN" dirty="0" smtClean="0">
              <a:latin typeface="+mj-ea"/>
              <a:ea typeface="+mj-ea"/>
            </a:endParaRPr>
          </a:p>
          <a:p>
            <a:pPr marL="0" indent="0">
              <a:lnSpc>
                <a:spcPct val="150000"/>
              </a:lnSpc>
              <a:buNone/>
            </a:pPr>
            <a:r>
              <a:rPr lang="zh-CN" altLang="en-US" dirty="0" smtClean="0">
                <a:latin typeface="+mj-ea"/>
                <a:ea typeface="+mj-ea"/>
              </a:rPr>
              <a:t>怀旧</a:t>
            </a:r>
            <a:r>
              <a:rPr lang="zh-CN" altLang="zh-CN" dirty="0" smtClean="0">
                <a:latin typeface="+mj-ea"/>
                <a:ea typeface="+mj-ea"/>
              </a:rPr>
              <a:t>/</a:t>
            </a:r>
            <a:r>
              <a:rPr lang="zh-CN" altLang="en-US" dirty="0" smtClean="0">
                <a:latin typeface="+mj-ea"/>
                <a:ea typeface="+mj-ea"/>
              </a:rPr>
              <a:t>空吟</a:t>
            </a:r>
            <a:r>
              <a:rPr lang="zh-CN" altLang="zh-CN" dirty="0" smtClean="0">
                <a:latin typeface="+mj-ea"/>
                <a:ea typeface="+mj-ea"/>
              </a:rPr>
              <a:t>/</a:t>
            </a:r>
            <a:r>
              <a:rPr lang="zh-CN" altLang="en-US" dirty="0" smtClean="0">
                <a:latin typeface="+mj-ea"/>
                <a:ea typeface="+mj-ea"/>
              </a:rPr>
              <a:t>闻笛赋，到乡</a:t>
            </a:r>
            <a:r>
              <a:rPr lang="zh-CN" altLang="zh-CN" dirty="0" smtClean="0">
                <a:latin typeface="+mj-ea"/>
                <a:ea typeface="+mj-ea"/>
              </a:rPr>
              <a:t>/</a:t>
            </a:r>
            <a:r>
              <a:rPr lang="zh-CN" altLang="en-US" dirty="0" smtClean="0">
                <a:latin typeface="+mj-ea"/>
                <a:ea typeface="+mj-ea"/>
              </a:rPr>
              <a:t>翻似</a:t>
            </a:r>
            <a:r>
              <a:rPr lang="zh-CN" altLang="zh-CN" dirty="0" smtClean="0">
                <a:latin typeface="+mj-ea"/>
                <a:ea typeface="+mj-ea"/>
              </a:rPr>
              <a:t>/</a:t>
            </a:r>
            <a:r>
              <a:rPr lang="zh-CN" altLang="en-US" dirty="0" smtClean="0">
                <a:latin typeface="+mj-ea"/>
                <a:ea typeface="+mj-ea"/>
              </a:rPr>
              <a:t>烂柯人。</a:t>
            </a:r>
            <a:endParaRPr lang="zh-CN" altLang="en-US" dirty="0" smtClean="0">
              <a:latin typeface="+mj-ea"/>
              <a:ea typeface="+mj-ea"/>
            </a:endParaRPr>
          </a:p>
          <a:p>
            <a:pPr marL="0" indent="0">
              <a:lnSpc>
                <a:spcPct val="150000"/>
              </a:lnSpc>
              <a:buNone/>
            </a:pPr>
            <a:r>
              <a:rPr lang="zh-CN" altLang="en-US" dirty="0" smtClean="0">
                <a:latin typeface="+mj-ea"/>
                <a:ea typeface="+mj-ea"/>
              </a:rPr>
              <a:t>沉舟</a:t>
            </a:r>
            <a:r>
              <a:rPr lang="zh-CN" altLang="zh-CN" dirty="0" smtClean="0">
                <a:latin typeface="+mj-ea"/>
                <a:ea typeface="+mj-ea"/>
              </a:rPr>
              <a:t>/</a:t>
            </a:r>
            <a:r>
              <a:rPr lang="zh-CN" altLang="en-US" dirty="0" smtClean="0">
                <a:latin typeface="+mj-ea"/>
                <a:ea typeface="+mj-ea"/>
              </a:rPr>
              <a:t>侧畔</a:t>
            </a:r>
            <a:r>
              <a:rPr lang="zh-CN" altLang="zh-CN" dirty="0" smtClean="0">
                <a:latin typeface="+mj-ea"/>
                <a:ea typeface="+mj-ea"/>
              </a:rPr>
              <a:t>/</a:t>
            </a:r>
            <a:r>
              <a:rPr lang="zh-CN" altLang="en-US" dirty="0" smtClean="0">
                <a:latin typeface="+mj-ea"/>
                <a:ea typeface="+mj-ea"/>
              </a:rPr>
              <a:t>千帆过，病树</a:t>
            </a:r>
            <a:r>
              <a:rPr lang="zh-CN" altLang="zh-CN" dirty="0" smtClean="0">
                <a:latin typeface="+mj-ea"/>
                <a:ea typeface="+mj-ea"/>
              </a:rPr>
              <a:t>/</a:t>
            </a:r>
            <a:r>
              <a:rPr lang="zh-CN" altLang="en-US" dirty="0" smtClean="0">
                <a:latin typeface="+mj-ea"/>
                <a:ea typeface="+mj-ea"/>
              </a:rPr>
              <a:t>前头</a:t>
            </a:r>
            <a:r>
              <a:rPr lang="zh-CN" altLang="zh-CN" dirty="0" smtClean="0">
                <a:latin typeface="+mj-ea"/>
                <a:ea typeface="+mj-ea"/>
              </a:rPr>
              <a:t>/</a:t>
            </a:r>
            <a:r>
              <a:rPr lang="zh-CN" altLang="en-US" dirty="0" smtClean="0">
                <a:latin typeface="+mj-ea"/>
                <a:ea typeface="+mj-ea"/>
              </a:rPr>
              <a:t>万木春。</a:t>
            </a:r>
            <a:endParaRPr lang="zh-CN" altLang="en-US" dirty="0" smtClean="0">
              <a:latin typeface="+mj-ea"/>
              <a:ea typeface="+mj-ea"/>
            </a:endParaRPr>
          </a:p>
          <a:p>
            <a:pPr marL="0" indent="0">
              <a:lnSpc>
                <a:spcPct val="150000"/>
              </a:lnSpc>
              <a:buNone/>
            </a:pPr>
            <a:r>
              <a:rPr lang="zh-CN" altLang="en-US" dirty="0" smtClean="0">
                <a:latin typeface="+mj-ea"/>
                <a:ea typeface="+mj-ea"/>
              </a:rPr>
              <a:t>今日</a:t>
            </a:r>
            <a:r>
              <a:rPr lang="zh-CN" altLang="zh-CN" dirty="0" smtClean="0">
                <a:latin typeface="+mj-ea"/>
                <a:ea typeface="+mj-ea"/>
              </a:rPr>
              <a:t>/</a:t>
            </a:r>
            <a:r>
              <a:rPr lang="zh-CN" altLang="en-US" dirty="0" smtClean="0">
                <a:latin typeface="+mj-ea"/>
                <a:ea typeface="+mj-ea"/>
              </a:rPr>
              <a:t>听君</a:t>
            </a:r>
            <a:r>
              <a:rPr lang="zh-CN" altLang="zh-CN" dirty="0" smtClean="0">
                <a:latin typeface="+mj-ea"/>
                <a:ea typeface="+mj-ea"/>
              </a:rPr>
              <a:t>/</a:t>
            </a:r>
            <a:r>
              <a:rPr lang="zh-CN" altLang="en-US" dirty="0" smtClean="0">
                <a:latin typeface="+mj-ea"/>
                <a:ea typeface="+mj-ea"/>
              </a:rPr>
              <a:t>歌一曲，暂凭</a:t>
            </a:r>
            <a:r>
              <a:rPr lang="zh-CN" altLang="zh-CN" dirty="0" smtClean="0">
                <a:latin typeface="+mj-ea"/>
                <a:ea typeface="+mj-ea"/>
              </a:rPr>
              <a:t>/</a:t>
            </a:r>
            <a:r>
              <a:rPr lang="zh-CN" altLang="en-US" dirty="0" smtClean="0">
                <a:latin typeface="+mj-ea"/>
                <a:ea typeface="+mj-ea"/>
              </a:rPr>
              <a:t>杯酒</a:t>
            </a:r>
            <a:r>
              <a:rPr lang="zh-CN" altLang="zh-CN" dirty="0" smtClean="0">
                <a:latin typeface="+mj-ea"/>
                <a:ea typeface="+mj-ea"/>
              </a:rPr>
              <a:t>/</a:t>
            </a:r>
            <a:r>
              <a:rPr lang="zh-CN" altLang="en-US" dirty="0" smtClean="0">
                <a:latin typeface="+mj-ea"/>
                <a:ea typeface="+mj-ea"/>
              </a:rPr>
              <a:t>长精神。</a:t>
            </a:r>
            <a:endParaRPr lang="en-US" altLang="zh-CN" sz="2800" b="1" dirty="0" smtClean="0">
              <a:solidFill>
                <a:srgbClr val="0066FF"/>
              </a:solidFill>
              <a:latin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二、</a:t>
            </a:r>
            <a:r>
              <a:rPr lang="zh-CN" altLang="en-US" sz="2700"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新</a:t>
            </a: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课讲解</a:t>
            </a:r>
            <a:endParaRPr lang="zh-CN" altLang="en-US" sz="2700" b="1" kern="1200" baseline="0" dirty="0">
              <a:latin typeface="黑体" panose="02010609060101010101" pitchFamily="49" charset="-122"/>
              <a:ea typeface="黑体" panose="02010609060101010101" pitchFamily="49" charset="-122"/>
              <a:cs typeface="+mn-cs"/>
              <a:sym typeface="+mn-ea"/>
            </a:endParaRPr>
          </a:p>
          <a:p>
            <a:endParaRPr lang="zh-CN" altLang="en-US" dirty="0"/>
          </a:p>
        </p:txBody>
      </p:sp>
      <p:sp>
        <p:nvSpPr>
          <p:cNvPr id="2" name="文本框 1"/>
          <p:cNvSpPr txBox="1"/>
          <p:nvPr/>
        </p:nvSpPr>
        <p:spPr>
          <a:xfrm>
            <a:off x="1712890" y="1594588"/>
            <a:ext cx="2511380" cy="523220"/>
          </a:xfrm>
          <a:prstGeom prst="rect">
            <a:avLst/>
          </a:prstGeom>
          <a:noFill/>
        </p:spPr>
        <p:txBody>
          <a:bodyPr wrap="square" rtlCol="0">
            <a:spAutoFit/>
          </a:bodyPr>
          <a:lstStyle/>
          <a:p>
            <a:r>
              <a:rPr lang="zh-CN" altLang="en-US" sz="2800" dirty="0" smtClean="0">
                <a:solidFill>
                  <a:srgbClr val="FF0000"/>
                </a:solidFill>
              </a:rPr>
              <a:t>感知诗意</a:t>
            </a:r>
            <a:endParaRPr lang="zh-CN" altLang="en-US" sz="2800" dirty="0">
              <a:solidFill>
                <a:srgbClr val="FF0000"/>
              </a:solidFill>
            </a:endParaRPr>
          </a:p>
        </p:txBody>
      </p:sp>
      <p:sp>
        <p:nvSpPr>
          <p:cNvPr id="4" name="Text Box 7"/>
          <p:cNvSpPr txBox="1">
            <a:spLocks noChangeArrowheads="1"/>
          </p:cNvSpPr>
          <p:nvPr/>
        </p:nvSpPr>
        <p:spPr bwMode="auto">
          <a:xfrm>
            <a:off x="-383033" y="2397974"/>
            <a:ext cx="7481887" cy="113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2400" dirty="0">
                <a:latin typeface="+mj-ea"/>
                <a:ea typeface="+mj-ea"/>
              </a:rPr>
              <a:t>巴山楚水凄凉地，二十三年弃置身。</a:t>
            </a:r>
            <a:endParaRPr lang="zh-CN" altLang="en-US" sz="2400" dirty="0">
              <a:latin typeface="+mj-ea"/>
              <a:ea typeface="+mj-ea"/>
            </a:endParaRPr>
          </a:p>
          <a:p>
            <a:pPr algn="ctr" eaLnBrk="1" hangingPunct="1">
              <a:lnSpc>
                <a:spcPct val="150000"/>
              </a:lnSpc>
            </a:pPr>
            <a:r>
              <a:rPr lang="zh-CN" altLang="en-US" sz="2400" dirty="0">
                <a:latin typeface="+mj-ea"/>
                <a:ea typeface="+mj-ea"/>
              </a:rPr>
              <a:t>怀旧空吟闻笛赋，到乡翻似烂柯人。</a:t>
            </a:r>
            <a:endParaRPr lang="zh-CN" altLang="en-US" sz="2400" dirty="0">
              <a:latin typeface="+mj-ea"/>
              <a:ea typeface="+mj-ea"/>
            </a:endParaRPr>
          </a:p>
        </p:txBody>
      </p:sp>
      <p:sp>
        <p:nvSpPr>
          <p:cNvPr id="3" name="文本框 2"/>
          <p:cNvSpPr txBox="1"/>
          <p:nvPr/>
        </p:nvSpPr>
        <p:spPr>
          <a:xfrm>
            <a:off x="5927242" y="2397974"/>
            <a:ext cx="5947077" cy="1753235"/>
          </a:xfrm>
          <a:prstGeom prst="rect">
            <a:avLst/>
          </a:prstGeom>
          <a:noFill/>
        </p:spPr>
        <p:txBody>
          <a:bodyPr wrap="square" rtlCol="0">
            <a:spAutoFit/>
          </a:bodyPr>
          <a:lstStyle/>
          <a:p>
            <a:pPr>
              <a:lnSpc>
                <a:spcPct val="150000"/>
              </a:lnSpc>
            </a:pPr>
            <a:r>
              <a:rPr lang="zh-CN" altLang="en-US" sz="2400" dirty="0">
                <a:solidFill>
                  <a:srgbClr val="FF0000"/>
                </a:solidFill>
                <a:latin typeface="+mn-ea"/>
              </a:rPr>
              <a:t>巴山楚水这片荒凉的地方，二十三年来我被弃置</a:t>
            </a:r>
            <a:r>
              <a:rPr lang="en-US" altLang="zh-CN" sz="2400" dirty="0">
                <a:solidFill>
                  <a:srgbClr val="FF0000"/>
                </a:solidFill>
                <a:latin typeface="+mn-ea"/>
              </a:rPr>
              <a:t>(</a:t>
            </a:r>
            <a:r>
              <a:rPr lang="zh-CN" altLang="en-US" sz="2400" dirty="0">
                <a:solidFill>
                  <a:srgbClr val="FF0000"/>
                </a:solidFill>
                <a:latin typeface="+mn-ea"/>
              </a:rPr>
              <a:t>在这里</a:t>
            </a:r>
            <a:r>
              <a:rPr lang="en-US" altLang="zh-CN" sz="2400" dirty="0">
                <a:solidFill>
                  <a:srgbClr val="FF0000"/>
                </a:solidFill>
                <a:latin typeface="+mn-ea"/>
              </a:rPr>
              <a:t>)</a:t>
            </a:r>
            <a:r>
              <a:rPr lang="zh-CN" altLang="en-US" sz="2400" dirty="0">
                <a:solidFill>
                  <a:srgbClr val="FF0000"/>
                </a:solidFill>
                <a:latin typeface="+mn-ea"/>
              </a:rPr>
              <a:t>安身。怀念朋友只能独自吟诵</a:t>
            </a:r>
            <a:r>
              <a:rPr lang="en-US" altLang="zh-CN" sz="2400" dirty="0">
                <a:solidFill>
                  <a:srgbClr val="FF0000"/>
                </a:solidFill>
                <a:latin typeface="+mn-ea"/>
              </a:rPr>
              <a:t>《</a:t>
            </a:r>
            <a:r>
              <a:rPr lang="zh-CN" altLang="en-US" sz="2400" dirty="0">
                <a:solidFill>
                  <a:srgbClr val="FF0000"/>
                </a:solidFill>
                <a:latin typeface="+mn-ea"/>
              </a:rPr>
              <a:t>思旧赋</a:t>
            </a:r>
            <a:r>
              <a:rPr lang="en-US" altLang="zh-CN" sz="2400" dirty="0">
                <a:solidFill>
                  <a:srgbClr val="FF0000"/>
                </a:solidFill>
                <a:latin typeface="+mn-ea"/>
              </a:rPr>
              <a:t>》</a:t>
            </a:r>
            <a:r>
              <a:rPr lang="zh-CN" altLang="en-US" sz="2400" dirty="0">
                <a:solidFill>
                  <a:srgbClr val="FF0000"/>
                </a:solidFill>
                <a:latin typeface="+mn-ea"/>
              </a:rPr>
              <a:t>，回到家乡，好像隔世之人。</a:t>
            </a:r>
            <a:endParaRPr lang="zh-CN" altLang="en-US" sz="2400" dirty="0"/>
          </a:p>
        </p:txBody>
      </p:sp>
      <p:sp>
        <p:nvSpPr>
          <p:cNvPr id="6" name="Text Box 7"/>
          <p:cNvSpPr txBox="1">
            <a:spLocks noChangeArrowheads="1"/>
          </p:cNvSpPr>
          <p:nvPr/>
        </p:nvSpPr>
        <p:spPr bwMode="auto">
          <a:xfrm>
            <a:off x="467060" y="4616580"/>
            <a:ext cx="5781700" cy="113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2400" dirty="0" smtClean="0">
                <a:latin typeface="+mj-ea"/>
                <a:ea typeface="+mj-ea"/>
              </a:rPr>
              <a:t>沉舟侧畔千帆过，病树前头万木春</a:t>
            </a:r>
            <a:r>
              <a:rPr lang="zh-CN" altLang="en-US" sz="2400" dirty="0">
                <a:latin typeface="+mj-ea"/>
                <a:ea typeface="+mj-ea"/>
              </a:rPr>
              <a:t>。</a:t>
            </a:r>
            <a:endParaRPr lang="zh-CN" altLang="en-US" sz="2400" dirty="0">
              <a:latin typeface="+mj-ea"/>
              <a:ea typeface="+mj-ea"/>
            </a:endParaRPr>
          </a:p>
          <a:p>
            <a:pPr algn="ctr" eaLnBrk="1" hangingPunct="1">
              <a:lnSpc>
                <a:spcPct val="150000"/>
              </a:lnSpc>
            </a:pPr>
            <a:r>
              <a:rPr lang="zh-CN" altLang="en-US" sz="2400" dirty="0">
                <a:latin typeface="+mj-ea"/>
                <a:ea typeface="+mj-ea"/>
              </a:rPr>
              <a:t>今日听君歌一曲</a:t>
            </a:r>
            <a:r>
              <a:rPr lang="zh-CN" altLang="en-US" sz="2400" dirty="0" smtClean="0">
                <a:latin typeface="+mj-ea"/>
                <a:ea typeface="+mj-ea"/>
              </a:rPr>
              <a:t>，暂</a:t>
            </a:r>
            <a:r>
              <a:rPr lang="zh-CN" altLang="en-US" sz="2400" dirty="0">
                <a:latin typeface="+mj-ea"/>
                <a:ea typeface="+mj-ea"/>
              </a:rPr>
              <a:t>凭杯酒长精神。</a:t>
            </a:r>
            <a:endParaRPr lang="zh-CN" altLang="en-US" sz="2400" dirty="0">
              <a:latin typeface="+mj-ea"/>
              <a:ea typeface="+mj-ea"/>
            </a:endParaRPr>
          </a:p>
        </p:txBody>
      </p:sp>
      <p:sp>
        <p:nvSpPr>
          <p:cNvPr id="5" name="文本框 4"/>
          <p:cNvSpPr txBox="1"/>
          <p:nvPr/>
        </p:nvSpPr>
        <p:spPr>
          <a:xfrm>
            <a:off x="6088001" y="4558290"/>
            <a:ext cx="5625561" cy="1754326"/>
          </a:xfrm>
          <a:prstGeom prst="rect">
            <a:avLst/>
          </a:prstGeom>
          <a:noFill/>
        </p:spPr>
        <p:txBody>
          <a:bodyPr wrap="square" rtlCol="0">
            <a:spAutoFit/>
          </a:bodyPr>
          <a:lstStyle/>
          <a:p>
            <a:pPr>
              <a:lnSpc>
                <a:spcPct val="150000"/>
              </a:lnSpc>
            </a:pPr>
            <a:r>
              <a:rPr lang="zh-CN" altLang="en-US" sz="2400" dirty="0">
                <a:solidFill>
                  <a:srgbClr val="FF0000"/>
                </a:solidFill>
                <a:latin typeface="+mn-ea"/>
              </a:rPr>
              <a:t>沉船旁边有千万条船驶过，枯树前头有万木争春。今天听你赠歌一曲，暂且借酒来振作起精神吧。</a:t>
            </a:r>
            <a:endParaRPr lang="zh-CN" altLang="en-US" sz="2400"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二、</a:t>
            </a:r>
            <a:r>
              <a:rPr lang="zh-CN" altLang="en-US" sz="2700"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新</a:t>
            </a: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课讲解</a:t>
            </a:r>
            <a:endParaRPr lang="zh-CN" altLang="en-US" sz="2700" b="1" kern="1200" baseline="0" dirty="0">
              <a:latin typeface="黑体" panose="02010609060101010101" pitchFamily="49" charset="-122"/>
              <a:ea typeface="黑体" panose="02010609060101010101" pitchFamily="49" charset="-122"/>
              <a:cs typeface="+mn-cs"/>
              <a:sym typeface="+mn-ea"/>
            </a:endParaRPr>
          </a:p>
          <a:p>
            <a:endParaRPr lang="zh-CN" altLang="en-US" dirty="0"/>
          </a:p>
        </p:txBody>
      </p:sp>
      <p:sp>
        <p:nvSpPr>
          <p:cNvPr id="2" name="文本框 1"/>
          <p:cNvSpPr txBox="1"/>
          <p:nvPr/>
        </p:nvSpPr>
        <p:spPr>
          <a:xfrm>
            <a:off x="1360726" y="1352283"/>
            <a:ext cx="2936383" cy="523220"/>
          </a:xfrm>
          <a:prstGeom prst="rect">
            <a:avLst/>
          </a:prstGeom>
          <a:noFill/>
        </p:spPr>
        <p:txBody>
          <a:bodyPr wrap="square" rtlCol="0">
            <a:spAutoFit/>
          </a:bodyPr>
          <a:lstStyle/>
          <a:p>
            <a:r>
              <a:rPr lang="zh-CN" altLang="en-US" sz="2800" dirty="0" smtClean="0">
                <a:solidFill>
                  <a:srgbClr val="FF0000"/>
                </a:solidFill>
              </a:rPr>
              <a:t>赏析诗歌</a:t>
            </a:r>
            <a:endParaRPr lang="zh-CN" altLang="en-US" sz="2800" dirty="0">
              <a:solidFill>
                <a:srgbClr val="FF0000"/>
              </a:solidFill>
            </a:endParaRPr>
          </a:p>
        </p:txBody>
      </p:sp>
      <p:sp>
        <p:nvSpPr>
          <p:cNvPr id="3" name="文本框 2"/>
          <p:cNvSpPr txBox="1"/>
          <p:nvPr/>
        </p:nvSpPr>
        <p:spPr>
          <a:xfrm>
            <a:off x="360609" y="2055887"/>
            <a:ext cx="11050073" cy="4523105"/>
          </a:xfrm>
          <a:prstGeom prst="rect">
            <a:avLst/>
          </a:prstGeom>
          <a:noFill/>
        </p:spPr>
        <p:txBody>
          <a:bodyPr wrap="square" rtlCol="0">
            <a:spAutoFit/>
          </a:bodyPr>
          <a:lstStyle/>
          <a:p>
            <a:pPr>
              <a:lnSpc>
                <a:spcPct val="150000"/>
              </a:lnSpc>
            </a:pPr>
            <a:r>
              <a:rPr lang="en-US" altLang="zh-CN" sz="2400" dirty="0" smtClean="0">
                <a:latin typeface="+mj-ea"/>
                <a:ea typeface="+mj-ea"/>
              </a:rPr>
              <a:t>1.</a:t>
            </a:r>
            <a:r>
              <a:rPr lang="zh-CN" altLang="zh-CN" sz="2400" dirty="0" smtClean="0">
                <a:latin typeface="+mj-ea"/>
                <a:ea typeface="+mj-ea"/>
              </a:rPr>
              <a:t>首</a:t>
            </a:r>
            <a:r>
              <a:rPr lang="zh-CN" altLang="zh-CN" sz="2400" dirty="0">
                <a:latin typeface="+mj-ea"/>
                <a:ea typeface="+mj-ea"/>
              </a:rPr>
              <a:t>联交代了什么？</a:t>
            </a:r>
            <a:r>
              <a:rPr lang="en-US" altLang="zh-CN" sz="2400" dirty="0">
                <a:latin typeface="+mj-ea"/>
                <a:ea typeface="+mj-ea"/>
              </a:rPr>
              <a:t>“</a:t>
            </a:r>
            <a:r>
              <a:rPr lang="zh-CN" altLang="zh-CN" sz="2400" dirty="0">
                <a:latin typeface="+mj-ea"/>
                <a:ea typeface="+mj-ea"/>
              </a:rPr>
              <a:t>凄凉地</a:t>
            </a:r>
            <a:r>
              <a:rPr lang="en-US" altLang="zh-CN" sz="2400" dirty="0">
                <a:latin typeface="+mj-ea"/>
                <a:ea typeface="+mj-ea"/>
              </a:rPr>
              <a:t>”</a:t>
            </a:r>
            <a:r>
              <a:rPr lang="zh-CN" altLang="zh-CN" sz="2400" dirty="0">
                <a:latin typeface="+mj-ea"/>
                <a:ea typeface="+mj-ea"/>
              </a:rPr>
              <a:t>和</a:t>
            </a:r>
            <a:r>
              <a:rPr lang="en-US" altLang="zh-CN" sz="2400" dirty="0">
                <a:latin typeface="+mj-ea"/>
                <a:ea typeface="+mj-ea"/>
              </a:rPr>
              <a:t>“</a:t>
            </a:r>
            <a:r>
              <a:rPr lang="zh-CN" altLang="zh-CN" sz="2400" dirty="0">
                <a:latin typeface="+mj-ea"/>
                <a:ea typeface="+mj-ea"/>
              </a:rPr>
              <a:t>弃置身</a:t>
            </a:r>
            <a:r>
              <a:rPr lang="en-US" altLang="zh-CN" sz="2400" dirty="0">
                <a:latin typeface="+mj-ea"/>
                <a:ea typeface="+mj-ea"/>
              </a:rPr>
              <a:t>”</a:t>
            </a:r>
            <a:r>
              <a:rPr lang="zh-CN" altLang="zh-CN" sz="2400" dirty="0">
                <a:latin typeface="+mj-ea"/>
                <a:ea typeface="+mj-ea"/>
              </a:rPr>
              <a:t>表露出诗人怎样的心情</a:t>
            </a:r>
            <a:r>
              <a:rPr lang="zh-CN" altLang="zh-CN" sz="2400" dirty="0" smtClean="0">
                <a:latin typeface="+mj-ea"/>
                <a:ea typeface="+mj-ea"/>
              </a:rPr>
              <a:t>？</a:t>
            </a:r>
            <a:endParaRPr lang="en-US" altLang="zh-CN" sz="2400" dirty="0" smtClean="0">
              <a:latin typeface="+mj-ea"/>
              <a:ea typeface="+mj-ea"/>
            </a:endParaRPr>
          </a:p>
          <a:p>
            <a:pPr>
              <a:lnSpc>
                <a:spcPct val="150000"/>
              </a:lnSpc>
            </a:pPr>
            <a:r>
              <a:rPr lang="zh-CN" altLang="zh-CN" sz="2400" dirty="0">
                <a:solidFill>
                  <a:srgbClr val="FF0000"/>
                </a:solidFill>
                <a:latin typeface="+mj-ea"/>
                <a:ea typeface="+mj-ea"/>
                <a:cs typeface="楷体_GB2312"/>
              </a:rPr>
              <a:t>交代了贬地之荒僻，贬时之漫长。心情是痛苦而又孤寂</a:t>
            </a:r>
            <a:r>
              <a:rPr lang="zh-CN" altLang="zh-CN" sz="2400" dirty="0" smtClean="0">
                <a:solidFill>
                  <a:srgbClr val="FF0000"/>
                </a:solidFill>
                <a:latin typeface="+mj-ea"/>
                <a:ea typeface="+mj-ea"/>
                <a:cs typeface="楷体_GB2312"/>
              </a:rPr>
              <a:t>。</a:t>
            </a:r>
            <a:endParaRPr lang="en-US" altLang="zh-CN" sz="2400" dirty="0" smtClean="0">
              <a:solidFill>
                <a:srgbClr val="FF0000"/>
              </a:solidFill>
              <a:latin typeface="+mj-ea"/>
              <a:ea typeface="+mj-ea"/>
              <a:cs typeface="楷体_GB2312"/>
            </a:endParaRPr>
          </a:p>
          <a:p>
            <a:pPr>
              <a:lnSpc>
                <a:spcPct val="150000"/>
              </a:lnSpc>
            </a:pPr>
            <a:r>
              <a:rPr lang="en-US" altLang="zh-CN" sz="2400" dirty="0" smtClean="0">
                <a:latin typeface="+mj-ea"/>
                <a:ea typeface="+mj-ea"/>
                <a:cs typeface="楷体_GB2312"/>
              </a:rPr>
              <a:t>2.</a:t>
            </a:r>
            <a:r>
              <a:rPr lang="zh-CN" altLang="en-US" sz="2400" dirty="0" smtClean="0">
                <a:latin typeface="+mj-ea"/>
                <a:ea typeface="+mj-ea"/>
                <a:cs typeface="楷体_GB2312"/>
              </a:rPr>
              <a:t>颔联</a:t>
            </a:r>
            <a:r>
              <a:rPr lang="zh-CN" altLang="en-US" sz="2400" dirty="0">
                <a:latin typeface="+mj-ea"/>
                <a:ea typeface="+mj-ea"/>
                <a:cs typeface="楷体_GB2312"/>
              </a:rPr>
              <a:t>在表现手法上有何特点？描写了怎样的现状？体会作者此时此刻的心情。</a:t>
            </a:r>
            <a:endParaRPr lang="en-US" altLang="zh-CN" sz="2400" dirty="0" smtClean="0">
              <a:latin typeface="+mj-ea"/>
              <a:ea typeface="+mj-ea"/>
              <a:cs typeface="楷体_GB2312"/>
            </a:endParaRPr>
          </a:p>
          <a:p>
            <a:pPr>
              <a:lnSpc>
                <a:spcPct val="150000"/>
              </a:lnSpc>
            </a:pPr>
            <a:r>
              <a:rPr lang="zh-CN" altLang="zh-CN" sz="2400" dirty="0" smtClean="0">
                <a:solidFill>
                  <a:srgbClr val="FF0000"/>
                </a:solidFill>
                <a:latin typeface="+mj-ea"/>
                <a:ea typeface="+mj-ea"/>
                <a:cs typeface="楷体_GB2312"/>
              </a:rPr>
              <a:t>特点</a:t>
            </a:r>
            <a:r>
              <a:rPr lang="zh-CN" altLang="zh-CN" sz="2400" dirty="0">
                <a:solidFill>
                  <a:srgbClr val="FF0000"/>
                </a:solidFill>
                <a:latin typeface="+mj-ea"/>
                <a:ea typeface="+mj-ea"/>
                <a:cs typeface="楷体_GB2312"/>
              </a:rPr>
              <a:t>：用典</a:t>
            </a:r>
            <a:r>
              <a:rPr lang="zh-CN" altLang="zh-CN" sz="2400" dirty="0" smtClean="0">
                <a:solidFill>
                  <a:srgbClr val="FF0000"/>
                </a:solidFill>
                <a:latin typeface="+mj-ea"/>
                <a:ea typeface="+mj-ea"/>
                <a:cs typeface="楷体_GB2312"/>
              </a:rPr>
              <a:t>。</a:t>
            </a:r>
            <a:endParaRPr lang="en-US" altLang="zh-CN" sz="2400" dirty="0" smtClean="0">
              <a:solidFill>
                <a:srgbClr val="FF0000"/>
              </a:solidFill>
              <a:latin typeface="+mj-ea"/>
              <a:ea typeface="+mj-ea"/>
              <a:cs typeface="楷体_GB2312"/>
            </a:endParaRPr>
          </a:p>
          <a:p>
            <a:pPr>
              <a:lnSpc>
                <a:spcPct val="150000"/>
              </a:lnSpc>
            </a:pPr>
            <a:r>
              <a:rPr lang="zh-CN" altLang="zh-CN" sz="2400" dirty="0" smtClean="0">
                <a:solidFill>
                  <a:srgbClr val="FF0000"/>
                </a:solidFill>
                <a:latin typeface="+mj-ea"/>
                <a:ea typeface="+mj-ea"/>
                <a:cs typeface="楷体_GB2312"/>
              </a:rPr>
              <a:t>现状</a:t>
            </a:r>
            <a:r>
              <a:rPr lang="zh-CN" altLang="zh-CN" sz="2400" dirty="0">
                <a:solidFill>
                  <a:srgbClr val="FF0000"/>
                </a:solidFill>
                <a:latin typeface="+mj-ea"/>
                <a:ea typeface="+mj-ea"/>
                <a:cs typeface="楷体_GB2312"/>
              </a:rPr>
              <a:t>：写回乡所见，人事俱非，今昔对比，恍如隔世</a:t>
            </a:r>
            <a:r>
              <a:rPr lang="zh-CN" altLang="zh-CN" sz="2400" dirty="0" smtClean="0">
                <a:solidFill>
                  <a:srgbClr val="FF0000"/>
                </a:solidFill>
                <a:latin typeface="+mj-ea"/>
                <a:ea typeface="+mj-ea"/>
                <a:cs typeface="楷体_GB2312"/>
              </a:rPr>
              <a:t>。</a:t>
            </a:r>
            <a:endParaRPr lang="en-US" altLang="zh-CN" sz="2400" dirty="0" smtClean="0">
              <a:solidFill>
                <a:srgbClr val="FF0000"/>
              </a:solidFill>
              <a:latin typeface="+mj-ea"/>
              <a:ea typeface="+mj-ea"/>
              <a:cs typeface="楷体_GB2312"/>
            </a:endParaRPr>
          </a:p>
          <a:p>
            <a:pPr>
              <a:lnSpc>
                <a:spcPct val="150000"/>
              </a:lnSpc>
            </a:pPr>
            <a:r>
              <a:rPr lang="zh-CN" altLang="zh-CN" sz="2400" dirty="0" smtClean="0">
                <a:solidFill>
                  <a:srgbClr val="FF0000"/>
                </a:solidFill>
                <a:latin typeface="+mj-ea"/>
                <a:ea typeface="+mj-ea"/>
                <a:cs typeface="楷体_GB2312"/>
              </a:rPr>
              <a:t>心情</a:t>
            </a:r>
            <a:r>
              <a:rPr lang="zh-CN" altLang="zh-CN" sz="2400" dirty="0">
                <a:solidFill>
                  <a:srgbClr val="FF0000"/>
                </a:solidFill>
                <a:latin typeface="+mj-ea"/>
                <a:ea typeface="+mj-ea"/>
                <a:cs typeface="楷体_GB2312"/>
              </a:rPr>
              <a:t>：面对此景，诗人百感交集，不胜感慨</a:t>
            </a:r>
            <a:r>
              <a:rPr lang="zh-CN" altLang="zh-CN" sz="2400" dirty="0" smtClean="0">
                <a:solidFill>
                  <a:srgbClr val="FF0000"/>
                </a:solidFill>
                <a:latin typeface="+mj-ea"/>
                <a:ea typeface="+mj-ea"/>
                <a:cs typeface="楷体_GB2312"/>
              </a:rPr>
              <a:t>。用</a:t>
            </a:r>
            <a:r>
              <a:rPr lang="zh-CN" altLang="en-US" sz="2400" dirty="0">
                <a:solidFill>
                  <a:srgbClr val="FF0000"/>
                </a:solidFill>
                <a:latin typeface="+mj-ea"/>
                <a:ea typeface="+mj-ea"/>
                <a:cs typeface="楷体_GB2312"/>
              </a:rPr>
              <a:t>“闻笛赋”“烂柯人”两个典故抒发了诗人对岁月流逝、世事变迁的慨叹。</a:t>
            </a:r>
            <a:endParaRPr lang="zh-CN" altLang="en-US" sz="2400" dirty="0">
              <a:solidFill>
                <a:srgbClr val="FF0000"/>
              </a:solidFill>
              <a:latin typeface="+mj-ea"/>
              <a:ea typeface="+mj-ea"/>
              <a:cs typeface="楷体_GB2312"/>
            </a:endParaRPr>
          </a:p>
          <a:p>
            <a:endParaRPr lang="zh-CN" altLang="zh-CN" b="1" dirty="0">
              <a:solidFill>
                <a:srgbClr val="FF0000"/>
              </a:solidFill>
              <a:latin typeface="等线" pitchFamily="2" charset="-122"/>
              <a:ea typeface="等线" pitchFamily="2" charset="-122"/>
            </a:endParaRPr>
          </a:p>
          <a:p>
            <a:endParaRPr lang="zh-CN" alt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一、新课引入</a:t>
            </a:r>
            <a:endParaRPr lang="zh-CN" altLang="en-US" sz="2700"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endParaRPr>
          </a:p>
          <a:p>
            <a:pPr marL="0" indent="0">
              <a:buNone/>
            </a:pPr>
            <a:endParaRPr lang="zh-CN" altLang="en-US" sz="2700" b="1" kern="1200" baseline="0" dirty="0">
              <a:latin typeface="黑体" panose="02010609060101010101" pitchFamily="49" charset="-122"/>
              <a:ea typeface="黑体" panose="02010609060101010101" pitchFamily="49" charset="-122"/>
              <a:cs typeface="+mn-cs"/>
              <a:sym typeface="+mn-ea"/>
            </a:endParaRPr>
          </a:p>
          <a:p>
            <a:endParaRPr lang="zh-CN" altLang="en-US" dirty="0"/>
          </a:p>
        </p:txBody>
      </p:sp>
      <p:sp>
        <p:nvSpPr>
          <p:cNvPr id="2" name="矩形 1"/>
          <p:cNvSpPr/>
          <p:nvPr/>
        </p:nvSpPr>
        <p:spPr>
          <a:xfrm>
            <a:off x="618185" y="1648628"/>
            <a:ext cx="10200067" cy="2862322"/>
          </a:xfrm>
          <a:prstGeom prst="rect">
            <a:avLst/>
          </a:prstGeom>
        </p:spPr>
        <p:txBody>
          <a:bodyPr wrap="square">
            <a:spAutoFit/>
          </a:bodyPr>
          <a:lstStyle/>
          <a:p>
            <a:pPr>
              <a:lnSpc>
                <a:spcPct val="150000"/>
              </a:lnSpc>
              <a:spcBef>
                <a:spcPct val="0"/>
              </a:spcBef>
            </a:pPr>
            <a:r>
              <a:rPr lang="zh-CN" altLang="en-US" sz="2400" dirty="0" smtClean="0">
                <a:latin typeface="+mj-ea"/>
                <a:ea typeface="+mj-ea"/>
              </a:rPr>
              <a:t>      说</a:t>
            </a:r>
            <a:r>
              <a:rPr lang="zh-CN" altLang="en-US" sz="2400" dirty="0">
                <a:latin typeface="+mj-ea"/>
                <a:ea typeface="+mj-ea"/>
              </a:rPr>
              <a:t>起唐诗，不能不提到李白。余光中在</a:t>
            </a:r>
            <a:r>
              <a:rPr lang="en-US" altLang="zh-CN" sz="2400" dirty="0">
                <a:latin typeface="+mj-ea"/>
                <a:ea typeface="+mj-ea"/>
              </a:rPr>
              <a:t>《</a:t>
            </a:r>
            <a:r>
              <a:rPr lang="zh-CN" altLang="en-US" sz="2400" dirty="0">
                <a:latin typeface="+mj-ea"/>
                <a:ea typeface="+mj-ea"/>
              </a:rPr>
              <a:t>寻李白</a:t>
            </a:r>
            <a:r>
              <a:rPr lang="en-US" altLang="zh-CN" sz="2400" dirty="0">
                <a:latin typeface="+mj-ea"/>
                <a:ea typeface="+mj-ea"/>
              </a:rPr>
              <a:t>》</a:t>
            </a:r>
            <a:r>
              <a:rPr lang="zh-CN" altLang="en-US" sz="2400" dirty="0">
                <a:latin typeface="+mj-ea"/>
                <a:ea typeface="+mj-ea"/>
              </a:rPr>
              <a:t>中这样赞叹他：“酒入豪肠，七分酿成了月光</a:t>
            </a:r>
            <a:r>
              <a:rPr lang="en-US" altLang="zh-CN" sz="2400" dirty="0">
                <a:latin typeface="+mj-ea"/>
                <a:ea typeface="+mj-ea"/>
              </a:rPr>
              <a:t>/</a:t>
            </a:r>
            <a:r>
              <a:rPr lang="zh-CN" altLang="en-US" sz="2400" dirty="0">
                <a:latin typeface="+mj-ea"/>
                <a:ea typeface="+mj-ea"/>
              </a:rPr>
              <a:t>余下的三分啸成剑气</a:t>
            </a:r>
            <a:r>
              <a:rPr lang="en-US" altLang="zh-CN" sz="2400" dirty="0">
                <a:latin typeface="+mj-ea"/>
                <a:ea typeface="+mj-ea"/>
              </a:rPr>
              <a:t>/</a:t>
            </a:r>
            <a:r>
              <a:rPr lang="zh-CN" altLang="en-US" sz="2400" dirty="0">
                <a:latin typeface="+mj-ea"/>
                <a:ea typeface="+mj-ea"/>
              </a:rPr>
              <a:t>绣口一吐，就是半个盛唐。”杜甫曾在</a:t>
            </a:r>
            <a:r>
              <a:rPr lang="en-US" altLang="zh-CN" sz="2400" dirty="0">
                <a:latin typeface="+mj-ea"/>
                <a:ea typeface="+mj-ea"/>
              </a:rPr>
              <a:t>《</a:t>
            </a:r>
            <a:r>
              <a:rPr lang="zh-CN" altLang="en-US" sz="2400" dirty="0">
                <a:latin typeface="+mj-ea"/>
                <a:ea typeface="+mj-ea"/>
              </a:rPr>
              <a:t>饮中八仙歌</a:t>
            </a:r>
            <a:r>
              <a:rPr lang="en-US" altLang="zh-CN" sz="2400" dirty="0">
                <a:latin typeface="+mj-ea"/>
                <a:ea typeface="+mj-ea"/>
              </a:rPr>
              <a:t>》</a:t>
            </a:r>
            <a:r>
              <a:rPr lang="zh-CN" altLang="en-US" sz="2400" dirty="0">
                <a:latin typeface="+mj-ea"/>
                <a:ea typeface="+mj-ea"/>
              </a:rPr>
              <a:t>中这样描述李白：“李白斗酒诗百篇，长安市上酒家眠。天子呼来不上船，自称臣是酒中仙。”同学们，今天我们来学习李白的名篇</a:t>
            </a:r>
            <a:r>
              <a:rPr lang="en-US" altLang="zh-CN" sz="2400" dirty="0">
                <a:latin typeface="+mj-ea"/>
                <a:ea typeface="+mj-ea"/>
              </a:rPr>
              <a:t>《</a:t>
            </a:r>
            <a:r>
              <a:rPr lang="zh-CN" altLang="en-US" sz="2400" dirty="0">
                <a:latin typeface="+mj-ea"/>
                <a:ea typeface="+mj-ea"/>
              </a:rPr>
              <a:t>行路难</a:t>
            </a:r>
            <a:r>
              <a:rPr lang="en-US" altLang="zh-CN" sz="2400" dirty="0">
                <a:latin typeface="+mj-ea"/>
                <a:ea typeface="+mj-ea"/>
              </a:rPr>
              <a:t>》</a:t>
            </a:r>
            <a:r>
              <a:rPr lang="zh-CN" altLang="en-US" sz="2400" dirty="0">
                <a:latin typeface="+mj-ea"/>
                <a:ea typeface="+mj-ea"/>
              </a:rPr>
              <a:t>，一同轻叩浪漫诗仙那扇独特的心扉</a:t>
            </a:r>
            <a:r>
              <a:rPr lang="zh-CN" altLang="en-US" sz="2400" dirty="0" smtClean="0">
                <a:latin typeface="+mj-ea"/>
                <a:ea typeface="+mj-ea"/>
              </a:rPr>
              <a:t>。     </a:t>
            </a:r>
            <a:endParaRPr lang="zh-CN" altLang="en-US" sz="2400" dirty="0">
              <a:latin typeface="+mj-ea"/>
              <a:ea typeface="+mj-ea"/>
            </a:endParaRPr>
          </a:p>
        </p:txBody>
      </p:sp>
      <p:pic>
        <p:nvPicPr>
          <p:cNvPr id="4" name="图片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4292" y="4420797"/>
            <a:ext cx="3481252" cy="226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二、</a:t>
            </a:r>
            <a:r>
              <a:rPr lang="zh-CN" altLang="en-US" sz="2700"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新</a:t>
            </a: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课讲解</a:t>
            </a:r>
            <a:endParaRPr lang="zh-CN" altLang="en-US" sz="2700" b="1" kern="1200" baseline="0" dirty="0">
              <a:latin typeface="黑体" panose="02010609060101010101" pitchFamily="49" charset="-122"/>
              <a:ea typeface="黑体" panose="02010609060101010101" pitchFamily="49" charset="-122"/>
              <a:cs typeface="+mn-cs"/>
              <a:sym typeface="+mn-ea"/>
            </a:endParaRPr>
          </a:p>
          <a:p>
            <a:endParaRPr lang="zh-CN" altLang="en-US" dirty="0"/>
          </a:p>
        </p:txBody>
      </p:sp>
      <p:sp>
        <p:nvSpPr>
          <p:cNvPr id="2" name="文本框 1"/>
          <p:cNvSpPr txBox="1"/>
          <p:nvPr/>
        </p:nvSpPr>
        <p:spPr>
          <a:xfrm>
            <a:off x="682580" y="1365161"/>
            <a:ext cx="10947041" cy="5632311"/>
          </a:xfrm>
          <a:prstGeom prst="rect">
            <a:avLst/>
          </a:prstGeom>
          <a:noFill/>
        </p:spPr>
        <p:txBody>
          <a:bodyPr wrap="square" rtlCol="0">
            <a:spAutoFit/>
          </a:bodyPr>
          <a:lstStyle/>
          <a:p>
            <a:pPr>
              <a:lnSpc>
                <a:spcPct val="150000"/>
              </a:lnSpc>
            </a:pPr>
            <a:r>
              <a:rPr lang="en-US" altLang="zh-CN" sz="2400" dirty="0" smtClean="0">
                <a:solidFill>
                  <a:srgbClr val="000000"/>
                </a:solidFill>
                <a:latin typeface="+mj-ea"/>
                <a:ea typeface="+mj-ea"/>
              </a:rPr>
              <a:t>3.</a:t>
            </a:r>
            <a:r>
              <a:rPr lang="zh-CN" altLang="en-US" sz="2400" dirty="0" smtClean="0">
                <a:solidFill>
                  <a:srgbClr val="000000"/>
                </a:solidFill>
                <a:latin typeface="+mj-ea"/>
                <a:ea typeface="+mj-ea"/>
              </a:rPr>
              <a:t>颈联</a:t>
            </a:r>
            <a:r>
              <a:rPr lang="zh-CN" altLang="en-US" sz="2400" dirty="0">
                <a:solidFill>
                  <a:srgbClr val="000000"/>
                </a:solidFill>
                <a:latin typeface="+mj-ea"/>
                <a:ea typeface="+mj-ea"/>
              </a:rPr>
              <a:t>用了什么修辞手法？写的是什么意思？表现了诗人怎样的境界</a:t>
            </a:r>
            <a:r>
              <a:rPr lang="zh-CN" altLang="en-US" sz="2400" dirty="0" smtClean="0">
                <a:solidFill>
                  <a:srgbClr val="000000"/>
                </a:solidFill>
                <a:latin typeface="+mj-ea"/>
                <a:ea typeface="+mj-ea"/>
              </a:rPr>
              <a:t>？</a:t>
            </a:r>
            <a:endParaRPr lang="en-US" altLang="zh-CN" sz="2400" dirty="0" smtClean="0">
              <a:solidFill>
                <a:srgbClr val="000000"/>
              </a:solidFill>
              <a:latin typeface="+mj-ea"/>
              <a:ea typeface="+mj-ea"/>
            </a:endParaRPr>
          </a:p>
          <a:p>
            <a:pPr>
              <a:lnSpc>
                <a:spcPct val="150000"/>
              </a:lnSpc>
            </a:pPr>
            <a:r>
              <a:rPr lang="zh-CN" altLang="en-US" sz="2400" dirty="0">
                <a:solidFill>
                  <a:srgbClr val="FF0000"/>
                </a:solidFill>
                <a:latin typeface="+mj-ea"/>
                <a:ea typeface="+mj-ea"/>
              </a:rPr>
              <a:t>（</a:t>
            </a:r>
            <a:r>
              <a:rPr lang="en-US" altLang="zh-CN" sz="2400" dirty="0">
                <a:solidFill>
                  <a:srgbClr val="FF0000"/>
                </a:solidFill>
                <a:latin typeface="+mj-ea"/>
                <a:ea typeface="+mj-ea"/>
              </a:rPr>
              <a:t>1</a:t>
            </a:r>
            <a:r>
              <a:rPr lang="zh-CN" altLang="en-US" sz="2400" dirty="0">
                <a:solidFill>
                  <a:srgbClr val="FF0000"/>
                </a:solidFill>
                <a:latin typeface="+mj-ea"/>
                <a:ea typeface="+mj-ea"/>
              </a:rPr>
              <a:t>）</a:t>
            </a:r>
            <a:r>
              <a:rPr lang="en-US" altLang="zh-CN" sz="2400" b="1" dirty="0">
                <a:solidFill>
                  <a:srgbClr val="FF0000"/>
                </a:solidFill>
                <a:latin typeface="+mj-ea"/>
                <a:ea typeface="+mj-ea"/>
              </a:rPr>
              <a:t> </a:t>
            </a:r>
            <a:r>
              <a:rPr lang="zh-CN" altLang="en-US" sz="2400" dirty="0">
                <a:solidFill>
                  <a:srgbClr val="FF0000"/>
                </a:solidFill>
                <a:latin typeface="+mj-ea"/>
                <a:ea typeface="+mj-ea"/>
              </a:rPr>
              <a:t>作者以“沉舟”“病树”比喻自己，是抒发诗人的身世之感。</a:t>
            </a:r>
            <a:endParaRPr lang="zh-CN" altLang="en-US" sz="2400" dirty="0">
              <a:solidFill>
                <a:srgbClr val="FF0000"/>
              </a:solidFill>
              <a:latin typeface="+mj-ea"/>
              <a:ea typeface="+mj-ea"/>
            </a:endParaRPr>
          </a:p>
          <a:p>
            <a:pPr>
              <a:lnSpc>
                <a:spcPct val="150000"/>
              </a:lnSpc>
            </a:pPr>
            <a:r>
              <a:rPr lang="zh-CN" altLang="en-US" sz="2400" dirty="0" smtClean="0">
                <a:solidFill>
                  <a:srgbClr val="FF0000"/>
                </a:solidFill>
                <a:latin typeface="+mj-ea"/>
                <a:ea typeface="+mj-ea"/>
              </a:rPr>
              <a:t>（</a:t>
            </a:r>
            <a:r>
              <a:rPr lang="en-US" altLang="zh-CN" sz="2400" dirty="0">
                <a:solidFill>
                  <a:srgbClr val="FF0000"/>
                </a:solidFill>
                <a:latin typeface="+mj-ea"/>
                <a:ea typeface="+mj-ea"/>
              </a:rPr>
              <a:t>2</a:t>
            </a:r>
            <a:r>
              <a:rPr lang="zh-CN" altLang="en-US" sz="2400" dirty="0">
                <a:solidFill>
                  <a:srgbClr val="FF0000"/>
                </a:solidFill>
                <a:latin typeface="+mj-ea"/>
                <a:ea typeface="+mj-ea"/>
              </a:rPr>
              <a:t>）意思是说：个人的沉沦算不了什么，社会总是要向前发展的，未来肯定会比现在好。其中包含的事物新陈代谢的哲理。</a:t>
            </a:r>
            <a:endParaRPr lang="zh-CN" altLang="en-US" sz="2400" dirty="0">
              <a:solidFill>
                <a:srgbClr val="FF0000"/>
              </a:solidFill>
              <a:latin typeface="+mj-ea"/>
              <a:ea typeface="+mj-ea"/>
            </a:endParaRPr>
          </a:p>
          <a:p>
            <a:pPr>
              <a:lnSpc>
                <a:spcPct val="150000"/>
              </a:lnSpc>
            </a:pPr>
            <a:r>
              <a:rPr lang="zh-CN" altLang="en-US" sz="2400" dirty="0" smtClean="0">
                <a:solidFill>
                  <a:srgbClr val="FF0000"/>
                </a:solidFill>
                <a:latin typeface="+mj-ea"/>
                <a:ea typeface="+mj-ea"/>
              </a:rPr>
              <a:t>（</a:t>
            </a:r>
            <a:r>
              <a:rPr lang="en-US" altLang="zh-CN" sz="2400" dirty="0">
                <a:solidFill>
                  <a:srgbClr val="FF0000"/>
                </a:solidFill>
                <a:latin typeface="+mj-ea"/>
                <a:ea typeface="+mj-ea"/>
              </a:rPr>
              <a:t>3</a:t>
            </a:r>
            <a:r>
              <a:rPr lang="zh-CN" altLang="en-US" sz="2400" dirty="0">
                <a:solidFill>
                  <a:srgbClr val="FF0000"/>
                </a:solidFill>
                <a:latin typeface="+mj-ea"/>
                <a:ea typeface="+mj-ea"/>
              </a:rPr>
              <a:t>）</a:t>
            </a:r>
            <a:r>
              <a:rPr lang="en-US" altLang="zh-CN" sz="2400" dirty="0" err="1">
                <a:solidFill>
                  <a:srgbClr val="FF0000"/>
                </a:solidFill>
                <a:latin typeface="+mj-ea"/>
                <a:ea typeface="+mj-ea"/>
              </a:rPr>
              <a:t>表现了诗人心胸豁达，乐观的境界</a:t>
            </a:r>
            <a:r>
              <a:rPr lang="en-US" altLang="zh-CN" sz="2400" dirty="0" smtClean="0">
                <a:solidFill>
                  <a:srgbClr val="FF0000"/>
                </a:solidFill>
                <a:latin typeface="+mj-ea"/>
                <a:ea typeface="+mj-ea"/>
              </a:rPr>
              <a:t>。</a:t>
            </a:r>
            <a:endParaRPr lang="en-US" altLang="zh-CN" sz="2400" dirty="0" smtClean="0">
              <a:solidFill>
                <a:srgbClr val="FF0000"/>
              </a:solidFill>
              <a:latin typeface="+mj-ea"/>
              <a:ea typeface="+mj-ea"/>
            </a:endParaRPr>
          </a:p>
          <a:p>
            <a:pPr>
              <a:lnSpc>
                <a:spcPct val="150000"/>
              </a:lnSpc>
            </a:pPr>
            <a:r>
              <a:rPr lang="en-US" altLang="zh-CN" sz="2400" kern="100" dirty="0" smtClean="0">
                <a:latin typeface="+mj-ea"/>
                <a:ea typeface="+mj-ea"/>
                <a:cs typeface="Courier New" panose="02070309020205020404" pitchFamily="49" charset="0"/>
              </a:rPr>
              <a:t>4.</a:t>
            </a:r>
            <a:r>
              <a:rPr lang="zh-CN" altLang="en-US" sz="2400" kern="100" dirty="0" smtClean="0">
                <a:latin typeface="+mj-ea"/>
                <a:ea typeface="+mj-ea"/>
                <a:cs typeface="Courier New" panose="02070309020205020404" pitchFamily="49" charset="0"/>
              </a:rPr>
              <a:t>结合</a:t>
            </a:r>
            <a:r>
              <a:rPr lang="zh-CN" altLang="en-US" sz="2400" kern="100" dirty="0">
                <a:latin typeface="+mj-ea"/>
                <a:ea typeface="+mj-ea"/>
                <a:cs typeface="Courier New" panose="02070309020205020404" pitchFamily="49" charset="0"/>
              </a:rPr>
              <a:t>标题，谈谈尾联的用意</a:t>
            </a:r>
            <a:r>
              <a:rPr lang="zh-CN" altLang="en-US" sz="2400" kern="100" dirty="0" smtClean="0">
                <a:latin typeface="+mj-ea"/>
                <a:ea typeface="+mj-ea"/>
                <a:cs typeface="Courier New" panose="02070309020205020404" pitchFamily="49" charset="0"/>
              </a:rPr>
              <a:t>。</a:t>
            </a:r>
            <a:endParaRPr lang="en-US" altLang="zh-CN" sz="2400" kern="100" dirty="0">
              <a:latin typeface="+mj-ea"/>
              <a:ea typeface="+mj-ea"/>
              <a:cs typeface="Courier New" panose="02070309020205020404" pitchFamily="49" charset="0"/>
            </a:endParaRPr>
          </a:p>
          <a:p>
            <a:pPr>
              <a:lnSpc>
                <a:spcPct val="150000"/>
              </a:lnSpc>
            </a:pPr>
            <a:r>
              <a:rPr lang="zh-CN" altLang="en-US" sz="2400" kern="100" dirty="0" smtClean="0">
                <a:solidFill>
                  <a:srgbClr val="FF0000"/>
                </a:solidFill>
                <a:latin typeface="+mj-ea"/>
                <a:ea typeface="+mj-ea"/>
                <a:cs typeface="Courier New" panose="02070309020205020404" pitchFamily="49" charset="0"/>
              </a:rPr>
              <a:t>回应</a:t>
            </a:r>
            <a:r>
              <a:rPr lang="zh-CN" altLang="en-US" sz="2400" kern="100" dirty="0">
                <a:solidFill>
                  <a:srgbClr val="FF0000"/>
                </a:solidFill>
                <a:latin typeface="+mj-ea"/>
                <a:ea typeface="+mj-ea"/>
                <a:cs typeface="Courier New" panose="02070309020205020404" pitchFamily="49" charset="0"/>
              </a:rPr>
              <a:t>题目，答谢友人并与之共勉，表现诗人虽遇挫折而意志不衰，表现了积极乐观的思想境界。</a:t>
            </a:r>
            <a:endParaRPr lang="zh-CN" altLang="en-US" sz="2400" kern="100" dirty="0">
              <a:solidFill>
                <a:srgbClr val="FF0000"/>
              </a:solidFill>
              <a:latin typeface="+mj-ea"/>
              <a:ea typeface="+mj-ea"/>
              <a:cs typeface="Courier New" panose="02070309020205020404" pitchFamily="49" charset="0"/>
            </a:endParaRPr>
          </a:p>
          <a:p>
            <a:pPr>
              <a:lnSpc>
                <a:spcPct val="150000"/>
              </a:lnSpc>
            </a:pPr>
            <a:endParaRPr lang="en-US" altLang="zh-CN" sz="2400" dirty="0">
              <a:solidFill>
                <a:srgbClr val="FF0000"/>
              </a:solidFill>
              <a:latin typeface="+mj-ea"/>
              <a:ea typeface="+mj-ea"/>
            </a:endParaRPr>
          </a:p>
          <a:p>
            <a:endParaRPr lang="zh-CN" altLang="en-US" dirty="0">
              <a:solidFill>
                <a:srgbClr val="000000"/>
              </a:solidFill>
              <a:latin typeface="微软雅黑" panose="020B0503020204020204" pitchFamily="34" charset="-122"/>
              <a:ea typeface="微软雅黑" panose="020B0503020204020204" pitchFamily="34" charset="-122"/>
            </a:endParaRPr>
          </a:p>
          <a:p>
            <a:endParaRPr lang="zh-CN" alt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三、归纳小结</a:t>
            </a:r>
            <a:endParaRPr lang="zh-CN" altLang="en-US" dirty="0"/>
          </a:p>
        </p:txBody>
      </p:sp>
      <p:sp>
        <p:nvSpPr>
          <p:cNvPr id="2" name="文本框 1"/>
          <p:cNvSpPr txBox="1"/>
          <p:nvPr/>
        </p:nvSpPr>
        <p:spPr>
          <a:xfrm>
            <a:off x="811369" y="2047741"/>
            <a:ext cx="10148553" cy="3693319"/>
          </a:xfrm>
          <a:prstGeom prst="rect">
            <a:avLst/>
          </a:prstGeom>
          <a:noFill/>
        </p:spPr>
        <p:txBody>
          <a:bodyPr wrap="square" rtlCol="0">
            <a:spAutoFit/>
          </a:bodyPr>
          <a:lstStyle/>
          <a:p>
            <a:pPr>
              <a:lnSpc>
                <a:spcPct val="150000"/>
              </a:lnSpc>
            </a:pPr>
            <a:r>
              <a:rPr lang="zh-CN" altLang="en-US" sz="2400" kern="100" dirty="0" smtClean="0">
                <a:solidFill>
                  <a:srgbClr val="FF0000"/>
                </a:solidFill>
                <a:latin typeface="+mj-ea"/>
                <a:ea typeface="+mj-ea"/>
                <a:cs typeface="Times New Roman" panose="02020603050405020304" pitchFamily="18" charset="0"/>
              </a:rPr>
              <a:t>      这首诗</a:t>
            </a:r>
            <a:r>
              <a:rPr lang="zh-CN" altLang="zh-CN" sz="2400" kern="100" dirty="0" smtClean="0">
                <a:solidFill>
                  <a:srgbClr val="FF0000"/>
                </a:solidFill>
                <a:latin typeface="+mj-ea"/>
                <a:ea typeface="+mj-ea"/>
                <a:cs typeface="Times New Roman" panose="02020603050405020304" pitchFamily="18" charset="0"/>
              </a:rPr>
              <a:t>既</a:t>
            </a:r>
            <a:r>
              <a:rPr lang="zh-CN" altLang="zh-CN" sz="2400" kern="100" dirty="0">
                <a:solidFill>
                  <a:srgbClr val="FF0000"/>
                </a:solidFill>
                <a:latin typeface="+mj-ea"/>
                <a:ea typeface="+mj-ea"/>
                <a:cs typeface="Times New Roman" panose="02020603050405020304" pitchFamily="18" charset="0"/>
              </a:rPr>
              <a:t>表现了作者对自己被贬谪、遭弃置的无限辛酸的愤懑不平的思想感情，也表现了诗人的坚定信念和乐观精神</a:t>
            </a:r>
            <a:r>
              <a:rPr lang="zh-CN" altLang="zh-CN" sz="2400" kern="100" dirty="0" smtClean="0">
                <a:solidFill>
                  <a:srgbClr val="FF0000"/>
                </a:solidFill>
                <a:latin typeface="+mj-ea"/>
                <a:ea typeface="+mj-ea"/>
                <a:cs typeface="Times New Roman" panose="02020603050405020304" pitchFamily="18" charset="0"/>
              </a:rPr>
              <a:t>。</a:t>
            </a:r>
            <a:endParaRPr lang="en-US" altLang="zh-CN" sz="2400" kern="100" dirty="0" smtClean="0">
              <a:solidFill>
                <a:srgbClr val="FF0000"/>
              </a:solidFill>
              <a:latin typeface="+mj-ea"/>
              <a:ea typeface="+mj-ea"/>
              <a:cs typeface="Times New Roman" panose="02020603050405020304" pitchFamily="18" charset="0"/>
            </a:endParaRPr>
          </a:p>
          <a:p>
            <a:pPr>
              <a:lnSpc>
                <a:spcPct val="150000"/>
              </a:lnSpc>
            </a:pPr>
            <a:r>
              <a:rPr lang="en-US" altLang="zh-CN" sz="2400" dirty="0" smtClean="0">
                <a:solidFill>
                  <a:srgbClr val="FF0000"/>
                </a:solidFill>
              </a:rPr>
              <a:t>       </a:t>
            </a:r>
            <a:r>
              <a:rPr lang="zh-CN" altLang="zh-CN" sz="2400" dirty="0" smtClean="0">
                <a:solidFill>
                  <a:srgbClr val="FF0000"/>
                </a:solidFill>
              </a:rPr>
              <a:t>作者</a:t>
            </a:r>
            <a:r>
              <a:rPr lang="zh-CN" altLang="zh-CN" sz="2400" dirty="0">
                <a:solidFill>
                  <a:srgbClr val="FF0000"/>
                </a:solidFill>
              </a:rPr>
              <a:t>的情感愤激而不浅露，感慨而不低沉，惆怅而不颓废，沉郁中见豪放、有很强的艺术感染力。这首诗中所表现的身经危难、百折不回的坚强毅力，给人以莫大的启迪、鼓舞。</a:t>
            </a:r>
            <a:endParaRPr lang="zh-CN" altLang="zh-CN" sz="2400" dirty="0">
              <a:solidFill>
                <a:srgbClr val="FF0000"/>
              </a:solidFill>
            </a:endParaRPr>
          </a:p>
          <a:p>
            <a:pPr>
              <a:lnSpc>
                <a:spcPct val="150000"/>
              </a:lnSpc>
            </a:pPr>
            <a:endParaRPr lang="zh-CN" altLang="zh-CN" sz="2400" kern="100" dirty="0">
              <a:solidFill>
                <a:srgbClr val="FF0000"/>
              </a:solidFill>
              <a:latin typeface="+mj-ea"/>
              <a:ea typeface="+mj-ea"/>
              <a:cs typeface="Courier New" panose="02070309020205020404" pitchFamily="49" charset="0"/>
            </a:endParaRPr>
          </a:p>
          <a:p>
            <a:endParaRPr lang="zh-CN" altLang="en-US" dirty="0"/>
          </a:p>
        </p:txBody>
      </p:sp>
    </p:spTree>
    <p:custDataLst>
      <p:tags r:id="rId2"/>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四、强化训练</a:t>
            </a:r>
            <a:endParaRPr lang="zh-CN" altLang="en-US" dirty="0"/>
          </a:p>
        </p:txBody>
      </p:sp>
      <p:sp>
        <p:nvSpPr>
          <p:cNvPr id="2" name="矩形 1"/>
          <p:cNvSpPr/>
          <p:nvPr/>
        </p:nvSpPr>
        <p:spPr>
          <a:xfrm>
            <a:off x="811368" y="1865882"/>
            <a:ext cx="10135675" cy="3739485"/>
          </a:xfrm>
          <a:prstGeom prst="rect">
            <a:avLst/>
          </a:prstGeom>
        </p:spPr>
        <p:txBody>
          <a:bodyPr wrap="square">
            <a:spAutoFit/>
          </a:bodyPr>
          <a:lstStyle/>
          <a:p>
            <a:pPr indent="304800" algn="just">
              <a:lnSpc>
                <a:spcPct val="150000"/>
              </a:lnSpc>
              <a:spcAft>
                <a:spcPts val="0"/>
              </a:spcAft>
            </a:pPr>
            <a:r>
              <a:rPr lang="en-US" altLang="zh-CN" sz="2400" kern="100" dirty="0" smtClean="0">
                <a:latin typeface="+mj-ea"/>
                <a:ea typeface="+mj-ea"/>
              </a:rPr>
              <a:t>1.</a:t>
            </a:r>
            <a:r>
              <a:rPr lang="zh-CN" altLang="zh-CN" sz="2400" kern="100" dirty="0" smtClean="0">
                <a:latin typeface="+mj-ea"/>
                <a:ea typeface="+mj-ea"/>
              </a:rPr>
              <a:t>“沉舟侧畔千帆过，病树前头万木春”</a:t>
            </a:r>
            <a:r>
              <a:rPr lang="zh-CN" altLang="zh-CN" sz="2400" kern="100" dirty="0">
                <a:latin typeface="+mj-ea"/>
                <a:ea typeface="+mj-ea"/>
              </a:rPr>
              <a:t>的本意和比喻义是什么？含有怎样的哲理？　　</a:t>
            </a:r>
            <a:endParaRPr lang="zh-CN" altLang="zh-CN" sz="2400" kern="100" dirty="0">
              <a:latin typeface="+mj-ea"/>
              <a:ea typeface="+mj-ea"/>
            </a:endParaRPr>
          </a:p>
          <a:p>
            <a:pPr indent="304800" algn="just">
              <a:lnSpc>
                <a:spcPct val="150000"/>
              </a:lnSpc>
              <a:spcAft>
                <a:spcPts val="0"/>
              </a:spcAft>
            </a:pPr>
            <a:r>
              <a:rPr lang="en-US" altLang="zh-CN" sz="2400" kern="100" dirty="0" smtClean="0">
                <a:latin typeface="+mj-ea"/>
                <a:ea typeface="+mj-ea"/>
              </a:rPr>
              <a:t>    </a:t>
            </a:r>
            <a:r>
              <a:rPr lang="zh-CN" altLang="zh-CN" sz="2400" kern="100" dirty="0" smtClean="0">
                <a:solidFill>
                  <a:srgbClr val="FF0000"/>
                </a:solidFill>
                <a:latin typeface="+mj-ea"/>
                <a:ea typeface="+mj-ea"/>
              </a:rPr>
              <a:t>这</a:t>
            </a:r>
            <a:r>
              <a:rPr lang="zh-CN" altLang="zh-CN" sz="2400" kern="100" dirty="0">
                <a:solidFill>
                  <a:srgbClr val="FF0000"/>
                </a:solidFill>
                <a:latin typeface="+mj-ea"/>
                <a:ea typeface="+mj-ea"/>
              </a:rPr>
              <a:t>两句的本意是以“沉舟”“病树”比喻作者自己，用“千帆过”“万木春”喻自己被贬后新贵们的仕途得意，抒发诗人的身世之感。但是其中包含的事物新陈代谢的哲理，指新生事物无比美好，社会总是向前发展</a:t>
            </a:r>
            <a:r>
              <a:rPr lang="zh-CN" altLang="zh-CN" sz="2400" kern="100" dirty="0" smtClean="0">
                <a:solidFill>
                  <a:srgbClr val="FF0000"/>
                </a:solidFill>
                <a:latin typeface="+mj-ea"/>
                <a:ea typeface="+mj-ea"/>
              </a:rPr>
              <a:t>。</a:t>
            </a:r>
            <a:endParaRPr lang="en-US" altLang="zh-CN" sz="2400" kern="100" dirty="0" smtClean="0">
              <a:solidFill>
                <a:srgbClr val="FF0000"/>
              </a:solidFill>
              <a:latin typeface="+mj-ea"/>
              <a:ea typeface="+mj-ea"/>
            </a:endParaRPr>
          </a:p>
          <a:p>
            <a:pPr indent="304800" algn="just">
              <a:lnSpc>
                <a:spcPct val="150000"/>
              </a:lnSpc>
              <a:spcAft>
                <a:spcPts val="0"/>
              </a:spcAft>
            </a:pPr>
            <a:endParaRPr lang="zh-CN" altLang="zh-CN" sz="1400" kern="100" dirty="0">
              <a:effectLst/>
              <a:latin typeface="Times New Roman" panose="02020603050405020304" pitchFamily="18" charset="0"/>
              <a:ea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四、强化训练</a:t>
            </a:r>
            <a:endParaRPr lang="zh-CN" altLang="en-US" dirty="0"/>
          </a:p>
        </p:txBody>
      </p:sp>
      <p:sp>
        <p:nvSpPr>
          <p:cNvPr id="2" name="文本框 1"/>
          <p:cNvSpPr txBox="1"/>
          <p:nvPr/>
        </p:nvSpPr>
        <p:spPr>
          <a:xfrm>
            <a:off x="283335" y="1313645"/>
            <a:ext cx="11908665" cy="5632311"/>
          </a:xfrm>
          <a:prstGeom prst="rect">
            <a:avLst/>
          </a:prstGeom>
          <a:noFill/>
        </p:spPr>
        <p:txBody>
          <a:bodyPr wrap="square" rtlCol="0">
            <a:spAutoFit/>
          </a:bodyPr>
          <a:lstStyle/>
          <a:p>
            <a:pPr>
              <a:lnSpc>
                <a:spcPct val="150000"/>
              </a:lnSpc>
            </a:pPr>
            <a:r>
              <a:rPr lang="en-US" altLang="zh-CN" sz="2400" dirty="0" smtClean="0"/>
              <a:t>2.</a:t>
            </a:r>
            <a:r>
              <a:rPr lang="zh-CN" altLang="zh-CN" sz="2400" dirty="0" smtClean="0"/>
              <a:t> 如何</a:t>
            </a:r>
            <a:r>
              <a:rPr lang="zh-CN" altLang="zh-CN" sz="2400" dirty="0"/>
              <a:t>理解“沉舟侧畔千帆过，病树前头万木春”一句的</a:t>
            </a:r>
            <a:r>
              <a:rPr lang="zh-CN" altLang="zh-CN" sz="2400" dirty="0" smtClean="0"/>
              <a:t>现实意义？</a:t>
            </a:r>
            <a:endParaRPr lang="zh-CN" altLang="zh-CN" sz="2400" dirty="0"/>
          </a:p>
          <a:p>
            <a:pPr>
              <a:lnSpc>
                <a:spcPct val="150000"/>
              </a:lnSpc>
            </a:pPr>
            <a:r>
              <a:rPr lang="zh-CN" altLang="zh-CN" sz="2400" dirty="0" smtClean="0">
                <a:solidFill>
                  <a:srgbClr val="FF0000"/>
                </a:solidFill>
              </a:rPr>
              <a:t>示例</a:t>
            </a:r>
            <a:r>
              <a:rPr lang="zh-CN" altLang="zh-CN" sz="2400" dirty="0">
                <a:solidFill>
                  <a:srgbClr val="FF0000"/>
                </a:solidFill>
              </a:rPr>
              <a:t>一：作者将自己喻为“沉舟”“病树”，但依然可以用欣慰的眼光去看待“千帆”与“万木”，这是一种很难得的积极心态，对我们现代也有很现实的意义。在我们的生活中，有些人或许由于年龄、或许由于能力等等的原因，在事业上不能有太高的成就了，在社会上不能起先锋作用了，在这种情况下，我们最多见的是一种怎么样的心态呢？不管当事人愿不愿意承认，多多少少都希望别人干的不如自己，干砸点什么，以此来向领导、向社会说明：没有我不行！自己已经是“病树”了，也希望别人比 自己更“病”！而作者却能够克服自己这种狭隘的心胸，用赞许的目光看着从自己这艘“沉舟”身边迅速掠过的“千帆”，在自己这棵“病树”前面生长得郁郁葱葱的“万木”，着眼于社会发展的高度，欣然接受自己的命运。 </a:t>
            </a:r>
            <a:endParaRPr lang="zh-CN" altLang="zh-CN" sz="2400" dirty="0">
              <a:solidFill>
                <a:srgbClr val="FF0000"/>
              </a:solidFill>
            </a:endParaRPr>
          </a:p>
        </p:txBody>
      </p:sp>
    </p:spTree>
    <p:custDataLst>
      <p:tags r:id="rId2"/>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四、强化训练</a:t>
            </a:r>
            <a:endParaRPr lang="zh-CN" altLang="en-US" dirty="0"/>
          </a:p>
        </p:txBody>
      </p:sp>
      <p:sp>
        <p:nvSpPr>
          <p:cNvPr id="2" name="文本框 1"/>
          <p:cNvSpPr txBox="1"/>
          <p:nvPr/>
        </p:nvSpPr>
        <p:spPr>
          <a:xfrm>
            <a:off x="334850" y="1738647"/>
            <a:ext cx="11281893" cy="4524315"/>
          </a:xfrm>
          <a:prstGeom prst="rect">
            <a:avLst/>
          </a:prstGeom>
          <a:noFill/>
        </p:spPr>
        <p:txBody>
          <a:bodyPr wrap="square" rtlCol="0">
            <a:spAutoFit/>
          </a:bodyPr>
          <a:lstStyle/>
          <a:p>
            <a:pPr>
              <a:lnSpc>
                <a:spcPct val="150000"/>
              </a:lnSpc>
            </a:pPr>
            <a:r>
              <a:rPr lang="zh-CN" altLang="zh-CN" sz="2400" dirty="0" smtClean="0">
                <a:solidFill>
                  <a:srgbClr val="FF0000"/>
                </a:solidFill>
              </a:rPr>
              <a:t>示例二：感悟此诗句还可以从两个角度切入，着眼于“万木春”“千帆过”，就能认识到事业的发展，社会的前进，绝不会因困难、挫折而止步不前，以四化大业为例，改革、开放取得了令世人瞩目的成绩，尽管也有失误、波折，但总的形势令人欢欣鼓舞。</a:t>
            </a:r>
            <a:endParaRPr lang="zh-CN" altLang="zh-CN" sz="2400" dirty="0" smtClean="0">
              <a:solidFill>
                <a:srgbClr val="FF0000"/>
              </a:solidFill>
            </a:endParaRPr>
          </a:p>
          <a:p>
            <a:pPr>
              <a:lnSpc>
                <a:spcPct val="150000"/>
              </a:lnSpc>
            </a:pPr>
            <a:r>
              <a:rPr lang="zh-CN" altLang="zh-CN" sz="2400" dirty="0" smtClean="0">
                <a:solidFill>
                  <a:srgbClr val="FF0000"/>
                </a:solidFill>
              </a:rPr>
              <a:t>示例三：如果从“病树”“沉船”的角度切入，也能给人深刻的启示，我们不能忽视这些失误和教训：要找准出现这些问题的原因，认真分析，加以总结，更要认识到，蝼蚁之穴，溃堤千里的危害，小的问题也不能掉以轻心，要力求防微杜渐，防患于未然。</a:t>
            </a:r>
            <a:endParaRPr lang="zh-CN" altLang="zh-CN" sz="2400" dirty="0">
              <a:solidFill>
                <a:srgbClr val="FF0000"/>
              </a:solidFill>
            </a:endParaRPr>
          </a:p>
        </p:txBody>
      </p:sp>
    </p:spTree>
    <p:custDataLst>
      <p:tags r:id="rId2"/>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五、拓展延伸</a:t>
            </a:r>
            <a:endParaRPr lang="zh-CN" altLang="en-US" dirty="0"/>
          </a:p>
        </p:txBody>
      </p:sp>
      <p:sp>
        <p:nvSpPr>
          <p:cNvPr id="3" name="矩形 2"/>
          <p:cNvSpPr/>
          <p:nvPr/>
        </p:nvSpPr>
        <p:spPr>
          <a:xfrm>
            <a:off x="4107397" y="916295"/>
            <a:ext cx="2350323" cy="461665"/>
          </a:xfrm>
          <a:prstGeom prst="rect">
            <a:avLst/>
          </a:prstGeom>
        </p:spPr>
        <p:txBody>
          <a:bodyPr wrap="none">
            <a:spAutoFit/>
          </a:bodyPr>
          <a:lstStyle/>
          <a:p>
            <a:r>
              <a:rPr lang="zh-CN" altLang="en-US" sz="2400" dirty="0" smtClean="0">
                <a:solidFill>
                  <a:srgbClr val="FF0000"/>
                </a:solidFill>
                <a:latin typeface="+mj-ea"/>
                <a:ea typeface="+mj-ea"/>
              </a:rPr>
              <a:t>刘禹锡名诗名句</a:t>
            </a:r>
            <a:endParaRPr lang="zh-CN" altLang="en-US" sz="2400" dirty="0">
              <a:solidFill>
                <a:srgbClr val="FF0000"/>
              </a:solidFill>
              <a:latin typeface="+mj-ea"/>
              <a:ea typeface="+mj-ea"/>
            </a:endParaRPr>
          </a:p>
        </p:txBody>
      </p:sp>
      <p:sp>
        <p:nvSpPr>
          <p:cNvPr id="4" name="文本框 3"/>
          <p:cNvSpPr txBox="1"/>
          <p:nvPr/>
        </p:nvSpPr>
        <p:spPr>
          <a:xfrm>
            <a:off x="180305" y="1204605"/>
            <a:ext cx="11153104" cy="5631180"/>
          </a:xfrm>
          <a:prstGeom prst="rect">
            <a:avLst/>
          </a:prstGeom>
          <a:noFill/>
        </p:spPr>
        <p:txBody>
          <a:bodyPr wrap="square" rtlCol="0">
            <a:spAutoFit/>
          </a:bodyPr>
          <a:lstStyle/>
          <a:p>
            <a:pPr>
              <a:lnSpc>
                <a:spcPct val="150000"/>
              </a:lnSpc>
            </a:pPr>
            <a:r>
              <a:rPr lang="en-US" altLang="zh-CN" sz="2400" dirty="0" smtClean="0">
                <a:latin typeface="+mj-ea"/>
                <a:ea typeface="+mj-ea"/>
              </a:rPr>
              <a:t>1</a:t>
            </a:r>
            <a:r>
              <a:rPr lang="en-US" altLang="zh-CN" sz="2400" dirty="0">
                <a:latin typeface="+mj-ea"/>
                <a:ea typeface="+mj-ea"/>
              </a:rPr>
              <a:t>. </a:t>
            </a:r>
            <a:r>
              <a:rPr lang="zh-CN" altLang="en-US" sz="2400" dirty="0">
                <a:latin typeface="+mj-ea"/>
                <a:ea typeface="+mj-ea"/>
              </a:rPr>
              <a:t>人世几回伤往事？山形依旧枕寒流。 </a:t>
            </a:r>
            <a:r>
              <a:rPr lang="en-US" altLang="zh-CN" sz="2400" dirty="0">
                <a:latin typeface="+mj-ea"/>
                <a:ea typeface="+mj-ea"/>
              </a:rPr>
              <a:t>—— </a:t>
            </a:r>
            <a:r>
              <a:rPr lang="en-US" altLang="zh-CN" sz="2400" dirty="0" smtClean="0">
                <a:latin typeface="+mj-ea"/>
                <a:ea typeface="+mj-ea"/>
              </a:rPr>
              <a:t>《</a:t>
            </a:r>
            <a:r>
              <a:rPr lang="zh-CN" altLang="en-US" sz="2400" dirty="0">
                <a:latin typeface="+mj-ea"/>
                <a:ea typeface="+mj-ea"/>
              </a:rPr>
              <a:t>西塞山怀古</a:t>
            </a:r>
            <a:r>
              <a:rPr lang="en-US" altLang="zh-CN" sz="2400" dirty="0">
                <a:latin typeface="+mj-ea"/>
                <a:ea typeface="+mj-ea"/>
              </a:rPr>
              <a:t>》</a:t>
            </a:r>
            <a:endParaRPr lang="en-US" altLang="zh-CN" sz="2400" dirty="0">
              <a:latin typeface="+mj-ea"/>
              <a:ea typeface="+mj-ea"/>
            </a:endParaRPr>
          </a:p>
          <a:p>
            <a:pPr>
              <a:lnSpc>
                <a:spcPct val="150000"/>
              </a:lnSpc>
            </a:pPr>
            <a:r>
              <a:rPr lang="en-US" altLang="zh-CN" sz="2400" dirty="0" smtClean="0">
                <a:latin typeface="+mj-ea"/>
                <a:ea typeface="+mj-ea"/>
              </a:rPr>
              <a:t>2</a:t>
            </a:r>
            <a:r>
              <a:rPr lang="en-US" altLang="zh-CN" sz="2400" dirty="0">
                <a:latin typeface="+mj-ea"/>
                <a:ea typeface="+mj-ea"/>
              </a:rPr>
              <a:t>. </a:t>
            </a:r>
            <a:r>
              <a:rPr lang="zh-CN" altLang="en-US" sz="2400" dirty="0">
                <a:latin typeface="+mj-ea"/>
                <a:ea typeface="+mj-ea"/>
              </a:rPr>
              <a:t>如今直上银河去，同到牵牛织女家。 </a:t>
            </a:r>
            <a:r>
              <a:rPr lang="en-US" altLang="zh-CN" sz="2400" dirty="0">
                <a:latin typeface="+mj-ea"/>
                <a:ea typeface="+mj-ea"/>
              </a:rPr>
              <a:t>—— </a:t>
            </a:r>
            <a:r>
              <a:rPr lang="en-US" altLang="zh-CN" sz="2400" dirty="0" smtClean="0">
                <a:latin typeface="+mj-ea"/>
                <a:ea typeface="+mj-ea"/>
              </a:rPr>
              <a:t>《</a:t>
            </a:r>
            <a:r>
              <a:rPr lang="zh-CN" altLang="en-US" sz="2400" dirty="0">
                <a:latin typeface="+mj-ea"/>
                <a:ea typeface="+mj-ea"/>
              </a:rPr>
              <a:t>浪淘沙</a:t>
            </a:r>
            <a:r>
              <a:rPr lang="en-US" altLang="zh-CN" sz="2400" dirty="0">
                <a:latin typeface="+mj-ea"/>
                <a:ea typeface="+mj-ea"/>
              </a:rPr>
              <a:t>》</a:t>
            </a:r>
            <a:endParaRPr lang="en-US" altLang="zh-CN" sz="2400" dirty="0">
              <a:latin typeface="+mj-ea"/>
              <a:ea typeface="+mj-ea"/>
            </a:endParaRPr>
          </a:p>
          <a:p>
            <a:pPr>
              <a:lnSpc>
                <a:spcPct val="150000"/>
              </a:lnSpc>
            </a:pPr>
            <a:r>
              <a:rPr lang="en-US" altLang="zh-CN" sz="2400" dirty="0" smtClean="0">
                <a:latin typeface="+mj-ea"/>
                <a:ea typeface="+mj-ea"/>
              </a:rPr>
              <a:t>3. </a:t>
            </a:r>
            <a:r>
              <a:rPr lang="zh-CN" altLang="en-US" sz="2400" dirty="0">
                <a:latin typeface="+mj-ea"/>
                <a:ea typeface="+mj-ea"/>
              </a:rPr>
              <a:t>淮水东边旧时月，夜深还过女墙来。 </a:t>
            </a:r>
            <a:r>
              <a:rPr lang="en-US" altLang="zh-CN" sz="2400" dirty="0">
                <a:latin typeface="+mj-ea"/>
                <a:ea typeface="+mj-ea"/>
              </a:rPr>
              <a:t>—— </a:t>
            </a:r>
            <a:r>
              <a:rPr lang="en-US" altLang="zh-CN" sz="2400" dirty="0" smtClean="0">
                <a:latin typeface="+mj-ea"/>
                <a:ea typeface="+mj-ea"/>
              </a:rPr>
              <a:t>《</a:t>
            </a:r>
            <a:r>
              <a:rPr lang="zh-CN" altLang="en-US" sz="2400" dirty="0">
                <a:latin typeface="+mj-ea"/>
                <a:ea typeface="+mj-ea"/>
              </a:rPr>
              <a:t>金陵五题</a:t>
            </a:r>
            <a:r>
              <a:rPr lang="en-US" altLang="zh-CN" sz="2400" dirty="0">
                <a:latin typeface="+mj-ea"/>
                <a:ea typeface="+mj-ea"/>
              </a:rPr>
              <a:t>·</a:t>
            </a:r>
            <a:r>
              <a:rPr lang="zh-CN" altLang="en-US" sz="2400" dirty="0">
                <a:latin typeface="+mj-ea"/>
                <a:ea typeface="+mj-ea"/>
              </a:rPr>
              <a:t>石头城</a:t>
            </a:r>
            <a:r>
              <a:rPr lang="en-US" altLang="zh-CN" sz="2400" dirty="0">
                <a:latin typeface="+mj-ea"/>
                <a:ea typeface="+mj-ea"/>
              </a:rPr>
              <a:t>》</a:t>
            </a:r>
            <a:endParaRPr lang="en-US" altLang="zh-CN" sz="2400" dirty="0">
              <a:latin typeface="+mj-ea"/>
              <a:ea typeface="+mj-ea"/>
            </a:endParaRPr>
          </a:p>
          <a:p>
            <a:pPr>
              <a:lnSpc>
                <a:spcPct val="150000"/>
              </a:lnSpc>
            </a:pPr>
            <a:r>
              <a:rPr lang="en-US" altLang="zh-CN" sz="2400" dirty="0" smtClean="0">
                <a:latin typeface="+mj-ea"/>
                <a:ea typeface="+mj-ea"/>
              </a:rPr>
              <a:t>4. </a:t>
            </a:r>
            <a:r>
              <a:rPr lang="zh-CN" altLang="en-US" sz="2400" dirty="0">
                <a:latin typeface="+mj-ea"/>
                <a:ea typeface="+mj-ea"/>
              </a:rPr>
              <a:t>王濬楼船下益州，金陵王气黯然收。 </a:t>
            </a:r>
            <a:r>
              <a:rPr lang="en-US" altLang="zh-CN" sz="2400" dirty="0">
                <a:latin typeface="+mj-ea"/>
                <a:ea typeface="+mj-ea"/>
              </a:rPr>
              <a:t>—— </a:t>
            </a:r>
            <a:r>
              <a:rPr lang="en-US" altLang="zh-CN" sz="2400" dirty="0" smtClean="0">
                <a:latin typeface="+mj-ea"/>
                <a:ea typeface="+mj-ea"/>
              </a:rPr>
              <a:t>《</a:t>
            </a:r>
            <a:r>
              <a:rPr lang="zh-CN" altLang="en-US" sz="2400" dirty="0">
                <a:latin typeface="+mj-ea"/>
                <a:ea typeface="+mj-ea"/>
              </a:rPr>
              <a:t>西塞山怀古</a:t>
            </a:r>
            <a:r>
              <a:rPr lang="en-US" altLang="zh-CN" sz="2400" dirty="0">
                <a:latin typeface="+mj-ea"/>
                <a:ea typeface="+mj-ea"/>
              </a:rPr>
              <a:t>》</a:t>
            </a:r>
            <a:endParaRPr lang="en-US" altLang="zh-CN" sz="2400" dirty="0">
              <a:latin typeface="+mj-ea"/>
              <a:ea typeface="+mj-ea"/>
            </a:endParaRPr>
          </a:p>
          <a:p>
            <a:pPr>
              <a:lnSpc>
                <a:spcPct val="150000"/>
              </a:lnSpc>
            </a:pPr>
            <a:r>
              <a:rPr lang="en-US" altLang="zh-CN" sz="2400" dirty="0" smtClean="0">
                <a:latin typeface="+mj-ea"/>
                <a:ea typeface="+mj-ea"/>
              </a:rPr>
              <a:t>5. </a:t>
            </a:r>
            <a:r>
              <a:rPr lang="zh-CN" altLang="en-US" sz="2400" dirty="0">
                <a:latin typeface="+mj-ea"/>
                <a:ea typeface="+mj-ea"/>
              </a:rPr>
              <a:t>山明水净夜来霜，数树深红出浅黄。 </a:t>
            </a:r>
            <a:r>
              <a:rPr lang="en-US" altLang="zh-CN" sz="2400" dirty="0">
                <a:latin typeface="+mj-ea"/>
                <a:ea typeface="+mj-ea"/>
              </a:rPr>
              <a:t>—— </a:t>
            </a:r>
            <a:r>
              <a:rPr lang="en-US" altLang="zh-CN" sz="2400" dirty="0" smtClean="0">
                <a:latin typeface="+mj-ea"/>
                <a:ea typeface="+mj-ea"/>
              </a:rPr>
              <a:t>《</a:t>
            </a:r>
            <a:r>
              <a:rPr lang="zh-CN" altLang="en-US" sz="2400" dirty="0">
                <a:latin typeface="+mj-ea"/>
                <a:ea typeface="+mj-ea"/>
              </a:rPr>
              <a:t>秋词二首</a:t>
            </a:r>
            <a:r>
              <a:rPr lang="en-US" altLang="zh-CN" sz="2400" dirty="0">
                <a:latin typeface="+mj-ea"/>
                <a:ea typeface="+mj-ea"/>
              </a:rPr>
              <a:t>》</a:t>
            </a:r>
            <a:endParaRPr lang="en-US" altLang="zh-CN" sz="2400" dirty="0">
              <a:latin typeface="+mj-ea"/>
              <a:ea typeface="+mj-ea"/>
            </a:endParaRPr>
          </a:p>
          <a:p>
            <a:pPr>
              <a:lnSpc>
                <a:spcPct val="150000"/>
              </a:lnSpc>
            </a:pPr>
            <a:r>
              <a:rPr lang="en-US" altLang="zh-CN" sz="2400" dirty="0" smtClean="0">
                <a:latin typeface="+mj-ea"/>
                <a:ea typeface="+mj-ea"/>
              </a:rPr>
              <a:t>6. </a:t>
            </a:r>
            <a:r>
              <a:rPr lang="zh-CN" altLang="en-US" sz="2400" dirty="0">
                <a:latin typeface="+mj-ea"/>
                <a:ea typeface="+mj-ea"/>
              </a:rPr>
              <a:t>行到中庭数花朵，蜻蜓飞上玉搔头。 </a:t>
            </a:r>
            <a:r>
              <a:rPr lang="en-US" altLang="zh-CN" sz="2400" dirty="0">
                <a:latin typeface="+mj-ea"/>
                <a:ea typeface="+mj-ea"/>
              </a:rPr>
              <a:t>—— </a:t>
            </a:r>
            <a:r>
              <a:rPr lang="en-US" altLang="zh-CN" sz="2400" dirty="0" smtClean="0">
                <a:latin typeface="+mj-ea"/>
                <a:ea typeface="+mj-ea"/>
              </a:rPr>
              <a:t>《</a:t>
            </a:r>
            <a:r>
              <a:rPr lang="zh-CN" altLang="en-US" sz="2400" dirty="0">
                <a:latin typeface="+mj-ea"/>
                <a:ea typeface="+mj-ea"/>
              </a:rPr>
              <a:t>和乐天春词</a:t>
            </a:r>
            <a:r>
              <a:rPr lang="en-US" altLang="zh-CN" sz="2400" dirty="0">
                <a:latin typeface="+mj-ea"/>
                <a:ea typeface="+mj-ea"/>
              </a:rPr>
              <a:t>》</a:t>
            </a:r>
            <a:endParaRPr lang="en-US" altLang="zh-CN" sz="2400" dirty="0">
              <a:latin typeface="+mj-ea"/>
              <a:ea typeface="+mj-ea"/>
            </a:endParaRPr>
          </a:p>
          <a:p>
            <a:pPr>
              <a:lnSpc>
                <a:spcPct val="150000"/>
              </a:lnSpc>
            </a:pPr>
            <a:r>
              <a:rPr lang="en-US" altLang="zh-CN" sz="2400" dirty="0" smtClean="0">
                <a:latin typeface="+mj-ea"/>
                <a:ea typeface="+mj-ea"/>
              </a:rPr>
              <a:t>7. </a:t>
            </a:r>
            <a:r>
              <a:rPr lang="zh-CN" altLang="en-US" sz="2400" dirty="0">
                <a:latin typeface="+mj-ea"/>
                <a:ea typeface="+mj-ea"/>
              </a:rPr>
              <a:t>千寻铁锁沉江底，一片降幡出石头。 </a:t>
            </a:r>
            <a:r>
              <a:rPr lang="en-US" altLang="zh-CN" sz="2400" dirty="0">
                <a:latin typeface="+mj-ea"/>
                <a:ea typeface="+mj-ea"/>
              </a:rPr>
              <a:t>—— </a:t>
            </a:r>
            <a:r>
              <a:rPr lang="en-US" altLang="zh-CN" sz="2400" dirty="0" smtClean="0">
                <a:latin typeface="+mj-ea"/>
                <a:ea typeface="+mj-ea"/>
              </a:rPr>
              <a:t>《</a:t>
            </a:r>
            <a:r>
              <a:rPr lang="zh-CN" altLang="en-US" sz="2400" dirty="0">
                <a:latin typeface="+mj-ea"/>
                <a:ea typeface="+mj-ea"/>
              </a:rPr>
              <a:t>西塞山怀古</a:t>
            </a:r>
            <a:r>
              <a:rPr lang="en-US" altLang="zh-CN" sz="2400" dirty="0">
                <a:latin typeface="+mj-ea"/>
                <a:ea typeface="+mj-ea"/>
              </a:rPr>
              <a:t>》</a:t>
            </a:r>
            <a:endParaRPr lang="en-US" altLang="zh-CN" sz="2400" dirty="0">
              <a:latin typeface="+mj-ea"/>
              <a:ea typeface="+mj-ea"/>
            </a:endParaRPr>
          </a:p>
          <a:p>
            <a:pPr>
              <a:lnSpc>
                <a:spcPct val="150000"/>
              </a:lnSpc>
            </a:pPr>
            <a:r>
              <a:rPr lang="en-US" altLang="zh-CN" sz="2400" dirty="0" smtClean="0">
                <a:latin typeface="+mj-ea"/>
                <a:ea typeface="+mj-ea"/>
              </a:rPr>
              <a:t>8. </a:t>
            </a:r>
            <a:r>
              <a:rPr lang="zh-CN" altLang="en-US" sz="2400" dirty="0">
                <a:latin typeface="+mj-ea"/>
                <a:ea typeface="+mj-ea"/>
              </a:rPr>
              <a:t>请君莫奏前朝曲，听唱新翻杨柳枝。 </a:t>
            </a:r>
            <a:r>
              <a:rPr lang="en-US" altLang="zh-CN" sz="2400" dirty="0">
                <a:latin typeface="+mj-ea"/>
                <a:ea typeface="+mj-ea"/>
              </a:rPr>
              <a:t>—— </a:t>
            </a:r>
            <a:r>
              <a:rPr lang="en-US" altLang="zh-CN" sz="2400" dirty="0" smtClean="0">
                <a:latin typeface="+mj-ea"/>
                <a:ea typeface="+mj-ea"/>
              </a:rPr>
              <a:t>《</a:t>
            </a:r>
            <a:r>
              <a:rPr lang="zh-CN" altLang="en-US" sz="2400" dirty="0">
                <a:latin typeface="+mj-ea"/>
                <a:ea typeface="+mj-ea"/>
              </a:rPr>
              <a:t>杨柳枝词九首</a:t>
            </a:r>
            <a:r>
              <a:rPr lang="en-US" altLang="zh-CN" sz="2400" dirty="0">
                <a:latin typeface="+mj-ea"/>
                <a:ea typeface="+mj-ea"/>
              </a:rPr>
              <a:t>·</a:t>
            </a:r>
            <a:r>
              <a:rPr lang="zh-CN" altLang="en-US" sz="2400" dirty="0">
                <a:latin typeface="+mj-ea"/>
                <a:ea typeface="+mj-ea"/>
              </a:rPr>
              <a:t>其一</a:t>
            </a:r>
            <a:r>
              <a:rPr lang="en-US" altLang="zh-CN" sz="2400" dirty="0">
                <a:latin typeface="+mj-ea"/>
                <a:ea typeface="+mj-ea"/>
              </a:rPr>
              <a:t>》</a:t>
            </a:r>
            <a:endParaRPr lang="en-US" altLang="zh-CN" sz="2400" dirty="0">
              <a:latin typeface="+mj-ea"/>
              <a:ea typeface="+mj-ea"/>
            </a:endParaRPr>
          </a:p>
          <a:p>
            <a:pPr>
              <a:lnSpc>
                <a:spcPct val="150000"/>
              </a:lnSpc>
            </a:pPr>
            <a:r>
              <a:rPr lang="en-US" altLang="zh-CN" sz="2400" dirty="0" smtClean="0">
                <a:latin typeface="+mj-ea"/>
                <a:ea typeface="+mj-ea"/>
              </a:rPr>
              <a:t>9. </a:t>
            </a:r>
            <a:r>
              <a:rPr lang="zh-CN" altLang="en-US" sz="2400" dirty="0">
                <a:latin typeface="+mj-ea"/>
                <a:ea typeface="+mj-ea"/>
              </a:rPr>
              <a:t>新妆宜面下朱楼，深锁春光一院愁。 </a:t>
            </a:r>
            <a:r>
              <a:rPr lang="en-US" altLang="zh-CN" sz="2400" dirty="0">
                <a:latin typeface="+mj-ea"/>
                <a:ea typeface="+mj-ea"/>
              </a:rPr>
              <a:t>—— </a:t>
            </a:r>
            <a:r>
              <a:rPr lang="en-US" altLang="zh-CN" sz="2400" dirty="0" smtClean="0">
                <a:latin typeface="+mj-ea"/>
                <a:ea typeface="+mj-ea"/>
              </a:rPr>
              <a:t>《</a:t>
            </a:r>
            <a:r>
              <a:rPr lang="zh-CN" altLang="en-US" sz="2400" dirty="0">
                <a:latin typeface="+mj-ea"/>
                <a:ea typeface="+mj-ea"/>
              </a:rPr>
              <a:t>和乐天春词</a:t>
            </a:r>
            <a:r>
              <a:rPr lang="en-US" altLang="zh-CN" sz="2400" dirty="0" smtClean="0">
                <a:latin typeface="+mj-ea"/>
                <a:ea typeface="+mj-ea"/>
              </a:rPr>
              <a:t>》</a:t>
            </a:r>
            <a:endParaRPr lang="en-US" altLang="zh-CN" sz="2400" dirty="0" smtClean="0">
              <a:latin typeface="+mj-ea"/>
              <a:ea typeface="+mj-ea"/>
            </a:endParaRPr>
          </a:p>
          <a:p>
            <a:pPr>
              <a:lnSpc>
                <a:spcPct val="150000"/>
              </a:lnSpc>
            </a:pPr>
            <a:r>
              <a:rPr lang="en-US" altLang="zh-CN" sz="2400" dirty="0" smtClean="0">
                <a:latin typeface="+mj-ea"/>
                <a:ea typeface="+mj-ea"/>
              </a:rPr>
              <a:t>10. </a:t>
            </a:r>
            <a:r>
              <a:rPr lang="zh-CN" altLang="en-US" sz="2400" dirty="0">
                <a:latin typeface="+mj-ea"/>
                <a:ea typeface="+mj-ea"/>
              </a:rPr>
              <a:t>山桃红花满上头，蜀江春水拍山流。 </a:t>
            </a:r>
            <a:r>
              <a:rPr lang="en-US" altLang="zh-CN" sz="2400" dirty="0">
                <a:latin typeface="+mj-ea"/>
                <a:ea typeface="+mj-ea"/>
              </a:rPr>
              <a:t>—— </a:t>
            </a:r>
            <a:r>
              <a:rPr lang="en-US" altLang="zh-CN" sz="2400" dirty="0" smtClean="0">
                <a:latin typeface="+mj-ea"/>
                <a:ea typeface="+mj-ea"/>
              </a:rPr>
              <a:t>《</a:t>
            </a:r>
            <a:r>
              <a:rPr lang="zh-CN" altLang="en-US" sz="2400" dirty="0">
                <a:latin typeface="+mj-ea"/>
                <a:ea typeface="+mj-ea"/>
              </a:rPr>
              <a:t>竹枝词》</a:t>
            </a:r>
            <a:endParaRPr lang="zh-CN" altLang="en-US" dirty="0"/>
          </a:p>
        </p:txBody>
      </p:sp>
    </p:spTree>
    <p:custDataLst>
      <p:tags r:id="rId2"/>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六、布置作业</a:t>
            </a:r>
            <a:endParaRPr lang="zh-CN" altLang="en-US" dirty="0"/>
          </a:p>
        </p:txBody>
      </p:sp>
      <p:sp>
        <p:nvSpPr>
          <p:cNvPr id="2" name="矩形 1"/>
          <p:cNvSpPr/>
          <p:nvPr/>
        </p:nvSpPr>
        <p:spPr>
          <a:xfrm>
            <a:off x="888642" y="2191229"/>
            <a:ext cx="8062175" cy="2861310"/>
          </a:xfrm>
          <a:prstGeom prst="rect">
            <a:avLst/>
          </a:prstGeom>
        </p:spPr>
        <p:txBody>
          <a:bodyPr wrap="square">
            <a:spAutoFit/>
          </a:bodyPr>
          <a:lstStyle/>
          <a:p>
            <a:pPr indent="266700">
              <a:lnSpc>
                <a:spcPct val="150000"/>
              </a:lnSpc>
              <a:defRPr/>
            </a:pPr>
            <a:r>
              <a:rPr lang="zh-CN" altLang="zh-CN" sz="2400" kern="100" dirty="0">
                <a:latin typeface="+mj-ea"/>
                <a:ea typeface="+mj-ea"/>
                <a:cs typeface="Times New Roman" panose="02020603050405020304" pitchFamily="18" charset="0"/>
              </a:rPr>
              <a:t>积累有关远大抱负的诗句：</a:t>
            </a:r>
            <a:endParaRPr lang="zh-CN" altLang="zh-CN" sz="2400" kern="100" dirty="0">
              <a:latin typeface="+mj-ea"/>
              <a:ea typeface="+mj-ea"/>
              <a:cs typeface="Courier New" panose="02070309020205020404" pitchFamily="49" charset="0"/>
            </a:endParaRPr>
          </a:p>
          <a:p>
            <a:pPr indent="266700">
              <a:lnSpc>
                <a:spcPct val="150000"/>
              </a:lnSpc>
              <a:defRPr/>
            </a:pPr>
            <a:r>
              <a:rPr lang="zh-CN" altLang="en-US" sz="2400" kern="100" dirty="0" smtClean="0">
                <a:solidFill>
                  <a:srgbClr val="FF0000"/>
                </a:solidFill>
                <a:latin typeface="+mj-ea"/>
                <a:ea typeface="+mj-ea"/>
                <a:cs typeface="Times New Roman" panose="02020603050405020304" pitchFamily="18" charset="0"/>
              </a:rPr>
              <a:t>举例：</a:t>
            </a:r>
            <a:endParaRPr lang="en-US" altLang="zh-CN" sz="2400" kern="100" dirty="0" smtClean="0">
              <a:solidFill>
                <a:srgbClr val="FF0000"/>
              </a:solidFill>
              <a:latin typeface="+mj-ea"/>
              <a:ea typeface="+mj-ea"/>
              <a:cs typeface="Times New Roman" panose="02020603050405020304" pitchFamily="18" charset="0"/>
            </a:endParaRPr>
          </a:p>
          <a:p>
            <a:pPr indent="266700">
              <a:lnSpc>
                <a:spcPct val="150000"/>
              </a:lnSpc>
              <a:defRPr/>
            </a:pPr>
            <a:r>
              <a:rPr lang="en-US" altLang="zh-CN" sz="2400" kern="100" dirty="0" smtClean="0">
                <a:solidFill>
                  <a:srgbClr val="FF0000"/>
                </a:solidFill>
                <a:latin typeface="+mj-ea"/>
                <a:ea typeface="+mj-ea"/>
                <a:cs typeface="Times New Roman" panose="02020603050405020304" pitchFamily="18" charset="0"/>
              </a:rPr>
              <a:t>①</a:t>
            </a:r>
            <a:r>
              <a:rPr lang="zh-CN" altLang="zh-CN" sz="2400" kern="100" dirty="0">
                <a:solidFill>
                  <a:srgbClr val="FF0000"/>
                </a:solidFill>
                <a:latin typeface="+mj-ea"/>
                <a:ea typeface="+mj-ea"/>
                <a:cs typeface="Times New Roman" panose="02020603050405020304" pitchFamily="18" charset="0"/>
              </a:rPr>
              <a:t>男儿何不带吴钩，收取关山五十州</a:t>
            </a:r>
            <a:endParaRPr lang="zh-CN" altLang="zh-CN" sz="2400" kern="100" dirty="0">
              <a:solidFill>
                <a:srgbClr val="FF0000"/>
              </a:solidFill>
              <a:latin typeface="+mj-ea"/>
              <a:ea typeface="+mj-ea"/>
              <a:cs typeface="Courier New" panose="02070309020205020404" pitchFamily="49" charset="0"/>
            </a:endParaRPr>
          </a:p>
          <a:p>
            <a:pPr indent="266700">
              <a:lnSpc>
                <a:spcPct val="150000"/>
              </a:lnSpc>
              <a:defRPr/>
            </a:pPr>
            <a:r>
              <a:rPr lang="en-US" altLang="zh-CN" sz="2400" kern="100" dirty="0">
                <a:solidFill>
                  <a:srgbClr val="FF0000"/>
                </a:solidFill>
                <a:latin typeface="+mj-ea"/>
                <a:ea typeface="+mj-ea"/>
                <a:cs typeface="Times New Roman" panose="02020603050405020304" pitchFamily="18" charset="0"/>
              </a:rPr>
              <a:t>②</a:t>
            </a:r>
            <a:r>
              <a:rPr lang="zh-CN" altLang="zh-CN" sz="2400" kern="100" dirty="0">
                <a:solidFill>
                  <a:srgbClr val="FF0000"/>
                </a:solidFill>
                <a:latin typeface="+mj-ea"/>
                <a:ea typeface="+mj-ea"/>
                <a:cs typeface="Times New Roman" panose="02020603050405020304" pitchFamily="18" charset="0"/>
              </a:rPr>
              <a:t>人生自古谁无死，留取丹心照汗青</a:t>
            </a:r>
            <a:endParaRPr lang="zh-CN" altLang="zh-CN" sz="2400" kern="100" dirty="0">
              <a:solidFill>
                <a:srgbClr val="FF0000"/>
              </a:solidFill>
              <a:latin typeface="+mj-ea"/>
              <a:ea typeface="+mj-ea"/>
              <a:cs typeface="Courier New" panose="02070309020205020404" pitchFamily="49" charset="0"/>
            </a:endParaRPr>
          </a:p>
          <a:p>
            <a:pPr indent="266700">
              <a:lnSpc>
                <a:spcPct val="150000"/>
              </a:lnSpc>
              <a:defRPr/>
            </a:pPr>
            <a:r>
              <a:rPr lang="en-US" altLang="zh-CN" sz="2400" kern="100" dirty="0">
                <a:solidFill>
                  <a:srgbClr val="FF0000"/>
                </a:solidFill>
                <a:latin typeface="+mj-ea"/>
                <a:ea typeface="+mj-ea"/>
                <a:cs typeface="Times New Roman" panose="02020603050405020304" pitchFamily="18" charset="0"/>
              </a:rPr>
              <a:t>③</a:t>
            </a:r>
            <a:r>
              <a:rPr lang="zh-CN" altLang="zh-CN" sz="2400" kern="100" dirty="0">
                <a:solidFill>
                  <a:srgbClr val="FF0000"/>
                </a:solidFill>
                <a:latin typeface="+mj-ea"/>
                <a:ea typeface="+mj-ea"/>
                <a:cs typeface="Times New Roman" panose="02020603050405020304" pitchFamily="18" charset="0"/>
              </a:rPr>
              <a:t>粉身碎骨浑不怕，要留清白在人间</a:t>
            </a:r>
            <a:endParaRPr lang="zh-CN" altLang="zh-CN" sz="2400" kern="100" dirty="0">
              <a:solidFill>
                <a:srgbClr val="FF0000"/>
              </a:solidFill>
              <a:latin typeface="+mj-ea"/>
              <a:ea typeface="+mj-ea"/>
              <a:cs typeface="Courier New" panose="02070309020205020404" pitchFamily="49" charset="0"/>
            </a:endParaRPr>
          </a:p>
        </p:txBody>
      </p:sp>
    </p:spTree>
    <p:custDataLst>
      <p:tags r:id="rId2"/>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一、新课导入</a:t>
            </a:r>
            <a:endParaRPr lang="zh-CN" altLang="en-US" dirty="0"/>
          </a:p>
        </p:txBody>
      </p:sp>
      <p:pic>
        <p:nvPicPr>
          <p:cNvPr id="3"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451" y="3414333"/>
            <a:ext cx="6699250" cy="3289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3412901" y="1674254"/>
            <a:ext cx="3593206" cy="369332"/>
          </a:xfrm>
          <a:prstGeom prst="rect">
            <a:avLst/>
          </a:prstGeom>
          <a:noFill/>
        </p:spPr>
        <p:txBody>
          <a:bodyPr wrap="square" rtlCol="0">
            <a:spAutoFit/>
          </a:bodyPr>
          <a:lstStyle/>
          <a:p>
            <a:endParaRPr lang="zh-CN" altLang="en-US" dirty="0"/>
          </a:p>
        </p:txBody>
      </p:sp>
      <p:sp>
        <p:nvSpPr>
          <p:cNvPr id="5" name="标题 1"/>
          <p:cNvSpPr>
            <a:spLocks noGrp="1" noChangeArrowheads="1"/>
          </p:cNvSpPr>
          <p:nvPr/>
        </p:nvSpPr>
        <p:spPr bwMode="auto">
          <a:xfrm>
            <a:off x="2674371" y="1315479"/>
            <a:ext cx="649095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4300" b="1" dirty="0">
                <a:latin typeface="楷体_GB2312"/>
                <a:ea typeface="楷体_GB2312"/>
                <a:cs typeface="楷体_GB2312"/>
              </a:rPr>
              <a:t>水调歌</a:t>
            </a:r>
            <a:r>
              <a:rPr lang="zh-CN" altLang="en-US" sz="4300" b="1" dirty="0" smtClean="0">
                <a:latin typeface="楷体_GB2312"/>
                <a:ea typeface="楷体_GB2312"/>
                <a:cs typeface="楷体_GB2312"/>
              </a:rPr>
              <a:t>头（明月几时有）</a:t>
            </a:r>
            <a:endParaRPr lang="en-US" altLang="zh-CN" sz="4300" b="1" dirty="0" smtClean="0">
              <a:latin typeface="楷体_GB2312"/>
              <a:ea typeface="楷体_GB2312"/>
              <a:cs typeface="楷体_GB2312"/>
            </a:endParaRPr>
          </a:p>
          <a:p>
            <a:pPr eaLnBrk="1" hangingPunct="1">
              <a:spcBef>
                <a:spcPct val="0"/>
              </a:spcBef>
              <a:buFontTx/>
              <a:buNone/>
            </a:pPr>
            <a:r>
              <a:rPr lang="zh-CN" altLang="en-US" sz="4300" b="1" dirty="0" smtClean="0">
                <a:latin typeface="楷体_GB2312"/>
                <a:ea typeface="楷体_GB2312"/>
                <a:cs typeface="楷体_GB2312"/>
              </a:rPr>
              <a:t>                </a:t>
            </a:r>
            <a:endParaRPr lang="en-US" altLang="zh-CN" sz="4300" b="1" dirty="0" smtClean="0">
              <a:latin typeface="楷体_GB2312"/>
              <a:ea typeface="楷体_GB2312"/>
              <a:cs typeface="楷体_GB2312"/>
            </a:endParaRPr>
          </a:p>
          <a:p>
            <a:pPr eaLnBrk="1" hangingPunct="1">
              <a:spcBef>
                <a:spcPct val="0"/>
              </a:spcBef>
              <a:buFontTx/>
              <a:buNone/>
            </a:pPr>
            <a:r>
              <a:rPr lang="en-US" altLang="zh-CN" sz="4300" b="1" dirty="0">
                <a:latin typeface="楷体_GB2312"/>
                <a:ea typeface="楷体_GB2312"/>
                <a:cs typeface="楷体_GB2312"/>
              </a:rPr>
              <a:t> </a:t>
            </a:r>
            <a:r>
              <a:rPr lang="en-US" altLang="zh-CN" sz="4300" b="1" dirty="0" smtClean="0">
                <a:latin typeface="楷体_GB2312"/>
                <a:ea typeface="楷体_GB2312"/>
                <a:cs typeface="楷体_GB2312"/>
              </a:rPr>
              <a:t>               </a:t>
            </a:r>
            <a:r>
              <a:rPr lang="zh-CN" altLang="en-US" sz="4300" b="1" dirty="0" smtClean="0">
                <a:latin typeface="楷体_GB2312"/>
                <a:ea typeface="楷体_GB2312"/>
                <a:cs typeface="楷体_GB2312"/>
              </a:rPr>
              <a:t>苏轼</a:t>
            </a:r>
            <a:endParaRPr lang="zh-CN" altLang="en-US" sz="4300" b="1" dirty="0">
              <a:latin typeface="楷体_GB2312"/>
              <a:ea typeface="楷体_GB2312"/>
              <a:cs typeface="楷体_GB2312"/>
            </a:endParaRPr>
          </a:p>
        </p:txBody>
      </p:sp>
    </p:spTree>
    <p:custDataLst>
      <p:tags r:id="rId3"/>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一、新课导入</a:t>
            </a:r>
            <a:endParaRPr lang="zh-CN" altLang="en-US" dirty="0"/>
          </a:p>
        </p:txBody>
      </p:sp>
      <p:sp>
        <p:nvSpPr>
          <p:cNvPr id="2" name="矩形 1"/>
          <p:cNvSpPr/>
          <p:nvPr/>
        </p:nvSpPr>
        <p:spPr>
          <a:xfrm>
            <a:off x="888642" y="2239371"/>
            <a:ext cx="10367492" cy="2308324"/>
          </a:xfrm>
          <a:prstGeom prst="rect">
            <a:avLst/>
          </a:prstGeom>
        </p:spPr>
        <p:txBody>
          <a:bodyPr wrap="square">
            <a:spAutoFit/>
          </a:bodyPr>
          <a:lstStyle/>
          <a:p>
            <a:pPr indent="304800" algn="just">
              <a:lnSpc>
                <a:spcPct val="150000"/>
              </a:lnSpc>
              <a:spcAft>
                <a:spcPts val="0"/>
              </a:spcAft>
            </a:pPr>
            <a:r>
              <a:rPr lang="en-US" altLang="zh-CN" sz="2400" kern="100" dirty="0" smtClean="0">
                <a:latin typeface="+mj-ea"/>
                <a:ea typeface="+mj-ea"/>
              </a:rPr>
              <a:t>    </a:t>
            </a:r>
            <a:r>
              <a:rPr lang="zh-CN" altLang="zh-CN" sz="2400" kern="100" dirty="0" smtClean="0">
                <a:latin typeface="+mj-ea"/>
                <a:ea typeface="+mj-ea"/>
              </a:rPr>
              <a:t>在</a:t>
            </a:r>
            <a:r>
              <a:rPr lang="zh-CN" altLang="zh-CN" sz="2400" kern="100" dirty="0">
                <a:latin typeface="+mj-ea"/>
                <a:ea typeface="+mj-ea"/>
              </a:rPr>
              <a:t>大自然的景物里，月亮是极富浪漫色彩的，她易激发人的艺术联想。一钩新月，会让人联想到初生的萌芽的事物；一轮满月，会让人联想到美好的圆满的生活；月亮的皎洁，又会让人联想到光明磊落的人格。在月亮身上集中了人类多少美好的理想和憧憬。苏轼仰望明月，他会联想到什么呢</a:t>
            </a:r>
            <a:r>
              <a:rPr lang="en-US" altLang="zh-CN" sz="2400" kern="100" dirty="0">
                <a:latin typeface="+mj-ea"/>
                <a:ea typeface="+mj-ea"/>
              </a:rPr>
              <a:t>?</a:t>
            </a:r>
            <a:endParaRPr lang="zh-CN" altLang="zh-CN" sz="2400" kern="100" dirty="0">
              <a:effectLst/>
              <a:latin typeface="+mj-ea"/>
              <a:ea typeface="+mj-ea"/>
            </a:endParaRPr>
          </a:p>
        </p:txBody>
      </p:sp>
    </p:spTree>
    <p:custDataLst>
      <p:tags r:id="rId2"/>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二、新课讲解</a:t>
            </a:r>
            <a:endParaRPr lang="zh-CN" altLang="en-US" dirty="0"/>
          </a:p>
        </p:txBody>
      </p:sp>
      <p:sp>
        <p:nvSpPr>
          <p:cNvPr id="2" name="文本框 1"/>
          <p:cNvSpPr txBox="1"/>
          <p:nvPr/>
        </p:nvSpPr>
        <p:spPr>
          <a:xfrm>
            <a:off x="1141928" y="1469955"/>
            <a:ext cx="3090929" cy="523220"/>
          </a:xfrm>
          <a:prstGeom prst="rect">
            <a:avLst/>
          </a:prstGeom>
          <a:noFill/>
        </p:spPr>
        <p:txBody>
          <a:bodyPr wrap="square" rtlCol="0">
            <a:spAutoFit/>
          </a:bodyPr>
          <a:lstStyle/>
          <a:p>
            <a:r>
              <a:rPr lang="zh-CN" altLang="en-US" sz="2800" dirty="0" smtClean="0">
                <a:solidFill>
                  <a:srgbClr val="FF0000"/>
                </a:solidFill>
              </a:rPr>
              <a:t>作者简介</a:t>
            </a:r>
            <a:endParaRPr lang="zh-CN" altLang="en-US" sz="2800" dirty="0">
              <a:solidFill>
                <a:srgbClr val="FF0000"/>
              </a:solidFill>
            </a:endParaRPr>
          </a:p>
        </p:txBody>
      </p:sp>
      <p:sp>
        <p:nvSpPr>
          <p:cNvPr id="3" name="矩形 2"/>
          <p:cNvSpPr/>
          <p:nvPr/>
        </p:nvSpPr>
        <p:spPr>
          <a:xfrm>
            <a:off x="4232857" y="1469955"/>
            <a:ext cx="7602828" cy="4939814"/>
          </a:xfrm>
          <a:prstGeom prst="rect">
            <a:avLst/>
          </a:prstGeom>
        </p:spPr>
        <p:txBody>
          <a:bodyPr wrap="square">
            <a:spAutoFit/>
          </a:bodyPr>
          <a:lstStyle/>
          <a:p>
            <a:pPr>
              <a:lnSpc>
                <a:spcPct val="150000"/>
              </a:lnSpc>
              <a:spcBef>
                <a:spcPct val="0"/>
              </a:spcBef>
            </a:pPr>
            <a:r>
              <a:rPr lang="zh-CN" altLang="en-US" sz="2400" dirty="0" smtClean="0">
                <a:latin typeface="+mj-ea"/>
                <a:ea typeface="+mj-ea"/>
              </a:rPr>
              <a:t>      苏轼</a:t>
            </a:r>
            <a:r>
              <a:rPr lang="en-US" altLang="zh-CN" sz="2400" dirty="0">
                <a:latin typeface="+mj-ea"/>
                <a:ea typeface="+mj-ea"/>
              </a:rPr>
              <a:t>(1037</a:t>
            </a:r>
            <a:r>
              <a:rPr lang="zh-CN" altLang="en-US" sz="2400" dirty="0">
                <a:latin typeface="+mj-ea"/>
                <a:ea typeface="+mj-ea"/>
              </a:rPr>
              <a:t>～</a:t>
            </a:r>
            <a:r>
              <a:rPr lang="en-US" altLang="zh-CN" sz="2400" dirty="0">
                <a:latin typeface="+mj-ea"/>
                <a:ea typeface="+mj-ea"/>
              </a:rPr>
              <a:t>1101)</a:t>
            </a:r>
            <a:r>
              <a:rPr lang="zh-CN" altLang="en-US" sz="2400" dirty="0">
                <a:latin typeface="+mj-ea"/>
                <a:ea typeface="+mj-ea"/>
              </a:rPr>
              <a:t>，</a:t>
            </a:r>
            <a:r>
              <a:rPr lang="zh-CN" altLang="en-US" sz="2400" dirty="0">
                <a:solidFill>
                  <a:srgbClr val="FF0000"/>
                </a:solidFill>
                <a:latin typeface="+mj-ea"/>
                <a:ea typeface="+mj-ea"/>
              </a:rPr>
              <a:t>字子瞻</a:t>
            </a:r>
            <a:r>
              <a:rPr lang="zh-CN" altLang="en-US" sz="2400" dirty="0">
                <a:latin typeface="+mj-ea"/>
                <a:ea typeface="+mj-ea"/>
              </a:rPr>
              <a:t>，又字和仲，</a:t>
            </a:r>
            <a:r>
              <a:rPr lang="zh-CN" altLang="en-US" sz="2400" dirty="0">
                <a:solidFill>
                  <a:srgbClr val="FF0000"/>
                </a:solidFill>
                <a:latin typeface="+mj-ea"/>
                <a:ea typeface="+mj-ea"/>
              </a:rPr>
              <a:t>号东坡居士，</a:t>
            </a:r>
            <a:r>
              <a:rPr lang="zh-CN" altLang="en-US" sz="2400" dirty="0">
                <a:latin typeface="+mj-ea"/>
                <a:ea typeface="+mj-ea"/>
              </a:rPr>
              <a:t>北宋著名文学家、书画家、散文家、诗人、词人，豪放派词人代表，他与他的</a:t>
            </a:r>
            <a:r>
              <a:rPr lang="zh-CN" altLang="en-US" sz="2400" dirty="0">
                <a:solidFill>
                  <a:srgbClr val="FF0000"/>
                </a:solidFill>
                <a:latin typeface="+mj-ea"/>
                <a:ea typeface="+mj-ea"/>
              </a:rPr>
              <a:t>父亲苏洵、弟弟苏辙合称“三苏”，同杰出词人辛弃疾并称为“苏辛”</a:t>
            </a:r>
            <a:r>
              <a:rPr lang="zh-CN" altLang="en-US" sz="2400" dirty="0" smtClean="0">
                <a:solidFill>
                  <a:srgbClr val="FF0000"/>
                </a:solidFill>
                <a:latin typeface="+mj-ea"/>
                <a:ea typeface="+mj-ea"/>
              </a:rPr>
              <a:t>。</a:t>
            </a:r>
            <a:endParaRPr lang="en-US" altLang="zh-CN" sz="2400" dirty="0" smtClean="0">
              <a:solidFill>
                <a:srgbClr val="FF0000"/>
              </a:solidFill>
              <a:latin typeface="+mj-ea"/>
              <a:ea typeface="+mj-ea"/>
            </a:endParaRPr>
          </a:p>
          <a:p>
            <a:pPr>
              <a:lnSpc>
                <a:spcPct val="150000"/>
              </a:lnSpc>
              <a:spcBef>
                <a:spcPct val="0"/>
              </a:spcBef>
            </a:pPr>
            <a:r>
              <a:rPr lang="zh-CN" altLang="en-US" sz="2400" dirty="0" smtClean="0">
                <a:latin typeface="+mj-ea"/>
                <a:ea typeface="+mj-ea"/>
              </a:rPr>
              <a:t>      苏轼</a:t>
            </a:r>
            <a:r>
              <a:rPr lang="zh-CN" altLang="en-US" sz="2400" dirty="0">
                <a:latin typeface="+mj-ea"/>
                <a:ea typeface="+mj-ea"/>
              </a:rPr>
              <a:t>的学识广博，他开豪放词风，在散文、诗歌、词、书法和绘画等方面都很精工。民间有“</a:t>
            </a:r>
            <a:r>
              <a:rPr lang="zh-CN" altLang="en-US" sz="2400" dirty="0">
                <a:solidFill>
                  <a:srgbClr val="FF0000"/>
                </a:solidFill>
                <a:latin typeface="+mj-ea"/>
                <a:ea typeface="+mj-ea"/>
              </a:rPr>
              <a:t>苏文熟，</a:t>
            </a:r>
            <a:r>
              <a:rPr lang="en-US" altLang="zh-CN" sz="2400" dirty="0">
                <a:solidFill>
                  <a:srgbClr val="FF0000"/>
                </a:solidFill>
                <a:latin typeface="+mj-ea"/>
                <a:ea typeface="+mj-ea"/>
              </a:rPr>
              <a:t> </a:t>
            </a:r>
            <a:r>
              <a:rPr lang="zh-CN" altLang="en-US" sz="2400" dirty="0">
                <a:solidFill>
                  <a:srgbClr val="FF0000"/>
                </a:solidFill>
                <a:latin typeface="+mj-ea"/>
                <a:ea typeface="+mj-ea"/>
              </a:rPr>
              <a:t>吃羊肉；苏文生，吃菜羹</a:t>
            </a:r>
            <a:r>
              <a:rPr lang="zh-CN" altLang="en-US" sz="2400" dirty="0">
                <a:latin typeface="+mj-ea"/>
                <a:ea typeface="+mj-ea"/>
              </a:rPr>
              <a:t>”一说。有</a:t>
            </a:r>
            <a:r>
              <a:rPr lang="en-US" altLang="zh-CN" sz="2400" dirty="0">
                <a:latin typeface="+mj-ea"/>
                <a:ea typeface="+mj-ea"/>
              </a:rPr>
              <a:t>《</a:t>
            </a:r>
            <a:r>
              <a:rPr lang="zh-CN" altLang="en-US" sz="2400" dirty="0">
                <a:latin typeface="+mj-ea"/>
                <a:ea typeface="+mj-ea"/>
              </a:rPr>
              <a:t>东坡乐府笺</a:t>
            </a:r>
            <a:r>
              <a:rPr lang="en-US" altLang="zh-CN" sz="2400" dirty="0">
                <a:latin typeface="+mj-ea"/>
                <a:ea typeface="+mj-ea"/>
              </a:rPr>
              <a:t>》</a:t>
            </a:r>
            <a:r>
              <a:rPr lang="zh-CN" altLang="en-US" sz="2400" dirty="0">
                <a:latin typeface="+mj-ea"/>
                <a:ea typeface="+mj-ea"/>
              </a:rPr>
              <a:t>流传于世。 </a:t>
            </a:r>
            <a:endParaRPr lang="zh-CN" altLang="en-US" sz="2400" dirty="0">
              <a:solidFill>
                <a:schemeClr val="hlink"/>
              </a:solidFill>
              <a:latin typeface="+mj-ea"/>
              <a:ea typeface="+mj-ea"/>
            </a:endParaRPr>
          </a:p>
          <a:p>
            <a:pPr>
              <a:lnSpc>
                <a:spcPct val="150000"/>
              </a:lnSpc>
              <a:spcBef>
                <a:spcPct val="0"/>
              </a:spcBef>
            </a:pPr>
            <a:endParaRPr lang="zh-CN" altLang="en-US" b="1" dirty="0">
              <a:latin typeface="Arial" panose="020B0604020202020204" pitchFamily="34" charset="0"/>
            </a:endParaRPr>
          </a:p>
        </p:txBody>
      </p:sp>
      <p:pic>
        <p:nvPicPr>
          <p:cNvPr id="5"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730" y="2223775"/>
            <a:ext cx="3288296"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二、</a:t>
            </a:r>
            <a:r>
              <a:rPr lang="zh-CN" altLang="en-US" sz="2700"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新</a:t>
            </a: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课讲解</a:t>
            </a:r>
            <a:endParaRPr lang="zh-CN" altLang="en-US" sz="2700" b="1" kern="1200" baseline="0" dirty="0">
              <a:latin typeface="黑体" panose="02010609060101010101" pitchFamily="49" charset="-122"/>
              <a:ea typeface="黑体" panose="02010609060101010101" pitchFamily="49" charset="-122"/>
              <a:cs typeface="+mn-cs"/>
              <a:sym typeface="+mn-ea"/>
            </a:endParaRPr>
          </a:p>
          <a:p>
            <a:endParaRPr lang="zh-CN" altLang="en-US" dirty="0"/>
          </a:p>
        </p:txBody>
      </p:sp>
      <p:sp>
        <p:nvSpPr>
          <p:cNvPr id="2" name="矩形 1"/>
          <p:cNvSpPr/>
          <p:nvPr/>
        </p:nvSpPr>
        <p:spPr>
          <a:xfrm>
            <a:off x="3928055" y="1812149"/>
            <a:ext cx="7907629" cy="4524315"/>
          </a:xfrm>
          <a:prstGeom prst="rect">
            <a:avLst/>
          </a:prstGeom>
        </p:spPr>
        <p:txBody>
          <a:bodyPr wrap="square">
            <a:spAutoFit/>
          </a:bodyPr>
          <a:lstStyle/>
          <a:p>
            <a:pPr>
              <a:lnSpc>
                <a:spcPct val="150000"/>
              </a:lnSpc>
              <a:defRPr/>
            </a:pPr>
            <a:r>
              <a:rPr lang="zh-CN" altLang="en-US" sz="2400" noProof="1">
                <a:latin typeface="+mj-ea"/>
                <a:ea typeface="+mj-ea"/>
              </a:rPr>
              <a:t>李白(701～762年) ，字太白，</a:t>
            </a:r>
            <a:r>
              <a:rPr lang="zh-CN" altLang="en-US" sz="2400" noProof="1">
                <a:solidFill>
                  <a:srgbClr val="FF0000"/>
                </a:solidFill>
                <a:latin typeface="+mj-ea"/>
                <a:ea typeface="+mj-ea"/>
              </a:rPr>
              <a:t>号青莲居士，</a:t>
            </a:r>
            <a:r>
              <a:rPr lang="zh-CN" altLang="en-US" sz="2400" noProof="1">
                <a:latin typeface="+mj-ea"/>
                <a:ea typeface="+mj-ea"/>
              </a:rPr>
              <a:t>又号“谪仙人”，</a:t>
            </a:r>
            <a:r>
              <a:rPr lang="zh-CN" altLang="en-US" sz="2400" noProof="1">
                <a:solidFill>
                  <a:srgbClr val="FF0000"/>
                </a:solidFill>
                <a:latin typeface="+mj-ea"/>
                <a:ea typeface="+mj-ea"/>
              </a:rPr>
              <a:t>是唐代伟大的浪漫主义诗人，被后人誉为“诗仙”，</a:t>
            </a:r>
            <a:r>
              <a:rPr lang="zh-CN" altLang="en-US" sz="2400" noProof="1">
                <a:latin typeface="+mj-ea"/>
                <a:ea typeface="+mj-ea"/>
              </a:rPr>
              <a:t>与杜甫并称为“李杜”，为了与另两位诗人李商隐与杜牧即“小李杜”区别，杜甫与李白又合称“大李杜”。其人爽朗大方，爱饮酒作诗，喜交友。李白深受黄老列庄思想影响，有《李太白集》传世，诗作中多以醉时写的，代表作有《望庐山瀑布》《行路难》《蜀道难》《将进酒》《梁甫吟》《早发白帝城》等多首。</a:t>
            </a:r>
            <a:endParaRPr lang="zh-CN" altLang="en-US" sz="2400" noProof="1">
              <a:latin typeface="+mj-ea"/>
              <a:ea typeface="+mj-ea"/>
            </a:endParaRPr>
          </a:p>
        </p:txBody>
      </p:sp>
      <p:pic>
        <p:nvPicPr>
          <p:cNvPr id="4"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08" y="2279561"/>
            <a:ext cx="3094038" cy="328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1029941" y="1509743"/>
            <a:ext cx="2150772" cy="523220"/>
          </a:xfrm>
          <a:prstGeom prst="rect">
            <a:avLst/>
          </a:prstGeom>
          <a:noFill/>
        </p:spPr>
        <p:txBody>
          <a:bodyPr wrap="square" rtlCol="0">
            <a:spAutoFit/>
          </a:bodyPr>
          <a:lstStyle/>
          <a:p>
            <a:r>
              <a:rPr lang="zh-CN" altLang="en-US" sz="2800" dirty="0" smtClean="0">
                <a:solidFill>
                  <a:srgbClr val="FF0000"/>
                </a:solidFill>
              </a:rPr>
              <a:t>作者简介</a:t>
            </a:r>
            <a:endParaRPr lang="zh-CN" altLang="en-US" sz="2800" dirty="0">
              <a:solidFill>
                <a:srgbClr val="FF0000"/>
              </a:solidFill>
            </a:endParaRPr>
          </a:p>
        </p:txBody>
      </p:sp>
    </p:spTree>
    <p:custDataLst>
      <p:tags r:id="rId3"/>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5B9BD5"/>
              </a:buClr>
              <a:buFont typeface="Wingdings" panose="05000000000000000000" pitchFamily="2" charset="2"/>
              <a:buNone/>
            </a:pPr>
            <a:r>
              <a:rPr lang="zh-CN" altLang="en-US" sz="2700" dirty="0" smtClean="0">
                <a:solidFill>
                  <a:srgbClr val="000000"/>
                </a:solidFill>
                <a:effectLst>
                  <a:outerShdw blurRad="38100" dist="19050" dir="2700000" algn="tl" rotWithShape="0">
                    <a:srgbClr val="000000">
                      <a:alpha val="40000"/>
                    </a:srgbClr>
                  </a:outerShdw>
                </a:effectLst>
                <a:latin typeface="黑体" panose="02010609060101010101" pitchFamily="49" charset="-122"/>
                <a:ea typeface="黑体" panose="02010609060101010101" pitchFamily="49" charset="-122"/>
                <a:sym typeface="+mn-ea"/>
              </a:rPr>
              <a:t>二、新课讲解</a:t>
            </a:r>
            <a:endParaRPr lang="zh-CN" altLang="en-US" dirty="0">
              <a:solidFill>
                <a:srgbClr val="000000"/>
              </a:solidFill>
            </a:endParaRPr>
          </a:p>
        </p:txBody>
      </p:sp>
      <p:sp>
        <p:nvSpPr>
          <p:cNvPr id="2" name="矩形 1"/>
          <p:cNvSpPr/>
          <p:nvPr/>
        </p:nvSpPr>
        <p:spPr>
          <a:xfrm>
            <a:off x="3734873" y="2618895"/>
            <a:ext cx="7984901" cy="3416320"/>
          </a:xfrm>
          <a:prstGeom prst="rect">
            <a:avLst/>
          </a:prstGeom>
        </p:spPr>
        <p:txBody>
          <a:bodyPr wrap="square">
            <a:spAutoFit/>
          </a:bodyPr>
          <a:lstStyle/>
          <a:p>
            <a:pPr>
              <a:lnSpc>
                <a:spcPct val="150000"/>
              </a:lnSpc>
            </a:pPr>
            <a:r>
              <a:rPr lang="zh-CN" altLang="en-US" sz="2400" dirty="0" smtClean="0">
                <a:solidFill>
                  <a:srgbClr val="000000"/>
                </a:solidFill>
                <a:latin typeface="微软雅黑" panose="020B0503020204020204" pitchFamily="34" charset="-122"/>
              </a:rPr>
              <a:t>       这</a:t>
            </a:r>
            <a:r>
              <a:rPr lang="zh-CN" altLang="en-US" sz="2400" dirty="0">
                <a:solidFill>
                  <a:srgbClr val="000000"/>
                </a:solidFill>
                <a:latin typeface="微软雅黑" panose="020B0503020204020204" pitchFamily="34" charset="-122"/>
              </a:rPr>
              <a:t>首词写于宋神宗熙宁九年（公元</a:t>
            </a:r>
            <a:r>
              <a:rPr lang="en-US" altLang="zh-CN" sz="2400" dirty="0">
                <a:solidFill>
                  <a:srgbClr val="000000"/>
                </a:solidFill>
                <a:latin typeface="微软雅黑" panose="020B0503020204020204" pitchFamily="34" charset="-122"/>
              </a:rPr>
              <a:t>1076</a:t>
            </a:r>
            <a:r>
              <a:rPr lang="zh-CN" altLang="en-US" sz="2400" dirty="0">
                <a:solidFill>
                  <a:srgbClr val="000000"/>
                </a:solidFill>
                <a:latin typeface="微软雅黑" panose="020B0503020204020204" pitchFamily="34" charset="-122"/>
              </a:rPr>
              <a:t>年，即丙辰年）中秋节夜晚。当时，苏轼正被贬为密州太守（今山东诸城县），他的弟弟苏辙（子由）也因与变法派意见不合，远在山东济南，此时兄弟二人已有六、七年没有相见了。此时，苏轼开怀畅饮直到天明，禁不住思绪万千，乘着酒兴，写下了这篇千古名篇。</a:t>
            </a:r>
            <a:endParaRPr lang="zh-CN" altLang="en-US" sz="2400" dirty="0">
              <a:solidFill>
                <a:srgbClr val="000000"/>
              </a:solidFill>
              <a:latin typeface="微软雅黑" panose="020B0503020204020204" pitchFamily="34" charset="-122"/>
            </a:endParaRPr>
          </a:p>
        </p:txBody>
      </p:sp>
      <p:sp>
        <p:nvSpPr>
          <p:cNvPr id="3" name="文本框 2"/>
          <p:cNvSpPr txBox="1"/>
          <p:nvPr/>
        </p:nvSpPr>
        <p:spPr>
          <a:xfrm>
            <a:off x="1403797" y="1387756"/>
            <a:ext cx="1996226" cy="523220"/>
          </a:xfrm>
          <a:prstGeom prst="rect">
            <a:avLst/>
          </a:prstGeom>
          <a:noFill/>
        </p:spPr>
        <p:txBody>
          <a:bodyPr wrap="square" rtlCol="0">
            <a:spAutoFit/>
          </a:bodyPr>
          <a:lstStyle/>
          <a:p>
            <a:r>
              <a:rPr lang="zh-CN" altLang="en-US" sz="2800" dirty="0" smtClean="0">
                <a:solidFill>
                  <a:srgbClr val="FF0000"/>
                </a:solidFill>
              </a:rPr>
              <a:t>写作背景</a:t>
            </a:r>
            <a:endParaRPr lang="zh-CN" altLang="en-US" sz="2800" dirty="0">
              <a:solidFill>
                <a:srgbClr val="FF0000"/>
              </a:solidFill>
            </a:endParaRPr>
          </a:p>
        </p:txBody>
      </p:sp>
      <p:pic>
        <p:nvPicPr>
          <p:cNvPr id="5"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462" y="2198217"/>
            <a:ext cx="28829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Rot="1" noChangeArrowheads="1"/>
          </p:cNvSpPr>
          <p:nvPr/>
        </p:nvSpPr>
        <p:spPr>
          <a:xfrm>
            <a:off x="2691686" y="2313212"/>
            <a:ext cx="8770512" cy="3175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Wingdings" panose="05000000000000000000" pitchFamily="2" charset="2"/>
              <a:buNone/>
            </a:pPr>
            <a:r>
              <a:rPr lang="en-US" altLang="zh-CN" dirty="0" smtClean="0">
                <a:latin typeface="+mj-ea"/>
                <a:ea typeface="+mj-ea"/>
              </a:rPr>
              <a:t>      《</a:t>
            </a:r>
            <a:r>
              <a:rPr lang="zh-CN" altLang="en-US" dirty="0" smtClean="0">
                <a:latin typeface="+mj-ea"/>
                <a:ea typeface="+mj-ea"/>
              </a:rPr>
              <a:t>水调歌头</a:t>
            </a:r>
            <a:r>
              <a:rPr lang="en-US" altLang="zh-CN" dirty="0" smtClean="0">
                <a:latin typeface="+mj-ea"/>
                <a:ea typeface="+mj-ea"/>
              </a:rPr>
              <a:t>》</a:t>
            </a:r>
            <a:r>
              <a:rPr lang="zh-CN" altLang="en-US" dirty="0" smtClean="0">
                <a:latin typeface="+mj-ea"/>
                <a:ea typeface="+mj-ea"/>
              </a:rPr>
              <a:t>四字，它是词牌名，它的作用是规定了一首词的每句的字数平仄等。</a:t>
            </a:r>
            <a:endParaRPr lang="zh-CN" altLang="en-US" dirty="0" smtClean="0">
              <a:latin typeface="+mj-ea"/>
              <a:ea typeface="+mj-ea"/>
            </a:endParaRPr>
          </a:p>
          <a:p>
            <a:pPr marL="0" indent="0">
              <a:lnSpc>
                <a:spcPct val="150000"/>
              </a:lnSpc>
              <a:buFont typeface="Wingdings" panose="05000000000000000000" pitchFamily="2" charset="2"/>
              <a:buNone/>
            </a:pPr>
            <a:r>
              <a:rPr lang="zh-CN" altLang="en-US" dirty="0" smtClean="0">
                <a:latin typeface="+mj-ea"/>
                <a:ea typeface="+mj-ea"/>
              </a:rPr>
              <a:t>       序言中的“中秋”“兼怀子由”告诉了做词的时间和目的。农历中秋本应是团圆的日子。当时子由被贬谪到离苏轼约数百公里的山东济南，兄弟七年没有见面了</a:t>
            </a:r>
            <a:r>
              <a:rPr lang="zh-CN" altLang="en-US" b="1" dirty="0" smtClean="0">
                <a:latin typeface="宋体" panose="02010600030101010101" pitchFamily="2" charset="-122"/>
              </a:rPr>
              <a:t>。</a:t>
            </a:r>
            <a:endParaRPr lang="zh-CN" altLang="en-US" b="1" dirty="0" smtClean="0">
              <a:latin typeface="宋体" panose="02010600030101010101" pitchFamily="2" charset="-122"/>
            </a:endParaRPr>
          </a:p>
        </p:txBody>
      </p:sp>
      <p:sp>
        <p:nvSpPr>
          <p:cNvPr id="4" name="文本框 3"/>
          <p:cNvSpPr txBox="1"/>
          <p:nvPr/>
        </p:nvSpPr>
        <p:spPr>
          <a:xfrm>
            <a:off x="5031481" y="1300765"/>
            <a:ext cx="1704170" cy="523220"/>
          </a:xfrm>
          <a:prstGeom prst="rect">
            <a:avLst/>
          </a:prstGeom>
          <a:noFill/>
        </p:spPr>
        <p:txBody>
          <a:bodyPr wrap="square" rtlCol="0">
            <a:spAutoFit/>
          </a:bodyPr>
          <a:lstStyle/>
          <a:p>
            <a:r>
              <a:rPr lang="zh-CN" altLang="en-US" sz="2800" dirty="0" smtClean="0">
                <a:solidFill>
                  <a:srgbClr val="FF0000"/>
                </a:solidFill>
              </a:rPr>
              <a:t>解析题目</a:t>
            </a:r>
            <a:endParaRPr lang="zh-CN" altLang="en-US" sz="2800" dirty="0">
              <a:solidFill>
                <a:srgbClr val="FF0000"/>
              </a:solidFill>
            </a:endParaRPr>
          </a:p>
        </p:txBody>
      </p:sp>
      <p:sp>
        <p:nvSpPr>
          <p:cNvPr id="5" name="文本框 3078"/>
          <p:cNvSpPr txBox="1">
            <a:spLocks noChangeArrowheads="1"/>
          </p:cNvSpPr>
          <p:nvPr/>
        </p:nvSpPr>
        <p:spPr bwMode="auto">
          <a:xfrm>
            <a:off x="1072792" y="2063840"/>
            <a:ext cx="1200329"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6600" dirty="0">
                <a:solidFill>
                  <a:srgbClr val="FF0000"/>
                </a:solidFill>
                <a:latin typeface="Times New Roman" panose="02020603050405020304" pitchFamily="18" charset="0"/>
                <a:ea typeface="华文彩云" panose="02010800040101010101" pitchFamily="2" charset="-122"/>
              </a:rPr>
              <a:t>水 调 歌 头</a:t>
            </a:r>
            <a:endParaRPr lang="zh-CN" altLang="en-US" sz="6600" dirty="0">
              <a:solidFill>
                <a:srgbClr val="FF0000"/>
              </a:solidFill>
              <a:latin typeface="Times New Roman" panose="02020603050405020304" pitchFamily="18" charset="0"/>
              <a:ea typeface="华文彩云"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 fill="hold"/>
                                        <p:tgtEl>
                                          <p:spTgt spid="3">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 fill="hold"/>
                                        <p:tgtEl>
                                          <p:spTgt spid="3">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二、新课讲解</a:t>
            </a:r>
            <a:endParaRPr lang="zh-CN" altLang="en-US" dirty="0"/>
          </a:p>
        </p:txBody>
      </p:sp>
      <p:sp>
        <p:nvSpPr>
          <p:cNvPr id="2" name="文本框 1"/>
          <p:cNvSpPr txBox="1"/>
          <p:nvPr/>
        </p:nvSpPr>
        <p:spPr>
          <a:xfrm>
            <a:off x="759853" y="1391248"/>
            <a:ext cx="2537138" cy="523220"/>
          </a:xfrm>
          <a:prstGeom prst="rect">
            <a:avLst/>
          </a:prstGeom>
          <a:noFill/>
        </p:spPr>
        <p:txBody>
          <a:bodyPr wrap="square" rtlCol="0">
            <a:spAutoFit/>
          </a:bodyPr>
          <a:lstStyle/>
          <a:p>
            <a:r>
              <a:rPr lang="zh-CN" altLang="en-US" sz="2800" dirty="0" smtClean="0"/>
              <a:t>朗读诗词</a:t>
            </a:r>
            <a:endParaRPr lang="zh-CN" altLang="en-US" sz="2800" dirty="0"/>
          </a:p>
        </p:txBody>
      </p:sp>
      <p:sp>
        <p:nvSpPr>
          <p:cNvPr id="4" name="文本框 36875"/>
          <p:cNvSpPr txBox="1">
            <a:spLocks noChangeArrowheads="1"/>
          </p:cNvSpPr>
          <p:nvPr/>
        </p:nvSpPr>
        <p:spPr bwMode="auto">
          <a:xfrm>
            <a:off x="4506642" y="1468190"/>
            <a:ext cx="4419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smtClean="0">
                <a:latin typeface="+mj-ea"/>
                <a:ea typeface="+mj-ea"/>
              </a:rPr>
              <a:t>      水</a:t>
            </a:r>
            <a:r>
              <a:rPr lang="zh-CN" altLang="en-US" sz="2400" dirty="0">
                <a:latin typeface="+mj-ea"/>
                <a:ea typeface="+mj-ea"/>
              </a:rPr>
              <a:t>调歌头      </a:t>
            </a:r>
            <a:r>
              <a:rPr lang="zh-CN" altLang="en-US" sz="2400" dirty="0">
                <a:solidFill>
                  <a:srgbClr val="000000"/>
                </a:solidFill>
                <a:latin typeface="+mj-ea"/>
                <a:ea typeface="+mj-ea"/>
                <a:cs typeface="楷体_GB2312"/>
              </a:rPr>
              <a:t>苏   轼</a:t>
            </a:r>
            <a:endParaRPr lang="zh-CN" altLang="en-US" sz="2400" dirty="0">
              <a:latin typeface="+mj-ea"/>
              <a:ea typeface="+mj-ea"/>
              <a:cs typeface="楷体_GB2312"/>
            </a:endParaRPr>
          </a:p>
          <a:p>
            <a:pPr eaLnBrk="1" hangingPunct="1"/>
            <a:endParaRPr lang="zh-CN" altLang="en-US" sz="2800" dirty="0">
              <a:latin typeface="Times New Roman" panose="02020603050405020304" pitchFamily="18" charset="0"/>
            </a:endParaRPr>
          </a:p>
        </p:txBody>
      </p:sp>
      <p:sp>
        <p:nvSpPr>
          <p:cNvPr id="7" name="文本框 6"/>
          <p:cNvSpPr txBox="1">
            <a:spLocks noChangeArrowheads="1"/>
          </p:cNvSpPr>
          <p:nvPr/>
        </p:nvSpPr>
        <p:spPr bwMode="auto">
          <a:xfrm>
            <a:off x="2828918" y="1914467"/>
            <a:ext cx="91440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buClr>
                <a:schemeClr val="bg1"/>
              </a:buClr>
            </a:pPr>
            <a:r>
              <a:rPr lang="zh-CN" altLang="en-US" sz="5400" dirty="0" smtClean="0">
                <a:solidFill>
                  <a:srgbClr val="0000CC"/>
                </a:solidFill>
                <a:latin typeface="Times New Roman" panose="02020603050405020304" pitchFamily="18" charset="0"/>
                <a:ea typeface="华文新魏" panose="02010800040101010101" pitchFamily="2" charset="-122"/>
              </a:rPr>
              <a:t>    </a:t>
            </a:r>
            <a:r>
              <a:rPr lang="zh-CN" altLang="en-US" sz="2400" dirty="0" smtClean="0">
                <a:solidFill>
                  <a:srgbClr val="FF0000"/>
                </a:solidFill>
                <a:latin typeface="+mj-ea"/>
                <a:ea typeface="+mj-ea"/>
              </a:rPr>
              <a:t>丙辰</a:t>
            </a:r>
            <a:r>
              <a:rPr lang="zh-CN" altLang="en-US" sz="2400" dirty="0">
                <a:solidFill>
                  <a:srgbClr val="FF0000"/>
                </a:solidFill>
                <a:latin typeface="+mj-ea"/>
                <a:ea typeface="+mj-ea"/>
              </a:rPr>
              <a:t>中秋，欢饮达旦，大醉，作此篇，兼怀子由</a:t>
            </a:r>
            <a:r>
              <a:rPr lang="zh-CN" altLang="en-US" sz="2400" dirty="0" smtClean="0">
                <a:solidFill>
                  <a:srgbClr val="FF0000"/>
                </a:solidFill>
                <a:latin typeface="+mj-ea"/>
                <a:ea typeface="+mj-ea"/>
              </a:rPr>
              <a:t>。</a:t>
            </a:r>
            <a:endParaRPr lang="en-US" altLang="zh-CN" sz="2400" dirty="0" smtClean="0">
              <a:solidFill>
                <a:srgbClr val="FF0000"/>
              </a:solidFill>
              <a:latin typeface="+mj-ea"/>
              <a:ea typeface="+mj-ea"/>
            </a:endParaRPr>
          </a:p>
          <a:p>
            <a:pPr eaLnBrk="1" hangingPunct="1">
              <a:lnSpc>
                <a:spcPct val="150000"/>
              </a:lnSpc>
              <a:spcBef>
                <a:spcPct val="50000"/>
              </a:spcBef>
              <a:buClr>
                <a:schemeClr val="bg1"/>
              </a:buClr>
            </a:pPr>
            <a:r>
              <a:rPr lang="en-US" altLang="zh-CN" sz="2400" dirty="0">
                <a:solidFill>
                  <a:srgbClr val="FF0000"/>
                </a:solidFill>
                <a:latin typeface="+mj-ea"/>
                <a:ea typeface="+mj-ea"/>
              </a:rPr>
              <a:t> </a:t>
            </a:r>
            <a:r>
              <a:rPr lang="en-US" altLang="zh-CN" sz="2400" dirty="0" smtClean="0">
                <a:solidFill>
                  <a:srgbClr val="FF0000"/>
                </a:solidFill>
                <a:latin typeface="+mj-ea"/>
                <a:ea typeface="+mj-ea"/>
              </a:rPr>
              <a:t>      </a:t>
            </a:r>
            <a:r>
              <a:rPr lang="zh-CN" altLang="en-US" sz="2400" dirty="0" smtClean="0">
                <a:solidFill>
                  <a:srgbClr val="FF0000"/>
                </a:solidFill>
                <a:latin typeface="+mj-ea"/>
                <a:ea typeface="+mj-ea"/>
              </a:rPr>
              <a:t>明月</a:t>
            </a:r>
            <a:r>
              <a:rPr lang="zh-CN" altLang="en-US" sz="2400" dirty="0">
                <a:solidFill>
                  <a:srgbClr val="FF0000"/>
                </a:solidFill>
                <a:latin typeface="+mj-ea"/>
                <a:ea typeface="+mj-ea"/>
              </a:rPr>
              <a:t>几时有？把酒问青天。不知天上宫阙，今夕是何年。我欲乘风归去，又恐琼楼玉宇，高处不胜寒。起舞弄清影，何似在人间。</a:t>
            </a:r>
            <a:endParaRPr lang="zh-CN" altLang="en-US" sz="2400" dirty="0">
              <a:solidFill>
                <a:srgbClr val="FF0000"/>
              </a:solidFill>
              <a:latin typeface="+mj-ea"/>
              <a:ea typeface="+mj-ea"/>
            </a:endParaRPr>
          </a:p>
          <a:p>
            <a:pPr eaLnBrk="1" hangingPunct="1">
              <a:lnSpc>
                <a:spcPct val="150000"/>
              </a:lnSpc>
              <a:spcBef>
                <a:spcPct val="50000"/>
              </a:spcBef>
              <a:buClr>
                <a:schemeClr val="bg1"/>
              </a:buClr>
            </a:pPr>
            <a:r>
              <a:rPr lang="zh-CN" altLang="en-US" sz="2400" dirty="0">
                <a:solidFill>
                  <a:srgbClr val="FF0000"/>
                </a:solidFill>
                <a:latin typeface="+mj-ea"/>
                <a:ea typeface="+mj-ea"/>
              </a:rPr>
              <a:t>　　转朱阁，低绮户，照无眠。不应有恨，何事长向别时圆？人有悲欢离合，月有阴晴圆缺，此事古难全。但愿人长久，千里共婵娟。</a:t>
            </a:r>
            <a:endParaRPr lang="zh-CN" altLang="en-US" sz="2400" dirty="0">
              <a:solidFill>
                <a:srgbClr val="FF0000"/>
              </a:solidFill>
              <a:latin typeface="+mj-ea"/>
              <a:ea typeface="+mj-ea"/>
            </a:endParaRPr>
          </a:p>
          <a:p>
            <a:pPr eaLnBrk="1" hangingPunct="1">
              <a:spcBef>
                <a:spcPct val="50000"/>
              </a:spcBef>
              <a:buClr>
                <a:schemeClr val="bg1"/>
              </a:buClr>
            </a:pPr>
            <a:endParaRPr lang="zh-CN" altLang="en-US" sz="3200" b="1" dirty="0">
              <a:solidFill>
                <a:srgbClr val="FF0000"/>
              </a:solidFill>
              <a:latin typeface="Times New Roman" panose="02020603050405020304" pitchFamily="18" charset="0"/>
              <a:ea typeface="黑体" panose="02010609060101010101" pitchFamily="49" charset="-122"/>
            </a:endParaRPr>
          </a:p>
        </p:txBody>
      </p:sp>
      <p:pic>
        <p:nvPicPr>
          <p:cNvPr id="8" name="图片 3584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902" y="2771576"/>
            <a:ext cx="2331076" cy="294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二、新课讲解</a:t>
            </a:r>
            <a:endParaRPr lang="zh-CN" altLang="en-US" dirty="0"/>
          </a:p>
        </p:txBody>
      </p:sp>
      <p:sp>
        <p:nvSpPr>
          <p:cNvPr id="2" name="文本框 1"/>
          <p:cNvSpPr txBox="1"/>
          <p:nvPr/>
        </p:nvSpPr>
        <p:spPr>
          <a:xfrm>
            <a:off x="1030310" y="1403797"/>
            <a:ext cx="2743200" cy="523220"/>
          </a:xfrm>
          <a:prstGeom prst="rect">
            <a:avLst/>
          </a:prstGeom>
          <a:noFill/>
        </p:spPr>
        <p:txBody>
          <a:bodyPr wrap="square" rtlCol="0">
            <a:spAutoFit/>
          </a:bodyPr>
          <a:lstStyle/>
          <a:p>
            <a:r>
              <a:rPr lang="zh-CN" altLang="en-US" sz="2800" dirty="0" smtClean="0">
                <a:solidFill>
                  <a:srgbClr val="FF0000"/>
                </a:solidFill>
              </a:rPr>
              <a:t>感知词意</a:t>
            </a:r>
            <a:endParaRPr lang="zh-CN" altLang="en-US" sz="2800" dirty="0">
              <a:solidFill>
                <a:srgbClr val="FF0000"/>
              </a:solidFill>
            </a:endParaRPr>
          </a:p>
        </p:txBody>
      </p:sp>
      <p:sp>
        <p:nvSpPr>
          <p:cNvPr id="4" name="文本框 3"/>
          <p:cNvSpPr txBox="1">
            <a:spLocks noChangeArrowheads="1"/>
          </p:cNvSpPr>
          <p:nvPr/>
        </p:nvSpPr>
        <p:spPr bwMode="auto">
          <a:xfrm>
            <a:off x="270456" y="2087463"/>
            <a:ext cx="11758411"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spcBef>
                <a:spcPct val="50000"/>
              </a:spcBef>
            </a:pPr>
            <a:r>
              <a:rPr lang="en-US" altLang="zh-CN" sz="3200" b="1" dirty="0">
                <a:solidFill>
                  <a:srgbClr val="3333FF"/>
                </a:solidFill>
                <a:latin typeface="Times New Roman" panose="02020603050405020304" pitchFamily="18" charset="0"/>
              </a:rPr>
              <a:t>    </a:t>
            </a:r>
            <a:r>
              <a:rPr lang="en-US" altLang="zh-CN" sz="3200" b="1" dirty="0" smtClean="0">
                <a:solidFill>
                  <a:srgbClr val="3333FF"/>
                </a:solidFill>
                <a:latin typeface="Times New Roman" panose="02020603050405020304" pitchFamily="18" charset="0"/>
              </a:rPr>
              <a:t>  </a:t>
            </a:r>
            <a:r>
              <a:rPr lang="zh-CN" altLang="en-US" sz="2400" dirty="0" smtClean="0">
                <a:latin typeface="+mj-ea"/>
                <a:ea typeface="+mj-ea"/>
              </a:rPr>
              <a:t>明月</a:t>
            </a:r>
            <a:r>
              <a:rPr lang="zh-CN" altLang="en-US" sz="2400" dirty="0">
                <a:latin typeface="+mj-ea"/>
                <a:ea typeface="+mj-ea"/>
              </a:rPr>
              <a:t>什么时候才有呢</a:t>
            </a:r>
            <a:r>
              <a:rPr lang="en-US" altLang="zh-CN" sz="2400" dirty="0">
                <a:latin typeface="+mj-ea"/>
                <a:ea typeface="+mj-ea"/>
              </a:rPr>
              <a:t>?</a:t>
            </a:r>
            <a:r>
              <a:rPr lang="zh-CN" altLang="en-US" sz="2400" dirty="0">
                <a:latin typeface="+mj-ea"/>
                <a:ea typeface="+mj-ea"/>
              </a:rPr>
              <a:t>我举着酒杯仰问青天。不知天宫中今晚又是哪一年？我真想驾乘着长风回到月宫，又怕那美玉砌成的宫殿</a:t>
            </a:r>
            <a:r>
              <a:rPr lang="en-US" altLang="zh-CN" sz="2400" dirty="0">
                <a:latin typeface="+mj-ea"/>
                <a:ea typeface="+mj-ea"/>
              </a:rPr>
              <a:t>,</a:t>
            </a:r>
            <a:r>
              <a:rPr lang="zh-CN" altLang="en-US" sz="2400" dirty="0">
                <a:latin typeface="+mj-ea"/>
                <a:ea typeface="+mj-ea"/>
              </a:rPr>
              <a:t>太高太寒冷了，让人禁受不了。在月光下起舞，影子也随人摇动，那月宫哪里比得上人间好呢？</a:t>
            </a:r>
            <a:endParaRPr lang="zh-CN" altLang="en-US" sz="2400" dirty="0">
              <a:latin typeface="+mj-ea"/>
              <a:ea typeface="+mj-ea"/>
            </a:endParaRPr>
          </a:p>
          <a:p>
            <a:pPr algn="just" eaLnBrk="1" hangingPunct="1">
              <a:lnSpc>
                <a:spcPct val="150000"/>
              </a:lnSpc>
              <a:spcBef>
                <a:spcPct val="50000"/>
              </a:spcBef>
            </a:pPr>
            <a:r>
              <a:rPr lang="zh-CN" altLang="en-US" sz="2400" dirty="0">
                <a:latin typeface="+mj-ea"/>
                <a:ea typeface="+mj-ea"/>
              </a:rPr>
              <a:t>　</a:t>
            </a:r>
            <a:r>
              <a:rPr lang="zh-CN" altLang="en-US" sz="2400" dirty="0" smtClean="0">
                <a:latin typeface="+mj-ea"/>
                <a:ea typeface="+mj-ea"/>
              </a:rPr>
              <a:t>   月亮</a:t>
            </a:r>
            <a:r>
              <a:rPr lang="zh-CN" altLang="en-US" sz="2400" dirty="0">
                <a:latin typeface="+mj-ea"/>
                <a:ea typeface="+mj-ea"/>
              </a:rPr>
              <a:t>照过朱红色的楼阁，又低低照进了雕花的窗户，照着失眠的人。月亮对人世该没有什么怨恨吧，为什么总是在人们离别、孤独的时候变圆呢？人有悲欢离合，月有阴晴圆缺，这种事自古以来就很难周全。只希望亲人能健康长寿</a:t>
            </a:r>
            <a:r>
              <a:rPr lang="en-US" altLang="zh-CN" sz="2400" dirty="0">
                <a:latin typeface="+mj-ea"/>
                <a:ea typeface="+mj-ea"/>
              </a:rPr>
              <a:t>,</a:t>
            </a:r>
            <a:r>
              <a:rPr lang="zh-CN" altLang="en-US" sz="2400" dirty="0">
                <a:latin typeface="+mj-ea"/>
                <a:ea typeface="+mj-ea"/>
              </a:rPr>
              <a:t>虽然远隔千里也能共赏这美好月色。</a:t>
            </a:r>
            <a:endParaRPr lang="zh-CN" altLang="en-US" sz="2400" dirty="0">
              <a:latin typeface="+mj-ea"/>
              <a:ea typeface="+mj-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二、新课讲解</a:t>
            </a:r>
            <a:endParaRPr lang="zh-CN" altLang="en-US" dirty="0"/>
          </a:p>
        </p:txBody>
      </p:sp>
      <p:sp>
        <p:nvSpPr>
          <p:cNvPr id="5" name="标题 33793"/>
          <p:cNvSpPr txBox="1">
            <a:spLocks noRot="1" noChangeArrowheads="1"/>
          </p:cNvSpPr>
          <p:nvPr/>
        </p:nvSpPr>
        <p:spPr>
          <a:xfrm>
            <a:off x="373487" y="1489433"/>
            <a:ext cx="11230378" cy="5583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zh-CN" sz="2400" dirty="0" smtClean="0">
                <a:latin typeface="+mj-ea"/>
              </a:rPr>
              <a:t>1</a:t>
            </a:r>
            <a:r>
              <a:rPr lang="zh-CN" altLang="en-US" sz="2400" dirty="0" smtClean="0">
                <a:latin typeface="+mj-ea"/>
              </a:rPr>
              <a:t>、这首词的上片和下片各写了什么内容？二者是什么关系？</a:t>
            </a:r>
            <a:br>
              <a:rPr lang="zh-CN" altLang="en-US" sz="2400" dirty="0" smtClean="0">
                <a:latin typeface="+mj-ea"/>
              </a:rPr>
            </a:br>
            <a:endParaRPr lang="en-US" altLang="zh-CN" sz="2400" dirty="0" smtClean="0">
              <a:latin typeface="+mj-ea"/>
            </a:endParaRPr>
          </a:p>
          <a:p>
            <a:pPr>
              <a:lnSpc>
                <a:spcPct val="150000"/>
              </a:lnSpc>
            </a:pPr>
            <a:endParaRPr lang="en-US" altLang="zh-CN" sz="2400" kern="100" dirty="0">
              <a:latin typeface="+mj-ea"/>
              <a:cs typeface="Times New Roman" panose="02020603050405020304" pitchFamily="18" charset="0"/>
            </a:endParaRPr>
          </a:p>
          <a:p>
            <a:pPr>
              <a:lnSpc>
                <a:spcPct val="150000"/>
              </a:lnSpc>
            </a:pPr>
            <a:endParaRPr lang="en-US" altLang="zh-CN" sz="2400" kern="100" dirty="0" smtClean="0">
              <a:latin typeface="+mj-ea"/>
              <a:cs typeface="Times New Roman" panose="02020603050405020304" pitchFamily="18" charset="0"/>
            </a:endParaRPr>
          </a:p>
          <a:p>
            <a:pPr>
              <a:lnSpc>
                <a:spcPct val="150000"/>
              </a:lnSpc>
            </a:pPr>
            <a:r>
              <a:rPr lang="en-US" altLang="zh-CN" sz="2400" kern="100" dirty="0" smtClean="0">
                <a:latin typeface="+mj-ea"/>
                <a:cs typeface="Times New Roman" panose="02020603050405020304" pitchFamily="18" charset="0"/>
              </a:rPr>
              <a:t>2.“</a:t>
            </a:r>
            <a:r>
              <a:rPr lang="zh-CN" altLang="zh-CN" sz="2400" kern="100" dirty="0">
                <a:latin typeface="+mj-ea"/>
                <a:cs typeface="Times New Roman" panose="02020603050405020304" pitchFamily="18" charset="0"/>
              </a:rPr>
              <a:t>我欲乘风归去，又恐琼楼玉宇，高处不胜寒</a:t>
            </a:r>
            <a:r>
              <a:rPr lang="en-US" altLang="zh-CN" sz="2400" kern="100" dirty="0">
                <a:latin typeface="+mj-ea"/>
                <a:cs typeface="Times New Roman" panose="02020603050405020304" pitchFamily="18" charset="0"/>
              </a:rPr>
              <a:t>”</a:t>
            </a:r>
            <a:r>
              <a:rPr lang="zh-CN" altLang="zh-CN" sz="2400" kern="100" dirty="0">
                <a:latin typeface="+mj-ea"/>
                <a:cs typeface="Times New Roman" panose="02020603050405020304" pitchFamily="18" charset="0"/>
              </a:rPr>
              <a:t>有何深意？</a:t>
            </a:r>
            <a:endParaRPr lang="zh-CN" altLang="zh-CN" sz="2400" kern="100" dirty="0">
              <a:latin typeface="+mj-ea"/>
              <a:cs typeface="Courier New" panose="02070309020205020404" pitchFamily="49" charset="0"/>
            </a:endParaRPr>
          </a:p>
          <a:p>
            <a:pPr>
              <a:lnSpc>
                <a:spcPct val="150000"/>
              </a:lnSpc>
            </a:pPr>
            <a:r>
              <a:rPr lang="zh-CN" altLang="zh-CN" sz="2400" kern="100" dirty="0">
                <a:solidFill>
                  <a:srgbClr val="FF0000"/>
                </a:solidFill>
                <a:latin typeface="+mj-ea"/>
                <a:cs typeface="Times New Roman" panose="02020603050405020304" pitchFamily="18" charset="0"/>
              </a:rPr>
              <a:t>我想驾着风回到天上去，又怕那美玉建成的宫殿，高高在上，让人经受不住那份清寒。这句话反映了词人对天上生活的向往，政治上的失意让他产生了乘风归去的奇想，但他又顾虑</a:t>
            </a:r>
            <a:r>
              <a:rPr lang="en-US" altLang="zh-CN" sz="2400" kern="100" dirty="0">
                <a:solidFill>
                  <a:srgbClr val="FF0000"/>
                </a:solidFill>
                <a:latin typeface="+mj-ea"/>
                <a:cs typeface="Times New Roman" panose="02020603050405020304" pitchFamily="18" charset="0"/>
              </a:rPr>
              <a:t>“</a:t>
            </a:r>
            <a:r>
              <a:rPr lang="zh-CN" altLang="zh-CN" sz="2400" kern="100" dirty="0">
                <a:solidFill>
                  <a:srgbClr val="FF0000"/>
                </a:solidFill>
                <a:latin typeface="+mj-ea"/>
                <a:cs typeface="Times New Roman" panose="02020603050405020304" pitchFamily="18" charset="0"/>
              </a:rPr>
              <a:t>琼楼玉宇，高处不胜寒</a:t>
            </a:r>
            <a:r>
              <a:rPr lang="en-US" altLang="zh-CN" sz="2400" kern="100" dirty="0">
                <a:solidFill>
                  <a:srgbClr val="FF0000"/>
                </a:solidFill>
                <a:latin typeface="+mj-ea"/>
                <a:cs typeface="Times New Roman" panose="02020603050405020304" pitchFamily="18" charset="0"/>
              </a:rPr>
              <a:t>”</a:t>
            </a:r>
            <a:r>
              <a:rPr lang="zh-CN" altLang="zh-CN" sz="2400" kern="100" dirty="0">
                <a:solidFill>
                  <a:srgbClr val="FF0000"/>
                </a:solidFill>
                <a:latin typeface="+mj-ea"/>
                <a:cs typeface="Times New Roman" panose="02020603050405020304" pitchFamily="18" charset="0"/>
              </a:rPr>
              <a:t>，反映了作者理想与现实的矛盾，也是针对政治遭遇而言，想回到朝廷中去，但是又怕党争激烈，难以容身。</a:t>
            </a:r>
            <a:endParaRPr lang="zh-CN" altLang="zh-CN" sz="2400" kern="100" dirty="0">
              <a:solidFill>
                <a:srgbClr val="FF0000"/>
              </a:solidFill>
              <a:latin typeface="+mj-ea"/>
              <a:cs typeface="Courier New" panose="02070309020205020404" pitchFamily="49" charset="0"/>
            </a:endParaRPr>
          </a:p>
          <a:p>
            <a:pPr>
              <a:lnSpc>
                <a:spcPct val="150000"/>
              </a:lnSpc>
            </a:pPr>
            <a:endParaRPr lang="zh-CN" altLang="en-US" sz="2400" dirty="0">
              <a:solidFill>
                <a:srgbClr val="FF0000"/>
              </a:solidFill>
              <a:latin typeface="+mj-ea"/>
            </a:endParaRPr>
          </a:p>
          <a:p>
            <a:endParaRPr lang="zh-CN" altLang="en-US" sz="3600" b="1" dirty="0">
              <a:solidFill>
                <a:srgbClr val="0000CC"/>
              </a:solidFill>
            </a:endParaRPr>
          </a:p>
          <a:p>
            <a:endParaRPr lang="zh-CN" altLang="en-US" sz="3600" b="1" dirty="0" smtClean="0">
              <a:latin typeface="宋体" panose="02010600030101010101" pitchFamily="2" charset="-122"/>
            </a:endParaRPr>
          </a:p>
        </p:txBody>
      </p:sp>
      <p:sp>
        <p:nvSpPr>
          <p:cNvPr id="3" name="文本框 2"/>
          <p:cNvSpPr txBox="1"/>
          <p:nvPr/>
        </p:nvSpPr>
        <p:spPr>
          <a:xfrm>
            <a:off x="373487" y="2047741"/>
            <a:ext cx="10689464" cy="2030095"/>
          </a:xfrm>
          <a:prstGeom prst="rect">
            <a:avLst/>
          </a:prstGeom>
          <a:noFill/>
        </p:spPr>
        <p:txBody>
          <a:bodyPr wrap="square" rtlCol="0">
            <a:spAutoFit/>
          </a:bodyPr>
          <a:lstStyle/>
          <a:p>
            <a:pPr>
              <a:lnSpc>
                <a:spcPct val="150000"/>
              </a:lnSpc>
            </a:pPr>
            <a:r>
              <a:rPr lang="zh-CN" altLang="en-US" sz="2400" dirty="0">
                <a:solidFill>
                  <a:srgbClr val="FF0000"/>
                </a:solidFill>
                <a:latin typeface="+mj-ea"/>
                <a:ea typeface="+mj-ea"/>
              </a:rPr>
              <a:t>上片：望月写景，在“天上”“人间”徘徊矛盾。</a:t>
            </a:r>
            <a:endParaRPr lang="zh-CN" altLang="en-US" sz="2400" dirty="0">
              <a:solidFill>
                <a:srgbClr val="FF0000"/>
              </a:solidFill>
              <a:latin typeface="+mj-ea"/>
              <a:ea typeface="+mj-ea"/>
            </a:endParaRPr>
          </a:p>
          <a:p>
            <a:pPr>
              <a:lnSpc>
                <a:spcPct val="150000"/>
              </a:lnSpc>
            </a:pPr>
            <a:r>
              <a:rPr lang="zh-CN" altLang="en-US" sz="2400" dirty="0">
                <a:solidFill>
                  <a:srgbClr val="FF0000"/>
                </a:solidFill>
                <a:latin typeface="+mj-ea"/>
                <a:ea typeface="+mj-ea"/>
              </a:rPr>
              <a:t>下片：对月抒怀，抒发对兄弟的美好祝愿和思念及自己积极乐观、旷达的情怀。</a:t>
            </a:r>
            <a:endParaRPr lang="en-US" altLang="zh-CN" sz="2400" dirty="0">
              <a:solidFill>
                <a:srgbClr val="FF0000"/>
              </a:solidFill>
              <a:latin typeface="+mj-ea"/>
              <a:ea typeface="+mj-ea"/>
            </a:endParaRPr>
          </a:p>
          <a:p>
            <a:pPr>
              <a:lnSpc>
                <a:spcPct val="150000"/>
              </a:lnSpc>
            </a:pPr>
            <a:r>
              <a:rPr lang="zh-CN" altLang="en-US" sz="2400" dirty="0" smtClean="0">
                <a:solidFill>
                  <a:srgbClr val="FF0000"/>
                </a:solidFill>
                <a:latin typeface="+mj-ea"/>
                <a:ea typeface="+mj-ea"/>
              </a:rPr>
              <a:t>都是</a:t>
            </a:r>
            <a:r>
              <a:rPr lang="zh-CN" altLang="en-US" sz="2400" dirty="0">
                <a:solidFill>
                  <a:srgbClr val="FF0000"/>
                </a:solidFill>
                <a:latin typeface="+mj-ea"/>
                <a:ea typeface="+mj-ea"/>
              </a:rPr>
              <a:t>借景抒情、情景交融。</a:t>
            </a:r>
            <a:endParaRPr lang="en-US" altLang="zh-CN" sz="2400" dirty="0">
              <a:solidFill>
                <a:srgbClr val="FF0000"/>
              </a:solidFill>
              <a:latin typeface="+mj-ea"/>
              <a:ea typeface="+mj-ea"/>
            </a:endParaRPr>
          </a:p>
          <a:p>
            <a:endParaRPr lang="zh-CN" alt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二、新课讲解</a:t>
            </a:r>
            <a:endParaRPr lang="zh-CN" altLang="en-US" dirty="0"/>
          </a:p>
        </p:txBody>
      </p:sp>
      <p:sp>
        <p:nvSpPr>
          <p:cNvPr id="3" name="Text Box 6"/>
          <p:cNvSpPr txBox="1">
            <a:spLocks noChangeArrowheads="1"/>
          </p:cNvSpPr>
          <p:nvPr/>
        </p:nvSpPr>
        <p:spPr bwMode="auto">
          <a:xfrm>
            <a:off x="198783" y="1043254"/>
            <a:ext cx="11569148"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en-US" altLang="zh-CN" sz="2400" dirty="0" smtClean="0">
                <a:latin typeface="+mj-ea"/>
                <a:ea typeface="+mj-ea"/>
              </a:rPr>
              <a:t>3.</a:t>
            </a:r>
            <a:r>
              <a:rPr lang="zh-CN" altLang="en-US" sz="2400" dirty="0" smtClean="0">
                <a:latin typeface="+mj-ea"/>
                <a:ea typeface="+mj-ea"/>
              </a:rPr>
              <a:t>找出</a:t>
            </a:r>
            <a:r>
              <a:rPr lang="zh-CN" altLang="en-US" sz="2400" dirty="0">
                <a:latin typeface="+mj-ea"/>
                <a:ea typeface="+mj-ea"/>
              </a:rPr>
              <a:t>词中蕴涵人生哲理与表达美好祝愿的句子</a:t>
            </a:r>
            <a:r>
              <a:rPr lang="zh-CN" altLang="en-US" sz="2400" dirty="0" smtClean="0">
                <a:latin typeface="+mj-ea"/>
                <a:ea typeface="+mj-ea"/>
              </a:rPr>
              <a:t>。</a:t>
            </a:r>
            <a:endParaRPr lang="en-US" altLang="zh-CN" sz="2400" dirty="0" smtClean="0">
              <a:latin typeface="+mj-ea"/>
              <a:ea typeface="+mj-ea"/>
            </a:endParaRPr>
          </a:p>
          <a:p>
            <a:pPr>
              <a:lnSpc>
                <a:spcPct val="150000"/>
              </a:lnSpc>
              <a:spcBef>
                <a:spcPct val="0"/>
              </a:spcBef>
              <a:buNone/>
            </a:pPr>
            <a:r>
              <a:rPr lang="zh-CN" altLang="en-US" sz="2400" dirty="0" smtClean="0">
                <a:solidFill>
                  <a:srgbClr val="FF0000"/>
                </a:solidFill>
                <a:latin typeface="+mj-ea"/>
                <a:ea typeface="+mj-ea"/>
              </a:rPr>
              <a:t>       蕴涵</a:t>
            </a:r>
            <a:r>
              <a:rPr lang="zh-CN" altLang="en-US" sz="2400" dirty="0">
                <a:solidFill>
                  <a:srgbClr val="FF0000"/>
                </a:solidFill>
                <a:latin typeface="+mj-ea"/>
                <a:ea typeface="+mj-ea"/>
              </a:rPr>
              <a:t>了人生哲理的句子是：“人有悲欢离合，月有阴晴圆缺，此事古难全。”</a:t>
            </a:r>
            <a:endParaRPr lang="zh-CN" altLang="en-US" sz="2400" dirty="0">
              <a:solidFill>
                <a:srgbClr val="FF0000"/>
              </a:solidFill>
              <a:latin typeface="+mj-ea"/>
              <a:ea typeface="+mj-ea"/>
            </a:endParaRPr>
          </a:p>
          <a:p>
            <a:pPr>
              <a:lnSpc>
                <a:spcPct val="150000"/>
              </a:lnSpc>
              <a:spcBef>
                <a:spcPct val="0"/>
              </a:spcBef>
              <a:buNone/>
            </a:pPr>
            <a:r>
              <a:rPr lang="zh-CN" altLang="en-US" sz="2400" dirty="0">
                <a:solidFill>
                  <a:srgbClr val="FF0000"/>
                </a:solidFill>
                <a:latin typeface="+mj-ea"/>
                <a:ea typeface="+mj-ea"/>
              </a:rPr>
              <a:t>将人世的聚合离散看作如明月的阴晴圆缺，非人力所能左右</a:t>
            </a:r>
            <a:r>
              <a:rPr lang="zh-CN" altLang="en-US" sz="2400" dirty="0" smtClean="0">
                <a:solidFill>
                  <a:srgbClr val="FF0000"/>
                </a:solidFill>
                <a:latin typeface="+mj-ea"/>
                <a:ea typeface="+mj-ea"/>
              </a:rPr>
              <a:t>。</a:t>
            </a:r>
            <a:endParaRPr lang="zh-CN" altLang="en-US" sz="2400" dirty="0">
              <a:solidFill>
                <a:srgbClr val="FF0000"/>
              </a:solidFill>
              <a:latin typeface="+mj-ea"/>
              <a:ea typeface="+mj-ea"/>
            </a:endParaRPr>
          </a:p>
          <a:p>
            <a:pPr>
              <a:lnSpc>
                <a:spcPct val="150000"/>
              </a:lnSpc>
              <a:spcBef>
                <a:spcPct val="0"/>
              </a:spcBef>
              <a:buNone/>
            </a:pPr>
            <a:r>
              <a:rPr lang="zh-CN" altLang="en-US" sz="2400" dirty="0" smtClean="0">
                <a:solidFill>
                  <a:srgbClr val="FF0000"/>
                </a:solidFill>
                <a:latin typeface="+mj-ea"/>
                <a:ea typeface="+mj-ea"/>
              </a:rPr>
              <a:t>       表达</a:t>
            </a:r>
            <a:r>
              <a:rPr lang="zh-CN" altLang="en-US" sz="2400" dirty="0">
                <a:solidFill>
                  <a:srgbClr val="FF0000"/>
                </a:solidFill>
                <a:latin typeface="+mj-ea"/>
                <a:ea typeface="+mj-ea"/>
              </a:rPr>
              <a:t>美好祝愿的句子是：“但愿人长久，千里共蝉娟。”这是关于祝福流传千古的名句</a:t>
            </a:r>
            <a:r>
              <a:rPr lang="zh-CN" altLang="en-US" sz="2400" dirty="0" smtClean="0">
                <a:solidFill>
                  <a:srgbClr val="FF0000"/>
                </a:solidFill>
                <a:latin typeface="+mj-ea"/>
                <a:ea typeface="+mj-ea"/>
              </a:rPr>
              <a:t>。</a:t>
            </a:r>
            <a:endParaRPr lang="en-US" altLang="zh-CN" sz="2400" dirty="0" smtClean="0">
              <a:solidFill>
                <a:srgbClr val="FF0000"/>
              </a:solidFill>
              <a:latin typeface="+mj-ea"/>
              <a:ea typeface="+mj-ea"/>
            </a:endParaRPr>
          </a:p>
          <a:p>
            <a:pPr>
              <a:lnSpc>
                <a:spcPct val="150000"/>
              </a:lnSpc>
              <a:spcBef>
                <a:spcPct val="0"/>
              </a:spcBef>
              <a:buNone/>
            </a:pPr>
            <a:r>
              <a:rPr lang="en-US" altLang="zh-CN" sz="2400" dirty="0" smtClean="0">
                <a:latin typeface="+mj-ea"/>
                <a:ea typeface="+mj-ea"/>
              </a:rPr>
              <a:t>4</a:t>
            </a:r>
            <a:r>
              <a:rPr lang="en-US" altLang="zh-CN" sz="2400" dirty="0">
                <a:latin typeface="+mj-ea"/>
                <a:ea typeface="+mj-ea"/>
              </a:rPr>
              <a:t>.</a:t>
            </a:r>
            <a:r>
              <a:rPr lang="zh-CN" altLang="en-US" sz="2400" dirty="0">
                <a:latin typeface="+mj-ea"/>
                <a:ea typeface="+mj-ea"/>
              </a:rPr>
              <a:t>这首词表现了作者怎样的人生态度？</a:t>
            </a:r>
            <a:endParaRPr lang="en-US" altLang="zh-CN" sz="2400" dirty="0">
              <a:latin typeface="+mj-ea"/>
              <a:ea typeface="+mj-ea"/>
            </a:endParaRPr>
          </a:p>
          <a:p>
            <a:pPr>
              <a:lnSpc>
                <a:spcPct val="150000"/>
              </a:lnSpc>
              <a:spcBef>
                <a:spcPct val="0"/>
              </a:spcBef>
              <a:buNone/>
            </a:pPr>
            <a:r>
              <a:rPr lang="zh-CN" altLang="en-US" sz="2400" dirty="0" smtClean="0">
                <a:solidFill>
                  <a:srgbClr val="FF0000"/>
                </a:solidFill>
                <a:latin typeface="+mj-ea"/>
                <a:ea typeface="+mj-ea"/>
              </a:rPr>
              <a:t>       作者</a:t>
            </a:r>
            <a:r>
              <a:rPr lang="zh-CN" altLang="en-US" sz="2400" dirty="0">
                <a:solidFill>
                  <a:srgbClr val="FF0000"/>
                </a:solidFill>
                <a:latin typeface="+mj-ea"/>
                <a:ea typeface="+mj-ea"/>
              </a:rPr>
              <a:t>在词中问天，实际是在问人生，抒发对人生的感慨。先是因对亲人的思念之情无法排遣而向青天发难，进而自我安慰、释然，语气愈加旷达，感情也进一步升华为对天下之人的美好祝愿，对生活的信心也更坚定。</a:t>
            </a:r>
            <a:endParaRPr lang="zh-CN" altLang="en-US" sz="2400" dirty="0">
              <a:solidFill>
                <a:srgbClr val="FF0000"/>
              </a:solidFill>
              <a:latin typeface="+mj-ea"/>
              <a:ea typeface="+mj-ea"/>
            </a:endParaRPr>
          </a:p>
          <a:p>
            <a:pPr eaLnBrk="1" hangingPunct="1">
              <a:spcBef>
                <a:spcPct val="0"/>
              </a:spcBef>
              <a:buFontTx/>
              <a:buNone/>
            </a:pPr>
            <a:endParaRPr lang="zh-CN" altLang="en-US" sz="1800" b="1" dirty="0">
              <a:latin typeface="Arial" panose="020B060402020202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三、归纳小结</a:t>
            </a:r>
            <a:endParaRPr lang="zh-CN" altLang="en-US" dirty="0"/>
          </a:p>
        </p:txBody>
      </p:sp>
      <p:sp>
        <p:nvSpPr>
          <p:cNvPr id="3" name="矩形 2"/>
          <p:cNvSpPr/>
          <p:nvPr/>
        </p:nvSpPr>
        <p:spPr>
          <a:xfrm>
            <a:off x="360609" y="1743429"/>
            <a:ext cx="10882648" cy="2446824"/>
          </a:xfrm>
          <a:prstGeom prst="rect">
            <a:avLst/>
          </a:prstGeom>
        </p:spPr>
        <p:txBody>
          <a:bodyPr wrap="square">
            <a:spAutoFit/>
          </a:bodyPr>
          <a:lstStyle/>
          <a:p>
            <a:pPr>
              <a:lnSpc>
                <a:spcPct val="150000"/>
              </a:lnSpc>
            </a:pPr>
            <a:r>
              <a:rPr lang="en-US" altLang="zh-CN" sz="2400" dirty="0" smtClean="0">
                <a:latin typeface="+mj-ea"/>
                <a:ea typeface="+mj-ea"/>
              </a:rPr>
              <a:t>        </a:t>
            </a:r>
            <a:r>
              <a:rPr lang="zh-CN" altLang="zh-CN" sz="2400" dirty="0" smtClean="0">
                <a:latin typeface="+mj-ea"/>
                <a:ea typeface="+mj-ea"/>
              </a:rPr>
              <a:t>这首词饱含着深奥的人生哲理，通过一个完美的文学意境表现，在美好的月色中交织着诗人对人生失意的慨叹和如何摆脱情感困扰的理智的矛盾。最后理智战胜情感，表现出诗人热爱生活、眷恋人生的思想情感。</a:t>
            </a:r>
            <a:endParaRPr lang="zh-CN" altLang="zh-CN" sz="2400" dirty="0" smtClean="0">
              <a:latin typeface="+mj-ea"/>
              <a:ea typeface="+mj-ea"/>
            </a:endParaRPr>
          </a:p>
          <a:p>
            <a:r>
              <a:rPr lang="en-US" altLang="zh-CN" dirty="0"/>
              <a:t> </a:t>
            </a:r>
            <a:endParaRPr lang="zh-CN" altLang="zh-CN" dirty="0"/>
          </a:p>
          <a:p>
            <a:pPr>
              <a:spcBef>
                <a:spcPct val="50000"/>
              </a:spcBef>
            </a:pPr>
            <a:endParaRPr kumimoji="1" lang="zh-CN" altLang="en-US" b="1" dirty="0">
              <a:solidFill>
                <a:srgbClr val="FF0000"/>
              </a:solidFill>
              <a:latin typeface="Times New Roman" panose="02020603050405020304" pitchFamily="18" charset="0"/>
            </a:endParaRPr>
          </a:p>
        </p:txBody>
      </p:sp>
      <p:pic>
        <p:nvPicPr>
          <p:cNvPr id="6" name="图片 23553" descr="月亮.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777" y="3881160"/>
            <a:ext cx="3670480" cy="2757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四、强化训练</a:t>
            </a:r>
            <a:endParaRPr lang="zh-CN" altLang="en-US" dirty="0"/>
          </a:p>
        </p:txBody>
      </p:sp>
      <p:sp>
        <p:nvSpPr>
          <p:cNvPr id="4" name="矩形 3"/>
          <p:cNvSpPr/>
          <p:nvPr/>
        </p:nvSpPr>
        <p:spPr>
          <a:xfrm>
            <a:off x="231819" y="1335848"/>
            <a:ext cx="10753859" cy="3970318"/>
          </a:xfrm>
          <a:prstGeom prst="rect">
            <a:avLst/>
          </a:prstGeom>
        </p:spPr>
        <p:txBody>
          <a:bodyPr wrap="square">
            <a:spAutoFit/>
          </a:bodyPr>
          <a:lstStyle/>
          <a:p>
            <a:pPr indent="266700" eaLnBrk="1" hangingPunct="1">
              <a:lnSpc>
                <a:spcPct val="150000"/>
              </a:lnSpc>
              <a:spcAft>
                <a:spcPts val="0"/>
              </a:spcAft>
              <a:defRPr/>
            </a:pPr>
            <a:r>
              <a:rPr lang="en-US" altLang="zh-CN" sz="2400" kern="100" dirty="0" smtClean="0">
                <a:latin typeface="+mj-ea"/>
                <a:ea typeface="+mj-ea"/>
                <a:cs typeface="Courier New" panose="02070309020205020404" pitchFamily="49" charset="0"/>
              </a:rPr>
              <a:t>1</a:t>
            </a:r>
            <a:r>
              <a:rPr lang="en-US" altLang="zh-CN" sz="2400" kern="100" dirty="0" smtClean="0">
                <a:latin typeface="+mj-ea"/>
                <a:ea typeface="+mj-ea"/>
                <a:cs typeface="Times New Roman" panose="02020603050405020304" pitchFamily="18" charset="0"/>
              </a:rPr>
              <a:t>.</a:t>
            </a:r>
            <a:r>
              <a:rPr lang="zh-CN" altLang="zh-CN" sz="2400" kern="100" dirty="0" smtClean="0">
                <a:latin typeface="+mj-ea"/>
                <a:ea typeface="+mj-ea"/>
                <a:cs typeface="Times New Roman" panose="02020603050405020304" pitchFamily="18" charset="0"/>
              </a:rPr>
              <a:t>词</a:t>
            </a:r>
            <a:r>
              <a:rPr lang="zh-CN" altLang="zh-CN" sz="2400" kern="100" dirty="0">
                <a:latin typeface="+mj-ea"/>
                <a:ea typeface="+mj-ea"/>
                <a:cs typeface="Times New Roman" panose="02020603050405020304" pitchFamily="18" charset="0"/>
              </a:rPr>
              <a:t>中蕴含生活哲理的诗句是什么？说说你对它的理解。</a:t>
            </a:r>
            <a:endParaRPr lang="zh-CN" altLang="zh-CN" sz="2400" kern="100" dirty="0">
              <a:latin typeface="+mj-ea"/>
              <a:ea typeface="+mj-ea"/>
              <a:cs typeface="Courier New" panose="02070309020205020404" pitchFamily="49" charset="0"/>
            </a:endParaRPr>
          </a:p>
          <a:p>
            <a:pPr indent="266700" eaLnBrk="1" hangingPunct="1">
              <a:lnSpc>
                <a:spcPct val="150000"/>
              </a:lnSpc>
              <a:spcAft>
                <a:spcPts val="0"/>
              </a:spcAft>
              <a:defRPr/>
            </a:pPr>
            <a:r>
              <a:rPr lang="en-US" altLang="zh-CN" sz="2400" kern="100" dirty="0" smtClean="0">
                <a:solidFill>
                  <a:srgbClr val="FF0000"/>
                </a:solidFill>
                <a:latin typeface="+mj-ea"/>
                <a:ea typeface="+mj-ea"/>
                <a:cs typeface="Times New Roman" panose="02020603050405020304" pitchFamily="18" charset="0"/>
              </a:rPr>
              <a:t>   </a:t>
            </a:r>
            <a:r>
              <a:rPr lang="zh-CN" altLang="zh-CN" sz="2400" kern="100" dirty="0" smtClean="0">
                <a:solidFill>
                  <a:srgbClr val="FF0000"/>
                </a:solidFill>
                <a:latin typeface="+mj-ea"/>
                <a:ea typeface="+mj-ea"/>
                <a:cs typeface="Times New Roman" panose="02020603050405020304" pitchFamily="18" charset="0"/>
              </a:rPr>
              <a:t>人</a:t>
            </a:r>
            <a:r>
              <a:rPr lang="zh-CN" altLang="zh-CN" sz="2400" kern="100" dirty="0">
                <a:solidFill>
                  <a:srgbClr val="FF0000"/>
                </a:solidFill>
                <a:latin typeface="+mj-ea"/>
                <a:ea typeface="+mj-ea"/>
                <a:cs typeface="Times New Roman" panose="02020603050405020304" pitchFamily="18" charset="0"/>
              </a:rPr>
              <a:t>有悲欢离合，月有阴晴圆缺，此事古难全。”人世间总有悲伤、欢乐、离别、相逢的变迁，月亮也有阴、晴、圆、缺的变化，这些事自古以来就难以周全</a:t>
            </a:r>
            <a:r>
              <a:rPr lang="zh-CN" altLang="zh-CN" sz="2400" kern="100" dirty="0" smtClean="0">
                <a:solidFill>
                  <a:srgbClr val="FF0000"/>
                </a:solidFill>
                <a:latin typeface="+mj-ea"/>
                <a:ea typeface="+mj-ea"/>
                <a:cs typeface="Times New Roman" panose="02020603050405020304" pitchFamily="18" charset="0"/>
              </a:rPr>
              <a:t>。</a:t>
            </a:r>
            <a:endParaRPr lang="en-US" altLang="zh-CN" sz="2400" kern="100" dirty="0" smtClean="0">
              <a:solidFill>
                <a:srgbClr val="FF0000"/>
              </a:solidFill>
              <a:latin typeface="+mj-ea"/>
              <a:ea typeface="+mj-ea"/>
              <a:cs typeface="Times New Roman" panose="02020603050405020304" pitchFamily="18" charset="0"/>
            </a:endParaRPr>
          </a:p>
          <a:p>
            <a:pPr indent="266700" eaLnBrk="1" hangingPunct="1">
              <a:lnSpc>
                <a:spcPct val="150000"/>
              </a:lnSpc>
              <a:spcAft>
                <a:spcPts val="0"/>
              </a:spcAft>
              <a:defRPr/>
            </a:pPr>
            <a:r>
              <a:rPr lang="en-US" altLang="zh-CN" sz="2400" kern="100" dirty="0">
                <a:solidFill>
                  <a:srgbClr val="FF0000"/>
                </a:solidFill>
                <a:latin typeface="+mj-ea"/>
                <a:ea typeface="+mj-ea"/>
                <a:cs typeface="Times New Roman" panose="02020603050405020304" pitchFamily="18" charset="0"/>
              </a:rPr>
              <a:t> </a:t>
            </a:r>
            <a:r>
              <a:rPr lang="en-US" altLang="zh-CN" sz="2400" kern="100" dirty="0" smtClean="0">
                <a:solidFill>
                  <a:srgbClr val="FF0000"/>
                </a:solidFill>
                <a:latin typeface="+mj-ea"/>
                <a:ea typeface="+mj-ea"/>
                <a:cs typeface="Times New Roman" panose="02020603050405020304" pitchFamily="18" charset="0"/>
              </a:rPr>
              <a:t>   </a:t>
            </a:r>
            <a:r>
              <a:rPr lang="zh-CN" altLang="zh-CN" sz="2400" kern="100" dirty="0" smtClean="0">
                <a:solidFill>
                  <a:srgbClr val="FF0000"/>
                </a:solidFill>
                <a:latin typeface="+mj-ea"/>
                <a:ea typeface="+mj-ea"/>
                <a:cs typeface="Times New Roman" panose="02020603050405020304" pitchFamily="18" charset="0"/>
              </a:rPr>
              <a:t>这</a:t>
            </a:r>
            <a:r>
              <a:rPr lang="zh-CN" altLang="zh-CN" sz="2400" kern="100" dirty="0">
                <a:solidFill>
                  <a:srgbClr val="FF0000"/>
                </a:solidFill>
                <a:latin typeface="+mj-ea"/>
                <a:ea typeface="+mj-ea"/>
                <a:cs typeface="Times New Roman" panose="02020603050405020304" pitchFamily="18" charset="0"/>
              </a:rPr>
              <a:t>句话写出人月无常，自古皆然的道理，人的悲欢离合与月的阴晴圆缺一样，两者都是自然的常理，是人生无法克服的遗憾，词人受到月的启发，惆怅的心情得到慰藉，表现了词人旷达的胸怀。</a:t>
            </a:r>
            <a:endParaRPr lang="zh-CN" altLang="zh-CN" sz="2400" kern="100" dirty="0">
              <a:solidFill>
                <a:srgbClr val="FF0000"/>
              </a:solidFill>
              <a:latin typeface="+mj-ea"/>
              <a:ea typeface="+mj-ea"/>
              <a:cs typeface="Courier New" panose="02070309020205020404" pitchFamily="49" charset="0"/>
            </a:endParaRPr>
          </a:p>
        </p:txBody>
      </p:sp>
      <p:pic>
        <p:nvPicPr>
          <p:cNvPr id="5" name="图片 23553" descr="月亮.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2631" y="4777775"/>
            <a:ext cx="2408350" cy="180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四、强化训练</a:t>
            </a:r>
            <a:endParaRPr lang="zh-CN" altLang="en-US" dirty="0"/>
          </a:p>
        </p:txBody>
      </p:sp>
      <p:sp>
        <p:nvSpPr>
          <p:cNvPr id="3" name="矩形 2"/>
          <p:cNvSpPr>
            <a:spLocks noChangeArrowheads="1"/>
          </p:cNvSpPr>
          <p:nvPr/>
        </p:nvSpPr>
        <p:spPr bwMode="auto">
          <a:xfrm>
            <a:off x="678622" y="2051453"/>
            <a:ext cx="590248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667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en-US" altLang="zh-CN" sz="2400" dirty="0" smtClean="0">
                <a:latin typeface="+mj-ea"/>
                <a:ea typeface="+mj-ea"/>
                <a:cs typeface="Courier New" panose="02070309020205020404" pitchFamily="49" charset="0"/>
              </a:rPr>
              <a:t>2</a:t>
            </a:r>
            <a:r>
              <a:rPr lang="zh-CN" altLang="zh-CN" sz="2400" dirty="0" smtClean="0">
                <a:latin typeface="+mj-ea"/>
                <a:ea typeface="+mj-ea"/>
                <a:cs typeface="Times New Roman" panose="02020603050405020304" pitchFamily="18" charset="0"/>
              </a:rPr>
              <a:t>．</a:t>
            </a:r>
            <a:r>
              <a:rPr lang="zh-CN" altLang="zh-CN" sz="2400" dirty="0">
                <a:latin typeface="+mj-ea"/>
                <a:ea typeface="+mj-ea"/>
                <a:cs typeface="Times New Roman" panose="02020603050405020304" pitchFamily="18" charset="0"/>
              </a:rPr>
              <a:t>赏析</a:t>
            </a:r>
            <a:r>
              <a:rPr lang="en-US" altLang="zh-CN" sz="2400" dirty="0">
                <a:latin typeface="+mj-ea"/>
                <a:ea typeface="+mj-ea"/>
                <a:cs typeface="Times New Roman" panose="02020603050405020304" pitchFamily="18" charset="0"/>
              </a:rPr>
              <a:t>“</a:t>
            </a:r>
            <a:r>
              <a:rPr lang="zh-CN" altLang="zh-CN" sz="2400" dirty="0">
                <a:latin typeface="+mj-ea"/>
                <a:ea typeface="+mj-ea"/>
                <a:cs typeface="Times New Roman" panose="02020603050405020304" pitchFamily="18" charset="0"/>
              </a:rPr>
              <a:t>但愿人长久，千里共婵娟</a:t>
            </a:r>
            <a:r>
              <a:rPr lang="en-US" altLang="zh-CN" sz="2400" dirty="0">
                <a:latin typeface="+mj-ea"/>
                <a:ea typeface="+mj-ea"/>
              </a:rPr>
              <a:t>”</a:t>
            </a:r>
            <a:r>
              <a:rPr lang="zh-CN" altLang="zh-CN" sz="2400" dirty="0">
                <a:latin typeface="+mj-ea"/>
                <a:ea typeface="+mj-ea"/>
                <a:cs typeface="Times New Roman" panose="02020603050405020304" pitchFamily="18" charset="0"/>
              </a:rPr>
              <a:t>。</a:t>
            </a:r>
            <a:endParaRPr lang="zh-CN" altLang="zh-CN" sz="2400" dirty="0">
              <a:latin typeface="+mj-ea"/>
              <a:ea typeface="+mj-ea"/>
            </a:endParaRPr>
          </a:p>
          <a:p>
            <a:pPr eaLnBrk="1" hangingPunct="1">
              <a:lnSpc>
                <a:spcPct val="150000"/>
              </a:lnSpc>
              <a:spcBef>
                <a:spcPct val="0"/>
              </a:spcBef>
              <a:buFontTx/>
              <a:buNone/>
            </a:pPr>
            <a:r>
              <a:rPr lang="zh-CN" altLang="zh-CN" sz="2400" dirty="0" smtClean="0">
                <a:solidFill>
                  <a:srgbClr val="FF0000"/>
                </a:solidFill>
                <a:latin typeface="+mj-ea"/>
                <a:ea typeface="+mj-ea"/>
                <a:cs typeface="楷体_GB2312"/>
              </a:rPr>
              <a:t>只</a:t>
            </a:r>
            <a:r>
              <a:rPr lang="zh-CN" altLang="zh-CN" sz="2400" dirty="0">
                <a:solidFill>
                  <a:srgbClr val="FF0000"/>
                </a:solidFill>
                <a:latin typeface="+mj-ea"/>
                <a:ea typeface="+mj-ea"/>
                <a:cs typeface="楷体_GB2312"/>
              </a:rPr>
              <a:t>希望人人平安，虽然相隔千里，也能共赏这美好的月光。词人希望自己和弟弟以及分离的人们从共赏明月中互相慰藉，互相祝福，希望大家岁岁平安，推己及人，表现了词人博大的思想境界和乐观的情怀。</a:t>
            </a:r>
            <a:endParaRPr lang="zh-CN" altLang="zh-CN" sz="2400" dirty="0">
              <a:solidFill>
                <a:srgbClr val="FF0000"/>
              </a:solidFill>
              <a:latin typeface="+mj-ea"/>
              <a:ea typeface="+mj-ea"/>
            </a:endParaRPr>
          </a:p>
        </p:txBody>
      </p:sp>
      <p:pic>
        <p:nvPicPr>
          <p:cNvPr id="4" name="图片 23553" descr="月亮.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3381" y="2369712"/>
            <a:ext cx="4211391" cy="328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四</a:t>
            </a: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、强化训练</a:t>
            </a:r>
            <a:endParaRPr lang="zh-CN" altLang="en-US" dirty="0"/>
          </a:p>
        </p:txBody>
      </p:sp>
      <p:sp>
        <p:nvSpPr>
          <p:cNvPr id="3" name="文本框 2"/>
          <p:cNvSpPr txBox="1">
            <a:spLocks noChangeArrowheads="1"/>
          </p:cNvSpPr>
          <p:nvPr/>
        </p:nvSpPr>
        <p:spPr bwMode="auto">
          <a:xfrm>
            <a:off x="439760" y="1699251"/>
            <a:ext cx="6823924"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lang="en-US" altLang="zh-CN" sz="2400" dirty="0" smtClean="0">
                <a:latin typeface="+mj-ea"/>
                <a:ea typeface="+mj-ea"/>
              </a:rPr>
              <a:t>3.</a:t>
            </a:r>
            <a:r>
              <a:rPr lang="zh-CN" altLang="en-US" sz="2400" dirty="0" smtClean="0">
                <a:latin typeface="+mj-ea"/>
                <a:ea typeface="+mj-ea"/>
              </a:rPr>
              <a:t>你</a:t>
            </a:r>
            <a:r>
              <a:rPr lang="zh-CN" altLang="en-US" sz="2400" dirty="0">
                <a:latin typeface="+mj-ea"/>
                <a:ea typeface="+mj-ea"/>
              </a:rPr>
              <a:t>喜欢词中哪些句子？说说你喜欢的理由。（内容、修辞、感情</a:t>
            </a:r>
            <a:r>
              <a:rPr lang="zh-CN" altLang="en-US" sz="2400" dirty="0" smtClean="0">
                <a:latin typeface="+mj-ea"/>
                <a:ea typeface="+mj-ea"/>
              </a:rPr>
              <a:t>）</a:t>
            </a:r>
            <a:endParaRPr lang="en-US" altLang="zh-CN" sz="2400" dirty="0" smtClean="0">
              <a:latin typeface="+mj-ea"/>
              <a:ea typeface="+mj-ea"/>
            </a:endParaRPr>
          </a:p>
          <a:p>
            <a:pPr>
              <a:lnSpc>
                <a:spcPct val="150000"/>
              </a:lnSpc>
              <a:spcBef>
                <a:spcPct val="50000"/>
              </a:spcBef>
            </a:pPr>
            <a:r>
              <a:rPr lang="zh-CN" altLang="en-US" sz="2400" dirty="0">
                <a:solidFill>
                  <a:srgbClr val="FF0000"/>
                </a:solidFill>
                <a:latin typeface="+mj-ea"/>
                <a:ea typeface="+mj-ea"/>
              </a:rPr>
              <a:t>示例</a:t>
            </a:r>
            <a:r>
              <a:rPr lang="zh-CN" altLang="en-US" sz="2400" dirty="0" smtClean="0">
                <a:solidFill>
                  <a:srgbClr val="FF0000"/>
                </a:solidFill>
                <a:latin typeface="+mj-ea"/>
                <a:ea typeface="+mj-ea"/>
              </a:rPr>
              <a:t>：</a:t>
            </a:r>
            <a:endParaRPr lang="en-US" altLang="zh-CN" sz="2400" dirty="0" smtClean="0">
              <a:solidFill>
                <a:srgbClr val="FF0000"/>
              </a:solidFill>
              <a:latin typeface="+mj-ea"/>
              <a:ea typeface="+mj-ea"/>
            </a:endParaRPr>
          </a:p>
          <a:p>
            <a:pPr>
              <a:lnSpc>
                <a:spcPct val="150000"/>
              </a:lnSpc>
              <a:spcBef>
                <a:spcPct val="50000"/>
              </a:spcBef>
            </a:pPr>
            <a:r>
              <a:rPr lang="zh-CN" altLang="en-US" sz="2400" dirty="0" smtClean="0">
                <a:solidFill>
                  <a:srgbClr val="FF0000"/>
                </a:solidFill>
                <a:latin typeface="+mj-ea"/>
                <a:ea typeface="+mj-ea"/>
              </a:rPr>
              <a:t>我</a:t>
            </a:r>
            <a:r>
              <a:rPr lang="zh-CN" altLang="en-US" sz="2400" dirty="0">
                <a:solidFill>
                  <a:srgbClr val="FF0000"/>
                </a:solidFill>
                <a:latin typeface="+mj-ea"/>
                <a:ea typeface="+mj-ea"/>
              </a:rPr>
              <a:t>喜欢“起舞弄清影，何似在人间”，因为这句话写出了作者在月下起舞的姿态和心情，用对比的手法表现了他对人间生活的赞美和向往。</a:t>
            </a:r>
            <a:endParaRPr lang="zh-CN" altLang="en-US" sz="2400" dirty="0">
              <a:solidFill>
                <a:srgbClr val="FF0000"/>
              </a:solidFill>
              <a:latin typeface="+mj-ea"/>
              <a:ea typeface="+mj-ea"/>
            </a:endParaRPr>
          </a:p>
          <a:p>
            <a:pPr eaLnBrk="1" hangingPunct="1">
              <a:spcBef>
                <a:spcPct val="50000"/>
              </a:spcBef>
            </a:pPr>
            <a:endParaRPr lang="zh-CN" altLang="en-US" sz="2400" dirty="0">
              <a:latin typeface="+mj-ea"/>
              <a:ea typeface="+mj-ea"/>
            </a:endParaRPr>
          </a:p>
        </p:txBody>
      </p:sp>
      <p:pic>
        <p:nvPicPr>
          <p:cNvPr id="4"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69317" y="2403813"/>
            <a:ext cx="2925762"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二、</a:t>
            </a:r>
            <a:r>
              <a:rPr lang="zh-CN" altLang="en-US" sz="2700"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新</a:t>
            </a: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课讲解</a:t>
            </a:r>
            <a:endParaRPr lang="zh-CN" altLang="en-US" sz="2700" b="1" kern="1200" baseline="0" dirty="0">
              <a:latin typeface="黑体" panose="02010609060101010101" pitchFamily="49" charset="-122"/>
              <a:ea typeface="黑体" panose="02010609060101010101" pitchFamily="49" charset="-122"/>
              <a:cs typeface="+mn-cs"/>
              <a:sym typeface="+mn-ea"/>
            </a:endParaRPr>
          </a:p>
          <a:p>
            <a:endParaRPr lang="zh-CN" altLang="en-US" dirty="0"/>
          </a:p>
        </p:txBody>
      </p:sp>
      <p:sp>
        <p:nvSpPr>
          <p:cNvPr id="3" name="文本框 2"/>
          <p:cNvSpPr txBox="1"/>
          <p:nvPr/>
        </p:nvSpPr>
        <p:spPr>
          <a:xfrm>
            <a:off x="965916" y="1519707"/>
            <a:ext cx="1966033" cy="523220"/>
          </a:xfrm>
          <a:prstGeom prst="rect">
            <a:avLst/>
          </a:prstGeom>
          <a:noFill/>
        </p:spPr>
        <p:txBody>
          <a:bodyPr wrap="square" rtlCol="0">
            <a:spAutoFit/>
          </a:bodyPr>
          <a:lstStyle/>
          <a:p>
            <a:r>
              <a:rPr lang="zh-CN" altLang="en-US" sz="2800" dirty="0" smtClean="0">
                <a:solidFill>
                  <a:srgbClr val="FF0000"/>
                </a:solidFill>
                <a:latin typeface="+mj-ea"/>
                <a:ea typeface="+mj-ea"/>
              </a:rPr>
              <a:t>写作背景</a:t>
            </a:r>
            <a:endParaRPr lang="zh-CN" altLang="en-US" sz="2800" dirty="0">
              <a:solidFill>
                <a:srgbClr val="FF0000"/>
              </a:solidFill>
              <a:latin typeface="+mj-ea"/>
              <a:ea typeface="+mj-ea"/>
            </a:endParaRPr>
          </a:p>
        </p:txBody>
      </p:sp>
      <p:pic>
        <p:nvPicPr>
          <p:cNvPr id="5"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673" y="2635435"/>
            <a:ext cx="2838517" cy="345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567449" y="1133341"/>
            <a:ext cx="8461418" cy="5632311"/>
          </a:xfrm>
          <a:prstGeom prst="rect">
            <a:avLst/>
          </a:prstGeom>
        </p:spPr>
        <p:txBody>
          <a:bodyPr wrap="square">
            <a:spAutoFit/>
          </a:bodyPr>
          <a:lstStyle/>
          <a:p>
            <a:pPr>
              <a:lnSpc>
                <a:spcPct val="150000"/>
              </a:lnSpc>
            </a:pPr>
            <a:r>
              <a:rPr lang="zh-CN" altLang="en-US" sz="2400" dirty="0">
                <a:latin typeface="+mj-ea"/>
                <a:ea typeface="+mj-ea"/>
              </a:rPr>
              <a:t>李白少有壮志，一生以“安社稷”、“济苍生”为自己的政治理想，他以历史上管仲、晏婴等名相为期待，想辅佐帝王成就伟业。即使退而求其次也要像他的同乡司马相如、杨雄那样，以一篇辞赋文章一鸣惊人，为天子所用。他24岁离开蜀地，漂泊大半生，直到42岁才被唐玄宗诏进长安京城，进翰林院入仕，自恃才气，清高自傲，飘逸洒脱的他，不把朝廷中的一些权贵放在眼里。两年后被排挤出朝廷，最后被唐玄宗“</a:t>
            </a:r>
            <a:r>
              <a:rPr lang="zh-CN" altLang="en-US" sz="2400" dirty="0">
                <a:solidFill>
                  <a:srgbClr val="FF0000"/>
                </a:solidFill>
                <a:latin typeface="+mj-ea"/>
                <a:ea typeface="+mj-ea"/>
              </a:rPr>
              <a:t>赐金还乡</a:t>
            </a:r>
            <a:r>
              <a:rPr lang="zh-CN" altLang="en-US" sz="2400" dirty="0">
                <a:latin typeface="+mj-ea"/>
                <a:ea typeface="+mj-ea"/>
              </a:rPr>
              <a:t>”，被迫离开京城。诗人“济苍生”“安社稷”的愿望无法实现。求仕无望的他深感人生路的艰难，满怀愤慨以</a:t>
            </a:r>
            <a:r>
              <a:rPr lang="en-US" altLang="zh-CN" sz="2400" dirty="0">
                <a:latin typeface="+mj-ea"/>
                <a:ea typeface="+mj-ea"/>
              </a:rPr>
              <a:t>《</a:t>
            </a:r>
            <a:r>
              <a:rPr lang="zh-CN" altLang="en-US" sz="2400" dirty="0">
                <a:latin typeface="+mj-ea"/>
                <a:ea typeface="+mj-ea"/>
              </a:rPr>
              <a:t>行路难</a:t>
            </a:r>
            <a:r>
              <a:rPr lang="en-US" altLang="zh-CN" sz="2400" dirty="0">
                <a:latin typeface="+mj-ea"/>
                <a:ea typeface="+mj-ea"/>
              </a:rPr>
              <a:t>》</a:t>
            </a:r>
            <a:r>
              <a:rPr lang="zh-CN" altLang="en-US" sz="2400" dirty="0">
                <a:latin typeface="+mj-ea"/>
                <a:ea typeface="+mj-ea"/>
              </a:rPr>
              <a:t>为题写下三首诗。</a:t>
            </a:r>
            <a:endParaRPr lang="zh-CN" altLang="en-US" sz="2400" dirty="0">
              <a:latin typeface="+mj-ea"/>
              <a:ea typeface="+mj-ea"/>
            </a:endParaRPr>
          </a:p>
        </p:txBody>
      </p:sp>
    </p:spTree>
    <p:custDataLst>
      <p:tags r:id="rId3"/>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五、拓展延伸</a:t>
            </a:r>
            <a:endParaRPr lang="zh-CN" altLang="en-US" dirty="0"/>
          </a:p>
        </p:txBody>
      </p:sp>
      <p:sp>
        <p:nvSpPr>
          <p:cNvPr id="2" name="矩形 1"/>
          <p:cNvSpPr/>
          <p:nvPr/>
        </p:nvSpPr>
        <p:spPr>
          <a:xfrm>
            <a:off x="3477296" y="1096479"/>
            <a:ext cx="7379595" cy="5631180"/>
          </a:xfrm>
          <a:prstGeom prst="rect">
            <a:avLst/>
          </a:prstGeom>
        </p:spPr>
        <p:txBody>
          <a:bodyPr wrap="square">
            <a:spAutoFit/>
          </a:bodyPr>
          <a:lstStyle/>
          <a:p>
            <a:pPr>
              <a:lnSpc>
                <a:spcPct val="150000"/>
              </a:lnSpc>
            </a:pPr>
            <a:r>
              <a:rPr lang="en-US" altLang="zh-CN" sz="2400" dirty="0" smtClean="0">
                <a:latin typeface="微软雅黑" panose="020B0503020204020204" pitchFamily="34" charset="-122"/>
                <a:ea typeface="微软雅黑" panose="020B0503020204020204" pitchFamily="34" charset="-122"/>
              </a:rPr>
              <a:t>1</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请君试问东流水，别意与之谁短长</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李白</a:t>
            </a:r>
            <a:endParaRPr lang="zh-CN" altLang="en-US" sz="2400" dirty="0">
              <a:latin typeface="微软雅黑" panose="020B0503020204020204" pitchFamily="34" charset="-122"/>
              <a:ea typeface="微软雅黑" panose="020B0503020204020204" pitchFamily="34" charset="-122"/>
            </a:endParaRPr>
          </a:p>
          <a:p>
            <a:pPr>
              <a:lnSpc>
                <a:spcPct val="150000"/>
              </a:lnSpc>
            </a:pPr>
            <a:r>
              <a:rPr lang="en-US" altLang="zh-CN" sz="2400" dirty="0" smtClean="0">
                <a:latin typeface="微软雅黑" panose="020B0503020204020204" pitchFamily="34" charset="-122"/>
                <a:ea typeface="微软雅黑" panose="020B0503020204020204" pitchFamily="34" charset="-122"/>
              </a:rPr>
              <a:t>2</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劝君更尽一杯酒，西出阳关无故人。 </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王维</a:t>
            </a:r>
            <a:endParaRPr lang="zh-CN" altLang="en-US" sz="2400" dirty="0">
              <a:latin typeface="微软雅黑" panose="020B0503020204020204" pitchFamily="34" charset="-122"/>
              <a:ea typeface="微软雅黑" panose="020B0503020204020204" pitchFamily="34" charset="-122"/>
            </a:endParaRPr>
          </a:p>
          <a:p>
            <a:pPr>
              <a:lnSpc>
                <a:spcPct val="150000"/>
              </a:lnSpc>
            </a:pPr>
            <a:r>
              <a:rPr lang="en-US" altLang="zh-CN" sz="2400" dirty="0" smtClean="0">
                <a:latin typeface="微软雅黑" panose="020B0503020204020204" pitchFamily="34" charset="-122"/>
                <a:ea typeface="微软雅黑" panose="020B0503020204020204" pitchFamily="34" charset="-122"/>
              </a:rPr>
              <a:t>3</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日暮征帆何处泊，天涯一望断人肠。 </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孟浩然</a:t>
            </a:r>
            <a:endParaRPr lang="zh-CN" altLang="en-US" sz="2400" dirty="0">
              <a:latin typeface="微软雅黑" panose="020B0503020204020204" pitchFamily="34" charset="-122"/>
              <a:ea typeface="微软雅黑" panose="020B0503020204020204" pitchFamily="34" charset="-122"/>
            </a:endParaRPr>
          </a:p>
          <a:p>
            <a:pPr>
              <a:lnSpc>
                <a:spcPct val="150000"/>
              </a:lnSpc>
            </a:pPr>
            <a:r>
              <a:rPr lang="en-US" altLang="zh-CN" sz="2400" dirty="0" smtClean="0">
                <a:latin typeface="微软雅黑" panose="020B0503020204020204" pitchFamily="34" charset="-122"/>
                <a:ea typeface="微软雅黑" panose="020B0503020204020204" pitchFamily="34" charset="-122"/>
              </a:rPr>
              <a:t>4</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孤帆远影碧空尽，唯见长江天际流。 </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李白</a:t>
            </a:r>
            <a:endParaRPr lang="zh-CN" altLang="en-US" sz="2400" dirty="0">
              <a:latin typeface="微软雅黑" panose="020B0503020204020204" pitchFamily="34" charset="-122"/>
              <a:ea typeface="微软雅黑" panose="020B0503020204020204" pitchFamily="34" charset="-122"/>
            </a:endParaRPr>
          </a:p>
          <a:p>
            <a:pPr>
              <a:lnSpc>
                <a:spcPct val="150000"/>
              </a:lnSpc>
            </a:pPr>
            <a:r>
              <a:rPr lang="en-US" altLang="zh-CN" sz="2400" dirty="0" smtClean="0">
                <a:latin typeface="微软雅黑" panose="020B0503020204020204" pitchFamily="34" charset="-122"/>
                <a:ea typeface="微软雅黑" panose="020B0503020204020204" pitchFamily="34" charset="-122"/>
              </a:rPr>
              <a:t>5</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海内存知己，天涯若比邻。 </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王勃</a:t>
            </a:r>
            <a:endParaRPr lang="zh-CN" altLang="en-US" sz="2400" dirty="0">
              <a:latin typeface="微软雅黑" panose="020B0503020204020204" pitchFamily="34" charset="-122"/>
              <a:ea typeface="微软雅黑" panose="020B0503020204020204" pitchFamily="34" charset="-122"/>
            </a:endParaRPr>
          </a:p>
          <a:p>
            <a:pPr>
              <a:lnSpc>
                <a:spcPct val="150000"/>
              </a:lnSpc>
            </a:pPr>
            <a:r>
              <a:rPr lang="en-US" altLang="zh-CN" sz="2400" dirty="0" smtClean="0">
                <a:latin typeface="微软雅黑" panose="020B0503020204020204" pitchFamily="34" charset="-122"/>
                <a:ea typeface="微软雅黑" panose="020B0503020204020204" pitchFamily="34" charset="-122"/>
              </a:rPr>
              <a:t>6</a:t>
            </a:r>
            <a:r>
              <a:rPr lang="en-US" altLang="zh-CN" sz="2400" dirty="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独</a:t>
            </a:r>
            <a:r>
              <a:rPr lang="zh-CN" altLang="en-US" sz="2400" dirty="0">
                <a:latin typeface="微软雅黑" panose="020B0503020204020204" pitchFamily="34" charset="-122"/>
                <a:ea typeface="微软雅黑" panose="020B0503020204020204" pitchFamily="34" charset="-122"/>
              </a:rPr>
              <a:t>在异乡为异客，每逢佳节倍思亲。 </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王维</a:t>
            </a:r>
            <a:endParaRPr lang="zh-CN" altLang="en-US" sz="2400" dirty="0">
              <a:latin typeface="微软雅黑" panose="020B0503020204020204" pitchFamily="34" charset="-122"/>
              <a:ea typeface="微软雅黑" panose="020B0503020204020204" pitchFamily="34" charset="-122"/>
            </a:endParaRPr>
          </a:p>
          <a:p>
            <a:pPr>
              <a:lnSpc>
                <a:spcPct val="150000"/>
              </a:lnSpc>
            </a:pPr>
            <a:r>
              <a:rPr lang="en-US" altLang="zh-CN" sz="2400" dirty="0" smtClean="0">
                <a:latin typeface="微软雅黑" panose="020B0503020204020204" pitchFamily="34" charset="-122"/>
                <a:ea typeface="微软雅黑" panose="020B0503020204020204" pitchFamily="34" charset="-122"/>
              </a:rPr>
              <a:t>7. </a:t>
            </a:r>
            <a:r>
              <a:rPr lang="zh-CN" altLang="en-US" sz="2400" dirty="0">
                <a:latin typeface="微软雅黑" panose="020B0503020204020204" pitchFamily="34" charset="-122"/>
                <a:ea typeface="微软雅黑" panose="020B0503020204020204" pitchFamily="34" charset="-122"/>
              </a:rPr>
              <a:t>若为化得身千亿，散向峰头望故乡。 </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柳宗元</a:t>
            </a:r>
            <a:endParaRPr lang="zh-CN" altLang="en-US" sz="2400" dirty="0">
              <a:latin typeface="微软雅黑" panose="020B0503020204020204" pitchFamily="34" charset="-122"/>
              <a:ea typeface="微软雅黑" panose="020B0503020204020204" pitchFamily="34" charset="-122"/>
            </a:endParaRPr>
          </a:p>
          <a:p>
            <a:pPr>
              <a:lnSpc>
                <a:spcPct val="150000"/>
              </a:lnSpc>
            </a:pPr>
            <a:r>
              <a:rPr lang="en-US" altLang="zh-CN" sz="2400" dirty="0" smtClean="0">
                <a:latin typeface="微软雅黑" panose="020B0503020204020204" pitchFamily="34" charset="-122"/>
                <a:ea typeface="微软雅黑" panose="020B0503020204020204" pitchFamily="34" charset="-122"/>
              </a:rPr>
              <a:t>8. </a:t>
            </a:r>
            <a:r>
              <a:rPr lang="zh-CN" altLang="en-US" sz="2400" dirty="0">
                <a:latin typeface="微软雅黑" panose="020B0503020204020204" pitchFamily="34" charset="-122"/>
                <a:ea typeface="微软雅黑" panose="020B0503020204020204" pitchFamily="34" charset="-122"/>
              </a:rPr>
              <a:t>君问归期未有期，巴山夜雨涨秋池。 </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李商隐</a:t>
            </a:r>
            <a:endParaRPr lang="zh-CN" altLang="en-US" sz="2400" dirty="0">
              <a:latin typeface="微软雅黑" panose="020B0503020204020204" pitchFamily="34" charset="-122"/>
              <a:ea typeface="微软雅黑" panose="020B0503020204020204" pitchFamily="34" charset="-122"/>
            </a:endParaRPr>
          </a:p>
          <a:p>
            <a:pPr>
              <a:lnSpc>
                <a:spcPct val="150000"/>
              </a:lnSpc>
            </a:pPr>
            <a:r>
              <a:rPr lang="en-US" altLang="zh-CN" sz="2400" dirty="0" smtClean="0">
                <a:latin typeface="微软雅黑" panose="020B0503020204020204" pitchFamily="34" charset="-122"/>
                <a:ea typeface="微软雅黑" panose="020B0503020204020204" pitchFamily="34" charset="-122"/>
              </a:rPr>
              <a:t>9. </a:t>
            </a:r>
            <a:r>
              <a:rPr lang="zh-CN" altLang="en-US" sz="2400" dirty="0">
                <a:latin typeface="微软雅黑" panose="020B0503020204020204" pitchFamily="34" charset="-122"/>
                <a:ea typeface="微软雅黑" panose="020B0503020204020204" pitchFamily="34" charset="-122"/>
              </a:rPr>
              <a:t>春风又绿江南岸，明月何时照我还。 </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王安石</a:t>
            </a:r>
            <a:endParaRPr lang="zh-CN" altLang="en-US" sz="2400" dirty="0">
              <a:latin typeface="微软雅黑" panose="020B0503020204020204" pitchFamily="34" charset="-122"/>
              <a:ea typeface="微软雅黑" panose="020B0503020204020204" pitchFamily="34" charset="-122"/>
            </a:endParaRPr>
          </a:p>
          <a:p>
            <a:pPr>
              <a:lnSpc>
                <a:spcPct val="150000"/>
              </a:lnSpc>
            </a:pPr>
            <a:r>
              <a:rPr lang="en-US" altLang="zh-CN" sz="2400" dirty="0" smtClean="0">
                <a:latin typeface="微软雅黑" panose="020B0503020204020204" pitchFamily="34" charset="-122"/>
                <a:ea typeface="微软雅黑" panose="020B0503020204020204" pitchFamily="34" charset="-122"/>
              </a:rPr>
              <a:t>10. </a:t>
            </a:r>
            <a:r>
              <a:rPr lang="zh-CN" altLang="en-US" sz="2400" dirty="0">
                <a:latin typeface="微软雅黑" panose="020B0503020204020204" pitchFamily="34" charset="-122"/>
                <a:ea typeface="微软雅黑" panose="020B0503020204020204" pitchFamily="34" charset="-122"/>
              </a:rPr>
              <a:t>不知何处吹芦菅，一夜征人尽望乡。 </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李</a:t>
            </a:r>
            <a:r>
              <a:rPr lang="zh-CN" altLang="en-US" sz="2400" dirty="0" smtClean="0">
                <a:latin typeface="微软雅黑" panose="020B0503020204020204" pitchFamily="34" charset="-122"/>
                <a:ea typeface="微软雅黑" panose="020B0503020204020204" pitchFamily="34" charset="-122"/>
              </a:rPr>
              <a:t>益</a:t>
            </a:r>
            <a:endParaRPr lang="zh-CN" altLang="en-US" sz="24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167425" y="3389415"/>
            <a:ext cx="3090929" cy="523220"/>
          </a:xfrm>
          <a:prstGeom prst="rect">
            <a:avLst/>
          </a:prstGeom>
          <a:noFill/>
        </p:spPr>
        <p:txBody>
          <a:bodyPr wrap="square" rtlCol="0">
            <a:spAutoFit/>
          </a:bodyPr>
          <a:lstStyle/>
          <a:p>
            <a:r>
              <a:rPr lang="zh-CN" altLang="en-US" sz="2800" dirty="0" smtClean="0">
                <a:solidFill>
                  <a:srgbClr val="FF0000"/>
                </a:solidFill>
              </a:rPr>
              <a:t>思乡思亲诗词名句</a:t>
            </a:r>
            <a:endParaRPr lang="zh-CN" altLang="en-US" sz="2800" dirty="0">
              <a:solidFill>
                <a:srgbClr val="FF0000"/>
              </a:solidFill>
            </a:endParaRPr>
          </a:p>
        </p:txBody>
      </p:sp>
    </p:spTree>
    <p:custDataLst>
      <p:tags r:id="rId2"/>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五、拓展延伸</a:t>
            </a:r>
            <a:endParaRPr lang="zh-CN" altLang="en-US" dirty="0"/>
          </a:p>
        </p:txBody>
      </p:sp>
      <p:sp>
        <p:nvSpPr>
          <p:cNvPr id="2" name="矩形 1"/>
          <p:cNvSpPr/>
          <p:nvPr/>
        </p:nvSpPr>
        <p:spPr>
          <a:xfrm>
            <a:off x="206062" y="960950"/>
            <a:ext cx="11526592" cy="5632311"/>
          </a:xfrm>
          <a:prstGeom prst="rect">
            <a:avLst/>
          </a:prstGeom>
        </p:spPr>
        <p:txBody>
          <a:bodyPr wrap="square">
            <a:spAutoFit/>
          </a:bodyPr>
          <a:lstStyle/>
          <a:p>
            <a:pPr>
              <a:lnSpc>
                <a:spcPct val="150000"/>
              </a:lnSpc>
            </a:pPr>
            <a:r>
              <a:rPr lang="zh-CN" altLang="en-US" sz="2400" dirty="0" smtClean="0">
                <a:solidFill>
                  <a:srgbClr val="323E32"/>
                </a:solidFill>
                <a:latin typeface="+mj-ea"/>
                <a:ea typeface="+mj-ea"/>
              </a:rPr>
              <a:t>                                            苏东坡</a:t>
            </a:r>
            <a:r>
              <a:rPr lang="zh-CN" altLang="en-US" sz="2400" dirty="0">
                <a:solidFill>
                  <a:srgbClr val="323E32"/>
                </a:solidFill>
                <a:latin typeface="+mj-ea"/>
                <a:ea typeface="+mj-ea"/>
              </a:rPr>
              <a:t>与红烧肉</a:t>
            </a:r>
            <a:br>
              <a:rPr lang="zh-CN" altLang="en-US" sz="2400" dirty="0">
                <a:latin typeface="+mj-ea"/>
                <a:ea typeface="+mj-ea"/>
              </a:rPr>
            </a:br>
            <a:r>
              <a:rPr lang="zh-CN" altLang="en-US" sz="2400" dirty="0" smtClean="0">
                <a:latin typeface="+mj-ea"/>
                <a:ea typeface="+mj-ea"/>
              </a:rPr>
              <a:t>        </a:t>
            </a:r>
            <a:r>
              <a:rPr lang="zh-CN" altLang="en-US" sz="2400" dirty="0" smtClean="0">
                <a:solidFill>
                  <a:srgbClr val="323E32"/>
                </a:solidFill>
                <a:latin typeface="+mj-ea"/>
                <a:ea typeface="+mj-ea"/>
              </a:rPr>
              <a:t>苏轼</a:t>
            </a:r>
            <a:r>
              <a:rPr lang="zh-CN" altLang="en-US" sz="2400" dirty="0">
                <a:solidFill>
                  <a:srgbClr val="323E32"/>
                </a:solidFill>
                <a:latin typeface="+mj-ea"/>
                <a:ea typeface="+mj-ea"/>
              </a:rPr>
              <a:t>是我国北宋时期著名的大文学家。他不但对诗文、书法造诣很深，而且堪称我国古代美食家，对烹调菜肴亦很有研究，尤其擅长制作红烧肉。</a:t>
            </a:r>
            <a:br>
              <a:rPr lang="zh-CN" altLang="en-US" sz="2400" dirty="0">
                <a:latin typeface="+mj-ea"/>
                <a:ea typeface="+mj-ea"/>
              </a:rPr>
            </a:br>
            <a:r>
              <a:rPr lang="zh-CN" altLang="en-US" sz="2400" dirty="0" smtClean="0">
                <a:latin typeface="+mj-ea"/>
                <a:ea typeface="+mj-ea"/>
              </a:rPr>
              <a:t>       </a:t>
            </a:r>
            <a:r>
              <a:rPr lang="zh-CN" altLang="en-US" sz="2400" dirty="0" smtClean="0">
                <a:solidFill>
                  <a:srgbClr val="323E32"/>
                </a:solidFill>
                <a:latin typeface="+mj-ea"/>
                <a:ea typeface="+mj-ea"/>
              </a:rPr>
              <a:t>回赠</a:t>
            </a:r>
            <a:r>
              <a:rPr lang="zh-CN" altLang="en-US" sz="2400" dirty="0">
                <a:solidFill>
                  <a:srgbClr val="323E32"/>
                </a:solidFill>
                <a:latin typeface="+mj-ea"/>
                <a:ea typeface="+mj-ea"/>
              </a:rPr>
              <a:t>肉便是苏轼在徐州期间创制的红烧肉，宋神宗熙宁十年四月，苏轼赴任徐州知州。七月七日，黄河在澶州曹村埽一带决口，至八月二十一日洪水围困徐州，水位竟高达二丈八尺。苏轼以身卒之，亲荷畚插，率领禁军武卫营，和全城百姓抗洪筑堤保城。经过七十多个昼夜的艰苦奋战，终于保住了徐州城。</a:t>
            </a:r>
            <a:br>
              <a:rPr lang="zh-CN" altLang="en-US" sz="2400" dirty="0">
                <a:latin typeface="+mj-ea"/>
                <a:ea typeface="+mj-ea"/>
              </a:rPr>
            </a:br>
            <a:r>
              <a:rPr lang="zh-CN" altLang="en-US" sz="2400" dirty="0" smtClean="0">
                <a:latin typeface="+mj-ea"/>
                <a:ea typeface="+mj-ea"/>
              </a:rPr>
              <a:t>      </a:t>
            </a:r>
            <a:r>
              <a:rPr lang="zh-CN" altLang="en-US" sz="2400" dirty="0" smtClean="0">
                <a:solidFill>
                  <a:srgbClr val="323E32"/>
                </a:solidFill>
                <a:latin typeface="+mj-ea"/>
                <a:ea typeface="+mj-ea"/>
              </a:rPr>
              <a:t>全城</a:t>
            </a:r>
            <a:r>
              <a:rPr lang="zh-CN" altLang="en-US" sz="2400" dirty="0">
                <a:solidFill>
                  <a:srgbClr val="323E32"/>
                </a:solidFill>
                <a:latin typeface="+mj-ea"/>
                <a:ea typeface="+mj-ea"/>
              </a:rPr>
              <a:t>百姓无不欢欣鼓舞，他们为感谢这位领导有方，与徐州人民同呼吸、共存亡的好知州，纷纷杀猪宰羊，担酒携菜上府慰劳。苏轼推辞不掉，收下后亲自指点家人制成红烧肉，又回赠给参加抗洪的百姓。百姓食后，都觉得此肉肥而不腻、酥香味美</a:t>
            </a:r>
            <a:r>
              <a:rPr lang="zh-CN" altLang="en-US" sz="2400" dirty="0" smtClean="0">
                <a:solidFill>
                  <a:srgbClr val="323E32"/>
                </a:solidFill>
                <a:latin typeface="+mj-ea"/>
                <a:ea typeface="+mj-ea"/>
              </a:rPr>
              <a:t>，</a:t>
            </a:r>
            <a:endParaRPr lang="zh-CN" altLang="en-US" dirty="0"/>
          </a:p>
        </p:txBody>
      </p:sp>
    </p:spTree>
    <p:custDataLst>
      <p:tags r:id="rId2"/>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五、拓展延伸</a:t>
            </a:r>
            <a:endParaRPr lang="zh-CN" altLang="en-US" dirty="0"/>
          </a:p>
        </p:txBody>
      </p:sp>
      <p:sp>
        <p:nvSpPr>
          <p:cNvPr id="2" name="矩形 1"/>
          <p:cNvSpPr/>
          <p:nvPr/>
        </p:nvSpPr>
        <p:spPr>
          <a:xfrm>
            <a:off x="321972" y="1070597"/>
            <a:ext cx="11539469" cy="5567037"/>
          </a:xfrm>
          <a:prstGeom prst="rect">
            <a:avLst/>
          </a:prstGeom>
        </p:spPr>
        <p:txBody>
          <a:bodyPr wrap="square">
            <a:spAutoFit/>
          </a:bodyPr>
          <a:lstStyle/>
          <a:p>
            <a:pPr>
              <a:lnSpc>
                <a:spcPct val="150000"/>
              </a:lnSpc>
            </a:pPr>
            <a:r>
              <a:rPr lang="zh-CN" altLang="en-US" sz="2400" dirty="0">
                <a:solidFill>
                  <a:srgbClr val="323E32"/>
                </a:solidFill>
                <a:latin typeface="+mj-ea"/>
                <a:ea typeface="+mj-ea"/>
              </a:rPr>
              <a:t>一致称他为“回赠肉”。此后，“回赠肉”就在徐州一带流传，并成徐州传统名菜。这在</a:t>
            </a:r>
            <a:r>
              <a:rPr lang="en-US" altLang="zh-CN" sz="2400" dirty="0">
                <a:solidFill>
                  <a:srgbClr val="323E32"/>
                </a:solidFill>
                <a:latin typeface="+mj-ea"/>
                <a:ea typeface="+mj-ea"/>
              </a:rPr>
              <a:t>《</a:t>
            </a:r>
            <a:r>
              <a:rPr lang="zh-CN" altLang="en-US" sz="2400" dirty="0">
                <a:solidFill>
                  <a:srgbClr val="323E32"/>
                </a:solidFill>
                <a:latin typeface="+mj-ea"/>
                <a:ea typeface="+mj-ea"/>
              </a:rPr>
              <a:t>徐州文史资料</a:t>
            </a:r>
            <a:r>
              <a:rPr lang="en-US" altLang="zh-CN" sz="2400" dirty="0">
                <a:solidFill>
                  <a:srgbClr val="323E32"/>
                </a:solidFill>
                <a:latin typeface="+mj-ea"/>
                <a:ea typeface="+mj-ea"/>
              </a:rPr>
              <a:t>》</a:t>
            </a:r>
            <a:r>
              <a:rPr lang="zh-CN" altLang="en-US" sz="2400" dirty="0">
                <a:solidFill>
                  <a:srgbClr val="323E32"/>
                </a:solidFill>
                <a:latin typeface="+mj-ea"/>
                <a:ea typeface="+mj-ea"/>
              </a:rPr>
              <a:t>、</a:t>
            </a:r>
            <a:r>
              <a:rPr lang="en-US" altLang="zh-CN" sz="2400" dirty="0">
                <a:solidFill>
                  <a:srgbClr val="323E32"/>
                </a:solidFill>
                <a:latin typeface="+mj-ea"/>
                <a:ea typeface="+mj-ea"/>
              </a:rPr>
              <a:t>《</a:t>
            </a:r>
            <a:r>
              <a:rPr lang="zh-CN" altLang="en-US" sz="2400" dirty="0">
                <a:solidFill>
                  <a:srgbClr val="323E32"/>
                </a:solidFill>
                <a:latin typeface="+mj-ea"/>
                <a:ea typeface="+mj-ea"/>
              </a:rPr>
              <a:t>徐州风物志</a:t>
            </a:r>
            <a:r>
              <a:rPr lang="en-US" altLang="zh-CN" sz="2400" dirty="0">
                <a:solidFill>
                  <a:srgbClr val="323E32"/>
                </a:solidFill>
                <a:latin typeface="+mj-ea"/>
                <a:ea typeface="+mj-ea"/>
              </a:rPr>
              <a:t>》</a:t>
            </a:r>
            <a:r>
              <a:rPr lang="zh-CN" altLang="en-US" sz="2400" dirty="0">
                <a:solidFill>
                  <a:srgbClr val="323E32"/>
                </a:solidFill>
                <a:latin typeface="+mj-ea"/>
                <a:ea typeface="+mj-ea"/>
              </a:rPr>
              <a:t>、</a:t>
            </a:r>
            <a:r>
              <a:rPr lang="en-US" altLang="zh-CN" sz="2400" dirty="0">
                <a:solidFill>
                  <a:srgbClr val="323E32"/>
                </a:solidFill>
                <a:latin typeface="+mj-ea"/>
                <a:ea typeface="+mj-ea"/>
              </a:rPr>
              <a:t>《</a:t>
            </a:r>
            <a:r>
              <a:rPr lang="zh-CN" altLang="en-US" sz="2400" dirty="0">
                <a:solidFill>
                  <a:srgbClr val="323E32"/>
                </a:solidFill>
                <a:latin typeface="+mj-ea"/>
                <a:ea typeface="+mj-ea"/>
              </a:rPr>
              <a:t>徐州古今名馔</a:t>
            </a:r>
            <a:r>
              <a:rPr lang="en-US" altLang="zh-CN" sz="2400" dirty="0">
                <a:solidFill>
                  <a:srgbClr val="323E32"/>
                </a:solidFill>
                <a:latin typeface="+mj-ea"/>
                <a:ea typeface="+mj-ea"/>
              </a:rPr>
              <a:t>》</a:t>
            </a:r>
            <a:r>
              <a:rPr lang="zh-CN" altLang="en-US" sz="2400" dirty="0">
                <a:solidFill>
                  <a:srgbClr val="323E32"/>
                </a:solidFill>
                <a:latin typeface="+mj-ea"/>
                <a:ea typeface="+mj-ea"/>
              </a:rPr>
              <a:t>中都有记述。</a:t>
            </a:r>
            <a:br>
              <a:rPr lang="zh-CN" altLang="en-US" sz="2400" dirty="0">
                <a:latin typeface="+mj-ea"/>
                <a:ea typeface="+mj-ea"/>
              </a:rPr>
            </a:br>
            <a:r>
              <a:rPr lang="zh-CN" altLang="en-US" sz="2400" dirty="0">
                <a:latin typeface="+mj-ea"/>
                <a:ea typeface="+mj-ea"/>
              </a:rPr>
              <a:t> </a:t>
            </a:r>
            <a:r>
              <a:rPr lang="zh-CN" altLang="en-US" sz="2400" dirty="0" smtClean="0">
                <a:latin typeface="+mj-ea"/>
                <a:ea typeface="+mj-ea"/>
              </a:rPr>
              <a:t>      </a:t>
            </a:r>
            <a:r>
              <a:rPr lang="zh-CN" altLang="en-US" sz="2400" dirty="0" smtClean="0">
                <a:solidFill>
                  <a:srgbClr val="323E32"/>
                </a:solidFill>
                <a:latin typeface="+mj-ea"/>
                <a:ea typeface="+mj-ea"/>
              </a:rPr>
              <a:t>元</a:t>
            </a:r>
            <a:r>
              <a:rPr lang="zh-CN" altLang="en-US" sz="2400" dirty="0">
                <a:solidFill>
                  <a:srgbClr val="323E32"/>
                </a:solidFill>
                <a:latin typeface="+mj-ea"/>
                <a:ea typeface="+mj-ea"/>
              </a:rPr>
              <a:t>丰三年二月一日，苏轼被贬到黄州任团练副使。他自己开荒种地，便把此地号称“东坡居士”。这就是“苏东坡”的由来。在黄州期间，他亲自动手烹饪红烧肉并将经验写入</a:t>
            </a:r>
            <a:r>
              <a:rPr lang="en-US" altLang="zh-CN" sz="2400" dirty="0">
                <a:solidFill>
                  <a:srgbClr val="323E32"/>
                </a:solidFill>
                <a:latin typeface="+mj-ea"/>
                <a:ea typeface="+mj-ea"/>
              </a:rPr>
              <a:t>《</a:t>
            </a:r>
            <a:r>
              <a:rPr lang="zh-CN" altLang="en-US" sz="2400" dirty="0">
                <a:solidFill>
                  <a:srgbClr val="323E32"/>
                </a:solidFill>
                <a:latin typeface="+mj-ea"/>
                <a:ea typeface="+mj-ea"/>
              </a:rPr>
              <a:t>食猪肉诗</a:t>
            </a:r>
            <a:r>
              <a:rPr lang="en-US" altLang="zh-CN" sz="2400" dirty="0">
                <a:solidFill>
                  <a:srgbClr val="323E32"/>
                </a:solidFill>
                <a:latin typeface="+mj-ea"/>
                <a:ea typeface="+mj-ea"/>
              </a:rPr>
              <a:t>》</a:t>
            </a:r>
            <a:r>
              <a:rPr lang="zh-CN" altLang="en-US" sz="2400" dirty="0">
                <a:solidFill>
                  <a:srgbClr val="323E32"/>
                </a:solidFill>
                <a:latin typeface="+mj-ea"/>
                <a:ea typeface="+mj-ea"/>
              </a:rPr>
              <a:t>中。苏轼在徐州及黄州时烹制的红烧肉，只是在当地有影响，在全国并没有多大名气。真正叫得响并闻名全国的红烧肉，是苏轼第二次在杭州时的“东坡肉”。</a:t>
            </a:r>
            <a:br>
              <a:rPr lang="zh-CN" altLang="en-US" sz="2400" dirty="0">
                <a:latin typeface="+mj-ea"/>
                <a:ea typeface="+mj-ea"/>
              </a:rPr>
            </a:br>
            <a:r>
              <a:rPr lang="zh-CN" altLang="en-US" sz="2400" dirty="0">
                <a:latin typeface="+mj-ea"/>
                <a:ea typeface="+mj-ea"/>
              </a:rPr>
              <a:t> </a:t>
            </a:r>
            <a:r>
              <a:rPr lang="zh-CN" altLang="en-US" sz="2400" dirty="0" smtClean="0">
                <a:latin typeface="+mj-ea"/>
                <a:ea typeface="+mj-ea"/>
              </a:rPr>
              <a:t>      </a:t>
            </a:r>
            <a:r>
              <a:rPr lang="zh-CN" altLang="en-US" sz="2400" dirty="0" smtClean="0">
                <a:solidFill>
                  <a:srgbClr val="323E32"/>
                </a:solidFill>
                <a:latin typeface="+mj-ea"/>
                <a:ea typeface="+mj-ea"/>
              </a:rPr>
              <a:t>宋哲宗</a:t>
            </a:r>
            <a:r>
              <a:rPr lang="zh-CN" altLang="en-US" sz="2400" dirty="0">
                <a:solidFill>
                  <a:srgbClr val="323E32"/>
                </a:solidFill>
                <a:latin typeface="+mj-ea"/>
                <a:ea typeface="+mj-ea"/>
              </a:rPr>
              <a:t>元（礻右）四年七月三日，苏轼来到阔别十五年的杭州任知州。元（礻右）五年五、六月间，浙西一带大雨不止，太湖泛滥，庄稼大片被淹。由于苏轼及早采取有效措施，使浙西一带的人民度过了最困难的时期。他组织民工疏浚西湖，筑堤建桥</a:t>
            </a:r>
            <a:r>
              <a:rPr lang="zh-CN" altLang="en-US" sz="2400" dirty="0" smtClean="0">
                <a:solidFill>
                  <a:srgbClr val="323E32"/>
                </a:solidFill>
                <a:latin typeface="+mj-ea"/>
                <a:ea typeface="+mj-ea"/>
              </a:rPr>
              <a:t>，</a:t>
            </a:r>
            <a:endParaRPr lang="zh-CN" altLang="en-US" sz="2400" dirty="0">
              <a:latin typeface="+mj-ea"/>
              <a:ea typeface="+mj-ea"/>
            </a:endParaRPr>
          </a:p>
        </p:txBody>
      </p:sp>
    </p:spTree>
    <p:custDataLst>
      <p:tags r:id="rId2"/>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五、拓展延伸</a:t>
            </a:r>
            <a:endParaRPr lang="zh-CN" altLang="en-US" dirty="0"/>
          </a:p>
        </p:txBody>
      </p:sp>
      <p:sp>
        <p:nvSpPr>
          <p:cNvPr id="2" name="矩形 1"/>
          <p:cNvSpPr/>
          <p:nvPr/>
        </p:nvSpPr>
        <p:spPr>
          <a:xfrm>
            <a:off x="528034" y="1447010"/>
            <a:ext cx="11127347" cy="4385816"/>
          </a:xfrm>
          <a:prstGeom prst="rect">
            <a:avLst/>
          </a:prstGeom>
        </p:spPr>
        <p:txBody>
          <a:bodyPr wrap="square">
            <a:spAutoFit/>
          </a:bodyPr>
          <a:lstStyle/>
          <a:p>
            <a:pPr>
              <a:lnSpc>
                <a:spcPct val="150000"/>
              </a:lnSpc>
            </a:pPr>
            <a:r>
              <a:rPr lang="zh-CN" altLang="en-US" sz="2400" dirty="0">
                <a:solidFill>
                  <a:srgbClr val="323E32"/>
                </a:solidFill>
                <a:latin typeface="+mj-ea"/>
              </a:rPr>
              <a:t>使西湖旧貌变新颜。杭州的老百姓很感谢苏轼做的这件好事，人人都夸他是个贤明的父母官。听说他在徐州、黄州时最喜欢吃猪肉，于是到过年的时候，大家就抬猪担酒来给他拜年。苏轼收到后，便指点家人将肉切成方块，烧得红酥酥的，然后分送给参加疏浚西湖的民工们吃，大家吃后无不称奇，把他送来的肉都亲切地称为“东坡肉”。</a:t>
            </a:r>
            <a:br>
              <a:rPr lang="zh-CN" altLang="en-US" sz="2400" dirty="0">
                <a:latin typeface="+mj-ea"/>
              </a:rPr>
            </a:br>
            <a:r>
              <a:rPr lang="zh-CN" altLang="en-US" sz="2400" dirty="0">
                <a:latin typeface="+mj-ea"/>
              </a:rPr>
              <a:t> </a:t>
            </a:r>
            <a:r>
              <a:rPr lang="zh-CN" altLang="en-US" sz="2400" dirty="0" smtClean="0">
                <a:latin typeface="+mj-ea"/>
              </a:rPr>
              <a:t>      </a:t>
            </a:r>
            <a:r>
              <a:rPr lang="zh-CN" altLang="en-US" sz="2400" dirty="0" smtClean="0">
                <a:solidFill>
                  <a:srgbClr val="323E32"/>
                </a:solidFill>
                <a:latin typeface="+mj-ea"/>
              </a:rPr>
              <a:t>追本穷源</a:t>
            </a:r>
            <a:r>
              <a:rPr lang="zh-CN" altLang="en-US" sz="2400" dirty="0">
                <a:solidFill>
                  <a:srgbClr val="323E32"/>
                </a:solidFill>
                <a:latin typeface="+mj-ea"/>
              </a:rPr>
              <a:t>，苏轼的这种红烧肉最早在徐州的创制，在黄州时得到进一步提高，在杭州时闻名全国。</a:t>
            </a:r>
            <a:br>
              <a:rPr lang="zh-CN" altLang="en-US" dirty="0">
                <a:latin typeface="+mj-ea"/>
              </a:rPr>
            </a:br>
            <a:endParaRPr lang="zh-CN" altLang="en-US" dirty="0">
              <a:latin typeface="+mj-ea"/>
            </a:endParaRPr>
          </a:p>
        </p:txBody>
      </p:sp>
    </p:spTree>
    <p:custDataLst>
      <p:tags r:id="rId2"/>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六、布置作业</a:t>
            </a:r>
            <a:endParaRPr lang="zh-CN" altLang="en-US" dirty="0"/>
          </a:p>
        </p:txBody>
      </p:sp>
      <p:sp>
        <p:nvSpPr>
          <p:cNvPr id="3" name="文本框 2"/>
          <p:cNvSpPr txBox="1"/>
          <p:nvPr/>
        </p:nvSpPr>
        <p:spPr>
          <a:xfrm>
            <a:off x="1378039" y="2279560"/>
            <a:ext cx="9968248" cy="1135054"/>
          </a:xfrm>
          <a:prstGeom prst="rect">
            <a:avLst/>
          </a:prstGeom>
          <a:noFill/>
        </p:spPr>
        <p:txBody>
          <a:bodyPr wrap="square" rtlCol="0">
            <a:spAutoFit/>
          </a:bodyPr>
          <a:lstStyle/>
          <a:p>
            <a:pPr>
              <a:lnSpc>
                <a:spcPct val="150000"/>
              </a:lnSpc>
            </a:pPr>
            <a:r>
              <a:rPr lang="en-US" altLang="zh-CN" sz="2400" dirty="0" smtClean="0">
                <a:latin typeface="+mj-ea"/>
                <a:ea typeface="+mj-ea"/>
              </a:rPr>
              <a:t>1.</a:t>
            </a:r>
            <a:r>
              <a:rPr lang="zh-CN" altLang="en-US" sz="2400" dirty="0" smtClean="0">
                <a:latin typeface="+mj-ea"/>
                <a:ea typeface="+mj-ea"/>
              </a:rPr>
              <a:t>积累苏轼的诗词名句。</a:t>
            </a:r>
            <a:endParaRPr lang="en-US" altLang="zh-CN" sz="2400" dirty="0" smtClean="0">
              <a:latin typeface="+mj-ea"/>
              <a:ea typeface="+mj-ea"/>
            </a:endParaRPr>
          </a:p>
          <a:p>
            <a:pPr>
              <a:lnSpc>
                <a:spcPct val="150000"/>
              </a:lnSpc>
            </a:pPr>
            <a:r>
              <a:rPr lang="en-US" altLang="zh-CN" sz="2400" dirty="0" smtClean="0">
                <a:latin typeface="+mj-ea"/>
                <a:ea typeface="+mj-ea"/>
              </a:rPr>
              <a:t>2.</a:t>
            </a:r>
            <a:r>
              <a:rPr lang="zh-CN" altLang="en-US" sz="2400" dirty="0" smtClean="0">
                <a:latin typeface="+mj-ea"/>
                <a:ea typeface="+mj-ea"/>
              </a:rPr>
              <a:t>搜集苏轼的典故。进一步了解苏轼其人。</a:t>
            </a:r>
            <a:endParaRPr lang="zh-CN" altLang="en-US" sz="2400" dirty="0">
              <a:latin typeface="+mj-ea"/>
              <a:ea typeface="+mj-ea"/>
            </a:endParaRPr>
          </a:p>
        </p:txBody>
      </p:sp>
    </p:spTree>
    <p:custDataLst>
      <p:tags r:id="rId2"/>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二、</a:t>
            </a:r>
            <a:r>
              <a:rPr lang="zh-CN" altLang="en-US" sz="2700"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新</a:t>
            </a: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课讲解</a:t>
            </a:r>
            <a:endParaRPr lang="zh-CN" altLang="en-US" sz="2700" b="1" kern="1200" baseline="0" dirty="0">
              <a:latin typeface="黑体" panose="02010609060101010101" pitchFamily="49" charset="-122"/>
              <a:ea typeface="黑体" panose="02010609060101010101" pitchFamily="49" charset="-122"/>
              <a:cs typeface="+mn-cs"/>
              <a:sym typeface="+mn-ea"/>
            </a:endParaRPr>
          </a:p>
          <a:p>
            <a:endParaRPr lang="zh-CN" altLang="en-US" dirty="0"/>
          </a:p>
        </p:txBody>
      </p:sp>
      <p:sp>
        <p:nvSpPr>
          <p:cNvPr id="2" name="文本框 1"/>
          <p:cNvSpPr txBox="1"/>
          <p:nvPr/>
        </p:nvSpPr>
        <p:spPr>
          <a:xfrm>
            <a:off x="1042225" y="1519707"/>
            <a:ext cx="3065172" cy="523220"/>
          </a:xfrm>
          <a:prstGeom prst="rect">
            <a:avLst/>
          </a:prstGeom>
          <a:noFill/>
        </p:spPr>
        <p:txBody>
          <a:bodyPr wrap="square" rtlCol="0">
            <a:spAutoFit/>
          </a:bodyPr>
          <a:lstStyle/>
          <a:p>
            <a:r>
              <a:rPr lang="zh-CN" altLang="en-US" sz="2800" dirty="0" smtClean="0">
                <a:solidFill>
                  <a:srgbClr val="FF0000"/>
                </a:solidFill>
              </a:rPr>
              <a:t>解析题目</a:t>
            </a:r>
            <a:endParaRPr lang="zh-CN" altLang="en-US" sz="2800" dirty="0">
              <a:solidFill>
                <a:srgbClr val="FF0000"/>
              </a:solidFill>
            </a:endParaRPr>
          </a:p>
        </p:txBody>
      </p:sp>
      <p:sp>
        <p:nvSpPr>
          <p:cNvPr id="3" name="文本框 2"/>
          <p:cNvSpPr txBox="1"/>
          <p:nvPr/>
        </p:nvSpPr>
        <p:spPr>
          <a:xfrm>
            <a:off x="2922540" y="2616510"/>
            <a:ext cx="5924282" cy="1135054"/>
          </a:xfrm>
          <a:prstGeom prst="rect">
            <a:avLst/>
          </a:prstGeom>
          <a:noFill/>
        </p:spPr>
        <p:txBody>
          <a:bodyPr wrap="square" rtlCol="0">
            <a:spAutoFit/>
          </a:bodyPr>
          <a:lstStyle/>
          <a:p>
            <a:pPr>
              <a:lnSpc>
                <a:spcPct val="150000"/>
              </a:lnSpc>
            </a:pPr>
            <a:r>
              <a:rPr lang="zh-CN" altLang="en-US" sz="2400" dirty="0">
                <a:solidFill>
                  <a:schemeClr val="bg1"/>
                </a:solidFill>
                <a:latin typeface="+mj-ea"/>
                <a:ea typeface="+mj-ea"/>
              </a:rPr>
              <a:t> </a:t>
            </a:r>
            <a:r>
              <a:rPr lang="zh-CN" altLang="en-US" sz="2400" dirty="0">
                <a:latin typeface="+mj-ea"/>
                <a:ea typeface="+mj-ea"/>
              </a:rPr>
              <a:t>“行路难”是乐府古题，多咏叹世路艰难及贫困孤苦的处境。</a:t>
            </a:r>
            <a:endParaRPr lang="zh-CN" altLang="en-US" sz="2400" dirty="0">
              <a:latin typeface="+mj-ea"/>
              <a:ea typeface="+mj-ea"/>
            </a:endParaRPr>
          </a:p>
        </p:txBody>
      </p:sp>
      <p:sp>
        <p:nvSpPr>
          <p:cNvPr id="5" name="Text Box 2"/>
          <p:cNvSpPr txBox="1">
            <a:spLocks noChangeArrowheads="1"/>
          </p:cNvSpPr>
          <p:nvPr/>
        </p:nvSpPr>
        <p:spPr bwMode="auto">
          <a:xfrm>
            <a:off x="4380298" y="1776583"/>
            <a:ext cx="18004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400" dirty="0">
                <a:latin typeface="+mj-ea"/>
                <a:ea typeface="+mj-ea"/>
              </a:rPr>
              <a:t>行　路　难 </a:t>
            </a:r>
            <a:endParaRPr lang="zh-CN" altLang="en-US" sz="2400" dirty="0">
              <a:latin typeface="+mj-ea"/>
              <a:ea typeface="+mj-ea"/>
            </a:endParaRPr>
          </a:p>
        </p:txBody>
      </p:sp>
      <p:pic>
        <p:nvPicPr>
          <p:cNvPr id="8"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6959" y="3946885"/>
            <a:ext cx="809719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二、</a:t>
            </a:r>
            <a:r>
              <a:rPr lang="zh-CN" altLang="en-US" sz="2700"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新</a:t>
            </a: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课讲解</a:t>
            </a:r>
            <a:endParaRPr lang="zh-CN" altLang="en-US" sz="2700" b="1" kern="1200" baseline="0" dirty="0">
              <a:latin typeface="黑体" panose="02010609060101010101" pitchFamily="49" charset="-122"/>
              <a:ea typeface="黑体" panose="02010609060101010101" pitchFamily="49" charset="-122"/>
              <a:cs typeface="+mn-cs"/>
              <a:sym typeface="+mn-ea"/>
            </a:endParaRPr>
          </a:p>
          <a:p>
            <a:endParaRPr lang="zh-CN" altLang="en-US" dirty="0"/>
          </a:p>
        </p:txBody>
      </p:sp>
      <p:sp>
        <p:nvSpPr>
          <p:cNvPr id="3" name="Rectangle 3"/>
          <p:cNvSpPr txBox="1">
            <a:spLocks noChangeArrowheads="1"/>
          </p:cNvSpPr>
          <p:nvPr/>
        </p:nvSpPr>
        <p:spPr>
          <a:xfrm>
            <a:off x="533400" y="2319655"/>
            <a:ext cx="10825480" cy="35471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defRPr/>
            </a:pPr>
            <a:r>
              <a:rPr lang="zh-CN" altLang="en-US" dirty="0" smtClean="0">
                <a:latin typeface="+mj-ea"/>
                <a:ea typeface="+mj-ea"/>
              </a:rPr>
              <a:t>金</a:t>
            </a:r>
            <a:r>
              <a:rPr lang="zh-CN" altLang="en-US" u="sng" dirty="0" smtClean="0">
                <a:solidFill>
                  <a:srgbClr val="FF0000"/>
                </a:solidFill>
                <a:latin typeface="+mj-ea"/>
                <a:ea typeface="+mj-ea"/>
              </a:rPr>
              <a:t>樽</a:t>
            </a:r>
            <a:r>
              <a:rPr lang="zh-CN" altLang="en-US" dirty="0" smtClean="0">
                <a:latin typeface="+mj-ea"/>
                <a:ea typeface="+mj-ea"/>
              </a:rPr>
              <a:t>              投</a:t>
            </a:r>
            <a:r>
              <a:rPr lang="zh-CN" altLang="en-US" u="sng" dirty="0" smtClean="0">
                <a:solidFill>
                  <a:srgbClr val="FF0000"/>
                </a:solidFill>
                <a:latin typeface="+mj-ea"/>
                <a:ea typeface="+mj-ea"/>
              </a:rPr>
              <a:t>箸</a:t>
            </a:r>
            <a:r>
              <a:rPr lang="zh-CN" altLang="en-US" dirty="0" smtClean="0">
                <a:latin typeface="+mj-ea"/>
                <a:ea typeface="+mj-ea"/>
              </a:rPr>
              <a:t>             </a:t>
            </a:r>
            <a:r>
              <a:rPr lang="zh-CN" altLang="en-US" u="sng" dirty="0" smtClean="0">
                <a:solidFill>
                  <a:srgbClr val="FF0000"/>
                </a:solidFill>
                <a:latin typeface="+mj-ea"/>
                <a:ea typeface="+mj-ea"/>
              </a:rPr>
              <a:t>塞</a:t>
            </a:r>
            <a:r>
              <a:rPr lang="zh-CN" altLang="en-US" dirty="0" smtClean="0">
                <a:latin typeface="+mj-ea"/>
                <a:ea typeface="+mj-ea"/>
              </a:rPr>
              <a:t> 川 </a:t>
            </a:r>
            <a:endParaRPr lang="zh-CN" altLang="en-US" dirty="0" smtClean="0">
              <a:latin typeface="+mj-ea"/>
              <a:ea typeface="+mj-ea"/>
            </a:endParaRPr>
          </a:p>
          <a:p>
            <a:pPr marL="0" indent="0">
              <a:lnSpc>
                <a:spcPct val="80000"/>
              </a:lnSpc>
              <a:buFont typeface="Wingdings" panose="05000000000000000000" pitchFamily="2" charset="2"/>
              <a:buNone/>
              <a:defRPr/>
            </a:pPr>
            <a:endParaRPr lang="zh-CN" altLang="en-US" dirty="0" smtClean="0">
              <a:latin typeface="+mj-ea"/>
              <a:ea typeface="+mj-ea"/>
            </a:endParaRPr>
          </a:p>
          <a:p>
            <a:pPr marL="0" indent="0">
              <a:lnSpc>
                <a:spcPct val="80000"/>
              </a:lnSpc>
              <a:buFont typeface="Wingdings" panose="05000000000000000000" pitchFamily="2" charset="2"/>
              <a:buNone/>
              <a:defRPr/>
            </a:pPr>
            <a:r>
              <a:rPr lang="zh-CN" altLang="en-US" dirty="0" smtClean="0">
                <a:latin typeface="+mj-ea"/>
                <a:ea typeface="+mj-ea"/>
              </a:rPr>
              <a:t>   </a:t>
            </a:r>
            <a:r>
              <a:rPr lang="zh-CN" altLang="en-US" dirty="0" smtClean="0">
                <a:solidFill>
                  <a:srgbClr val="FF0000"/>
                </a:solidFill>
                <a:latin typeface="+mj-ea"/>
                <a:ea typeface="+mj-ea"/>
              </a:rPr>
              <a:t>解释下列词语</a:t>
            </a:r>
            <a:endParaRPr lang="zh-CN" altLang="en-US" dirty="0" smtClean="0">
              <a:solidFill>
                <a:srgbClr val="FF0000"/>
              </a:solidFill>
              <a:latin typeface="+mj-ea"/>
              <a:ea typeface="+mj-ea"/>
            </a:endParaRPr>
          </a:p>
          <a:p>
            <a:pPr marL="0" indent="0">
              <a:buFont typeface="Wingdings" panose="05000000000000000000" pitchFamily="2" charset="2"/>
              <a:buNone/>
              <a:defRPr/>
            </a:pPr>
            <a:r>
              <a:rPr lang="zh-CN" altLang="en-US" dirty="0" smtClean="0">
                <a:latin typeface="+mj-ea"/>
                <a:ea typeface="+mj-ea"/>
              </a:rPr>
              <a:t>         羞：                                     直</a:t>
            </a:r>
            <a:r>
              <a:rPr lang="zh-CN" altLang="en-US" dirty="0" smtClean="0">
                <a:latin typeface="+mj-ea"/>
                <a:ea typeface="+mj-ea"/>
                <a:sym typeface="+mn-ea"/>
              </a:rPr>
              <a:t>：</a:t>
            </a:r>
            <a:endParaRPr lang="zh-CN" altLang="en-US" dirty="0" smtClean="0">
              <a:latin typeface="+mj-ea"/>
              <a:ea typeface="+mj-ea"/>
            </a:endParaRPr>
          </a:p>
          <a:p>
            <a:pPr marL="0" indent="0">
              <a:buFont typeface="Wingdings" panose="05000000000000000000" pitchFamily="2" charset="2"/>
              <a:buNone/>
              <a:defRPr/>
            </a:pPr>
            <a:r>
              <a:rPr lang="zh-CN" altLang="en-US" dirty="0" smtClean="0">
                <a:latin typeface="+mj-ea"/>
                <a:ea typeface="+mj-ea"/>
              </a:rPr>
              <a:t>         箸</a:t>
            </a:r>
            <a:r>
              <a:rPr lang="zh-CN" altLang="en-US" dirty="0" smtClean="0">
                <a:latin typeface="+mj-ea"/>
                <a:ea typeface="+mj-ea"/>
                <a:sym typeface="+mn-ea"/>
              </a:rPr>
              <a:t>：</a:t>
            </a:r>
            <a:r>
              <a:rPr lang="zh-CN" altLang="en-US" dirty="0" smtClean="0">
                <a:latin typeface="+mj-ea"/>
                <a:ea typeface="+mj-ea"/>
              </a:rPr>
              <a:t>                                     安</a:t>
            </a:r>
            <a:r>
              <a:rPr lang="zh-CN" altLang="en-US" dirty="0" smtClean="0">
                <a:latin typeface="+mj-ea"/>
                <a:ea typeface="+mj-ea"/>
                <a:sym typeface="+mn-ea"/>
              </a:rPr>
              <a:t>：</a:t>
            </a:r>
            <a:endParaRPr lang="zh-CN" altLang="en-US" dirty="0" smtClean="0">
              <a:latin typeface="+mj-ea"/>
              <a:ea typeface="+mj-ea"/>
            </a:endParaRPr>
          </a:p>
          <a:p>
            <a:pPr marL="0" indent="0">
              <a:buFont typeface="Wingdings" panose="05000000000000000000" pitchFamily="2" charset="2"/>
              <a:buNone/>
              <a:defRPr/>
            </a:pPr>
            <a:r>
              <a:rPr lang="zh-CN" altLang="en-US" dirty="0" smtClean="0">
                <a:latin typeface="+mj-ea"/>
                <a:ea typeface="+mj-ea"/>
              </a:rPr>
              <a:t>         济</a:t>
            </a:r>
            <a:r>
              <a:rPr lang="zh-CN" altLang="en-US" dirty="0" smtClean="0">
                <a:latin typeface="+mj-ea"/>
                <a:ea typeface="+mj-ea"/>
                <a:sym typeface="+mn-ea"/>
              </a:rPr>
              <a:t>：</a:t>
            </a:r>
            <a:endParaRPr lang="zh-CN" altLang="en-US" dirty="0" smtClean="0">
              <a:latin typeface="+mj-ea"/>
              <a:ea typeface="+mj-ea"/>
            </a:endParaRPr>
          </a:p>
        </p:txBody>
      </p:sp>
      <p:sp>
        <p:nvSpPr>
          <p:cNvPr id="2" name="文本框 1"/>
          <p:cNvSpPr txBox="1"/>
          <p:nvPr/>
        </p:nvSpPr>
        <p:spPr>
          <a:xfrm>
            <a:off x="859772" y="1359827"/>
            <a:ext cx="2664963" cy="800219"/>
          </a:xfrm>
          <a:prstGeom prst="rect">
            <a:avLst/>
          </a:prstGeom>
          <a:noFill/>
        </p:spPr>
        <p:txBody>
          <a:bodyPr wrap="square" rtlCol="0">
            <a:spAutoFit/>
          </a:bodyPr>
          <a:lstStyle/>
          <a:p>
            <a:r>
              <a:rPr lang="zh-CN" altLang="en-US" sz="2800" dirty="0">
                <a:solidFill>
                  <a:srgbClr val="FF0000"/>
                </a:solidFill>
                <a:latin typeface="+mj-ea"/>
                <a:ea typeface="+mj-ea"/>
              </a:rPr>
              <a:t>读准字音</a:t>
            </a:r>
            <a:endParaRPr lang="en-US" altLang="zh-CN" sz="2800" dirty="0">
              <a:solidFill>
                <a:srgbClr val="FF0000"/>
              </a:solidFill>
              <a:latin typeface="+mj-ea"/>
              <a:ea typeface="+mj-ea"/>
            </a:endParaRPr>
          </a:p>
          <a:p>
            <a:endParaRPr lang="zh-CN" altLang="en-US" dirty="0"/>
          </a:p>
        </p:txBody>
      </p:sp>
      <p:sp>
        <p:nvSpPr>
          <p:cNvPr id="5" name="Text Box 4"/>
          <p:cNvSpPr txBox="1">
            <a:spLocks noChangeArrowheads="1"/>
          </p:cNvSpPr>
          <p:nvPr/>
        </p:nvSpPr>
        <p:spPr bwMode="auto">
          <a:xfrm>
            <a:off x="1364910" y="2246791"/>
            <a:ext cx="7556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800"/>
              </a:spcBef>
              <a:buClr>
                <a:schemeClr val="tx1"/>
              </a:buClr>
              <a:buSzPct val="70000"/>
              <a:buFont typeface="Wingdings" panose="05000000000000000000" pitchFamily="2" charset="2"/>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130000"/>
              </a:lnSpc>
              <a:buFont typeface="Calibri" panose="020F0502020204030204" pitchFamily="34" charset="0"/>
              <a:buChar char=" "/>
              <a:defRPr sz="16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Calibri" panose="020F0502020204030204" pitchFamily="34" charset="0"/>
              <a:buChar char="•"/>
              <a:defRPr sz="2000">
                <a:solidFill>
                  <a:srgbClr val="303030"/>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Calibri" panose="020F0502020204030204" pitchFamily="34" charset="0"/>
              <a:buChar char="•"/>
              <a:defRPr>
                <a:solidFill>
                  <a:srgbClr val="303030"/>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Calibri" panose="020F0502020204030204" pitchFamily="34" charset="0"/>
              <a:buChar char="•"/>
              <a:defRPr>
                <a:solidFill>
                  <a:srgbClr val="303030"/>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ClrTx/>
              <a:buSzTx/>
              <a:buFont typeface="Arial" panose="020B0604020202020204" pitchFamily="34" charset="0"/>
              <a:buNone/>
            </a:pPr>
            <a:r>
              <a:rPr lang="zh-CN" altLang="en-US" sz="2800" dirty="0">
                <a:ea typeface="宋体" panose="02010600030101010101" pitchFamily="2" charset="-122"/>
              </a:rPr>
              <a:t>zūn</a:t>
            </a:r>
            <a:endParaRPr lang="zh-CN" altLang="en-US" sz="2800" dirty="0">
              <a:ea typeface="宋体" panose="02010600030101010101" pitchFamily="2" charset="-122"/>
            </a:endParaRPr>
          </a:p>
        </p:txBody>
      </p:sp>
      <p:sp>
        <p:nvSpPr>
          <p:cNvPr id="4" name="文本框 3"/>
          <p:cNvSpPr txBox="1"/>
          <p:nvPr/>
        </p:nvSpPr>
        <p:spPr>
          <a:xfrm>
            <a:off x="2092325" y="3583940"/>
            <a:ext cx="4208780" cy="460375"/>
          </a:xfrm>
          <a:prstGeom prst="rect">
            <a:avLst/>
          </a:prstGeom>
          <a:noFill/>
        </p:spPr>
        <p:txBody>
          <a:bodyPr wrap="square" rtlCol="0">
            <a:spAutoFit/>
          </a:bodyPr>
          <a:lstStyle/>
          <a:p>
            <a:r>
              <a:rPr lang="zh-CN" altLang="en-US" sz="2400" dirty="0">
                <a:solidFill>
                  <a:srgbClr val="FF0000"/>
                </a:solidFill>
              </a:rPr>
              <a:t>同“馐”，美味的食物</a:t>
            </a:r>
            <a:endParaRPr lang="zh-CN" altLang="en-US" sz="2400" dirty="0">
              <a:solidFill>
                <a:srgbClr val="FF0000"/>
              </a:solidFill>
            </a:endParaRPr>
          </a:p>
        </p:txBody>
      </p:sp>
      <p:sp>
        <p:nvSpPr>
          <p:cNvPr id="9" name="文本框 8"/>
          <p:cNvSpPr txBox="1"/>
          <p:nvPr/>
        </p:nvSpPr>
        <p:spPr>
          <a:xfrm>
            <a:off x="2092335" y="4045385"/>
            <a:ext cx="1004552" cy="461665"/>
          </a:xfrm>
          <a:prstGeom prst="rect">
            <a:avLst/>
          </a:prstGeom>
          <a:noFill/>
        </p:spPr>
        <p:txBody>
          <a:bodyPr wrap="square" rtlCol="0">
            <a:spAutoFit/>
          </a:bodyPr>
          <a:lstStyle/>
          <a:p>
            <a:r>
              <a:rPr lang="zh-CN" altLang="en-US" sz="2400" dirty="0">
                <a:solidFill>
                  <a:srgbClr val="FF0000"/>
                </a:solidFill>
              </a:rPr>
              <a:t>筷子</a:t>
            </a:r>
            <a:endParaRPr lang="zh-CN" altLang="en-US" sz="2400" dirty="0">
              <a:solidFill>
                <a:srgbClr val="FF0000"/>
              </a:solidFill>
            </a:endParaRPr>
          </a:p>
        </p:txBody>
      </p:sp>
      <p:sp>
        <p:nvSpPr>
          <p:cNvPr id="10" name="文本框 9"/>
          <p:cNvSpPr txBox="1"/>
          <p:nvPr/>
        </p:nvSpPr>
        <p:spPr>
          <a:xfrm>
            <a:off x="2092335" y="4507050"/>
            <a:ext cx="1661375" cy="461665"/>
          </a:xfrm>
          <a:prstGeom prst="rect">
            <a:avLst/>
          </a:prstGeom>
          <a:noFill/>
        </p:spPr>
        <p:txBody>
          <a:bodyPr wrap="square" rtlCol="0">
            <a:spAutoFit/>
          </a:bodyPr>
          <a:lstStyle/>
          <a:p>
            <a:r>
              <a:rPr lang="zh-CN" altLang="en-US" sz="2400" dirty="0">
                <a:solidFill>
                  <a:srgbClr val="FF0000"/>
                </a:solidFill>
              </a:rPr>
              <a:t>渡</a:t>
            </a:r>
            <a:endParaRPr lang="zh-CN" altLang="en-US" sz="2400" dirty="0">
              <a:solidFill>
                <a:srgbClr val="FF0000"/>
              </a:solidFill>
            </a:endParaRPr>
          </a:p>
        </p:txBody>
      </p:sp>
      <p:sp>
        <p:nvSpPr>
          <p:cNvPr id="11" name="文本框 10"/>
          <p:cNvSpPr txBox="1"/>
          <p:nvPr/>
        </p:nvSpPr>
        <p:spPr>
          <a:xfrm>
            <a:off x="5900420" y="3564255"/>
            <a:ext cx="2888615" cy="460375"/>
          </a:xfrm>
          <a:prstGeom prst="rect">
            <a:avLst/>
          </a:prstGeom>
          <a:noFill/>
        </p:spPr>
        <p:txBody>
          <a:bodyPr wrap="square" rtlCol="0">
            <a:spAutoFit/>
          </a:bodyPr>
          <a:lstStyle/>
          <a:p>
            <a:r>
              <a:rPr lang="zh-CN" altLang="en-US" sz="2400" dirty="0">
                <a:solidFill>
                  <a:srgbClr val="FF0000"/>
                </a:solidFill>
              </a:rPr>
              <a:t>同“值”，价值</a:t>
            </a:r>
            <a:endParaRPr lang="zh-CN" altLang="en-US" dirty="0"/>
          </a:p>
        </p:txBody>
      </p:sp>
      <p:sp>
        <p:nvSpPr>
          <p:cNvPr id="13" name="文本框 12"/>
          <p:cNvSpPr txBox="1"/>
          <p:nvPr/>
        </p:nvSpPr>
        <p:spPr>
          <a:xfrm>
            <a:off x="5900715" y="3988764"/>
            <a:ext cx="2330808" cy="461665"/>
          </a:xfrm>
          <a:prstGeom prst="rect">
            <a:avLst/>
          </a:prstGeom>
          <a:noFill/>
        </p:spPr>
        <p:txBody>
          <a:bodyPr wrap="square" rtlCol="0">
            <a:spAutoFit/>
          </a:bodyPr>
          <a:lstStyle/>
          <a:p>
            <a:r>
              <a:rPr lang="zh-CN" altLang="en-US" sz="2400" dirty="0">
                <a:solidFill>
                  <a:srgbClr val="FF0000"/>
                </a:solidFill>
              </a:rPr>
              <a:t>哪里</a:t>
            </a:r>
            <a:endParaRPr lang="zh-CN" altLang="en-US" sz="2400" dirty="0">
              <a:solidFill>
                <a:srgbClr val="FF0000"/>
              </a:solidFill>
            </a:endParaRPr>
          </a:p>
        </p:txBody>
      </p:sp>
      <p:pic>
        <p:nvPicPr>
          <p:cNvPr id="14"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6645" y="2560279"/>
            <a:ext cx="3094038"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3218475" y="2233456"/>
            <a:ext cx="7556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800"/>
              </a:spcBef>
              <a:buClr>
                <a:schemeClr val="tx1"/>
              </a:buClr>
              <a:buSzPct val="70000"/>
              <a:buFont typeface="Wingdings" panose="05000000000000000000" pitchFamily="2" charset="2"/>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130000"/>
              </a:lnSpc>
              <a:buFont typeface="Calibri" panose="020F0502020204030204" pitchFamily="34" charset="0"/>
              <a:buChar char=" "/>
              <a:defRPr sz="16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Calibri" panose="020F0502020204030204" pitchFamily="34" charset="0"/>
              <a:buChar char="•"/>
              <a:defRPr sz="2000">
                <a:solidFill>
                  <a:srgbClr val="303030"/>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Calibri" panose="020F0502020204030204" pitchFamily="34" charset="0"/>
              <a:buChar char="•"/>
              <a:defRPr>
                <a:solidFill>
                  <a:srgbClr val="303030"/>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Calibri" panose="020F0502020204030204" pitchFamily="34" charset="0"/>
              <a:buChar char="•"/>
              <a:defRPr>
                <a:solidFill>
                  <a:srgbClr val="303030"/>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ClrTx/>
              <a:buSzTx/>
              <a:buFont typeface="Arial" panose="020B0604020202020204" pitchFamily="34" charset="0"/>
              <a:buNone/>
            </a:pPr>
            <a:r>
              <a:rPr lang="zh-CN" altLang="en-US" sz="2800" dirty="0">
                <a:ea typeface="宋体" panose="02010600030101010101" pitchFamily="2" charset="-122"/>
              </a:rPr>
              <a:t>zhù</a:t>
            </a:r>
            <a:endParaRPr lang="zh-CN" altLang="en-US" sz="2800" dirty="0">
              <a:ea typeface="宋体" panose="02010600030101010101" pitchFamily="2" charset="-122"/>
            </a:endParaRPr>
          </a:p>
        </p:txBody>
      </p:sp>
      <p:sp>
        <p:nvSpPr>
          <p:cNvPr id="7" name="Text Box 4"/>
          <p:cNvSpPr txBox="1">
            <a:spLocks noChangeArrowheads="1"/>
          </p:cNvSpPr>
          <p:nvPr/>
        </p:nvSpPr>
        <p:spPr bwMode="auto">
          <a:xfrm>
            <a:off x="5127920" y="2227741"/>
            <a:ext cx="558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800"/>
              </a:spcBef>
              <a:buClr>
                <a:schemeClr val="tx1"/>
              </a:buClr>
              <a:buSzPct val="70000"/>
              <a:buFont typeface="Wingdings" panose="05000000000000000000" pitchFamily="2" charset="2"/>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130000"/>
              </a:lnSpc>
              <a:buFont typeface="Calibri" panose="020F0502020204030204" pitchFamily="34" charset="0"/>
              <a:buChar char=" "/>
              <a:defRPr sz="16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Calibri" panose="020F0502020204030204" pitchFamily="34" charset="0"/>
              <a:buChar char="•"/>
              <a:defRPr sz="2000">
                <a:solidFill>
                  <a:srgbClr val="303030"/>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Calibri" panose="020F0502020204030204" pitchFamily="34" charset="0"/>
              <a:buChar char="•"/>
              <a:defRPr>
                <a:solidFill>
                  <a:srgbClr val="303030"/>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Calibri" panose="020F0502020204030204" pitchFamily="34" charset="0"/>
              <a:buChar char="•"/>
              <a:defRPr>
                <a:solidFill>
                  <a:srgbClr val="303030"/>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ClrTx/>
              <a:buSzTx/>
              <a:buFont typeface="Arial" panose="020B0604020202020204" pitchFamily="34" charset="0"/>
              <a:buNone/>
            </a:pPr>
            <a:r>
              <a:rPr lang="zh-CN" altLang="en-US" sz="2800" dirty="0">
                <a:ea typeface="宋体" panose="02010600030101010101" pitchFamily="2" charset="-122"/>
              </a:rPr>
              <a:t>sè</a:t>
            </a:r>
            <a:endParaRPr lang="zh-CN" altLang="en-US" sz="2800" dirty="0">
              <a:ea typeface="宋体" panose="02010600030101010101" pitchFamily="2"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9" grpId="0"/>
      <p:bldP spid="10" grpId="0"/>
      <p:bldP spid="11" grpId="0"/>
      <p:bldP spid="13"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二、</a:t>
            </a:r>
            <a:r>
              <a:rPr lang="zh-CN" altLang="en-US" sz="2700"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新</a:t>
            </a: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课讲解</a:t>
            </a:r>
            <a:endParaRPr lang="zh-CN" altLang="en-US" sz="2700" b="1" kern="1200" baseline="0" dirty="0">
              <a:latin typeface="黑体" panose="02010609060101010101" pitchFamily="49" charset="-122"/>
              <a:ea typeface="黑体" panose="02010609060101010101" pitchFamily="49" charset="-122"/>
              <a:cs typeface="+mn-cs"/>
              <a:sym typeface="+mn-ea"/>
            </a:endParaRPr>
          </a:p>
          <a:p>
            <a:endParaRPr lang="zh-CN" altLang="en-US" dirty="0"/>
          </a:p>
        </p:txBody>
      </p:sp>
      <p:sp>
        <p:nvSpPr>
          <p:cNvPr id="2" name="矩形 1"/>
          <p:cNvSpPr/>
          <p:nvPr/>
        </p:nvSpPr>
        <p:spPr>
          <a:xfrm>
            <a:off x="942135" y="1506731"/>
            <a:ext cx="1627370" cy="523220"/>
          </a:xfrm>
          <a:prstGeom prst="rect">
            <a:avLst/>
          </a:prstGeom>
        </p:spPr>
        <p:txBody>
          <a:bodyPr wrap="none">
            <a:spAutoFit/>
          </a:bodyPr>
          <a:lstStyle/>
          <a:p>
            <a:pPr algn="ctr">
              <a:spcBef>
                <a:spcPct val="0"/>
              </a:spcBef>
            </a:pPr>
            <a:r>
              <a:rPr lang="zh-CN" altLang="en-US" sz="2800" dirty="0">
                <a:solidFill>
                  <a:srgbClr val="FF0000"/>
                </a:solidFill>
                <a:latin typeface="+mj-ea"/>
                <a:ea typeface="+mj-ea"/>
              </a:rPr>
              <a:t>朗读诗歌</a:t>
            </a:r>
            <a:endParaRPr lang="zh-CN" altLang="en-US" sz="2800" dirty="0">
              <a:solidFill>
                <a:srgbClr val="FF0000"/>
              </a:solidFill>
              <a:latin typeface="+mj-ea"/>
              <a:ea typeface="+mj-ea"/>
            </a:endParaRPr>
          </a:p>
        </p:txBody>
      </p:sp>
      <p:sp>
        <p:nvSpPr>
          <p:cNvPr id="6" name="Text Box 3"/>
          <p:cNvSpPr txBox="1">
            <a:spLocks noChangeArrowheads="1"/>
          </p:cNvSpPr>
          <p:nvPr/>
        </p:nvSpPr>
        <p:spPr bwMode="auto">
          <a:xfrm>
            <a:off x="1241347" y="2447299"/>
            <a:ext cx="9142095" cy="390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dirty="0">
                <a:solidFill>
                  <a:schemeClr val="tx2"/>
                </a:solidFill>
                <a:latin typeface="华文楷体" panose="02010600040101010101" pitchFamily="2" charset="-122"/>
                <a:ea typeface="华文楷体" panose="02010600040101010101" pitchFamily="2" charset="-122"/>
              </a:rPr>
              <a:t> </a:t>
            </a:r>
            <a:r>
              <a:rPr lang="zh-CN" altLang="en-US" sz="3600" b="1" dirty="0">
                <a:latin typeface="华文楷体" panose="02010600040101010101" pitchFamily="2" charset="-122"/>
                <a:ea typeface="华文楷体" panose="02010600040101010101" pitchFamily="2" charset="-122"/>
              </a:rPr>
              <a:t>金樽</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清酒</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斗</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十千，玉盘</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珍羞</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直</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万钱。</a:t>
            </a:r>
            <a:endParaRPr lang="zh-CN" altLang="en-US" sz="3600" b="1" dirty="0">
              <a:latin typeface="华文楷体" panose="02010600040101010101" pitchFamily="2" charset="-122"/>
              <a:ea typeface="华文楷体" panose="02010600040101010101" pitchFamily="2" charset="-122"/>
            </a:endParaRPr>
          </a:p>
          <a:p>
            <a:pPr eaLnBrk="1" hangingPunct="1"/>
            <a:r>
              <a:rPr lang="zh-CN" altLang="en-US" sz="3600" b="1" dirty="0">
                <a:latin typeface="华文楷体" panose="02010600040101010101" pitchFamily="2" charset="-122"/>
                <a:ea typeface="华文楷体" panose="02010600040101010101" pitchFamily="2" charset="-122"/>
              </a:rPr>
              <a:t> 停杯</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投箸</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不</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能食，拔剑</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四顾</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心</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茫然。</a:t>
            </a:r>
            <a:endParaRPr lang="zh-CN" altLang="en-US" sz="3600" b="1" dirty="0">
              <a:latin typeface="华文楷体" panose="02010600040101010101" pitchFamily="2" charset="-122"/>
              <a:ea typeface="华文楷体" panose="02010600040101010101" pitchFamily="2" charset="-122"/>
            </a:endParaRPr>
          </a:p>
          <a:p>
            <a:pPr eaLnBrk="1" hangingPunct="1"/>
            <a:r>
              <a:rPr lang="zh-CN" altLang="en-US" sz="3600" b="1" dirty="0">
                <a:latin typeface="华文楷体" panose="02010600040101010101" pitchFamily="2" charset="-122"/>
                <a:ea typeface="华文楷体" panose="02010600040101010101" pitchFamily="2" charset="-122"/>
              </a:rPr>
              <a:t> 欲渡</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黄河</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冰</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塞川，将登</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太行</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雪</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满山。</a:t>
            </a:r>
            <a:endParaRPr lang="zh-CN" altLang="en-US" sz="3600" b="1" dirty="0">
              <a:latin typeface="华文楷体" panose="02010600040101010101" pitchFamily="2" charset="-122"/>
              <a:ea typeface="华文楷体" panose="02010600040101010101" pitchFamily="2" charset="-122"/>
            </a:endParaRPr>
          </a:p>
          <a:p>
            <a:pPr eaLnBrk="1" hangingPunct="1"/>
            <a:r>
              <a:rPr lang="zh-CN" altLang="en-US" sz="3600" b="1" dirty="0">
                <a:latin typeface="华文楷体" panose="02010600040101010101" pitchFamily="2" charset="-122"/>
                <a:ea typeface="华文楷体" panose="02010600040101010101" pitchFamily="2" charset="-122"/>
              </a:rPr>
              <a:t> 闲来</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垂钓</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碧</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溪上，忽复</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乘舟</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梦</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日边。</a:t>
            </a:r>
            <a:endParaRPr lang="zh-CN" altLang="en-US" sz="3600" b="1" dirty="0">
              <a:latin typeface="华文楷体" panose="02010600040101010101" pitchFamily="2" charset="-122"/>
              <a:ea typeface="华文楷体" panose="02010600040101010101" pitchFamily="2" charset="-122"/>
            </a:endParaRPr>
          </a:p>
          <a:p>
            <a:pPr eaLnBrk="1" hangingPunct="1"/>
            <a:r>
              <a:rPr lang="zh-CN" altLang="en-US" sz="3600" b="1" dirty="0">
                <a:latin typeface="华文楷体" panose="02010600040101010101" pitchFamily="2" charset="-122"/>
                <a:ea typeface="华文楷体" panose="02010600040101010101" pitchFamily="2" charset="-122"/>
              </a:rPr>
              <a:t> 行路难， 行路难， 多歧路， 今安在？</a:t>
            </a:r>
            <a:endParaRPr lang="zh-CN" altLang="en-US" sz="3600" b="1" dirty="0">
              <a:latin typeface="华文楷体" panose="02010600040101010101" pitchFamily="2" charset="-122"/>
              <a:ea typeface="华文楷体" panose="02010600040101010101" pitchFamily="2" charset="-122"/>
            </a:endParaRPr>
          </a:p>
          <a:p>
            <a:pPr eaLnBrk="1" hangingPunct="1"/>
            <a:r>
              <a:rPr lang="zh-CN" altLang="en-US" sz="3600" b="1" dirty="0">
                <a:latin typeface="华文楷体" panose="02010600040101010101" pitchFamily="2" charset="-122"/>
                <a:ea typeface="华文楷体" panose="02010600040101010101" pitchFamily="2" charset="-122"/>
              </a:rPr>
              <a:t> 长风</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破浪</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会</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有时，直挂</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云帆</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济</a:t>
            </a:r>
            <a:r>
              <a:rPr lang="zh-CN" altLang="en-US" sz="3600" b="1" dirty="0">
                <a:solidFill>
                  <a:srgbClr val="FF0000"/>
                </a:solidFill>
                <a:latin typeface="华文楷体" panose="02010600040101010101" pitchFamily="2" charset="-122"/>
                <a:ea typeface="华文楷体" panose="02010600040101010101" pitchFamily="2" charset="-122"/>
              </a:rPr>
              <a:t>/</a:t>
            </a:r>
            <a:r>
              <a:rPr lang="zh-CN" altLang="en-US" sz="3600" b="1" dirty="0">
                <a:latin typeface="华文楷体" panose="02010600040101010101" pitchFamily="2" charset="-122"/>
                <a:ea typeface="华文楷体" panose="02010600040101010101" pitchFamily="2" charset="-122"/>
              </a:rPr>
              <a:t>沧海</a:t>
            </a:r>
            <a:r>
              <a:rPr lang="zh-CN" altLang="en-US" sz="3200" b="1" dirty="0">
                <a:latin typeface="华文楷体" panose="02010600040101010101" pitchFamily="2" charset="-122"/>
                <a:ea typeface="华文楷体" panose="02010600040101010101" pitchFamily="2" charset="-122"/>
              </a:rPr>
              <a:t>。</a:t>
            </a:r>
            <a:endParaRPr lang="zh-CN" altLang="en-US" sz="3200" b="1" dirty="0">
              <a:latin typeface="华文楷体" panose="02010600040101010101" pitchFamily="2" charset="-122"/>
              <a:ea typeface="华文楷体" panose="02010600040101010101" pitchFamily="2" charset="-122"/>
            </a:endParaRPr>
          </a:p>
          <a:p>
            <a:pPr eaLnBrk="1" hangingPunct="1"/>
            <a:endParaRPr lang="zh-CN" altLang="en-US" sz="3200" b="1" dirty="0">
              <a:latin typeface="华文楷体" panose="02010600040101010101" pitchFamily="2" charset="-122"/>
              <a:ea typeface="华文楷体" panose="02010600040101010101" pitchFamily="2" charset="-122"/>
            </a:endParaRPr>
          </a:p>
        </p:txBody>
      </p:sp>
    </p:spTree>
    <p:custDataLst>
      <p:tags r:id="rId2"/>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userDrawn="1">
            <p:custDataLst>
              <p:tags r:id="rId1"/>
            </p:custDataLst>
          </p:nvPr>
        </p:nvSpPr>
        <p:spPr>
          <a:xfrm>
            <a:off x="1550440" y="253890"/>
            <a:ext cx="2556957" cy="493005"/>
          </a:xfrm>
        </p:spPr>
        <p:txBody>
          <a:bodyPr/>
          <a:lstStyle>
            <a:lvl1pPr marL="171450" indent="-171450" algn="l" defTabSz="685800" rtl="0" eaLnBrk="1" latinLnBrk="0" hangingPunct="1">
              <a:lnSpc>
                <a:spcPct val="90000"/>
              </a:lnSpc>
              <a:spcBef>
                <a:spcPts val="75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SzPct val="80000"/>
              <a:buFont typeface="Wingdings" panose="05000000000000000000" pitchFamily="2" charset="2"/>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二、</a:t>
            </a:r>
            <a:r>
              <a:rPr lang="zh-CN" altLang="en-US" sz="2700"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新</a:t>
            </a:r>
            <a:r>
              <a:rPr lang="zh-CN" altLang="en-US" sz="2700" dirty="0" smtClean="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课讲解</a:t>
            </a:r>
            <a:endParaRPr lang="zh-CN" altLang="en-US" sz="2700" b="1" kern="1200" baseline="0" dirty="0">
              <a:latin typeface="黑体" panose="02010609060101010101" pitchFamily="49" charset="-122"/>
              <a:ea typeface="黑体" panose="02010609060101010101" pitchFamily="49" charset="-122"/>
              <a:cs typeface="+mn-cs"/>
              <a:sym typeface="+mn-ea"/>
            </a:endParaRPr>
          </a:p>
          <a:p>
            <a:endParaRPr lang="zh-CN" altLang="en-US" dirty="0"/>
          </a:p>
        </p:txBody>
      </p:sp>
      <p:sp>
        <p:nvSpPr>
          <p:cNvPr id="2" name="文本框 1"/>
          <p:cNvSpPr txBox="1"/>
          <p:nvPr/>
        </p:nvSpPr>
        <p:spPr>
          <a:xfrm>
            <a:off x="875763" y="1403798"/>
            <a:ext cx="2331076" cy="523220"/>
          </a:xfrm>
          <a:prstGeom prst="rect">
            <a:avLst/>
          </a:prstGeom>
          <a:noFill/>
        </p:spPr>
        <p:txBody>
          <a:bodyPr wrap="square" rtlCol="0">
            <a:spAutoFit/>
          </a:bodyPr>
          <a:lstStyle/>
          <a:p>
            <a:r>
              <a:rPr lang="zh-CN" altLang="en-US" sz="2800" dirty="0" smtClean="0">
                <a:solidFill>
                  <a:srgbClr val="FF0000"/>
                </a:solidFill>
              </a:rPr>
              <a:t>感知诗意</a:t>
            </a:r>
            <a:endParaRPr lang="zh-CN" altLang="en-US" sz="2800" dirty="0">
              <a:solidFill>
                <a:srgbClr val="FF0000"/>
              </a:solidFill>
            </a:endParaRPr>
          </a:p>
        </p:txBody>
      </p:sp>
      <p:sp>
        <p:nvSpPr>
          <p:cNvPr id="3" name="文本框 2"/>
          <p:cNvSpPr txBox="1"/>
          <p:nvPr/>
        </p:nvSpPr>
        <p:spPr>
          <a:xfrm>
            <a:off x="4572000" y="1519707"/>
            <a:ext cx="2691685" cy="394432"/>
          </a:xfrm>
          <a:prstGeom prst="rect">
            <a:avLst/>
          </a:prstGeom>
          <a:noFill/>
        </p:spPr>
        <p:txBody>
          <a:bodyPr wrap="square" rtlCol="0">
            <a:spAutoFit/>
          </a:bodyPr>
          <a:lstStyle/>
          <a:p>
            <a:endParaRPr lang="zh-CN" altLang="en-US" dirty="0"/>
          </a:p>
        </p:txBody>
      </p:sp>
      <p:sp>
        <p:nvSpPr>
          <p:cNvPr id="5" name="Text Box 7"/>
          <p:cNvSpPr txBox="1">
            <a:spLocks noChangeArrowheads="1"/>
          </p:cNvSpPr>
          <p:nvPr/>
        </p:nvSpPr>
        <p:spPr bwMode="auto">
          <a:xfrm>
            <a:off x="117915" y="2216979"/>
            <a:ext cx="542200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2400" dirty="0">
                <a:latin typeface="+mj-ea"/>
                <a:ea typeface="+mj-ea"/>
              </a:rPr>
              <a:t>金樽清酒斗十千，玉盘珍羞直万钱。</a:t>
            </a:r>
            <a:endParaRPr lang="en-US" altLang="zh-CN" sz="2400" dirty="0">
              <a:latin typeface="+mj-ea"/>
              <a:ea typeface="+mj-ea"/>
            </a:endParaRPr>
          </a:p>
          <a:p>
            <a:pPr algn="ctr" eaLnBrk="1" hangingPunct="1">
              <a:lnSpc>
                <a:spcPct val="150000"/>
              </a:lnSpc>
            </a:pPr>
            <a:r>
              <a:rPr lang="zh-CN" altLang="en-US" sz="2400" dirty="0">
                <a:latin typeface="+mj-ea"/>
                <a:ea typeface="+mj-ea"/>
              </a:rPr>
              <a:t>停杯投箸不能食，拔剑四顾心茫然</a:t>
            </a:r>
            <a:r>
              <a:rPr lang="zh-CN" altLang="en-US" sz="2400" dirty="0" smtClean="0">
                <a:latin typeface="+mj-ea"/>
                <a:ea typeface="+mj-ea"/>
              </a:rPr>
              <a:t>。</a:t>
            </a:r>
            <a:endParaRPr lang="en-US" altLang="zh-CN" sz="2400" dirty="0" smtClean="0">
              <a:latin typeface="+mj-ea"/>
              <a:ea typeface="+mj-ea"/>
            </a:endParaRPr>
          </a:p>
          <a:p>
            <a:pPr algn="ctr" eaLnBrk="1" hangingPunct="1">
              <a:lnSpc>
                <a:spcPct val="150000"/>
              </a:lnSpc>
            </a:pPr>
            <a:endParaRPr lang="en-US" altLang="zh-CN" sz="3200" b="1" dirty="0">
              <a:latin typeface="楷体" panose="02010609060101010101" pitchFamily="49" charset="-122"/>
              <a:ea typeface="楷体" panose="02010609060101010101" pitchFamily="49" charset="-122"/>
            </a:endParaRPr>
          </a:p>
        </p:txBody>
      </p:sp>
      <p:sp>
        <p:nvSpPr>
          <p:cNvPr id="4" name="文本框 3"/>
          <p:cNvSpPr txBox="1"/>
          <p:nvPr/>
        </p:nvSpPr>
        <p:spPr>
          <a:xfrm>
            <a:off x="321973" y="3698050"/>
            <a:ext cx="5217948" cy="2585323"/>
          </a:xfrm>
          <a:prstGeom prst="rect">
            <a:avLst/>
          </a:prstGeom>
          <a:noFill/>
        </p:spPr>
        <p:txBody>
          <a:bodyPr wrap="square" rtlCol="0">
            <a:spAutoFit/>
          </a:bodyPr>
          <a:lstStyle/>
          <a:p>
            <a:pPr>
              <a:lnSpc>
                <a:spcPct val="150000"/>
              </a:lnSpc>
            </a:pPr>
            <a:r>
              <a:rPr lang="zh-CN" altLang="en-US" sz="2400" dirty="0">
                <a:solidFill>
                  <a:srgbClr val="FF0000"/>
                </a:solidFill>
                <a:latin typeface="+mn-ea"/>
              </a:rPr>
              <a:t>金酒杯里的清醇美酒，玉盘里装满价值万钱的佳肴</a:t>
            </a:r>
            <a:r>
              <a:rPr lang="zh-CN" altLang="en-US" sz="2400" dirty="0" smtClean="0">
                <a:solidFill>
                  <a:srgbClr val="FF0000"/>
                </a:solidFill>
                <a:latin typeface="+mn-ea"/>
              </a:rPr>
              <a:t>。</a:t>
            </a:r>
            <a:endParaRPr lang="en-US" altLang="zh-CN" sz="2400" dirty="0" smtClean="0">
              <a:solidFill>
                <a:srgbClr val="FF0000"/>
              </a:solidFill>
              <a:latin typeface="+mn-ea"/>
            </a:endParaRPr>
          </a:p>
          <a:p>
            <a:pPr>
              <a:lnSpc>
                <a:spcPct val="150000"/>
              </a:lnSpc>
            </a:pPr>
            <a:r>
              <a:rPr lang="en-US" altLang="zh-CN" sz="2400" dirty="0" smtClean="0">
                <a:solidFill>
                  <a:srgbClr val="FF0000"/>
                </a:solidFill>
                <a:latin typeface="+mn-ea"/>
              </a:rPr>
              <a:t>(</a:t>
            </a:r>
            <a:r>
              <a:rPr lang="zh-CN" altLang="en-US" sz="2400" dirty="0">
                <a:solidFill>
                  <a:srgbClr val="FF0000"/>
                </a:solidFill>
                <a:latin typeface="+mn-ea"/>
              </a:rPr>
              <a:t>我</a:t>
            </a:r>
            <a:r>
              <a:rPr lang="en-US" altLang="zh-CN" sz="2400" dirty="0">
                <a:solidFill>
                  <a:srgbClr val="FF0000"/>
                </a:solidFill>
                <a:latin typeface="+mn-ea"/>
              </a:rPr>
              <a:t>)</a:t>
            </a:r>
            <a:r>
              <a:rPr lang="zh-CN" altLang="en-US" sz="2400" dirty="0">
                <a:solidFill>
                  <a:srgbClr val="FF0000"/>
                </a:solidFill>
                <a:latin typeface="+mn-ea"/>
              </a:rPr>
              <a:t>放下杯子和筷子，不能下咽，拔出剑来，四处看看，心中一片茫然。</a:t>
            </a:r>
            <a:endParaRPr lang="zh-CN" altLang="en-US" sz="2400" dirty="0">
              <a:solidFill>
                <a:srgbClr val="FF0000"/>
              </a:solidFill>
              <a:latin typeface="+mn-ea"/>
            </a:endParaRPr>
          </a:p>
          <a:p>
            <a:endParaRPr lang="zh-CN" altLang="en-US" dirty="0"/>
          </a:p>
        </p:txBody>
      </p:sp>
      <p:sp>
        <p:nvSpPr>
          <p:cNvPr id="7" name="文本框 6"/>
          <p:cNvSpPr txBox="1"/>
          <p:nvPr/>
        </p:nvSpPr>
        <p:spPr>
          <a:xfrm>
            <a:off x="6059510" y="2220722"/>
            <a:ext cx="5376930" cy="1477328"/>
          </a:xfrm>
          <a:prstGeom prst="rect">
            <a:avLst/>
          </a:prstGeom>
          <a:noFill/>
        </p:spPr>
        <p:txBody>
          <a:bodyPr wrap="square" rtlCol="0">
            <a:spAutoFit/>
          </a:bodyPr>
          <a:lstStyle/>
          <a:p>
            <a:pPr algn="ctr">
              <a:lnSpc>
                <a:spcPct val="150000"/>
              </a:lnSpc>
            </a:pPr>
            <a:r>
              <a:rPr lang="zh-CN" altLang="en-US" sz="2400" dirty="0">
                <a:latin typeface="+mn-ea"/>
              </a:rPr>
              <a:t>欲渡黄河冰</a:t>
            </a:r>
            <a:r>
              <a:rPr lang="zh-CN" altLang="en-US" sz="2400" dirty="0">
                <a:solidFill>
                  <a:srgbClr val="FF0000"/>
                </a:solidFill>
                <a:latin typeface="+mn-ea"/>
              </a:rPr>
              <a:t>塞</a:t>
            </a:r>
            <a:r>
              <a:rPr lang="zh-CN" altLang="en-US" sz="2400" dirty="0">
                <a:latin typeface="+mn-ea"/>
              </a:rPr>
              <a:t>川，将登</a:t>
            </a:r>
            <a:r>
              <a:rPr lang="zh-CN" altLang="en-US" sz="2400" dirty="0">
                <a:solidFill>
                  <a:srgbClr val="FF0000"/>
                </a:solidFill>
                <a:latin typeface="+mn-ea"/>
              </a:rPr>
              <a:t>太行</a:t>
            </a:r>
            <a:r>
              <a:rPr lang="zh-CN" altLang="en-US" sz="2400" dirty="0">
                <a:latin typeface="+mn-ea"/>
              </a:rPr>
              <a:t>雪满山。</a:t>
            </a:r>
            <a:endParaRPr lang="en-US" altLang="zh-CN" sz="2400" dirty="0">
              <a:latin typeface="+mn-ea"/>
            </a:endParaRPr>
          </a:p>
          <a:p>
            <a:pPr algn="ctr">
              <a:lnSpc>
                <a:spcPct val="150000"/>
              </a:lnSpc>
            </a:pPr>
            <a:r>
              <a:rPr lang="zh-CN" altLang="en-US" sz="2400" dirty="0">
                <a:latin typeface="+mn-ea"/>
              </a:rPr>
              <a:t>闲来垂钓碧溪上，忽复乘舟梦日边。</a:t>
            </a:r>
            <a:endParaRPr lang="en-US" altLang="zh-CN" sz="2400" dirty="0">
              <a:latin typeface="+mn-ea"/>
            </a:endParaRPr>
          </a:p>
          <a:p>
            <a:endParaRPr lang="zh-CN" altLang="en-US" dirty="0"/>
          </a:p>
        </p:txBody>
      </p:sp>
      <p:sp>
        <p:nvSpPr>
          <p:cNvPr id="8" name="文本框 7"/>
          <p:cNvSpPr txBox="1"/>
          <p:nvPr/>
        </p:nvSpPr>
        <p:spPr>
          <a:xfrm>
            <a:off x="6143223" y="3698050"/>
            <a:ext cx="5209504" cy="2584450"/>
          </a:xfrm>
          <a:prstGeom prst="rect">
            <a:avLst/>
          </a:prstGeom>
          <a:noFill/>
        </p:spPr>
        <p:txBody>
          <a:bodyPr wrap="square" rtlCol="0">
            <a:spAutoFit/>
          </a:bodyPr>
          <a:lstStyle/>
          <a:p>
            <a:pPr>
              <a:lnSpc>
                <a:spcPct val="150000"/>
              </a:lnSpc>
            </a:pPr>
            <a:r>
              <a:rPr lang="zh-CN" altLang="en-US" sz="2400" dirty="0">
                <a:solidFill>
                  <a:srgbClr val="FF0000"/>
                </a:solidFill>
                <a:latin typeface="+mn-ea"/>
              </a:rPr>
              <a:t>想渡过黄河，可坚冰封住了河面，想要登上太行山，但大雪盖满了高山。闲时坐在碧溪上垂钓，忽又想象在梦中乘船从日边经过。</a:t>
            </a:r>
            <a:endParaRPr lang="zh-CN" altLang="en-US" sz="2400" dirty="0">
              <a:solidFill>
                <a:srgbClr val="FF0000"/>
              </a:solidFill>
              <a:latin typeface="+mn-ea"/>
            </a:endParaRPr>
          </a:p>
          <a:p>
            <a:endParaRPr lang="zh-CN" alt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8"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184553"/>
</p:tagLst>
</file>

<file path=ppt/tags/tag101.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02.xml><?xml version="1.0" encoding="utf-8"?>
<p:tagLst xmlns:p="http://schemas.openxmlformats.org/presentationml/2006/main">
  <p:tag name="KSO_WM_BEAUTIFY_FLAG" val="#wm#"/>
  <p:tag name="KSO_WM_TEMPLATE_CATEGORY" val="custom"/>
  <p:tag name="KSO_WM_TEMPLATE_INDEX" val="20184553"/>
</p:tagLst>
</file>

<file path=ppt/tags/tag103.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04.xml><?xml version="1.0" encoding="utf-8"?>
<p:tagLst xmlns:p="http://schemas.openxmlformats.org/presentationml/2006/main">
  <p:tag name="KSO_WM_BEAUTIFY_FLAG" val="#wm#"/>
  <p:tag name="KSO_WM_TEMPLATE_CATEGORY" val="custom"/>
  <p:tag name="KSO_WM_TEMPLATE_INDEX" val="20184553"/>
</p:tagLst>
</file>

<file path=ppt/tags/tag105.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06.xml><?xml version="1.0" encoding="utf-8"?>
<p:tagLst xmlns:p="http://schemas.openxmlformats.org/presentationml/2006/main">
  <p:tag name="KSO_WM_BEAUTIFY_FLAG" val="#wm#"/>
  <p:tag name="KSO_WM_TEMPLATE_CATEGORY" val="custom"/>
  <p:tag name="KSO_WM_TEMPLATE_INDEX" val="20184553"/>
</p:tagLst>
</file>

<file path=ppt/tags/tag107.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08.xml><?xml version="1.0" encoding="utf-8"?>
<p:tagLst xmlns:p="http://schemas.openxmlformats.org/presentationml/2006/main">
  <p:tag name="KSO_WM_BEAUTIFY_FLAG" val="#wm#"/>
  <p:tag name="KSO_WM_TEMPLATE_CATEGORY" val="custom"/>
  <p:tag name="KSO_WM_TEMPLATE_INDEX" val="20184553"/>
</p:tagLst>
</file>

<file path=ppt/tags/tag109.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184553"/>
</p:tagLst>
</file>

<file path=ppt/tags/tag111.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12.xml><?xml version="1.0" encoding="utf-8"?>
<p:tagLst xmlns:p="http://schemas.openxmlformats.org/presentationml/2006/main">
  <p:tag name="KSO_WM_BEAUTIFY_FLAG" val="#wm#"/>
  <p:tag name="KSO_WM_TEMPLATE_CATEGORY" val="custom"/>
  <p:tag name="KSO_WM_TEMPLATE_INDEX" val="20184553"/>
</p:tagLst>
</file>

<file path=ppt/tags/tag113.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14.xml><?xml version="1.0" encoding="utf-8"?>
<p:tagLst xmlns:p="http://schemas.openxmlformats.org/presentationml/2006/main">
  <p:tag name="KSO_WM_BEAUTIFY_FLAG" val="#wm#"/>
  <p:tag name="KSO_WM_TEMPLATE_CATEGORY" val="custom"/>
  <p:tag name="KSO_WM_TEMPLATE_INDEX" val="20184553"/>
</p:tagLst>
</file>

<file path=ppt/tags/tag115.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16.xml><?xml version="1.0" encoding="utf-8"?>
<p:tagLst xmlns:p="http://schemas.openxmlformats.org/presentationml/2006/main">
  <p:tag name="KSO_WM_BEAUTIFY_FLAG" val="#wm#"/>
  <p:tag name="KSO_WM_TEMPLATE_CATEGORY" val="custom"/>
  <p:tag name="KSO_WM_TEMPLATE_INDEX" val="20184553"/>
</p:tagLst>
</file>

<file path=ppt/tags/tag117.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18.xml><?xml version="1.0" encoding="utf-8"?>
<p:tagLst xmlns:p="http://schemas.openxmlformats.org/presentationml/2006/main">
  <p:tag name="KSO_WM_BEAUTIFY_FLAG" val="#wm#"/>
  <p:tag name="KSO_WM_TEMPLATE_CATEGORY" val="custom"/>
  <p:tag name="KSO_WM_TEMPLATE_INDEX" val="20184553"/>
</p:tagLst>
</file>

<file path=ppt/tags/tag119.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184553"/>
</p:tagLst>
</file>

<file path=ppt/tags/tag121.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22.xml><?xml version="1.0" encoding="utf-8"?>
<p:tagLst xmlns:p="http://schemas.openxmlformats.org/presentationml/2006/main">
  <p:tag name="KSO_WM_BEAUTIFY_FLAG" val="#wm#"/>
  <p:tag name="KSO_WM_TEMPLATE_CATEGORY" val="custom"/>
  <p:tag name="KSO_WM_TEMPLATE_INDEX" val="20184553"/>
</p:tagLst>
</file>

<file path=ppt/tags/tag123.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24.xml><?xml version="1.0" encoding="utf-8"?>
<p:tagLst xmlns:p="http://schemas.openxmlformats.org/presentationml/2006/main">
  <p:tag name="KSO_WM_BEAUTIFY_FLAG" val="#wm#"/>
  <p:tag name="KSO_WM_TEMPLATE_CATEGORY" val="custom"/>
  <p:tag name="KSO_WM_TEMPLATE_INDEX" val="20184553"/>
</p:tagLst>
</file>

<file path=ppt/tags/tag125.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26.xml><?xml version="1.0" encoding="utf-8"?>
<p:tagLst xmlns:p="http://schemas.openxmlformats.org/presentationml/2006/main">
  <p:tag name="KSO_WM_BEAUTIFY_FLAG" val="#wm#"/>
  <p:tag name="KSO_WM_TEMPLATE_CATEGORY" val="custom"/>
  <p:tag name="KSO_WM_TEMPLATE_INDEX" val="20184553"/>
</p:tagLst>
</file>

<file path=ppt/tags/tag127.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28.xml><?xml version="1.0" encoding="utf-8"?>
<p:tagLst xmlns:p="http://schemas.openxmlformats.org/presentationml/2006/main">
  <p:tag name="KSO_WM_BEAUTIFY_FLAG" val="#wm#"/>
  <p:tag name="KSO_WM_TEMPLATE_CATEGORY" val="custom"/>
  <p:tag name="KSO_WM_TEMPLATE_INDEX" val="20184553"/>
</p:tagLst>
</file>

<file path=ppt/tags/tag129.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184553"/>
</p:tagLst>
</file>

<file path=ppt/tags/tag131.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32.xml><?xml version="1.0" encoding="utf-8"?>
<p:tagLst xmlns:p="http://schemas.openxmlformats.org/presentationml/2006/main">
  <p:tag name="KSO_WM_BEAUTIFY_FLAG" val="#wm#"/>
  <p:tag name="KSO_WM_TEMPLATE_CATEGORY" val="custom"/>
  <p:tag name="KSO_WM_TEMPLATE_INDEX" val="20184553"/>
</p:tagLst>
</file>

<file path=ppt/tags/tag133.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34.xml><?xml version="1.0" encoding="utf-8"?>
<p:tagLst xmlns:p="http://schemas.openxmlformats.org/presentationml/2006/main">
  <p:tag name="KSO_WM_BEAUTIFY_FLAG" val="#wm#"/>
  <p:tag name="KSO_WM_TEMPLATE_CATEGORY" val="custom"/>
  <p:tag name="KSO_WM_TEMPLATE_INDEX" val="20184553"/>
</p:tagLst>
</file>

<file path=ppt/tags/tag135.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36.xml><?xml version="1.0" encoding="utf-8"?>
<p:tagLst xmlns:p="http://schemas.openxmlformats.org/presentationml/2006/main">
  <p:tag name="KSO_WM_BEAUTIFY_FLAG" val="#wm#"/>
  <p:tag name="KSO_WM_TEMPLATE_CATEGORY" val="custom"/>
  <p:tag name="KSO_WM_TEMPLATE_INDEX" val="20184553"/>
</p:tagLst>
</file>

<file path=ppt/tags/tag137.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38.xml><?xml version="1.0" encoding="utf-8"?>
<p:tagLst xmlns:p="http://schemas.openxmlformats.org/presentationml/2006/main">
  <p:tag name="KSO_WM_BEAUTIFY_FLAG" val="#wm#"/>
  <p:tag name="KSO_WM_TEMPLATE_CATEGORY" val="custom"/>
  <p:tag name="KSO_WM_TEMPLATE_INDEX" val="20184553"/>
</p:tagLst>
</file>

<file path=ppt/tags/tag139.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184553"/>
</p:tagLst>
</file>

<file path=ppt/tags/tag141.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42.xml><?xml version="1.0" encoding="utf-8"?>
<p:tagLst xmlns:p="http://schemas.openxmlformats.org/presentationml/2006/main">
  <p:tag name="KSO_WM_BEAUTIFY_FLAG" val="#wm#"/>
  <p:tag name="KSO_WM_TEMPLATE_CATEGORY" val="custom"/>
  <p:tag name="KSO_WM_TEMPLATE_INDEX" val="20184553"/>
</p:tagLst>
</file>

<file path=ppt/tags/tag143.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44.xml><?xml version="1.0" encoding="utf-8"?>
<p:tagLst xmlns:p="http://schemas.openxmlformats.org/presentationml/2006/main">
  <p:tag name="KSO_WM_BEAUTIFY_FLAG" val="#wm#"/>
  <p:tag name="KSO_WM_TEMPLATE_CATEGORY" val="custom"/>
  <p:tag name="KSO_WM_TEMPLATE_INDEX" val="20184553"/>
</p:tagLst>
</file>

<file path=ppt/tags/tag145.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46.xml><?xml version="1.0" encoding="utf-8"?>
<p:tagLst xmlns:p="http://schemas.openxmlformats.org/presentationml/2006/main">
  <p:tag name="KSO_WM_BEAUTIFY_FLAG" val="#wm#"/>
  <p:tag name="KSO_WM_TEMPLATE_CATEGORY" val="custom"/>
  <p:tag name="KSO_WM_TEMPLATE_INDEX" val="20184553"/>
</p:tagLst>
</file>

<file path=ppt/tags/tag147.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48.xml><?xml version="1.0" encoding="utf-8"?>
<p:tagLst xmlns:p="http://schemas.openxmlformats.org/presentationml/2006/main">
  <p:tag name="KSO_WM_BEAUTIFY_FLAG" val="#wm#"/>
  <p:tag name="KSO_WM_TEMPLATE_CATEGORY" val="custom"/>
  <p:tag name="KSO_WM_TEMPLATE_INDEX" val="20184553"/>
</p:tagLst>
</file>

<file path=ppt/tags/tag149.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wm#"/>
  <p:tag name="KSO_WM_TEMPLATE_CATEGORY" val="custom"/>
  <p:tag name="KSO_WM_TEMPLATE_INDEX" val="20184553"/>
</p:tagLst>
</file>

<file path=ppt/tags/tag151.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52.xml><?xml version="1.0" encoding="utf-8"?>
<p:tagLst xmlns:p="http://schemas.openxmlformats.org/presentationml/2006/main">
  <p:tag name="KSO_WM_BEAUTIFY_FLAG" val="#wm#"/>
  <p:tag name="KSO_WM_TEMPLATE_CATEGORY" val="custom"/>
  <p:tag name="KSO_WM_TEMPLATE_INDEX" val="20184553"/>
</p:tagLst>
</file>

<file path=ppt/tags/tag153.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54.xml><?xml version="1.0" encoding="utf-8"?>
<p:tagLst xmlns:p="http://schemas.openxmlformats.org/presentationml/2006/main">
  <p:tag name="KSO_WM_BEAUTIFY_FLAG" val="#wm#"/>
  <p:tag name="KSO_WM_TEMPLATE_CATEGORY" val="custom"/>
  <p:tag name="KSO_WM_TEMPLATE_INDEX" val="20184553"/>
</p:tagLst>
</file>

<file path=ppt/tags/tag155.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56.xml><?xml version="1.0" encoding="utf-8"?>
<p:tagLst xmlns:p="http://schemas.openxmlformats.org/presentationml/2006/main">
  <p:tag name="KSO_WM_BEAUTIFY_FLAG" val="#wm#"/>
  <p:tag name="KSO_WM_TEMPLATE_CATEGORY" val="custom"/>
  <p:tag name="KSO_WM_TEMPLATE_INDEX" val="20184553"/>
</p:tagLst>
</file>

<file path=ppt/tags/tag157.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58.xml><?xml version="1.0" encoding="utf-8"?>
<p:tagLst xmlns:p="http://schemas.openxmlformats.org/presentationml/2006/main">
  <p:tag name="KSO_WM_BEAUTIFY_FLAG" val="#wm#"/>
  <p:tag name="KSO_WM_TEMPLATE_CATEGORY" val="custom"/>
  <p:tag name="KSO_WM_TEMPLATE_INDEX" val="20184553"/>
</p:tagLst>
</file>

<file path=ppt/tags/tag159.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wm#"/>
  <p:tag name="KSO_WM_TEMPLATE_CATEGORY" val="custom"/>
  <p:tag name="KSO_WM_TEMPLATE_INDEX" val="20184553"/>
</p:tagLst>
</file>

<file path=ppt/tags/tag161.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62.xml><?xml version="1.0" encoding="utf-8"?>
<p:tagLst xmlns:p="http://schemas.openxmlformats.org/presentationml/2006/main">
  <p:tag name="KSO_WM_BEAUTIFY_FLAG" val="#wm#"/>
  <p:tag name="KSO_WM_TEMPLATE_CATEGORY" val="custom"/>
  <p:tag name="KSO_WM_TEMPLATE_INDEX" val="20184553"/>
</p:tagLst>
</file>

<file path=ppt/tags/tag163.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64.xml><?xml version="1.0" encoding="utf-8"?>
<p:tagLst xmlns:p="http://schemas.openxmlformats.org/presentationml/2006/main">
  <p:tag name="KSO_WM_BEAUTIFY_FLAG" val="#wm#"/>
  <p:tag name="KSO_WM_TEMPLATE_CATEGORY" val="custom"/>
  <p:tag name="KSO_WM_TEMPLATE_INDEX" val="20184553"/>
</p:tagLst>
</file>

<file path=ppt/tags/tag165.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66.xml><?xml version="1.0" encoding="utf-8"?>
<p:tagLst xmlns:p="http://schemas.openxmlformats.org/presentationml/2006/main">
  <p:tag name="KSO_WM_BEAUTIFY_FLAG" val="#wm#"/>
  <p:tag name="KSO_WM_TEMPLATE_CATEGORY" val="custom"/>
  <p:tag name="KSO_WM_TEMPLATE_INDEX" val="20184553"/>
</p:tagLst>
</file>

<file path=ppt/tags/tag167.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68.xml><?xml version="1.0" encoding="utf-8"?>
<p:tagLst xmlns:p="http://schemas.openxmlformats.org/presentationml/2006/main">
  <p:tag name="KSO_WM_BEAUTIFY_FLAG" val="#wm#"/>
  <p:tag name="KSO_WM_TEMPLATE_CATEGORY" val="custom"/>
  <p:tag name="KSO_WM_TEMPLATE_INDEX" val="20184553"/>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TAG_VERSION" val="1.0"/>
  <p:tag name="KSO_WM_BEAUTIFY_FLAG" val="#wm#"/>
  <p:tag name="KSO_WM_TEMPLATE_CATEGORY" val="custom"/>
  <p:tag name="KSO_WM_TEMPLATE_INDEX" val="596"/>
  <p:tag name="KSO_WM_UNIT_TYPE" val="a"/>
  <p:tag name="KSO_WM_UNIT_INDEX" val="1"/>
  <p:tag name="KSO_WM_UNIT_ID" val="custom596_12*a*1"/>
  <p:tag name="KSO_WM_UNIT_CLEAR" val="1"/>
  <p:tag name="KSO_WM_UNIT_LAYERLEVEL" val="1"/>
  <p:tag name="KSO_WM_UNIT_VALUE" val="13"/>
  <p:tag name="KSO_WM_UNIT_ISCONTENTSTITLE" val="0"/>
  <p:tag name="KSO_WM_UNIT_HIGHLIGHT" val="0"/>
  <p:tag name="KSO_WM_UNIT_COMPATIBLE" val="0"/>
  <p:tag name="KSO_WM_UNIT_PRESET_TEXT_INDEX" val="3"/>
  <p:tag name="KSO_WM_UNIT_PRESET_TEXT_LEN" val="17"/>
</p:tagLst>
</file>

<file path=ppt/tags/tag63.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64.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65.xml><?xml version="1.0" encoding="utf-8"?>
<p:tagLst xmlns:p="http://schemas.openxmlformats.org/presentationml/2006/main">
  <p:tag name="KSO_WM_BEAUTIFY_FLAG" val="#wm#"/>
  <p:tag name="KSO_WM_TEMPLATE_CATEGORY" val="custom"/>
  <p:tag name="KSO_WM_TEMPLATE_INDEX" val="20184553"/>
</p:tagLst>
</file>

<file path=ppt/tags/tag66.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67.xml><?xml version="1.0" encoding="utf-8"?>
<p:tagLst xmlns:p="http://schemas.openxmlformats.org/presentationml/2006/main">
  <p:tag name="KSO_WM_BEAUTIFY_FLAG" val="#wm#"/>
  <p:tag name="KSO_WM_TEMPLATE_CATEGORY" val="custom"/>
  <p:tag name="KSO_WM_TEMPLATE_INDEX" val="20184553"/>
</p:tagLst>
</file>

<file path=ppt/tags/tag68.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69.xml><?xml version="1.0" encoding="utf-8"?>
<p:tagLst xmlns:p="http://schemas.openxmlformats.org/presentationml/2006/main">
  <p:tag name="KSO_WM_BEAUTIFY_FLAG" val="#wm#"/>
  <p:tag name="KSO_WM_TEMPLATE_CATEGORY" val="custom"/>
  <p:tag name="KSO_WM_TEMPLATE_INDEX" val="20184553"/>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71.xml><?xml version="1.0" encoding="utf-8"?>
<p:tagLst xmlns:p="http://schemas.openxmlformats.org/presentationml/2006/main">
  <p:tag name="KSO_WM_BEAUTIFY_FLAG" val="#wm#"/>
  <p:tag name="KSO_WM_TEMPLATE_CATEGORY" val="custom"/>
  <p:tag name="KSO_WM_TEMPLATE_INDEX" val="20184553"/>
</p:tagLst>
</file>

<file path=ppt/tags/tag72.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73.xml><?xml version="1.0" encoding="utf-8"?>
<p:tagLst xmlns:p="http://schemas.openxmlformats.org/presentationml/2006/main">
  <p:tag name="KSO_WM_BEAUTIFY_FLAG" val="#wm#"/>
  <p:tag name="KSO_WM_TEMPLATE_CATEGORY" val="custom"/>
  <p:tag name="KSO_WM_TEMPLATE_INDEX" val="20184553"/>
</p:tagLst>
</file>

<file path=ppt/tags/tag74.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75.xml><?xml version="1.0" encoding="utf-8"?>
<p:tagLst xmlns:p="http://schemas.openxmlformats.org/presentationml/2006/main">
  <p:tag name="KSO_WM_BEAUTIFY_FLAG" val="#wm#"/>
  <p:tag name="KSO_WM_TEMPLATE_CATEGORY" val="custom"/>
  <p:tag name="KSO_WM_TEMPLATE_INDEX" val="20184553"/>
</p:tagLst>
</file>

<file path=ppt/tags/tag76.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77.xml><?xml version="1.0" encoding="utf-8"?>
<p:tagLst xmlns:p="http://schemas.openxmlformats.org/presentationml/2006/main">
  <p:tag name="KSO_WM_BEAUTIFY_FLAG" val="#wm#"/>
  <p:tag name="KSO_WM_TEMPLATE_CATEGORY" val="custom"/>
  <p:tag name="KSO_WM_TEMPLATE_INDEX" val="20184553"/>
</p:tagLst>
</file>

<file path=ppt/tags/tag78.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79.xml><?xml version="1.0" encoding="utf-8"?>
<p:tagLst xmlns:p="http://schemas.openxmlformats.org/presentationml/2006/main">
  <p:tag name="KSO_WM_BEAUTIFY_FLAG" val="#wm#"/>
  <p:tag name="KSO_WM_TEMPLATE_CATEGORY" val="custom"/>
  <p:tag name="KSO_WM_TEMPLATE_INDEX" val="20184553"/>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81.xml><?xml version="1.0" encoding="utf-8"?>
<p:tagLst xmlns:p="http://schemas.openxmlformats.org/presentationml/2006/main">
  <p:tag name="KSO_WM_BEAUTIFY_FLAG" val="#wm#"/>
  <p:tag name="KSO_WM_TEMPLATE_CATEGORY" val="custom"/>
  <p:tag name="KSO_WM_TEMPLATE_INDEX" val="20184553"/>
</p:tagLst>
</file>

<file path=ppt/tags/tag82.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83.xml><?xml version="1.0" encoding="utf-8"?>
<p:tagLst xmlns:p="http://schemas.openxmlformats.org/presentationml/2006/main">
  <p:tag name="KSO_WM_BEAUTIFY_FLAG" val="#wm#"/>
  <p:tag name="KSO_WM_TEMPLATE_CATEGORY" val="custom"/>
  <p:tag name="KSO_WM_TEMPLATE_INDEX" val="20184553"/>
</p:tagLst>
</file>

<file path=ppt/tags/tag84.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85.xml><?xml version="1.0" encoding="utf-8"?>
<p:tagLst xmlns:p="http://schemas.openxmlformats.org/presentationml/2006/main">
  <p:tag name="KSO_WM_BEAUTIFY_FLAG" val="#wm#"/>
  <p:tag name="KSO_WM_TEMPLATE_CATEGORY" val="custom"/>
  <p:tag name="KSO_WM_TEMPLATE_INDEX" val="20184553"/>
</p:tagLst>
</file>

<file path=ppt/tags/tag86.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87.xml><?xml version="1.0" encoding="utf-8"?>
<p:tagLst xmlns:p="http://schemas.openxmlformats.org/presentationml/2006/main">
  <p:tag name="KSO_WM_BEAUTIFY_FLAG" val="#wm#"/>
  <p:tag name="KSO_WM_TEMPLATE_CATEGORY" val="custom"/>
  <p:tag name="KSO_WM_TEMPLATE_INDEX" val="20184553"/>
</p:tagLst>
</file>

<file path=ppt/tags/tag88.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89.xml><?xml version="1.0" encoding="utf-8"?>
<p:tagLst xmlns:p="http://schemas.openxmlformats.org/presentationml/2006/main">
  <p:tag name="KSO_WM_BEAUTIFY_FLAG" val="#wm#"/>
  <p:tag name="KSO_WM_TEMPLATE_CATEGORY" val="custom"/>
  <p:tag name="KSO_WM_TEMPLATE_INDEX" val="20184553"/>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91.xml><?xml version="1.0" encoding="utf-8"?>
<p:tagLst xmlns:p="http://schemas.openxmlformats.org/presentationml/2006/main">
  <p:tag name="KSO_WM_BEAUTIFY_FLAG" val="#wm#"/>
  <p:tag name="KSO_WM_TEMPLATE_CATEGORY" val="custom"/>
  <p:tag name="KSO_WM_TEMPLATE_INDEX" val="20184553"/>
</p:tagLst>
</file>

<file path=ppt/tags/tag92.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93.xml><?xml version="1.0" encoding="utf-8"?>
<p:tagLst xmlns:p="http://schemas.openxmlformats.org/presentationml/2006/main">
  <p:tag name="KSO_WM_BEAUTIFY_FLAG" val="#wm#"/>
  <p:tag name="KSO_WM_TEMPLATE_CATEGORY" val="custom"/>
  <p:tag name="KSO_WM_TEMPLATE_INDEX" val="20184553"/>
</p:tagLst>
</file>

<file path=ppt/tags/tag94.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95.xml><?xml version="1.0" encoding="utf-8"?>
<p:tagLst xmlns:p="http://schemas.openxmlformats.org/presentationml/2006/main">
  <p:tag name="KSO_WM_TEMPLATE_CATEGORY" val="custom"/>
  <p:tag name="KSO_WM_TEMPLATE_INDEX" val="20186994"/>
  <p:tag name="KSO_WM_TAG_VERSION" val="1.0"/>
  <p:tag name="KSO_WM_UNIT_TYPE" val="f"/>
  <p:tag name="KSO_WM_UNIT_INDEX" val="1"/>
  <p:tag name="KSO_WM_UNIT_ID" val="custom20186994_3*f*1"/>
  <p:tag name="KSO_WM_UNIT_LAYERLEVEL" val="1"/>
  <p:tag name="KSO_WM_UNIT_VALUE" val="858"/>
  <p:tag name="KSO_WM_UNIT_HIGHLIGHT" val="0"/>
  <p:tag name="KSO_WM_UNIT_COMPATIBLE" val="0"/>
  <p:tag name="KSO_WM_UNIT_CLEAR" val="0"/>
  <p:tag name="KSO_WM_BEAUTIFY_FLAG" val="#wm#"/>
  <p:tag name="KSO_WM_UNIT_PRESET_TEXT" val="Lorem ipsum dolor sit amet, consectetur adipisicing elit.Lorem ipsum dolor sit amet, consectetur adipisicing elit.Lorem ipsum dolor sit amet, consectetur adipisicing elit.Lorem ipsum dolor sit amet, consectetur adipisicing elit.Lorem ipsum dolor sit amet, consectetur adipisicing elit&#10;&#10;Supporting text here.&#10;Supporting text here.&#10;Lorem ipsum dolor sit amet, consectetur adipisicing elit.&#10;Lorem ipsum dolor sit amet, consectetur adipisicing elit."/>
</p:tagLst>
</file>

<file path=ppt/tags/tag96.xml><?xml version="1.0" encoding="utf-8"?>
<p:tagLst xmlns:p="http://schemas.openxmlformats.org/presentationml/2006/main">
  <p:tag name="KSO_WM_BEAUTIFY_FLAG" val="#wm#"/>
  <p:tag name="KSO_WM_TEMPLATE_CATEGORY" val="custom"/>
  <p:tag name="KSO_WM_TEMPLATE_INDEX" val="20184553"/>
</p:tagLst>
</file>

<file path=ppt/tags/tag97.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98.xml><?xml version="1.0" encoding="utf-8"?>
<p:tagLst xmlns:p="http://schemas.openxmlformats.org/presentationml/2006/main">
  <p:tag name="KSO_WM_BEAUTIFY_FLAG" val="#wm#"/>
  <p:tag name="KSO_WM_TEMPLATE_CATEGORY" val="custom"/>
  <p:tag name="KSO_WM_TEMPLATE_INDEX" val="20184553"/>
</p:tagLst>
</file>

<file path=ppt/tags/tag99.xml><?xml version="1.0" encoding="utf-8"?>
<p:tagLst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9159</Words>
  <Application>WPS 演示</Application>
  <PresentationFormat>宽屏</PresentationFormat>
  <Paragraphs>450</Paragraphs>
  <Slides>54</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54</vt:i4>
      </vt:variant>
    </vt:vector>
  </HeadingPairs>
  <TitlesOfParts>
    <vt:vector size="73" baseType="lpstr">
      <vt:lpstr>Arial</vt:lpstr>
      <vt:lpstr>宋体</vt:lpstr>
      <vt:lpstr>Wingdings</vt:lpstr>
      <vt:lpstr>黑体</vt:lpstr>
      <vt:lpstr>微软雅黑</vt:lpstr>
      <vt:lpstr>Calibri</vt:lpstr>
      <vt:lpstr>华文楷体</vt:lpstr>
      <vt:lpstr>楷体</vt:lpstr>
      <vt:lpstr>Arial Unicode MS</vt:lpstr>
      <vt:lpstr>楷体_GB2312</vt:lpstr>
      <vt:lpstr>新宋体</vt:lpstr>
      <vt:lpstr>Times New Roman</vt:lpstr>
      <vt:lpstr>PingFang SC</vt:lpstr>
      <vt:lpstr>Segoe Print</vt:lpstr>
      <vt:lpstr>等线</vt:lpstr>
      <vt:lpstr>Courier New</vt:lpstr>
      <vt:lpstr>华文彩云</vt:lpstr>
      <vt:lpstr>华文新魏</vt:lpstr>
      <vt:lpstr>自定义设计方案</vt:lpstr>
      <vt:lpstr>13 诗词三首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aa</cp:lastModifiedBy>
  <cp:revision>15</cp:revision>
  <dcterms:created xsi:type="dcterms:W3CDTF">2018-03-01T02:03:00Z</dcterms:created>
  <dcterms:modified xsi:type="dcterms:W3CDTF">2019-12-27T12:19:49Z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