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95" r:id="rId5"/>
    <p:sldId id="260" r:id="rId6"/>
    <p:sldId id="29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7" r:id="rId25"/>
    <p:sldId id="298" r:id="rId26"/>
    <p:sldId id="293" r:id="rId27"/>
    <p:sldId id="281" r:id="rId28"/>
    <p:sldId id="296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AD00"/>
    <a:srgbClr val="F4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8" Type="http://schemas.openxmlformats.org/officeDocument/2006/relationships/theme" Target="../theme/theme1.xml"/><Relationship Id="rId47" Type="http://schemas.openxmlformats.org/officeDocument/2006/relationships/tags" Target="../tags/tag61.xml"/><Relationship Id="rId46" Type="http://schemas.openxmlformats.org/officeDocument/2006/relationships/tags" Target="../tags/tag60.xml"/><Relationship Id="rId45" Type="http://schemas.openxmlformats.org/officeDocument/2006/relationships/tags" Target="../tags/tag59.xml"/><Relationship Id="rId44" Type="http://schemas.openxmlformats.org/officeDocument/2006/relationships/tags" Target="../tags/tag58.xml"/><Relationship Id="rId43" Type="http://schemas.openxmlformats.org/officeDocument/2006/relationships/tags" Target="../tags/tag57.xml"/><Relationship Id="rId42" Type="http://schemas.openxmlformats.org/officeDocument/2006/relationships/tags" Target="../tags/tag56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8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image" Target="../media/image7.jpeg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89.xml"/><Relationship Id="rId2" Type="http://schemas.openxmlformats.org/officeDocument/2006/relationships/image" Target="../media/image8.jpeg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7.xml"/><Relationship Id="rId6" Type="http://schemas.openxmlformats.org/officeDocument/2006/relationships/tags" Target="../tags/tag9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9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99.xml"/><Relationship Id="rId2" Type="http://schemas.openxmlformats.org/officeDocument/2006/relationships/image" Target="../media/image17.jpeg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09.xml"/><Relationship Id="rId2" Type="http://schemas.openxmlformats.org/officeDocument/2006/relationships/image" Target="../media/image18.jpeg"/><Relationship Id="rId1" Type="http://schemas.openxmlformats.org/officeDocument/2006/relationships/tags" Target="../tags/tag1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tags" Target="../tags/tag117.xml"/><Relationship Id="rId2" Type="http://schemas.openxmlformats.org/officeDocument/2006/relationships/image" Target="../media/image19.png"/><Relationship Id="rId1" Type="http://schemas.openxmlformats.org/officeDocument/2006/relationships/tags" Target="../tags/tag116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119.xml"/><Relationship Id="rId2" Type="http://schemas.openxmlformats.org/officeDocument/2006/relationships/image" Target="../media/image2.jpeg"/><Relationship Id="rId1" Type="http://schemas.openxmlformats.org/officeDocument/2006/relationships/tags" Target="../tags/tag1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tags" Target="../tags/tag121.xml"/><Relationship Id="rId2" Type="http://schemas.openxmlformats.org/officeDocument/2006/relationships/image" Target="../media/image20.jpeg"/><Relationship Id="rId1" Type="http://schemas.openxmlformats.org/officeDocument/2006/relationships/tags" Target="../tags/tag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9.xml"/><Relationship Id="rId2" Type="http://schemas.openxmlformats.org/officeDocument/2006/relationships/image" Target="../media/image2.jpe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7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89500" y="1350010"/>
            <a:ext cx="6627495" cy="2561590"/>
          </a:xfrm>
        </p:spPr>
        <p:txBody>
          <a:bodyPr>
            <a:noAutofit/>
          </a:bodyPr>
          <a:lstStyle/>
          <a:p>
            <a:r>
              <a:rPr lang="en-US" altLang="zh-CN" sz="6000" b="1" kern="120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11 </a:t>
            </a:r>
            <a:r>
              <a:rPr lang="zh-CN" altLang="en-US" sz="6000" b="1" kern="120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醉翁亭记</a:t>
            </a:r>
            <a:endParaRPr lang="zh-CN" altLang="en-US" sz="60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6070" y="760730"/>
            <a:ext cx="3812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九年级语文人教版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7775" y="3911600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欧阳修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24090" y="575183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授课人：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XXXX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矩形 1"/>
          <p:cNvSpPr/>
          <p:nvPr/>
        </p:nvSpPr>
        <p:spPr>
          <a:xfrm>
            <a:off x="478931" y="1300789"/>
            <a:ext cx="7006734" cy="5078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译文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像</a:t>
            </a:r>
            <a:r>
              <a:rPr lang="zh-CN" altLang="en-US" sz="2400" dirty="0">
                <a:latin typeface="+mj-ea"/>
                <a:ea typeface="+mj-ea"/>
              </a:rPr>
              <a:t>那太阳出来，树林里的雾气散开，云聚拢，山谷就显得昏暗了，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朝则自暗而明，暮则自明而暗，或暗或明，变化不一</a:t>
            </a:r>
            <a:r>
              <a:rPr lang="zh-CN" altLang="en-US" sz="2400" dirty="0">
                <a:latin typeface="+mj-ea"/>
                <a:ea typeface="+mj-ea"/>
              </a:rPr>
              <a:t>，这就是山间早晚的景象。野花开放，有一股清幽的香味，好的树木枝叶繁茂，形成浓郁的绿荫，天高气爽，霜色洁白，水面低落下去，石头裸露出来，是山中四季的景色。早晨上山，傍晚返回，四季的景色不同，那乐趣也是没有穷尽的。</a:t>
            </a: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6" name="Picture 5" descr="图片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93" y="1300789"/>
            <a:ext cx="3773508" cy="24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醉翁潭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66" y="4237149"/>
            <a:ext cx="363593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9753" y="1148217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疏通文意</a:t>
            </a:r>
            <a:r>
              <a:rPr lang="en-US" altLang="zh-CN" sz="2800" b="1" dirty="0" smtClean="0">
                <a:latin typeface="+mj-ea"/>
                <a:ea typeface="+mj-ea"/>
              </a:rPr>
              <a:t>——</a:t>
            </a:r>
            <a:r>
              <a:rPr lang="zh-CN" altLang="en-US" sz="2800" b="1" dirty="0" smtClean="0">
                <a:latin typeface="+mj-ea"/>
                <a:ea typeface="+mj-ea"/>
              </a:rPr>
              <a:t>第三段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731" y="2181801"/>
            <a:ext cx="1163798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    </a:t>
            </a:r>
            <a:r>
              <a:rPr lang="en-US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   </a:t>
            </a: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至于</a:t>
            </a:r>
            <a:r>
              <a:rPr lang="en-US" altLang="zh-CN" sz="2400" dirty="0" err="1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负者</a:t>
            </a: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歌于途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，行者</a:t>
            </a:r>
            <a:r>
              <a:rPr lang="en-US" altLang="zh-CN" sz="2400" u="sng" dirty="0" err="1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休于树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</a:t>
            </a: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前者呼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，后者应，</a:t>
            </a:r>
            <a:r>
              <a:rPr lang="en-US" altLang="zh-CN" sz="2400" u="sng" dirty="0" err="1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伛偻提携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</a:t>
            </a: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往来而不绝者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</a:t>
            </a: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滁</a:t>
            </a:r>
            <a:endParaRPr lang="en-US" altLang="zh-CN" sz="2400" dirty="0" smtClean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人游也。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临溪而渔，溪深而鱼肥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，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酿泉为酒，</a:t>
            </a: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泉香而酒</a:t>
            </a:r>
            <a:r>
              <a:rPr lang="en-US" altLang="zh-CN" sz="2400" u="sng" dirty="0" err="1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洌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，</a:t>
            </a:r>
            <a:r>
              <a:rPr lang="en-US" altLang="zh-CN" sz="2400" u="sng" dirty="0" err="1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山肴野蔌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，杂然而前</a:t>
            </a:r>
            <a:r>
              <a:rPr lang="en-US" altLang="zh-CN" sz="2400" u="sng" dirty="0" err="1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陈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者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，</a:t>
            </a:r>
            <a:endParaRPr lang="en-US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</a:pPr>
            <a:endParaRPr lang="en-US" altLang="zh-CN" sz="2400" dirty="0" smtClean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太守宴也。</a:t>
            </a:r>
            <a:r>
              <a:rPr lang="en-US" altLang="zh-CN" sz="2400" u="sng" dirty="0" err="1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宴酣之乐，非丝非竹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</a:t>
            </a:r>
            <a:r>
              <a:rPr lang="en-US" altLang="zh-CN" sz="2400" u="sng" dirty="0" err="1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射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者中，</a:t>
            </a:r>
            <a:r>
              <a:rPr lang="en-US" altLang="zh-CN" sz="2400" u="sng" dirty="0" err="1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弈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者胜</a:t>
            </a: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，</a:t>
            </a:r>
            <a:r>
              <a:rPr lang="en-US" altLang="zh-CN" sz="2400" u="sng" dirty="0" err="1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觥筹交错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，起坐而喧哗者，</a:t>
            </a: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众宾</a:t>
            </a:r>
            <a:endParaRPr lang="en-US" altLang="zh-CN" sz="2400" dirty="0" smtClean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</a:pPr>
            <a:endParaRPr lang="en-US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欢也。</a:t>
            </a:r>
            <a:r>
              <a:rPr lang="en-US" altLang="zh-CN" sz="2400" u="sng" dirty="0" err="1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苍颜</a:t>
            </a:r>
            <a:r>
              <a:rPr lang="en-US" altLang="zh-CN" sz="2400" dirty="0" err="1" smtClean="0">
                <a:latin typeface="+mj-ea"/>
                <a:ea typeface="+mj-ea"/>
                <a:sym typeface="宋体" panose="02010600030101010101" pitchFamily="2" charset="-122"/>
              </a:rPr>
              <a:t>白发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</a:t>
            </a:r>
            <a:r>
              <a:rPr lang="en-US" altLang="zh-CN" sz="2400" u="sng" dirty="0" err="1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颓然乎其间</a:t>
            </a:r>
            <a:r>
              <a:rPr lang="en-US" altLang="zh-CN" sz="2400" u="sng" dirty="0" err="1">
                <a:latin typeface="+mj-ea"/>
                <a:ea typeface="+mj-ea"/>
                <a:sym typeface="宋体" panose="02010600030101010101" pitchFamily="2" charset="-122"/>
              </a:rPr>
              <a:t>者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，太守醉也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。</a:t>
            </a:r>
            <a:endParaRPr lang="en-US" altLang="zh-CN" sz="2400" dirty="0"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149753" y="1969691"/>
            <a:ext cx="254648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背着东西的人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3295" y="1890395"/>
            <a:ext cx="17894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在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树下休息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5451967" y="1147903"/>
            <a:ext cx="6645499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老年人弯着腰走，小孩子由大人领着走，这里指老老少少的行人。伛偻，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腰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曲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，这里指老人。提携，牵扶，这里指被牵扶的人，即儿童。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7614607" y="3026411"/>
            <a:ext cx="5778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清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3105" y="2938780"/>
            <a:ext cx="33293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野味野菜。蔌，菜蔬。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53345" y="3919855"/>
            <a:ext cx="1730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陈列，摆开。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300731" y="3845502"/>
            <a:ext cx="5507641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宴中欢饮的乐趣，不在于音乐。酣，尽兴地喝酒。丝，弦乐器。竹，管乐器。 </a:t>
            </a:r>
            <a:endParaRPr lang="zh-CN" altLang="en-US" sz="1600" dirty="0">
              <a:solidFill>
                <a:srgbClr val="FF0000"/>
              </a:solidFill>
              <a:latin typeface="迷你简启体" charset="-122"/>
              <a:ea typeface="迷你简启体" charset="-122"/>
            </a:endParaRPr>
          </a:p>
          <a:p>
            <a:pPr lvl="0" eaLnBrk="1" hangingPunct="1"/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03594" y="5045831"/>
            <a:ext cx="2417628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这里指投壶，宴饮时的一种游戏。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5851485" y="4281758"/>
            <a:ext cx="949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下棋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"/>
          <p:cNvSpPr txBox="1"/>
          <p:nvPr/>
        </p:nvSpPr>
        <p:spPr>
          <a:xfrm>
            <a:off x="6800740" y="3912505"/>
            <a:ext cx="34528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酒杯和酒筹交互错杂。觥，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酒杯。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筹，酒筹。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1005205" y="5529580"/>
            <a:ext cx="20872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苍老的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容颜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7297" y="6387192"/>
            <a:ext cx="920859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醉倒在众人中间。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颓然，倒下的样子。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609" y="1066628"/>
            <a:ext cx="11256136" cy="443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译文：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  </a:t>
            </a:r>
            <a:r>
              <a:rPr lang="zh-CN" altLang="en-US" sz="2400" dirty="0" smtClean="0">
                <a:latin typeface="+mj-ea"/>
                <a:ea typeface="+mj-ea"/>
              </a:rPr>
              <a:t>至于</a:t>
            </a:r>
            <a:r>
              <a:rPr lang="zh-CN" altLang="en-US" sz="2400" dirty="0">
                <a:latin typeface="+mj-ea"/>
                <a:ea typeface="+mj-ea"/>
              </a:rPr>
              <a:t>背着东西的人在路上歌唱，走路的人在树下休息，前面的人呼喊，后面的人应答，老老少少的行人，来来往往络绎不绝的，是滁州人在游山啊。到溪边捕鱼，溪水深鱼儿肥，用泉水酿酒，泉水香甜，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酒味清醇</a:t>
            </a:r>
            <a:r>
              <a:rPr lang="zh-CN" altLang="en-US" sz="2400" dirty="0">
                <a:latin typeface="+mj-ea"/>
                <a:ea typeface="+mj-ea"/>
              </a:rPr>
              <a:t>，山中的野味野菜，杂乱地摆开在前面，这是太守在举行酒宴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r>
              <a:rPr lang="zh-CN" altLang="en-US" sz="2400" dirty="0">
                <a:latin typeface="+mj-ea"/>
                <a:ea typeface="+mj-ea"/>
              </a:rPr>
              <a:t>宴会喝酒的乐趣，不在于音乐，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投壶的投中了，下棋的赢了</a:t>
            </a:r>
            <a:r>
              <a:rPr lang="zh-CN" altLang="en-US" sz="2400" dirty="0">
                <a:latin typeface="+mj-ea"/>
                <a:ea typeface="+mj-ea"/>
              </a:rPr>
              <a:t>，酒杯和酒筹交互错杂，时起时坐，大声喧哗的，是众位宾客欢乐的样子。容颜苍老，头发花白，</a:t>
            </a:r>
            <a:r>
              <a:rPr lang="zh-CN" altLang="en-US" sz="2400" dirty="0">
                <a:latin typeface="+mj-ea"/>
                <a:ea typeface="+mj-ea"/>
                <a:sym typeface="+mn-ea"/>
              </a:rPr>
              <a:t>醉倒</a:t>
            </a:r>
            <a:r>
              <a:rPr lang="zh-CN" altLang="en-US" sz="2400" dirty="0">
                <a:latin typeface="+mj-ea"/>
                <a:ea typeface="+mj-ea"/>
              </a:rPr>
              <a:t>在众人中间的，是太守喝醉了。</a:t>
            </a:r>
            <a:endParaRPr lang="zh-CN" altLang="en-US" sz="2400" dirty="0">
              <a:latin typeface="+mj-ea"/>
              <a:ea typeface="+mj-ea"/>
            </a:endParaRPr>
          </a:p>
          <a:p>
            <a:pPr lvl="0">
              <a:lnSpc>
                <a:spcPct val="170000"/>
              </a:lnSpc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80" y="4790941"/>
            <a:ext cx="2643925" cy="18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2997" y="1293262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疏通文意</a:t>
            </a:r>
            <a:r>
              <a:rPr lang="en-US" altLang="zh-CN" sz="2800" b="1" dirty="0" smtClean="0">
                <a:latin typeface="+mj-ea"/>
                <a:ea typeface="+mj-ea"/>
              </a:rPr>
              <a:t>——</a:t>
            </a:r>
            <a:r>
              <a:rPr lang="zh-CN" altLang="en-US" sz="2800" b="1" dirty="0" smtClean="0">
                <a:latin typeface="+mj-ea"/>
                <a:ea typeface="+mj-ea"/>
              </a:rPr>
              <a:t>第四段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618766" y="1671437"/>
            <a:ext cx="11010855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2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latin typeface="+mj-ea"/>
                <a:ea typeface="+mj-ea"/>
              </a:rPr>
              <a:t>已而</a:t>
            </a:r>
            <a:r>
              <a:rPr lang="zh-CN" altLang="en-US" sz="2400" dirty="0">
                <a:latin typeface="+mj-ea"/>
                <a:ea typeface="+mj-ea"/>
              </a:rPr>
              <a:t>夕阳在山，人影散乱，太守归而宾客从也。树林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阴翳</a:t>
            </a:r>
            <a:r>
              <a:rPr lang="zh-CN" altLang="en-US" sz="2400" dirty="0">
                <a:latin typeface="+mj-ea"/>
                <a:ea typeface="+mj-ea"/>
              </a:rPr>
              <a:t>，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鸣声上下</a:t>
            </a:r>
            <a:r>
              <a:rPr lang="zh-CN" altLang="en-US" sz="2400" dirty="0">
                <a:latin typeface="+mj-ea"/>
                <a:ea typeface="+mj-ea"/>
              </a:rPr>
              <a:t>，</a:t>
            </a:r>
            <a:r>
              <a:rPr lang="zh-CN" altLang="en-US" sz="2400" dirty="0" smtClean="0">
                <a:latin typeface="+mj-ea"/>
                <a:ea typeface="+mj-ea"/>
              </a:rPr>
              <a:t>游人</a:t>
            </a:r>
            <a:endParaRPr lang="en-US" altLang="zh-CN" sz="2400" dirty="0" smtClean="0">
              <a:latin typeface="+mj-ea"/>
              <a:ea typeface="+mj-ea"/>
            </a:endParaRPr>
          </a:p>
          <a:p>
            <a:pPr lvl="0" eaLnBrk="1" hangingPunct="1">
              <a:lnSpc>
                <a:spcPct val="20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去</a:t>
            </a:r>
            <a:r>
              <a:rPr lang="zh-CN" altLang="en-US" sz="2400" dirty="0">
                <a:latin typeface="+mj-ea"/>
                <a:ea typeface="+mj-ea"/>
              </a:rPr>
              <a:t>而禽鸟乐也。然而禽鸟知山林之乐，而不知人之乐；人知从太守游而乐，而</a:t>
            </a:r>
            <a:r>
              <a:rPr lang="zh-CN" altLang="en-US" sz="2400" dirty="0" smtClean="0">
                <a:latin typeface="+mj-ea"/>
                <a:ea typeface="+mj-ea"/>
              </a:rPr>
              <a:t>不</a:t>
            </a:r>
            <a:endParaRPr lang="en-US" altLang="zh-CN" sz="2400" dirty="0" smtClean="0">
              <a:latin typeface="+mj-ea"/>
              <a:ea typeface="+mj-ea"/>
            </a:endParaRPr>
          </a:p>
          <a:p>
            <a:pPr lvl="0"/>
            <a:endParaRPr lang="en-US" altLang="zh-CN" sz="2400" dirty="0" smtClean="0">
              <a:latin typeface="+mj-ea"/>
              <a:ea typeface="+mj-ea"/>
            </a:endParaRPr>
          </a:p>
          <a:p>
            <a:pPr lvl="0"/>
            <a:r>
              <a:rPr lang="zh-CN" altLang="en-US" sz="2400" dirty="0" smtClean="0">
                <a:latin typeface="+mj-ea"/>
                <a:ea typeface="+mj-ea"/>
              </a:rPr>
              <a:t>知</a:t>
            </a:r>
            <a:r>
              <a:rPr lang="zh-CN" altLang="en-US" sz="2400" dirty="0">
                <a:latin typeface="+mj-ea"/>
                <a:ea typeface="+mj-ea"/>
              </a:rPr>
              <a:t>太守之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乐其乐</a:t>
            </a:r>
            <a:r>
              <a:rPr lang="zh-CN" altLang="en-US" sz="2400" dirty="0">
                <a:latin typeface="+mj-ea"/>
                <a:ea typeface="+mj-ea"/>
              </a:rPr>
              <a:t>也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</a:rPr>
              <a:t>醉能同其乐，醒能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述以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</a:rPr>
              <a:t>文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者</a:t>
            </a:r>
            <a:r>
              <a:rPr lang="zh-CN" altLang="en-US" sz="2400" dirty="0" smtClean="0">
                <a:latin typeface="+mj-ea"/>
                <a:ea typeface="+mj-ea"/>
              </a:rPr>
              <a:t>，</a:t>
            </a:r>
            <a:r>
              <a:rPr lang="zh-CN" altLang="en-US" sz="2400" dirty="0">
                <a:latin typeface="+mj-ea"/>
                <a:ea typeface="+mj-ea"/>
              </a:rPr>
              <a:t>太守也</a:t>
            </a:r>
            <a:r>
              <a:rPr lang="zh-CN" altLang="en-US" sz="2400" dirty="0" smtClean="0">
                <a:latin typeface="+mj-ea"/>
                <a:ea typeface="+mj-ea"/>
              </a:rPr>
              <a:t>。太守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谓</a:t>
            </a:r>
            <a:r>
              <a:rPr lang="zh-CN" altLang="en-US" sz="2400" dirty="0">
                <a:latin typeface="+mj-ea"/>
                <a:ea typeface="+mj-ea"/>
              </a:rPr>
              <a:t>谁？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庐陵</a:t>
            </a:r>
            <a:r>
              <a:rPr lang="zh-CN" altLang="en-US" sz="2400" dirty="0">
                <a:latin typeface="+mj-ea"/>
                <a:ea typeface="+mj-ea"/>
              </a:rPr>
              <a:t>欧阳修也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6629220" y="1720136"/>
            <a:ext cx="444661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形容枝叶茂密成荫。翳，遮盖。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8023045" y="2705021"/>
            <a:ext cx="3517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指禽鸟做高处低处鸣叫。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928845" y="3532156"/>
            <a:ext cx="2960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以游人的快乐为快乐。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8918" y="4410648"/>
            <a:ext cx="48424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醉了能够同大家一起欢乐，醒来能够用文章记述这事的人。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8814109" y="3536712"/>
            <a:ext cx="16176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fontAlgn="base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为，是。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42270" y="4410647"/>
            <a:ext cx="2923997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庐陵郡，就是吉州（今江西吉安）。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5004" y="1278596"/>
            <a:ext cx="11603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</a:rPr>
              <a:t>译文：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      不久太阳落到山顶，人的影子散乱一地，太守下山回家，宾客跟随着。枝叶茂密成荫，飞鸟上上下下鸣叫，那是因为游人离开后鸟儿们在快乐啊。然而鸟儿只知道山林的乐趣，却不知道游人的乐趣；游人只知道跟随太守游玩的乐趣，却不知道太守以游人的快乐为快乐。</a:t>
            </a:r>
            <a:r>
              <a:rPr lang="zh-CN" altLang="en-US" sz="2400" dirty="0">
                <a:latin typeface="+mj-ea"/>
                <a:ea typeface="+mj-ea"/>
              </a:rPr>
              <a:t>醉后能够同大家一起欢乐，醒来能够用文章记述这事的人，是太守。太守是谁？是庐陵人欧阳修。</a:t>
            </a:r>
            <a:endParaRPr lang="zh-CN" altLang="en-US" sz="2400" dirty="0">
              <a:latin typeface="+mj-ea"/>
              <a:ea typeface="+mj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 descr="醉翁亭碑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8" y="4288473"/>
            <a:ext cx="4917584" cy="224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9592" y="1083732"/>
            <a:ext cx="204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整体感知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99355" y="1177219"/>
            <a:ext cx="292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梳理内容结构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7883" y="1732942"/>
            <a:ext cx="11131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段，</a:t>
            </a:r>
            <a:r>
              <a:rPr lang="zh-CN" altLang="en-US" sz="2400" dirty="0">
                <a:latin typeface="+mj-ea"/>
                <a:ea typeface="+mj-ea"/>
              </a:rPr>
              <a:t>写醉翁亭的位置和形势，以及命名的经过，解释“醉翁”的含义，表现作者寄情山水寻找乐趣的心情。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（总写醉翁亭的自然环境和它的得名。）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段，</a:t>
            </a:r>
            <a:r>
              <a:rPr lang="zh-CN" altLang="en-US" sz="2400" dirty="0">
                <a:latin typeface="+mj-ea"/>
                <a:ea typeface="+mj-ea"/>
              </a:rPr>
              <a:t>写亭外山间景物的美丽可爱，山中早晚以及春夏秋冬四季景色各异，千变万化，美妙无比，使人感到乐趣无穷。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（分别描写山间朝暮四季的不同景色。）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en-US" sz="24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段，</a:t>
            </a:r>
            <a:r>
              <a:rPr lang="zh-CN" altLang="en-US" sz="2400" dirty="0">
                <a:latin typeface="+mj-ea"/>
                <a:ea typeface="+mj-ea"/>
              </a:rPr>
              <a:t>写滁州人的游乐和作者同宾客游宴的欢乐情景，表现作者寄情于山水之间与民同乐的欢快心情。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（描写太守与滁人游山宴饮之乐。）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en-US" sz="24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段，</a:t>
            </a:r>
            <a:r>
              <a:rPr lang="zh-CN" altLang="en-US" sz="2400" dirty="0">
                <a:latin typeface="+mj-ea"/>
                <a:ea typeface="+mj-ea"/>
              </a:rPr>
              <a:t>写作者游醉回归和愉快心情，进一步表现作者与民同乐的思想感情，同时交代归来后写了这篇</a:t>
            </a:r>
            <a:r>
              <a:rPr lang="en-US" altLang="zh-CN" sz="2400" dirty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醉翁亭记</a:t>
            </a:r>
            <a:r>
              <a:rPr lang="en-US" altLang="zh-CN" sz="2400" dirty="0">
                <a:latin typeface="+mj-ea"/>
                <a:ea typeface="+mj-ea"/>
              </a:rPr>
              <a:t>》</a:t>
            </a:r>
            <a:r>
              <a:rPr lang="zh-CN" altLang="en-US" sz="2400" dirty="0">
                <a:latin typeface="+mj-ea"/>
                <a:ea typeface="+mj-ea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（写酒宴散，众人归的情景。）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2225" y="938843"/>
            <a:ext cx="306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分析第一段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787" y="1169675"/>
            <a:ext cx="12063213" cy="58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 用</a:t>
            </a:r>
            <a:r>
              <a:rPr lang="zh-CN" altLang="en-US" sz="2400" dirty="0">
                <a:latin typeface="+mj-ea"/>
                <a:ea typeface="+mj-ea"/>
              </a:rPr>
              <a:t>自己的话说出醉翁亭的详细</a:t>
            </a:r>
            <a:r>
              <a:rPr lang="zh-CN" altLang="en-US" sz="2400" dirty="0" smtClean="0">
                <a:latin typeface="+mj-ea"/>
                <a:ea typeface="+mj-ea"/>
              </a:rPr>
              <a:t>地理位置。文章是按照怎样的顺序来介绍的？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（</a:t>
            </a:r>
            <a:r>
              <a:rPr lang="en-US" altLang="zh-CN" sz="2400" dirty="0">
                <a:latin typeface="+mj-ea"/>
                <a:ea typeface="+mj-ea"/>
              </a:rPr>
              <a:t>1</a:t>
            </a:r>
            <a:r>
              <a:rPr lang="zh-CN" altLang="en-US" sz="2400" dirty="0">
                <a:latin typeface="+mj-ea"/>
                <a:ea typeface="+mj-ea"/>
              </a:rPr>
              <a:t>）滁州城的西南方有琅琊山</a:t>
            </a:r>
            <a:r>
              <a:rPr lang="zh-CN" altLang="en-US" sz="2400" dirty="0" smtClean="0">
                <a:latin typeface="+mj-ea"/>
                <a:ea typeface="+mj-ea"/>
              </a:rPr>
              <a:t>；（</a:t>
            </a:r>
            <a:r>
              <a:rPr lang="en-US" altLang="zh-CN" sz="2400" dirty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）沿着山走六七里有酿泉；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（</a:t>
            </a:r>
            <a:r>
              <a:rPr lang="en-US" altLang="zh-CN" sz="2400" dirty="0">
                <a:latin typeface="+mj-ea"/>
                <a:ea typeface="+mj-ea"/>
              </a:rPr>
              <a:t>3</a:t>
            </a:r>
            <a:r>
              <a:rPr lang="zh-CN" altLang="en-US" sz="2400" dirty="0">
                <a:latin typeface="+mj-ea"/>
                <a:ea typeface="+mj-ea"/>
              </a:rPr>
              <a:t>）再顺着回环的山走，有在高处对着酿泉的亭子。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     这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段由远而近，从面到点写出醉翁亭的位置环境。先写滁州四面环山，再写西南诸峰中的琅琊山，接着写琅琊山中的酿泉，最后写建在酿泉边上的醉翁亭。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+mj-ea"/>
                <a:ea typeface="+mj-ea"/>
              </a:rPr>
              <a:t>2.</a:t>
            </a:r>
            <a:r>
              <a:rPr lang="zh-CN" altLang="en-US" sz="2400" dirty="0" smtClean="0">
                <a:latin typeface="+mj-ea"/>
                <a:ea typeface="+mj-ea"/>
              </a:rPr>
              <a:t>醉翁亭和醉翁的得名缘由分别是怎样的？（用文中句子回答）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      醉翁亭得名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缘由：太守自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谓。醉翁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得名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缘由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太守与客来饮于此，饮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少辄醉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，而年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又最高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，故自号曰自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号醉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翁也。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3.</a:t>
            </a:r>
            <a:r>
              <a:rPr lang="zh-CN" altLang="en-US" sz="2400" dirty="0" smtClean="0">
                <a:latin typeface="+mj-ea"/>
                <a:ea typeface="+mj-ea"/>
              </a:rPr>
              <a:t> </a:t>
            </a:r>
            <a:r>
              <a:rPr lang="zh-CN" altLang="en-US" sz="2400" dirty="0">
                <a:latin typeface="+mj-ea"/>
                <a:ea typeface="+mj-ea"/>
              </a:rPr>
              <a:t>“醉翁”二</a:t>
            </a:r>
            <a:r>
              <a:rPr lang="zh-CN" altLang="en-US" sz="2400" dirty="0" smtClean="0">
                <a:latin typeface="+mj-ea"/>
                <a:ea typeface="+mj-ea"/>
              </a:rPr>
              <a:t>字有何深意</a:t>
            </a:r>
            <a:r>
              <a:rPr lang="zh-CN" altLang="en-US" sz="2400" dirty="0">
                <a:latin typeface="+mj-ea"/>
                <a:ea typeface="+mj-ea"/>
              </a:rPr>
              <a:t>。 （用文中句子回答</a:t>
            </a:r>
            <a:r>
              <a:rPr lang="zh-CN" altLang="en-US" sz="2400" dirty="0" smtClean="0">
                <a:latin typeface="+mj-ea"/>
                <a:ea typeface="+mj-ea"/>
              </a:rPr>
              <a:t>）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醉翁之意不在酒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，在乎山水之间也。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332" y="116856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srgbClr val="FF0000"/>
                </a:solidFill>
              </a:rPr>
              <a:t>分析</a:t>
            </a:r>
            <a:r>
              <a:rPr lang="zh-CN" altLang="en-US" sz="2800" dirty="0" smtClean="0">
                <a:solidFill>
                  <a:srgbClr val="FF0000"/>
                </a:solidFill>
              </a:rPr>
              <a:t>第二段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2845" y="1691784"/>
            <a:ext cx="896631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 本段描写</a:t>
            </a:r>
            <a:r>
              <a:rPr lang="zh-CN" altLang="en-US" sz="2400" dirty="0">
                <a:latin typeface="+mj-ea"/>
                <a:ea typeface="+mj-ea"/>
              </a:rPr>
              <a:t>的是什么景，抒发的是什么情？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   景——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   </a:t>
            </a:r>
            <a:r>
              <a:rPr lang="zh-CN" altLang="en-US" sz="2400" dirty="0" smtClean="0">
                <a:latin typeface="+mj-ea"/>
                <a:ea typeface="+mj-ea"/>
              </a:rPr>
              <a:t>写</a:t>
            </a:r>
            <a:r>
              <a:rPr lang="zh-CN" altLang="en-US" sz="2400" dirty="0">
                <a:latin typeface="+mj-ea"/>
                <a:ea typeface="+mj-ea"/>
              </a:rPr>
              <a:t>朝暮之景：  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   写四时之景：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   </a:t>
            </a:r>
            <a:r>
              <a:rPr lang="zh-CN" altLang="en-US" sz="2400" dirty="0" smtClean="0">
                <a:latin typeface="+mj-ea"/>
                <a:ea typeface="+mj-ea"/>
              </a:rPr>
              <a:t>情</a:t>
            </a:r>
            <a:r>
              <a:rPr lang="zh-CN" altLang="en-US" sz="2400" dirty="0">
                <a:latin typeface="+mj-ea"/>
                <a:ea typeface="+mj-ea"/>
              </a:rPr>
              <a:t>——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3.</a:t>
            </a:r>
            <a:r>
              <a:rPr lang="zh-CN" altLang="en-US" sz="2400" dirty="0">
                <a:latin typeface="+mj-ea"/>
                <a:ea typeface="+mj-ea"/>
              </a:rPr>
              <a:t>此段运用了哪些表达方式？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描写 、抒情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4.</a:t>
            </a:r>
            <a:r>
              <a:rPr lang="zh-CN" altLang="en-US" sz="2400" dirty="0" smtClean="0">
                <a:latin typeface="+mj-ea"/>
                <a:ea typeface="+mj-ea"/>
              </a:rPr>
              <a:t>想一想</a:t>
            </a:r>
            <a:r>
              <a:rPr lang="zh-CN" altLang="en-US" sz="2400" dirty="0">
                <a:latin typeface="+mj-ea"/>
                <a:ea typeface="+mj-ea"/>
              </a:rPr>
              <a:t>：第二段和第一段有什么关系</a:t>
            </a:r>
            <a:r>
              <a:rPr lang="zh-CN" altLang="en-US" sz="2400" dirty="0" smtClean="0">
                <a:latin typeface="+mj-ea"/>
                <a:ea typeface="+mj-ea"/>
              </a:rPr>
              <a:t>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第二段是第一段“山水之乐”的具体化。</a:t>
            </a:r>
            <a:endParaRPr lang="zh-CN" alt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22293" y="2367467"/>
            <a:ext cx="3840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写醉翁亭周围的秀丽景色。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98770" y="2954385"/>
            <a:ext cx="326243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山间朝暮，晦明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变化。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785738" y="3504370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春花，夏木，秋霜，冬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景。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04980" y="4050958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欣赏山水的无穷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乐趣。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9" name="Picture 8" descr="深秀湖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26" y="1588653"/>
            <a:ext cx="2363254" cy="17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夏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90" y="1588653"/>
            <a:ext cx="2346261" cy="168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秋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87" y="3718005"/>
            <a:ext cx="2314072" cy="18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野芳园小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5" y="3718005"/>
            <a:ext cx="2175610" cy="175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176000" y="5777460"/>
            <a:ext cx="7985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2800" b="1" dirty="0">
                <a:solidFill>
                  <a:srgbClr val="006699"/>
                </a:solidFill>
                <a:latin typeface="Times New Roman" panose="02020603050405020304" pitchFamily="18" charset="0"/>
              </a:rPr>
              <a:t>                        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四时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之景不同，而乐亦无穷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06535" y="139339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srgbClr val="FF0000"/>
                </a:solidFill>
              </a:rPr>
              <a:t>分析</a:t>
            </a:r>
            <a:r>
              <a:rPr lang="zh-CN" altLang="en-US" sz="2800" dirty="0" smtClean="0">
                <a:solidFill>
                  <a:srgbClr val="FF0000"/>
                </a:solidFill>
              </a:rPr>
              <a:t>第三段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图片 1" descr="20130407-61419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89" y="4267900"/>
            <a:ext cx="2317257" cy="22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66468" y="2196029"/>
            <a:ext cx="6040192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1.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第三段共有四句话，若每一句话为一幅图时，请给每幅画起一个小标题。</a:t>
            </a:r>
            <a:endParaRPr lang="en-US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滁人游图；太守宴图；众宾欢图；太守醉图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2.</a:t>
            </a:r>
            <a:r>
              <a:rPr lang="zh-CN" altLang="en-US" sz="2400" dirty="0" smtClean="0">
                <a:latin typeface="+mj-ea"/>
                <a:ea typeface="+mj-ea"/>
              </a:rPr>
              <a:t>本作者</a:t>
            </a:r>
            <a:r>
              <a:rPr lang="zh-CN" altLang="en-US" sz="2400" dirty="0">
                <a:latin typeface="+mj-ea"/>
                <a:ea typeface="+mj-ea"/>
              </a:rPr>
              <a:t>写了</a:t>
            </a:r>
            <a:r>
              <a:rPr lang="zh-CN" altLang="en-US" sz="2400" dirty="0" smtClean="0">
                <a:latin typeface="+mj-ea"/>
                <a:ea typeface="+mj-ea"/>
              </a:rPr>
              <a:t>哪些人</a:t>
            </a:r>
            <a:r>
              <a:rPr lang="zh-CN" altLang="en-US" sz="2400" dirty="0">
                <a:latin typeface="+mj-ea"/>
                <a:ea typeface="+mj-ea"/>
              </a:rPr>
              <a:t>的乐？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滁人游山之乐；众宾宴饮之乐；太守宴醉之乐。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Picture 12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4" y="1393399"/>
            <a:ext cx="2520941" cy="252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图片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33" y="1393400"/>
            <a:ext cx="2479381" cy="252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47" y="4267900"/>
            <a:ext cx="2651787" cy="22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4850" y="1587067"/>
            <a:ext cx="1133340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+mj-ea"/>
                <a:ea typeface="+mj-ea"/>
              </a:rPr>
              <a:t>3.</a:t>
            </a:r>
            <a:r>
              <a:rPr lang="zh-CN" altLang="en-US" sz="2400" dirty="0">
                <a:latin typeface="+mj-ea"/>
                <a:ea typeface="+mj-ea"/>
              </a:rPr>
              <a:t>作者为什么要写滁人游山之乐和众宾宴饮之乐？在写宴饮之乐时，为何重点写宾客之乐？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滁人游山之乐反映出百姓安居之乐；众宾宴饮之乐表现了太守与下属关系融洽，政通人和之乐。以上两方面都暗寓了太守“与民同乐”，与吏民同乐，由乐而醉。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4.</a:t>
            </a:r>
            <a:r>
              <a:rPr lang="zh-CN" altLang="en-US" sz="2400" dirty="0" smtClean="0">
                <a:latin typeface="+mj-ea"/>
                <a:ea typeface="+mj-ea"/>
              </a:rPr>
              <a:t> “太守醉”除了喝酒，更是因何而醉？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主要指被美丽的山间景色和百姓安定富足的生活所陶醉。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zh-CN" altLang="en-US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37" y="4190879"/>
            <a:ext cx="3127143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课导入</a:t>
            </a:r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340" y="4374270"/>
            <a:ext cx="3278187" cy="2071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85611" y="1716794"/>
            <a:ext cx="10251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       </a:t>
            </a:r>
            <a:r>
              <a:rPr lang="zh-CN" altLang="zh-CN" sz="2400" dirty="0" smtClean="0">
                <a:latin typeface="+mj-ea"/>
                <a:ea typeface="+mj-ea"/>
              </a:rPr>
              <a:t>人们</a:t>
            </a:r>
            <a:r>
              <a:rPr lang="zh-CN" altLang="zh-CN" sz="2400" dirty="0">
                <a:latin typeface="+mj-ea"/>
                <a:ea typeface="+mj-ea"/>
              </a:rPr>
              <a:t>经常把欧阳修的《醉翁亭记》与范仲淹的《岳阳楼记》两篇名文相提并论，不仅因为它们同一时期，同样伟大的文学家的作品，更主要都表达了两位大家不同凡响的思想境界。在我们刚学的《岳阳楼记》中作者直抒情怀</a:t>
            </a:r>
            <a:r>
              <a:rPr lang="en-US" altLang="zh-CN" sz="2400" dirty="0">
                <a:latin typeface="+mj-ea"/>
                <a:ea typeface="+mj-ea"/>
              </a:rPr>
              <a:t>“</a:t>
            </a:r>
            <a:r>
              <a:rPr lang="zh-CN" altLang="zh-CN" sz="2400" dirty="0">
                <a:latin typeface="+mj-ea"/>
                <a:ea typeface="+mj-ea"/>
              </a:rPr>
              <a:t>先天下之忧而忧而忧，后天下之乐而乐</a:t>
            </a:r>
            <a:r>
              <a:rPr lang="en-US" altLang="zh-CN" sz="2400" dirty="0">
                <a:latin typeface="+mj-ea"/>
                <a:ea typeface="+mj-ea"/>
              </a:rPr>
              <a:t>”</a:t>
            </a:r>
            <a:r>
              <a:rPr lang="zh-CN" altLang="zh-CN" sz="2400" dirty="0">
                <a:latin typeface="+mj-ea"/>
                <a:ea typeface="+mj-ea"/>
              </a:rPr>
              <a:t>，而在本文中作者要表现怎样的情怀呢</a:t>
            </a:r>
            <a:r>
              <a:rPr lang="en-US" altLang="zh-CN" sz="2400" dirty="0">
                <a:latin typeface="+mj-ea"/>
                <a:ea typeface="+mj-ea"/>
              </a:rPr>
              <a:t>?</a:t>
            </a:r>
            <a:r>
              <a:rPr lang="zh-CN" altLang="zh-CN" sz="2400" dirty="0">
                <a:latin typeface="+mj-ea"/>
                <a:ea typeface="+mj-ea"/>
              </a:rPr>
              <a:t>又是通过什么样的方式表达的呢</a:t>
            </a:r>
            <a:r>
              <a:rPr lang="en-US" altLang="zh-CN" sz="2400" dirty="0">
                <a:latin typeface="+mj-ea"/>
                <a:ea typeface="+mj-ea"/>
              </a:rPr>
              <a:t>?</a:t>
            </a:r>
            <a:endParaRPr lang="zh-CN" altLang="zh-CN" sz="2400" dirty="0">
              <a:latin typeface="+mj-ea"/>
              <a:ea typeface="+mj-ea"/>
            </a:endParaRPr>
          </a:p>
          <a:p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8889" y="117434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srgbClr val="FF0000"/>
                </a:solidFill>
              </a:rPr>
              <a:t>分析</a:t>
            </a:r>
            <a:r>
              <a:rPr lang="zh-CN" altLang="en-US" sz="2800" dirty="0" smtClean="0">
                <a:solidFill>
                  <a:srgbClr val="FF0000"/>
                </a:solidFill>
              </a:rPr>
              <a:t>第四段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6519" y="1697565"/>
            <a:ext cx="11204619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本段是如何</a:t>
            </a:r>
            <a:r>
              <a:rPr lang="zh-CN" altLang="en-US" sz="2400" dirty="0">
                <a:latin typeface="+mj-ea"/>
                <a:ea typeface="+mj-ea"/>
              </a:rPr>
              <a:t>衬托太守之乐的？</a:t>
            </a:r>
            <a:endParaRPr lang="zh-CN" altLang="en-US" sz="24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  <a:sym typeface="+mn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然而禽鸟知山林之乐，而不知人之乐；人知从太守游而乐，而不知太守之乐其乐也。</a:t>
            </a:r>
            <a:r>
              <a:rPr lang="zh-CN" altLang="en-US" sz="2400" dirty="0" smtClean="0">
                <a:latin typeface="+mj-ea"/>
                <a:ea typeface="+mj-ea"/>
              </a:rPr>
              <a:t>”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作者以禽鸟之乐衬托游人之乐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又以游人之乐衬托太守之乐。作者既为滁州的山水美景而乐，又为滁州百姓的丰衣足食而乐。作者运用层层烘托的表现手法，来展示了自己复杂的内心情感和志趣追求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2.</a:t>
            </a:r>
            <a:r>
              <a:rPr lang="zh-CN" altLang="en-US" sz="2400" dirty="0" smtClean="0">
                <a:latin typeface="+mj-ea"/>
                <a:ea typeface="+mj-ea"/>
              </a:rPr>
              <a:t>如何理解“醉能同其乐，醒能述以文者，太守也。”一句话？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这句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话既表达了作者与民同乐的情怀，也有醉后能以文记乐的得意。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CN" dirty="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70035" y="11324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739" y="1278158"/>
            <a:ext cx="1174982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1"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  <a:sym typeface="+mn-ea"/>
              </a:rPr>
              <a:t>1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、</a:t>
            </a:r>
            <a:r>
              <a:rPr lang="zh-CN" altLang="en-US" sz="2400" dirty="0">
                <a:latin typeface="+mj-ea"/>
                <a:ea typeface="+mj-ea"/>
                <a:sym typeface="+mn-ea"/>
              </a:rPr>
              <a:t>贯穿全文的线索是什么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？</a:t>
            </a:r>
            <a:endParaRPr lang="en-US" altLang="zh-CN" sz="2400" dirty="0" smtClean="0">
              <a:latin typeface="+mj-ea"/>
              <a:ea typeface="+mj-ea"/>
              <a:sym typeface="+mn-ea"/>
            </a:endParaRPr>
          </a:p>
          <a:p>
            <a:pPr latinLnBrk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乐”是贯穿全文的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主线。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2</a:t>
            </a:r>
            <a:r>
              <a:rPr lang="en-US" altLang="zh-CN" sz="2400" dirty="0" smtClean="0">
                <a:latin typeface="+mj-ea"/>
                <a:ea typeface="+mj-ea"/>
              </a:rPr>
              <a:t>. </a:t>
            </a:r>
            <a:r>
              <a:rPr lang="en-US" altLang="zh-CN" sz="2400" dirty="0" err="1" smtClean="0">
                <a:latin typeface="+mj-ea"/>
                <a:ea typeface="+mj-ea"/>
              </a:rPr>
              <a:t>画出</a:t>
            </a:r>
            <a:r>
              <a:rPr lang="zh-CN" altLang="en-US" sz="2400" dirty="0" smtClean="0">
                <a:latin typeface="+mj-ea"/>
                <a:ea typeface="+mj-ea"/>
              </a:rPr>
              <a:t>文中</a:t>
            </a:r>
            <a:r>
              <a:rPr lang="en-US" altLang="zh-CN" sz="2400" dirty="0" err="1" smtClean="0">
                <a:latin typeface="+mj-ea"/>
                <a:ea typeface="+mj-ea"/>
              </a:rPr>
              <a:t>含有</a:t>
            </a:r>
            <a:r>
              <a:rPr lang="en-US" altLang="zh-CN" sz="2400" dirty="0" err="1">
                <a:latin typeface="+mj-ea"/>
                <a:ea typeface="+mj-ea"/>
              </a:rPr>
              <a:t>“乐”字的句子</a:t>
            </a:r>
            <a:r>
              <a:rPr lang="zh-CN" altLang="en-US" sz="2400" dirty="0" smtClean="0">
                <a:latin typeface="+mj-ea"/>
                <a:ea typeface="+mj-ea"/>
              </a:rPr>
              <a:t>，并概括一下有哪些</a:t>
            </a:r>
            <a:r>
              <a:rPr lang="en-US" altLang="zh-CN" sz="2400" dirty="0" smtClean="0">
                <a:latin typeface="+mj-ea"/>
                <a:ea typeface="+mj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乐</a:t>
            </a:r>
            <a:r>
              <a:rPr lang="en-US" altLang="zh-CN" sz="2400" dirty="0" smtClean="0">
                <a:latin typeface="+mj-ea"/>
                <a:ea typeface="+mj-ea"/>
              </a:rPr>
              <a:t>”</a:t>
            </a:r>
            <a:r>
              <a:rPr lang="zh-CN" altLang="en-US" sz="2400" dirty="0" smtClean="0">
                <a:latin typeface="+mj-ea"/>
                <a:ea typeface="+mj-ea"/>
              </a:rPr>
              <a:t>？最重要的是哪种“乐”？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FF0000"/>
                </a:solidFill>
                <a:latin typeface="+mj-ea"/>
              </a:rPr>
              <a:t>含有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</a:rPr>
              <a:t>“乐”字的句子</a:t>
            </a:r>
            <a:r>
              <a:rPr lang="en-US" altLang="zh-CN" sz="2400" dirty="0">
                <a:solidFill>
                  <a:srgbClr val="FF0000"/>
                </a:solidFill>
                <a:latin typeface="+mj-ea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</a:rPr>
              <a:t>：</a:t>
            </a:r>
            <a:r>
              <a:rPr lang="zh-CN" altLang="en-US" sz="2400" dirty="0" smtClean="0">
                <a:latin typeface="+mj-ea"/>
                <a:ea typeface="+mj-ea"/>
              </a:rPr>
              <a:t>（</a:t>
            </a:r>
            <a:r>
              <a:rPr lang="en-US" altLang="zh-CN" sz="2400" dirty="0">
                <a:latin typeface="+mj-ea"/>
                <a:ea typeface="+mj-ea"/>
              </a:rPr>
              <a:t>1</a:t>
            </a:r>
            <a:r>
              <a:rPr lang="zh-CN" altLang="en-US" sz="2400" dirty="0">
                <a:latin typeface="+mj-ea"/>
                <a:ea typeface="+mj-ea"/>
              </a:rPr>
              <a:t>）山水之乐，得之心而寓之酒也</a:t>
            </a:r>
            <a:r>
              <a:rPr lang="zh-CN" altLang="en-US" sz="2400" dirty="0" smtClean="0">
                <a:latin typeface="+mj-ea"/>
                <a:ea typeface="+mj-ea"/>
              </a:rPr>
              <a:t>。（</a:t>
            </a:r>
            <a:r>
              <a:rPr lang="en-US" altLang="zh-CN" sz="2400" dirty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）朝而往，暮而归，四时之景不同，而乐亦无穷也</a:t>
            </a:r>
            <a:r>
              <a:rPr lang="zh-CN" altLang="en-US" sz="2400" dirty="0" smtClean="0">
                <a:latin typeface="+mj-ea"/>
                <a:ea typeface="+mj-ea"/>
              </a:rPr>
              <a:t>。（</a:t>
            </a:r>
            <a:r>
              <a:rPr lang="en-US" altLang="zh-CN" sz="2400" dirty="0">
                <a:latin typeface="+mj-ea"/>
                <a:ea typeface="+mj-ea"/>
              </a:rPr>
              <a:t>3</a:t>
            </a:r>
            <a:r>
              <a:rPr lang="zh-CN" altLang="en-US" sz="2400" dirty="0">
                <a:latin typeface="+mj-ea"/>
                <a:ea typeface="+mj-ea"/>
              </a:rPr>
              <a:t>）宴酣之乐，非丝非竹，射者中，弈者胜，觥筹交错，起坐而喧哗者，众宾欢也</a:t>
            </a:r>
            <a:r>
              <a:rPr lang="zh-CN" altLang="en-US" sz="2400" dirty="0" smtClean="0">
                <a:latin typeface="+mj-ea"/>
                <a:ea typeface="+mj-ea"/>
              </a:rPr>
              <a:t>。（</a:t>
            </a:r>
            <a:r>
              <a:rPr lang="en-US" altLang="zh-CN" sz="2400" dirty="0">
                <a:latin typeface="+mj-ea"/>
                <a:ea typeface="+mj-ea"/>
              </a:rPr>
              <a:t>4</a:t>
            </a:r>
            <a:r>
              <a:rPr lang="zh-CN" altLang="en-US" sz="2400" dirty="0">
                <a:latin typeface="+mj-ea"/>
                <a:ea typeface="+mj-ea"/>
              </a:rPr>
              <a:t>）树林阴翳，鸣声上下，游人去而禽鸟乐也</a:t>
            </a:r>
            <a:r>
              <a:rPr lang="zh-CN" altLang="en-US" sz="2400" dirty="0" smtClean="0">
                <a:latin typeface="+mj-ea"/>
                <a:ea typeface="+mj-ea"/>
              </a:rPr>
              <a:t>。然而</a:t>
            </a:r>
            <a:r>
              <a:rPr lang="zh-CN" altLang="en-US" sz="2400" dirty="0">
                <a:latin typeface="+mj-ea"/>
                <a:ea typeface="+mj-ea"/>
              </a:rPr>
              <a:t>禽鸟知山林之乐，而不知人之乐；人知从太守游而乐，而不知太守之乐其乐也</a:t>
            </a:r>
            <a:r>
              <a:rPr lang="zh-CN" altLang="en-US" sz="2400" dirty="0" smtClean="0">
                <a:latin typeface="+mj-ea"/>
                <a:ea typeface="+mj-ea"/>
              </a:rPr>
              <a:t>。（</a:t>
            </a:r>
            <a:r>
              <a:rPr lang="en-US" altLang="zh-CN" sz="2400" dirty="0">
                <a:latin typeface="+mj-ea"/>
                <a:ea typeface="+mj-ea"/>
              </a:rPr>
              <a:t>5</a:t>
            </a:r>
            <a:r>
              <a:rPr lang="zh-CN" altLang="en-US" sz="2400" dirty="0">
                <a:latin typeface="+mj-ea"/>
                <a:ea typeface="+mj-ea"/>
              </a:rPr>
              <a:t>）醉能同其乐，醒能述以文者，太守也。</a:t>
            </a:r>
            <a:endParaRPr lang="zh-CN" altLang="en-US" sz="2400" dirty="0"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乐：山水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之乐；宴酣之乐；禽鸟之乐；游人之乐；太守之乐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</a:rPr>
              <a:t>最重要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</a:rPr>
              <a:t>的：太守</a:t>
            </a:r>
            <a:r>
              <a:rPr lang="zh-CN" altLang="en-US" sz="2400" dirty="0">
                <a:solidFill>
                  <a:srgbClr val="FF0000"/>
                </a:solidFill>
                <a:latin typeface="+mj-ea"/>
              </a:rPr>
              <a:t>之乐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latinLnBrk="1"/>
            <a:endParaRPr lang="zh-CN" altLang="en-US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latinLnBrk="1"/>
            <a:endParaRPr lang="en-US" altLang="zh-CN" sz="3600" b="1" dirty="0" smtClean="0">
              <a:ea typeface="黑体" panose="02010609060101010101" pitchFamily="49" charset="-122"/>
              <a:sym typeface="+mn-ea"/>
            </a:endParaRPr>
          </a:p>
          <a:p>
            <a:pPr algn="l" latinLnBrk="1"/>
            <a:endParaRPr lang="zh-CN" altLang="en-US" sz="36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4428" y="1463933"/>
            <a:ext cx="6035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结合全文内容回答，太守是为什么而醉？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270456" y="1877199"/>
            <a:ext cx="11745533" cy="497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6000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景而醉。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段作者利用空间的变幻的手法，移步换景，由远及近，为我们描绘了一幅幅山水特写。可归纳为：群山环绕图→琅琊秀色图→酿泉流水图→溪亭展翅图。第</a:t>
            </a:r>
            <a:r>
              <a:rPr lang="en-US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段写山山水水，花草树木，都蕴涵着作者深深的情怀，因而作者感叹：“醉翁之意不在酒，在乎山水之间也。山水之乐，得之心而寓之酒也。”这句话把景与情直接联系了起来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为人而醉。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滁人游，前呼后应，扶老携幼，自由自在，热闹非凡；太守宴，溪深鱼肥，泉香酒冽，美味佳肴，应有尽有；众宾欢，投壶下棋，觥筹交错，说说笑笑，无拘无束；太守醉，作为太守，见此其乐融融的景象，自然酒不醉人而人自醉了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endParaRPr lang="en-US" altLang="zh-CN" sz="2400" dirty="0">
              <a:solidFill>
                <a:srgbClr val="C000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 txBox="1">
            <a:spLocks noChangeArrowheads="1"/>
          </p:cNvSpPr>
          <p:nvPr/>
        </p:nvSpPr>
        <p:spPr>
          <a:xfrm>
            <a:off x="757439" y="2018810"/>
            <a:ext cx="1062748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    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为情而醉。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“然而禽鸟知山林之乐，而不知人之乐；人知从太守游而乐，而不知太守之乐其乐也”一句中分析了不同层次的乐，鸟乐是本能享受山水之乐。宾客的乐是随从太守而乐，境界不高。只有乐其乐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与民同乐才是最高层次的乐。进而点明太守不仅乐于山水。更重要的是在于与民同乐这一文章主旨。也含蓄地表明了作者的政治理想和抱负。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 smtClean="0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三、归纳小结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5545" y="1828165"/>
            <a:ext cx="977011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latin typeface="+mj-ea"/>
                <a:ea typeface="+mj-ea"/>
              </a:rPr>
              <a:t>这篇游记写于欧阳修到滁州任上的第二年，描写了滁州一带自然景物的幽深秀美，滁州百姓和平宁静的生活，特别是作者在山林中游赏宴饮的乐趣。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表现了作者寄情山水，随遇而安、与民同乐的旷达情怀。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9425" y="3876541"/>
            <a:ext cx="6478071" cy="273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7126" y="1657233"/>
            <a:ext cx="10315978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出自</a:t>
            </a:r>
            <a:r>
              <a:rPr lang="zh-CN" altLang="en-US" sz="2400" dirty="0">
                <a:latin typeface="+mj-ea"/>
                <a:ea typeface="+mj-ea"/>
              </a:rPr>
              <a:t>本文的</a:t>
            </a:r>
            <a:r>
              <a:rPr lang="zh-CN" altLang="en-US" sz="2400" dirty="0" smtClean="0">
                <a:latin typeface="+mj-ea"/>
                <a:ea typeface="+mj-ea"/>
              </a:rPr>
              <a:t>成语有哪些？并理解其意义。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醉翁之意不在酒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kumimoji="1"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醉翁的兴趣并不在于喝酒。形容人别有意图，言在此而意在彼。</a:t>
            </a:r>
            <a:endParaRPr kumimoji="1"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峰回路转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①指山势曲折，道路随之迂回。②今常喻事情经历曲折后，出现新的转机。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水落石出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本指水位下降后石头显露出来。后用以比喻事物真相完全显露。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觥筹交错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酒器和酒筹交互错杂。形容宴饮尽欢。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TW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TW" altLang="en-US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TW" altLang="en-US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Arial Black" panose="020B0A04020102020204" pitchFamily="34" charset="0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0106" y="1994669"/>
            <a:ext cx="107118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本文写景是按照什么顺序写的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?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结合内容进行说明。</a:t>
            </a:r>
            <a:endParaRPr lang="zh-CN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①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写亭的环境：从远到近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②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写山间之朝暮：从早到晚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③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写山间之四时：从春到冬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④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写宴饮场面：从外到内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7679" y="1225689"/>
            <a:ext cx="11479369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+mj-ea"/>
                <a:ea typeface="+mj-ea"/>
              </a:rPr>
              <a:t>3.如何理解太守的</a:t>
            </a:r>
            <a:r>
              <a:rPr lang="en-US" altLang="en-US" sz="2400" dirty="0">
                <a:latin typeface="+mj-ea"/>
                <a:ea typeface="+mj-ea"/>
              </a:rPr>
              <a:t>“醉”与“</a:t>
            </a:r>
            <a:r>
              <a:rPr lang="en-US" altLang="en-US" sz="2400" dirty="0" smtClean="0">
                <a:latin typeface="+mj-ea"/>
                <a:ea typeface="+mj-ea"/>
              </a:rPr>
              <a:t>乐</a:t>
            </a:r>
            <a:r>
              <a:rPr lang="zh-CN" altLang="en-US" sz="2400" dirty="0" smtClean="0">
                <a:latin typeface="+mj-ea"/>
                <a:ea typeface="+mj-ea"/>
              </a:rPr>
              <a:t>的关系？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“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醉”与“乐”是统一的：“醉”是表象，“乐”是实质，“乐”是贯穿全文的线索。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  文章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在表露出与民同乐、随遇而安的旷达情怀的同时，也隐含着他的一丝失落、一丝无奈，寄情山水既是作者真意也是为了排遣人生的失意，但欧阳修却没有沉沦，依然表现出一种积极的人生观。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+mj-ea"/>
                <a:ea typeface="+mj-ea"/>
              </a:rPr>
              <a:t>4.如何理解</a:t>
            </a:r>
            <a:r>
              <a:rPr lang="en-US" altLang="en-US" sz="2400" dirty="0">
                <a:latin typeface="+mj-ea"/>
                <a:ea typeface="+mj-ea"/>
              </a:rPr>
              <a:t>“醉翁之意不在酒，在乎山水之间也</a:t>
            </a:r>
            <a:r>
              <a:rPr lang="en-US" altLang="en-US" sz="2400" dirty="0" smtClean="0">
                <a:latin typeface="+mj-ea"/>
                <a:ea typeface="+mj-ea"/>
              </a:rPr>
              <a:t>”</a:t>
            </a:r>
            <a:r>
              <a:rPr lang="zh-CN" altLang="en-US" sz="2400" dirty="0" smtClean="0">
                <a:latin typeface="+mj-ea"/>
                <a:ea typeface="+mj-ea"/>
              </a:rPr>
              <a:t>一句话？</a:t>
            </a:r>
            <a:endParaRPr lang="zh-CN" altLang="en-US" sz="24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“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醉翁之意不在酒，在乎山水之间也”，作者纵情美景，醉意山水，这是作者的真意。滁州百姓兴高采烈出游，生活安定富足，太守为此而乐。醉翁之意，本质在于与民同乐，这也正是他的政治理想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6064" y="4253256"/>
            <a:ext cx="117197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译文：欧阳修</a:t>
            </a:r>
            <a:r>
              <a:rPr lang="zh-CN" altLang="en-US" sz="2400" dirty="0">
                <a:solidFill>
                  <a:srgbClr val="FF0000"/>
                </a:solidFill>
              </a:rPr>
              <a:t>先生四岁时父亲就去世了，家境贫寒，没有钱供他读书。他的妈妈用芦苇秆在沙地上写画，教给他写字。还教给他诵读许多古人的篇章。到他年龄大些了，家里没有书可读，便就近到读书人家去借书来读，有时接着进行抄写。就这样夜以继日、</a:t>
            </a:r>
            <a:r>
              <a:rPr lang="zh-CN" altLang="en-US" sz="2400" dirty="0" smtClean="0">
                <a:solidFill>
                  <a:srgbClr val="FF0000"/>
                </a:solidFill>
              </a:rPr>
              <a:t>废寝忘食只是</a:t>
            </a:r>
            <a:r>
              <a:rPr lang="zh-CN" altLang="en-US" sz="2400" dirty="0">
                <a:solidFill>
                  <a:srgbClr val="FF0000"/>
                </a:solidFill>
              </a:rPr>
              <a:t>致力读书。从小写的诗、赋文字，下笔就有成人的水平那样高了。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78" y="1799281"/>
            <a:ext cx="3346450" cy="24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06064" y="1314708"/>
            <a:ext cx="8281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</a:rPr>
              <a:t>                                           画</a:t>
            </a:r>
            <a:r>
              <a:rPr lang="zh-CN" altLang="en-US" sz="2400" dirty="0">
                <a:solidFill>
                  <a:srgbClr val="FF0000"/>
                </a:solidFill>
                <a:latin typeface="+mj-ea"/>
              </a:rPr>
              <a:t>荻</a:t>
            </a:r>
            <a:r>
              <a:rPr lang="en-US" altLang="zh-CN" sz="2400" dirty="0">
                <a:solidFill>
                  <a:srgbClr val="FF0000"/>
                </a:solidFill>
                <a:latin typeface="+mj-ea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</a:rPr>
              <a:t>dĺ</a:t>
            </a:r>
            <a:r>
              <a:rPr lang="en-US" altLang="zh-CN" sz="2400" dirty="0">
                <a:solidFill>
                  <a:srgbClr val="FF0000"/>
                </a:solidFill>
                <a:latin typeface="+mj-ea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+mj-ea"/>
              </a:rPr>
              <a:t>教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</a:rPr>
              <a:t>子</a:t>
            </a:r>
            <a:br>
              <a:rPr lang="zh-CN" altLang="en-US" sz="2400" dirty="0">
                <a:latin typeface="+mj-ea"/>
                <a:ea typeface="+mj-ea"/>
              </a:rPr>
            </a:br>
            <a:r>
              <a:rPr lang="zh-CN" altLang="en-US" sz="2400" dirty="0">
                <a:latin typeface="+mj-ea"/>
                <a:ea typeface="+mj-ea"/>
              </a:rPr>
              <a:t>　　欧阳公四岁而孤，家贫无资。太夫人以荻画地，教以书字。多诵古人篇章。及其稍长，而家无书读，就闾里士人家借而读之，或因而抄录。以至昼夜忘寝食，惟读书是务。自幼所作诗赋文字，下笔已如成人。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2450" y="1410355"/>
            <a:ext cx="712201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 dirty="0" smtClean="0">
                <a:latin typeface="楷体_GB2312" pitchFamily="1" charset="-122"/>
                <a:ea typeface="楷体_GB2312" pitchFamily="1" charset="-122"/>
              </a:rPr>
              <a:t>              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“六一居士”得名的由来</a:t>
            </a:r>
            <a:endParaRPr kumimoji="1"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dirty="0" smtClean="0">
                <a:latin typeface="+mj-ea"/>
                <a:ea typeface="+mj-ea"/>
              </a:rPr>
              <a:t>       欧阳修初</a:t>
            </a:r>
            <a:r>
              <a:rPr kumimoji="1" lang="zh-CN" altLang="en-US" sz="2400" dirty="0">
                <a:latin typeface="+mj-ea"/>
                <a:ea typeface="+mj-ea"/>
              </a:rPr>
              <a:t>谪滁山，自号醉翁。既老而衰且病，将退休于颍水之上，则又更号六一居士。客有问曰：“六一，何谓也？”居士曰：“吾家藏书一万卷，集录三代以来金石遗文一千卷，有琴一张，有棋一局，而常置酒一壶。”客曰：“是为五一尔，奈何？”居士曰：“以吾一翁，老于此五物之间，是岂不为六一乎？”</a:t>
            </a:r>
            <a:endParaRPr kumimoji="1"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dirty="0">
                <a:latin typeface="+mj-ea"/>
                <a:ea typeface="+mj-ea"/>
              </a:rPr>
              <a:t> </a:t>
            </a: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4" name="Picture 2" descr="欧阳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79" y="2365419"/>
            <a:ext cx="2571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850" y="1378040"/>
            <a:ext cx="116682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FF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  <a:latin typeface="楷体_GB2312" pitchFamily="1" charset="-122"/>
                <a:ea typeface="楷体_GB2312" pitchFamily="1" charset="-122"/>
              </a:rPr>
              <a:t>     </a:t>
            </a:r>
            <a:r>
              <a:rPr kumimoji="1" lang="zh-CN" altLang="en-US" sz="2400" dirty="0" smtClean="0">
                <a:latin typeface="+mj-ea"/>
                <a:ea typeface="+mj-ea"/>
              </a:rPr>
              <a:t>欧阳修</a:t>
            </a:r>
            <a:r>
              <a:rPr kumimoji="1" lang="zh-CN" altLang="en-US" sz="2400" dirty="0">
                <a:latin typeface="+mj-ea"/>
                <a:ea typeface="+mj-ea"/>
              </a:rPr>
              <a:t>（</a:t>
            </a:r>
            <a:r>
              <a:rPr kumimoji="1" lang="en-US" altLang="zh-CN" sz="2400" dirty="0">
                <a:latin typeface="+mj-ea"/>
                <a:ea typeface="+mj-ea"/>
              </a:rPr>
              <a:t>1009-1072</a:t>
            </a:r>
            <a:r>
              <a:rPr kumimoji="1" lang="zh-CN" altLang="en-US" sz="2400" dirty="0">
                <a:latin typeface="+mj-ea"/>
                <a:ea typeface="+mj-ea"/>
              </a:rPr>
              <a:t>），</a:t>
            </a:r>
            <a:r>
              <a:rPr kumimoji="1"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北宋文学家，史学家。字永叔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</a:t>
            </a:r>
            <a:r>
              <a:rPr kumimoji="1"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号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醉</a:t>
            </a:r>
            <a:r>
              <a:rPr kumimoji="1"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翁，晚年号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六一居士，</a:t>
            </a:r>
            <a:r>
              <a:rPr kumimoji="1"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江西吉水人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r>
              <a:rPr kumimoji="1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谥文忠。</a:t>
            </a:r>
            <a:r>
              <a:rPr kumimoji="1" lang="zh-CN" altLang="en-US" sz="2400" dirty="0" smtClean="0">
                <a:latin typeface="+mj-ea"/>
                <a:ea typeface="+mj-ea"/>
              </a:rPr>
              <a:t>他</a:t>
            </a:r>
            <a:r>
              <a:rPr kumimoji="1" lang="en-US" altLang="zh-CN" sz="2400" dirty="0">
                <a:latin typeface="+mj-ea"/>
                <a:ea typeface="+mj-ea"/>
              </a:rPr>
              <a:t>4</a:t>
            </a:r>
            <a:r>
              <a:rPr kumimoji="1" lang="zh-CN" altLang="en-US" sz="2400" dirty="0">
                <a:latin typeface="+mj-ea"/>
                <a:ea typeface="+mj-ea"/>
              </a:rPr>
              <a:t>岁丧父，母郑氏教他识字读书，</a:t>
            </a:r>
            <a:r>
              <a:rPr kumimoji="1" lang="en-US" altLang="zh-CN" sz="2400" dirty="0">
                <a:latin typeface="+mj-ea"/>
                <a:ea typeface="+mj-ea"/>
              </a:rPr>
              <a:t>10</a:t>
            </a:r>
            <a:r>
              <a:rPr kumimoji="1" lang="zh-CN" altLang="en-US" sz="2400" dirty="0">
                <a:latin typeface="+mj-ea"/>
                <a:ea typeface="+mj-ea"/>
              </a:rPr>
              <a:t>岁能作诗赋，</a:t>
            </a:r>
            <a:r>
              <a:rPr kumimoji="1" lang="en-US" altLang="zh-CN" sz="2400" dirty="0">
                <a:latin typeface="+mj-ea"/>
                <a:ea typeface="+mj-ea"/>
              </a:rPr>
              <a:t>21</a:t>
            </a:r>
            <a:r>
              <a:rPr kumimoji="1" lang="zh-CN" altLang="en-US" sz="2400" dirty="0">
                <a:latin typeface="+mj-ea"/>
                <a:ea typeface="+mj-ea"/>
              </a:rPr>
              <a:t>岁中进士，其后任监察御史，因为同情范仲淹遭贬斥，写信切责高若讷被贬夷陵（今湖北宜昌）令。后回朝任太子中允、龙图阁直学士等职，以后又被贬知滁州、转知扬州等。回朝后官至枢密副使、参知政事</a:t>
            </a:r>
            <a:r>
              <a:rPr kumimoji="1" lang="zh-CN" altLang="en-US" sz="2400" dirty="0" smtClean="0">
                <a:latin typeface="+mj-ea"/>
                <a:ea typeface="+mj-ea"/>
              </a:rPr>
              <a:t>。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欧阳修</a:t>
            </a:r>
            <a:r>
              <a:rPr kumimoji="1"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是北宋中叶诗文革新运动的倡导人，他大力提倡古文，批评宋初以来追求靡丽形式的文风，主张文章要“明道”“致用”，并且提拔和奖掖后进，著名的古文家三苏父子、曾巩、王安石等都出自于他的门下。</a:t>
            </a:r>
            <a:r>
              <a:rPr kumimoji="1" lang="zh-CN" altLang="en-US" sz="2400" dirty="0">
                <a:latin typeface="+mj-ea"/>
                <a:ea typeface="+mj-ea"/>
              </a:rPr>
              <a:t>著有</a:t>
            </a:r>
            <a:r>
              <a:rPr kumimoji="1" lang="en-US" altLang="zh-CN" sz="2400" dirty="0">
                <a:latin typeface="+mj-ea"/>
                <a:ea typeface="+mj-ea"/>
              </a:rPr>
              <a:t>《</a:t>
            </a:r>
            <a:r>
              <a:rPr kumimoji="1" lang="zh-CN" altLang="en-US" sz="2400" dirty="0">
                <a:latin typeface="+mj-ea"/>
                <a:ea typeface="+mj-ea"/>
              </a:rPr>
              <a:t>欧阳文忠公集</a:t>
            </a:r>
            <a:r>
              <a:rPr kumimoji="1" lang="en-US" altLang="zh-CN" sz="2400" dirty="0">
                <a:latin typeface="+mj-ea"/>
                <a:ea typeface="+mj-ea"/>
              </a:rPr>
              <a:t>》</a:t>
            </a:r>
            <a:r>
              <a:rPr kumimoji="1" lang="zh-CN" altLang="en-US" sz="2400" dirty="0">
                <a:latin typeface="+mj-ea"/>
                <a:ea typeface="+mj-ea"/>
              </a:rPr>
              <a:t>。他的散文大都内容充实，气势旺盛，具有平实自然、流畅婉转的艺术风格。另外他还和宋祁合修</a:t>
            </a:r>
            <a:r>
              <a:rPr kumimoji="1" lang="en-US" altLang="zh-CN" sz="2400" dirty="0">
                <a:latin typeface="+mj-ea"/>
                <a:ea typeface="+mj-ea"/>
              </a:rPr>
              <a:t>《</a:t>
            </a:r>
            <a:r>
              <a:rPr kumimoji="1" lang="zh-CN" altLang="en-US" sz="2400" dirty="0">
                <a:latin typeface="+mj-ea"/>
                <a:ea typeface="+mj-ea"/>
              </a:rPr>
              <a:t>新唐书</a:t>
            </a:r>
            <a:r>
              <a:rPr kumimoji="1" lang="en-US" altLang="zh-CN" sz="2400" dirty="0">
                <a:latin typeface="+mj-ea"/>
                <a:ea typeface="+mj-ea"/>
              </a:rPr>
              <a:t>》</a:t>
            </a:r>
            <a:r>
              <a:rPr kumimoji="1" lang="zh-CN" altLang="en-US" sz="2400" dirty="0">
                <a:latin typeface="+mj-ea"/>
                <a:ea typeface="+mj-ea"/>
              </a:rPr>
              <a:t>，独撰</a:t>
            </a:r>
            <a:r>
              <a:rPr kumimoji="1" lang="en-US" altLang="zh-CN" sz="2400" dirty="0">
                <a:latin typeface="+mj-ea"/>
                <a:ea typeface="+mj-ea"/>
              </a:rPr>
              <a:t>《</a:t>
            </a:r>
            <a:r>
              <a:rPr kumimoji="1" lang="zh-CN" altLang="en-US" sz="2400" dirty="0">
                <a:latin typeface="+mj-ea"/>
                <a:ea typeface="+mj-ea"/>
              </a:rPr>
              <a:t>新五代史</a:t>
            </a:r>
            <a:r>
              <a:rPr kumimoji="1" lang="en-US" altLang="zh-CN" sz="2400" dirty="0">
                <a:latin typeface="+mj-ea"/>
                <a:ea typeface="+mj-ea"/>
              </a:rPr>
              <a:t>》</a:t>
            </a:r>
            <a:r>
              <a:rPr kumimoji="1" lang="zh-CN" altLang="en-US" sz="2400" dirty="0">
                <a:latin typeface="+mj-ea"/>
                <a:ea typeface="+mj-ea"/>
              </a:rPr>
              <a:t>。 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8489" y="1891160"/>
            <a:ext cx="76500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                  蝶恋花</a:t>
            </a:r>
            <a:endParaRPr lang="zh-CN" altLang="en-US" sz="2400" dirty="0"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庭院</a:t>
            </a:r>
            <a:r>
              <a:rPr lang="zh-CN" altLang="en-US" sz="2400" dirty="0">
                <a:latin typeface="+mj-ea"/>
                <a:ea typeface="+mj-ea"/>
              </a:rPr>
              <a:t>深深深几许，杨柳堆烟，帘幕无重数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玉</a:t>
            </a:r>
            <a:r>
              <a:rPr lang="zh-CN" altLang="en-US" sz="2400" dirty="0">
                <a:latin typeface="+mj-ea"/>
                <a:ea typeface="+mj-ea"/>
              </a:rPr>
              <a:t>勒雕鞍游冶处，楼高不见章台路。</a:t>
            </a:r>
            <a:endParaRPr lang="zh-CN" altLang="en-US" sz="2400" dirty="0"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雨横风狂三月暮，门掩黄昏，无计留春住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泪眼</a:t>
            </a:r>
            <a:r>
              <a:rPr lang="zh-CN" altLang="en-US" sz="2400" dirty="0">
                <a:latin typeface="+mj-ea"/>
                <a:ea typeface="+mj-ea"/>
              </a:rPr>
              <a:t>问花花不语，乱红飞过秋千去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                   生</a:t>
            </a:r>
            <a:r>
              <a:rPr lang="zh-CN" altLang="en-US" sz="2400" dirty="0">
                <a:latin typeface="+mj-ea"/>
                <a:ea typeface="+mj-ea"/>
              </a:rPr>
              <a:t>查子</a:t>
            </a:r>
            <a:r>
              <a:rPr lang="en-US" altLang="zh-CN" sz="2400" dirty="0">
                <a:latin typeface="+mj-ea"/>
                <a:ea typeface="+mj-ea"/>
              </a:rPr>
              <a:t>.</a:t>
            </a:r>
            <a:r>
              <a:rPr lang="zh-CN" altLang="en-US" sz="2400" dirty="0">
                <a:latin typeface="+mj-ea"/>
                <a:ea typeface="+mj-ea"/>
              </a:rPr>
              <a:t>元夕 </a:t>
            </a:r>
            <a:br>
              <a:rPr lang="zh-CN" altLang="en-US" sz="2400" dirty="0">
                <a:latin typeface="+mj-ea"/>
                <a:ea typeface="+mj-ea"/>
              </a:rPr>
            </a:br>
            <a:r>
              <a:rPr lang="zh-CN" altLang="en-US" sz="2400" dirty="0">
                <a:latin typeface="+mj-ea"/>
                <a:ea typeface="+mj-ea"/>
              </a:rPr>
              <a:t>去年元夜时，花市灯如昼。月上柳梢头，人约黄昏后。 </a:t>
            </a:r>
            <a:br>
              <a:rPr lang="zh-CN" altLang="en-US" sz="2400" dirty="0">
                <a:latin typeface="+mj-ea"/>
                <a:ea typeface="+mj-ea"/>
              </a:rPr>
            </a:br>
            <a:r>
              <a:rPr lang="zh-CN" altLang="en-US" sz="2400" dirty="0">
                <a:latin typeface="+mj-ea"/>
                <a:ea typeface="+mj-ea"/>
              </a:rPr>
              <a:t>今年元夜时，月与灯依旧。不见去年人，泪满春衫袖。</a:t>
            </a:r>
            <a:endParaRPr lang="zh-CN" altLang="en-US" sz="2400" dirty="0">
              <a:latin typeface="+mj-ea"/>
              <a:ea typeface="+mj-ea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0" y="2706148"/>
            <a:ext cx="3196912" cy="31713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1381" y="1300767"/>
            <a:ext cx="35803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</a:rPr>
              <a:t>欧阳修的诗词</a:t>
            </a:r>
            <a:endParaRPr lang="zh-CN" altLang="en-US" sz="2800" dirty="0">
              <a:solidFill>
                <a:srgbClr val="FF0000"/>
              </a:solidFill>
              <a:latin typeface="+mj-ea"/>
            </a:endParaRPr>
          </a:p>
          <a:p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六、布置作业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0761" y="1746949"/>
            <a:ext cx="10573555" cy="429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2400" kern="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《醉翁亭记》是一篇极其优美的散文，秀丽多姿，富有诗情画意。请大家就课文景物描写的内容，重点诵读，并发挥想象，用优美的</a:t>
            </a:r>
            <a:r>
              <a:rPr lang="zh-CN" altLang="zh-CN" sz="2400" kern="0" dirty="0" smtClean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语言</a:t>
            </a:r>
            <a:r>
              <a:rPr lang="zh-CN" altLang="en-US" sz="2400" kern="0" dirty="0" smtClean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描绘</a:t>
            </a:r>
            <a:r>
              <a:rPr lang="zh-CN" altLang="zh-CN" sz="2400" kern="0" dirty="0" smtClean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一下</a:t>
            </a:r>
            <a:r>
              <a:rPr lang="zh-CN" altLang="zh-CN" sz="2400" kern="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。</a:t>
            </a:r>
            <a:endParaRPr lang="zh-CN" altLang="zh-CN" sz="2400" kern="100" dirty="0">
              <a:latin typeface="+mj-ea"/>
              <a:ea typeface="+mj-ea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kern="0" dirty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示例</a:t>
            </a:r>
            <a:r>
              <a:rPr lang="zh-CN" altLang="zh-CN" sz="2400" kern="0" dirty="0" smtClean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：</a:t>
            </a:r>
            <a:endParaRPr lang="en-US" altLang="zh-CN" sz="2400" kern="0" dirty="0" smtClean="0">
              <a:solidFill>
                <a:srgbClr val="FF0000"/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kern="0" dirty="0" smtClean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山水</a:t>
            </a:r>
            <a:r>
              <a:rPr lang="zh-CN" altLang="zh-CN" sz="2400" kern="0" dirty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相映之美。在作者笔下，醉翁亭的远近左右是一张山水画。</a:t>
            </a:r>
            <a:r>
              <a:rPr lang="en-US" altLang="zh-CN" sz="2400" kern="0" dirty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“</a:t>
            </a:r>
            <a:r>
              <a:rPr lang="zh-CN" altLang="zh-CN" sz="2400" kern="0" dirty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蔚然而深秀</a:t>
            </a:r>
            <a:r>
              <a:rPr lang="en-US" altLang="zh-CN" sz="2400" kern="0" dirty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”</a:t>
            </a:r>
            <a:r>
              <a:rPr lang="zh-CN" altLang="zh-CN" sz="2400" kern="0" dirty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的琅琊山，风光秀奇，迤逦连绵，苍翠欲滴，一泉环绕而过。林深路曲，泉流弯旋，有亭踞临泉上。山与泉相依，泉与亭相衬，构置成诗一般的优美境界。</a:t>
            </a:r>
            <a:endParaRPr lang="zh-CN" altLang="zh-CN" sz="2400" kern="1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ts val="2500"/>
              </a:lnSpc>
            </a:pP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65730" y="1304308"/>
            <a:ext cx="7474040" cy="5269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2400" dirty="0" smtClean="0">
                <a:latin typeface="+mn-ea"/>
              </a:rPr>
              <a:t>庆</a:t>
            </a:r>
            <a:r>
              <a:rPr lang="zh-CN" altLang="en-US" sz="2400" dirty="0">
                <a:latin typeface="+mn-ea"/>
              </a:rPr>
              <a:t>历</a:t>
            </a:r>
            <a:r>
              <a:rPr lang="en-US" altLang="zh-CN" sz="2400" dirty="0">
                <a:latin typeface="+mn-ea"/>
              </a:rPr>
              <a:t>5</a:t>
            </a:r>
            <a:r>
              <a:rPr lang="zh-CN" altLang="en-US" sz="2400" dirty="0">
                <a:latin typeface="+mn-ea"/>
              </a:rPr>
              <a:t>年（</a:t>
            </a:r>
            <a:r>
              <a:rPr lang="en-US" altLang="zh-CN" sz="2400" dirty="0">
                <a:latin typeface="+mn-ea"/>
              </a:rPr>
              <a:t>1045</a:t>
            </a:r>
            <a:r>
              <a:rPr lang="zh-CN" altLang="en-US" sz="2400" dirty="0">
                <a:latin typeface="+mn-ea"/>
              </a:rPr>
              <a:t>），欧阳修因支持范仲淹的政治改革，上疏为其辩解而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被贬</a:t>
            </a:r>
            <a:r>
              <a:rPr lang="zh-CN" altLang="en-US" sz="2400" dirty="0">
                <a:latin typeface="+mn-ea"/>
              </a:rPr>
              <a:t>为滁州太守。被贬后，他心情郁闷，经常去滁州城西南十里的琅琊山游玩，并与山寺中住持智仙和尚结为莫逆之交。</a:t>
            </a:r>
            <a:endParaRPr lang="en-US" altLang="zh-CN" sz="2400" dirty="0">
              <a:latin typeface="+mn-ea"/>
            </a:endParaRPr>
          </a:p>
          <a:p>
            <a:pPr indent="72009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+mn-ea"/>
              </a:rPr>
              <a:t>庆历六年，智仙建亭于琅琊山酿泉旁，以为游息之所。欧阳修登亭“饮少辄醉”，故给它取名为“醉翁亭”，并写下了</a:t>
            </a:r>
            <a:r>
              <a:rPr lang="en-US" altLang="zh-CN" sz="2400" dirty="0">
                <a:latin typeface="+mn-ea"/>
              </a:rPr>
              <a:t>《</a:t>
            </a:r>
            <a:r>
              <a:rPr lang="zh-CN" altLang="en-US" sz="2400" dirty="0">
                <a:latin typeface="+mn-ea"/>
              </a:rPr>
              <a:t>醉翁亭记</a:t>
            </a:r>
            <a:r>
              <a:rPr lang="en-US" altLang="zh-CN" sz="2400" dirty="0">
                <a:latin typeface="+mn-ea"/>
              </a:rPr>
              <a:t>》</a:t>
            </a:r>
            <a:r>
              <a:rPr lang="zh-CN" altLang="en-US" sz="2400" dirty="0">
                <a:latin typeface="+mn-ea"/>
              </a:rPr>
              <a:t>这篇流芳千古的美文。</a:t>
            </a:r>
            <a:endParaRPr lang="en-US" altLang="zh-CN" sz="2400" dirty="0">
              <a:latin typeface="+mn-ea"/>
            </a:endParaRPr>
          </a:p>
          <a:p>
            <a:pPr indent="72009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+mn-ea"/>
              </a:rPr>
              <a:t>欧阳修写此文时不过</a:t>
            </a:r>
            <a:r>
              <a:rPr lang="en-US" altLang="zh-CN" sz="2400" dirty="0">
                <a:latin typeface="+mn-ea"/>
              </a:rPr>
              <a:t>39</a:t>
            </a:r>
            <a:r>
              <a:rPr lang="zh-CN" altLang="en-US" sz="2400" dirty="0">
                <a:latin typeface="+mn-ea"/>
              </a:rPr>
              <a:t>岁，文中所说“年又最高”“苍颜白发”，都是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夸张的写法</a:t>
            </a:r>
            <a:r>
              <a:rPr lang="zh-CN" altLang="en-US" sz="2400" dirty="0">
                <a:latin typeface="+mn-ea"/>
              </a:rPr>
              <a:t>。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4" name="Picture 2" descr="欧阳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3" y="2245217"/>
            <a:ext cx="302347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055587" y="1444291"/>
            <a:ext cx="271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写作背景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607" y="1790322"/>
            <a:ext cx="70962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b="1" dirty="0" smtClean="0">
                <a:ea typeface="黑体" panose="02010609060101010101" pitchFamily="49" charset="-122"/>
                <a:sym typeface="+mn-ea"/>
              </a:rPr>
              <a:t>         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醉翁亭</a:t>
            </a:r>
            <a:r>
              <a:rPr lang="zh-CN" altLang="en-US" sz="2400" dirty="0">
                <a:latin typeface="+mj-ea"/>
                <a:ea typeface="+mj-ea"/>
                <a:sym typeface="+mn-ea"/>
              </a:rPr>
              <a:t>坐落于安徽省滁州市西南琅琊山麓，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与北京陶然亭、长沙爱晚亭、杭州湖心亭并称为“中国四大名亭”。</a:t>
            </a:r>
            <a:r>
              <a:rPr lang="zh-CN" altLang="en-US" sz="2400" dirty="0">
                <a:latin typeface="+mj-ea"/>
                <a:ea typeface="+mj-ea"/>
                <a:sym typeface="+mn-ea"/>
              </a:rPr>
              <a:t>醉翁亭是安徽省著名古迹之一，宋代大散文家欧阳修写的传世之作</a:t>
            </a:r>
            <a:r>
              <a:rPr lang="en-US" altLang="zh-CN" sz="2400" dirty="0">
                <a:latin typeface="+mj-ea"/>
                <a:ea typeface="+mj-ea"/>
                <a:sym typeface="+mn-ea"/>
              </a:rPr>
              <a:t>《</a:t>
            </a:r>
            <a:r>
              <a:rPr lang="zh-CN" altLang="en-US" sz="2400" dirty="0">
                <a:latin typeface="+mj-ea"/>
                <a:ea typeface="+mj-ea"/>
                <a:sym typeface="+mn-ea"/>
              </a:rPr>
              <a:t>醉翁亭记</a:t>
            </a:r>
            <a:r>
              <a:rPr lang="en-US" altLang="zh-CN" sz="2400" dirty="0">
                <a:latin typeface="+mj-ea"/>
                <a:ea typeface="+mj-ea"/>
                <a:sym typeface="+mn-ea"/>
              </a:rPr>
              <a:t>》</a:t>
            </a:r>
            <a:r>
              <a:rPr lang="zh-CN" altLang="en-US" sz="2400" dirty="0">
                <a:latin typeface="+mj-ea"/>
                <a:ea typeface="+mj-ea"/>
                <a:sym typeface="+mn-ea"/>
              </a:rPr>
              <a:t>写的就是此亭。醉翁亭小巧独特，具有江南亭台特色。它紧靠峻峭的山壁，飞檐凌空挑出。数百年来虽屡次遭劫，又屡次复建，终不为人所忘。解放后，醉翁亭列为省级重点文物保护单位，并多次整修。</a:t>
            </a:r>
            <a:endParaRPr lang="zh-CN" altLang="en-US" sz="24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4" name="Picture 3" descr="4677298_180042182944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8464" y="4061412"/>
            <a:ext cx="3270334" cy="2451119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49196" y="1252788"/>
            <a:ext cx="325160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FF0000"/>
                </a:solidFill>
              </a:rPr>
              <a:t>醉翁亭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3" descr="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64" y="1218822"/>
            <a:ext cx="3270334" cy="284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7823" y="1840539"/>
            <a:ext cx="20161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环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滁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林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壑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蔚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然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琅琊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潺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潺</a:t>
            </a:r>
            <a:endParaRPr lang="en-US" altLang="zh-CN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酿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泉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饮少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辄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醉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岩穴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暝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晦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明变化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42667" y="1840538"/>
            <a:ext cx="21748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chú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hè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wèi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láng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yá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chán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niàng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zhé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míng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huì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11364" y="1840537"/>
            <a:ext cx="13716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伛偻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佝偻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提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携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清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洌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凛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冽</a:t>
            </a:r>
            <a:endParaRPr lang="zh-CN" altLang="en-US" sz="2400" u="sng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山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肴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野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蔌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觥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筹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阴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翳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26003" y="1839395"/>
            <a:ext cx="1676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yǔ lǚ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gōu lóu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xié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liè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liè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yáo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sù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gōng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yì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6671" y="1197735"/>
            <a:ext cx="316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读准字音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5730" y="940435"/>
            <a:ext cx="11947525" cy="571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>
              <a:lnSpc>
                <a:spcPct val="240000"/>
              </a:lnSpc>
              <a:spcBef>
                <a:spcPct val="25000"/>
              </a:spcBef>
              <a:buFontTx/>
              <a:buNone/>
            </a:pPr>
            <a:r>
              <a:rPr lang="zh-CN" altLang="zh-CN" b="1" dirty="0" smtClean="0">
                <a:latin typeface="+mj-ea"/>
                <a:ea typeface="+mj-ea"/>
              </a:rPr>
              <a:t>    </a:t>
            </a:r>
            <a:r>
              <a:rPr lang="en-US" altLang="zh-CN" b="1" dirty="0" smtClean="0">
                <a:latin typeface="+mj-ea"/>
                <a:ea typeface="+mj-ea"/>
              </a:rPr>
              <a:t>  </a:t>
            </a:r>
            <a:endParaRPr lang="en-US" altLang="zh-CN" b="1" dirty="0" smtClean="0">
              <a:latin typeface="+mj-ea"/>
              <a:ea typeface="+mj-ea"/>
            </a:endParaRPr>
          </a:p>
          <a:p>
            <a:pPr marL="411480">
              <a:lnSpc>
                <a:spcPct val="240000"/>
              </a:lnSpc>
              <a:spcBef>
                <a:spcPct val="25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     </a:t>
            </a:r>
            <a:r>
              <a:rPr lang="zh-CN" altLang="en-US" u="sng" dirty="0" smtClean="0">
                <a:solidFill>
                  <a:srgbClr val="FF0000"/>
                </a:solidFill>
                <a:latin typeface="+mj-ea"/>
                <a:ea typeface="+mj-ea"/>
              </a:rPr>
              <a:t>环滁</a:t>
            </a:r>
            <a:r>
              <a:rPr lang="zh-CN" altLang="en-US" dirty="0" smtClean="0">
                <a:latin typeface="+mj-ea"/>
                <a:ea typeface="+mj-ea"/>
              </a:rPr>
              <a:t>皆山也。  其西南诸峰 ，  林壑尤美 ，  望之</a:t>
            </a:r>
            <a:r>
              <a:rPr lang="zh-CN" altLang="en-US" u="sng" dirty="0" smtClean="0">
                <a:solidFill>
                  <a:srgbClr val="FF0000"/>
                </a:solidFill>
                <a:latin typeface="+mj-ea"/>
                <a:ea typeface="+mj-ea"/>
              </a:rPr>
              <a:t>蔚然而深秀者 ，  琅琊也</a:t>
            </a:r>
            <a:r>
              <a:rPr lang="zh-CN" altLang="en-US" dirty="0" smtClean="0">
                <a:latin typeface="+mj-ea"/>
                <a:ea typeface="+mj-ea"/>
              </a:rPr>
              <a:t>。    山行六七里 ，  渐闻水声潺潺 ，  而泻出于两峰之间者 ，  酿泉也。</a:t>
            </a:r>
            <a:r>
              <a:rPr lang="zh-CN" altLang="en-US" u="sng" dirty="0" smtClean="0">
                <a:solidFill>
                  <a:srgbClr val="FF0000"/>
                </a:solidFill>
                <a:latin typeface="+mj-ea"/>
                <a:ea typeface="+mj-ea"/>
              </a:rPr>
              <a:t>峰回路转</a:t>
            </a:r>
            <a:r>
              <a:rPr lang="zh-CN" altLang="en-US" dirty="0" smtClean="0">
                <a:latin typeface="+mj-ea"/>
                <a:ea typeface="+mj-ea"/>
              </a:rPr>
              <a:t>，</a:t>
            </a:r>
            <a:endParaRPr lang="zh-CN" altLang="en-US" dirty="0" smtClean="0">
              <a:latin typeface="+mj-ea"/>
              <a:ea typeface="+mj-ea"/>
            </a:endParaRPr>
          </a:p>
          <a:p>
            <a:pPr marL="411480">
              <a:lnSpc>
                <a:spcPct val="240000"/>
              </a:lnSpc>
              <a:spcBef>
                <a:spcPct val="25000"/>
              </a:spcBef>
              <a:buFontTx/>
              <a:buNone/>
            </a:pPr>
            <a:r>
              <a:rPr lang="zh-CN" altLang="en-US" dirty="0" smtClean="0">
                <a:latin typeface="+mj-ea"/>
                <a:ea typeface="+mj-ea"/>
              </a:rPr>
              <a:t>有亭</a:t>
            </a:r>
            <a:r>
              <a:rPr lang="zh-CN" altLang="en-US" u="sng" dirty="0" smtClean="0">
                <a:solidFill>
                  <a:srgbClr val="FF0000"/>
                </a:solidFill>
                <a:latin typeface="+mj-ea"/>
                <a:ea typeface="+mj-ea"/>
              </a:rPr>
              <a:t>翼然临于泉上</a:t>
            </a:r>
            <a:r>
              <a:rPr lang="zh-CN" altLang="en-US" dirty="0" smtClean="0">
                <a:latin typeface="+mj-ea"/>
                <a:ea typeface="+mj-ea"/>
              </a:rPr>
              <a:t>者，醉翁亭也。</a:t>
            </a:r>
            <a:r>
              <a:rPr lang="en-US" altLang="zh-CN" dirty="0" err="1">
                <a:latin typeface="+mj-ea"/>
                <a:ea typeface="+mj-ea"/>
              </a:rPr>
              <a:t>作亭者谁？山之僧智仙也</a:t>
            </a:r>
            <a:r>
              <a:rPr lang="en-US" altLang="zh-CN" dirty="0" err="1" smtClean="0">
                <a:latin typeface="+mj-ea"/>
                <a:ea typeface="+mj-ea"/>
              </a:rPr>
              <a:t>。名之者谁</a:t>
            </a:r>
            <a:r>
              <a:rPr lang="en-US" altLang="zh-CN" dirty="0" err="1">
                <a:latin typeface="+mj-ea"/>
                <a:ea typeface="+mj-ea"/>
              </a:rPr>
              <a:t>？</a:t>
            </a:r>
            <a:r>
              <a:rPr lang="en-US" altLang="zh-CN" u="sng" dirty="0" err="1">
                <a:solidFill>
                  <a:srgbClr val="FF0000"/>
                </a:solidFill>
                <a:latin typeface="+mj-ea"/>
                <a:ea typeface="+mj-ea"/>
              </a:rPr>
              <a:t>太守自谓也</a:t>
            </a:r>
            <a:r>
              <a:rPr lang="en-US" altLang="zh-CN" dirty="0" smtClean="0">
                <a:latin typeface="+mj-ea"/>
                <a:ea typeface="+mj-ea"/>
              </a:rPr>
              <a:t>。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dirty="0" err="1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dirty="0" err="1" smtClean="0">
                <a:latin typeface="+mj-ea"/>
                <a:ea typeface="+mj-ea"/>
              </a:rPr>
              <a:t>太守与客来饮于此</a:t>
            </a:r>
            <a:r>
              <a:rPr lang="en-US" altLang="zh-CN" dirty="0" err="1">
                <a:latin typeface="+mj-ea"/>
                <a:ea typeface="+mj-ea"/>
              </a:rPr>
              <a:t>，饮少</a:t>
            </a:r>
            <a:r>
              <a:rPr lang="en-US" altLang="zh-CN" u="sng" dirty="0" err="1">
                <a:solidFill>
                  <a:srgbClr val="FF0000"/>
                </a:solidFill>
                <a:latin typeface="+mj-ea"/>
                <a:ea typeface="+mj-ea"/>
              </a:rPr>
              <a:t>辄</a:t>
            </a:r>
            <a:r>
              <a:rPr lang="en-US" altLang="zh-CN" dirty="0" err="1">
                <a:latin typeface="+mj-ea"/>
                <a:ea typeface="+mj-ea"/>
              </a:rPr>
              <a:t>醉，</a:t>
            </a:r>
            <a:r>
              <a:rPr lang="en-US" altLang="zh-CN" dirty="0" err="1" smtClean="0">
                <a:latin typeface="+mj-ea"/>
                <a:ea typeface="+mj-ea"/>
              </a:rPr>
              <a:t>而年又最高</a:t>
            </a:r>
            <a:r>
              <a:rPr lang="en-US" altLang="zh-CN" dirty="0" err="1">
                <a:latin typeface="+mj-ea"/>
                <a:ea typeface="+mj-ea"/>
              </a:rPr>
              <a:t>，故自号曰醉翁也</a:t>
            </a:r>
            <a:r>
              <a:rPr lang="en-US" altLang="zh-CN" dirty="0">
                <a:latin typeface="+mj-ea"/>
                <a:ea typeface="+mj-ea"/>
              </a:rPr>
              <a:t>。</a:t>
            </a:r>
            <a:endParaRPr lang="zh-CN" altLang="en-US" dirty="0">
              <a:latin typeface="+mj-ea"/>
              <a:ea typeface="+mj-ea"/>
              <a:sym typeface="宋体" panose="02010600030101010101" pitchFamily="2" charset="-122"/>
            </a:endParaRPr>
          </a:p>
          <a:p>
            <a:pPr marL="411480">
              <a:lnSpc>
                <a:spcPct val="240000"/>
              </a:lnSpc>
              <a:spcBef>
                <a:spcPct val="25000"/>
              </a:spcBef>
              <a:buFontTx/>
              <a:buNone/>
            </a:pPr>
            <a:endParaRPr lang="zh-CN" altLang="en-US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82202" y="1854703"/>
            <a:ext cx="2519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环绕着滁州城。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6644640" y="1579245"/>
            <a:ext cx="54286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树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木茂盛又幽深秀丽的，是琅琊山。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蔚然，茂盛的样子。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5664360" y="3641468"/>
            <a:ext cx="605307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山势回环，路也跟着转弯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。回，曲折、回环。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9753" y="1148217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疏通文意</a:t>
            </a:r>
            <a:r>
              <a:rPr lang="en-US" altLang="zh-CN" sz="2800" b="1" dirty="0" smtClean="0">
                <a:latin typeface="+mj-ea"/>
                <a:ea typeface="+mj-ea"/>
              </a:rPr>
              <a:t>——</a:t>
            </a:r>
            <a:r>
              <a:rPr lang="zh-CN" altLang="en-US" sz="2800" b="1" dirty="0" smtClean="0">
                <a:latin typeface="+mj-ea"/>
                <a:ea typeface="+mj-ea"/>
              </a:rPr>
              <a:t>第一段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4055" y="4602480"/>
            <a:ext cx="50768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（亭角翘起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像鸟张开翅膀一样，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高踞于泉水之上。临，居高面下。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6933358" y="4768523"/>
            <a:ext cx="5096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太守用自己的别号（醉翁）来命名。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3513826" y="6196521"/>
            <a:ext cx="97886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就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2342" y="1439443"/>
            <a:ext cx="100584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err="1" smtClean="0">
                <a:latin typeface="+mj-ea"/>
                <a:ea typeface="+mj-ea"/>
              </a:rPr>
              <a:t>醉翁之</a:t>
            </a:r>
            <a:r>
              <a:rPr lang="en-US" altLang="zh-CN" sz="2400" u="sng" dirty="0" err="1" smtClean="0">
                <a:solidFill>
                  <a:srgbClr val="FF0000"/>
                </a:solidFill>
                <a:latin typeface="+mj-ea"/>
                <a:ea typeface="+mj-ea"/>
              </a:rPr>
              <a:t>意</a:t>
            </a:r>
            <a:r>
              <a:rPr lang="en-US" altLang="zh-CN" sz="2400" dirty="0" err="1" smtClean="0">
                <a:latin typeface="+mj-ea"/>
                <a:ea typeface="+mj-ea"/>
              </a:rPr>
              <a:t>不在酒</a:t>
            </a:r>
            <a:r>
              <a:rPr lang="en-US" altLang="zh-CN" sz="2400" dirty="0" err="1">
                <a:latin typeface="+mj-ea"/>
                <a:ea typeface="+mj-ea"/>
              </a:rPr>
              <a:t>，在乎山水之间也。</a:t>
            </a:r>
            <a:r>
              <a:rPr lang="en-US" altLang="zh-CN" sz="2400" u="sng" dirty="0" err="1">
                <a:solidFill>
                  <a:srgbClr val="FF0000"/>
                </a:solidFill>
                <a:latin typeface="+mj-ea"/>
                <a:ea typeface="+mj-ea"/>
              </a:rPr>
              <a:t>山水之乐，</a:t>
            </a:r>
            <a:r>
              <a:rPr lang="en-US" altLang="zh-CN" sz="2400" u="sng" dirty="0" err="1" smtClean="0">
                <a:solidFill>
                  <a:srgbClr val="FF0000"/>
                </a:solidFill>
                <a:latin typeface="+mj-ea"/>
                <a:ea typeface="+mj-ea"/>
              </a:rPr>
              <a:t>得之心而寓之酒也</a:t>
            </a:r>
            <a:r>
              <a:rPr lang="en-US" altLang="zh-CN" sz="2400" dirty="0">
                <a:latin typeface="+mj-ea"/>
                <a:ea typeface="+mj-ea"/>
              </a:rPr>
              <a:t>。</a:t>
            </a:r>
            <a:endParaRPr lang="en-US" altLang="zh-CN" sz="2400" dirty="0">
              <a:latin typeface="+mj-ea"/>
              <a:ea typeface="+mj-ea"/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1006033" y="979386"/>
            <a:ext cx="2347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意趣，情趣。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5613" y="978979"/>
            <a:ext cx="6259131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欣赏山水的乐趣，领会于心间，寄托在酒上。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701360" y="1992359"/>
            <a:ext cx="163561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得，领会。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39488" y="1992427"/>
            <a:ext cx="2228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寓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，寄托</a:t>
            </a:r>
            <a:r>
              <a:rPr lang="zh-CN" altLang="en-US" sz="2400" dirty="0" smtClean="0">
                <a:solidFill>
                  <a:srgbClr val="FF0000"/>
                </a:solidFill>
              </a:rPr>
              <a:t>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685" y="2289810"/>
            <a:ext cx="116941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译文：</a:t>
            </a:r>
            <a:r>
              <a:rPr lang="zh-CN" altLang="en-US" sz="2400" dirty="0" smtClean="0">
                <a:latin typeface="宋体" panose="02010600030101010101" pitchFamily="2" charset="-122"/>
              </a:rPr>
              <a:t>环绕</a:t>
            </a:r>
            <a:r>
              <a:rPr lang="zh-CN" altLang="en-US" sz="2400" dirty="0">
                <a:latin typeface="宋体" panose="02010600030101010101" pitchFamily="2" charset="-122"/>
              </a:rPr>
              <a:t>着滁州城的都是山。那西南方向的几座山峰，树林和山谷尤其优美，一眼望去，树木茂盛又幽深秀丽的，是琅琊山。沿着山路行走六七里，渐渐听到潺潺的水声，又看到一股流水从两座山峰之间流出，那是酿泉。</a:t>
            </a:r>
            <a:r>
              <a:rPr lang="zh-CN" altLang="en-US" sz="2400" dirty="0">
                <a:latin typeface="宋体" panose="02010600030101010101" pitchFamily="2" charset="-122"/>
                <a:sym typeface="宋体" panose="02010600030101010101" pitchFamily="2" charset="-122"/>
              </a:rPr>
              <a:t>山势回环，路也跟着转弯</a:t>
            </a:r>
            <a:r>
              <a:rPr lang="zh-CN" altLang="en-US" sz="2400" dirty="0">
                <a:latin typeface="宋体" panose="02010600030101010101" pitchFamily="2" charset="-122"/>
                <a:sym typeface="+mn-ea"/>
              </a:rPr>
              <a:t>，有一座亭子亭</a:t>
            </a:r>
            <a:r>
              <a:rPr lang="zh-CN" altLang="en-US" sz="2400" dirty="0">
                <a:latin typeface="Arial" panose="020B0604020202020204" pitchFamily="34" charset="0"/>
                <a:sym typeface="宋体" panose="02010600030101010101" pitchFamily="2" charset="-122"/>
              </a:rPr>
              <a:t>角翘起，像鸟张开翅膀一样，高踞于泉水之上的，</a:t>
            </a:r>
            <a:r>
              <a:rPr lang="zh-CN" altLang="en-US" sz="2400" dirty="0">
                <a:latin typeface="宋体" panose="02010600030101010101" pitchFamily="2" charset="-122"/>
                <a:sym typeface="+mn-ea"/>
              </a:rPr>
              <a:t>那就是醉翁亭</a:t>
            </a:r>
            <a:r>
              <a:rPr lang="zh-CN" altLang="en-US" sz="2400" dirty="0" smtClean="0">
                <a:latin typeface="宋体" panose="02010600030101010101" pitchFamily="2" charset="-122"/>
                <a:sym typeface="+mn-ea"/>
              </a:rPr>
              <a:t>。</a:t>
            </a:r>
            <a:r>
              <a:rPr lang="zh-CN" altLang="en-US" sz="2400" dirty="0">
                <a:latin typeface="宋体" panose="02010600030101010101" pitchFamily="2" charset="-122"/>
              </a:rPr>
              <a:t>建造这亭子的是谁呢？是山上的和尚智仙。给它取名是谁？是太守用自己的别号（醉翁）来命名的</a:t>
            </a:r>
            <a:r>
              <a:rPr lang="zh-CN" altLang="en-US" sz="2400" dirty="0" smtClean="0">
                <a:latin typeface="宋体" panose="02010600030101010101" pitchFamily="2" charset="-122"/>
              </a:rPr>
              <a:t>。</a:t>
            </a:r>
            <a:r>
              <a:rPr lang="zh-CN" altLang="en-US" sz="2400" dirty="0">
                <a:latin typeface="宋体" panose="02010600030101010101" pitchFamily="2" charset="-122"/>
              </a:rPr>
              <a:t>太守和他的宾客们来这儿饮酒，只喝一点儿就醉了，而且年纪又最大，所以自号“醉翁”。醉翁的情趣不在于喝酒，而在欣赏山水的美景。欣赏山水的乐趣，领会于心间，寄托在酒上。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2163" y="1089798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疏通文意</a:t>
            </a:r>
            <a:r>
              <a:rPr lang="en-US" altLang="zh-CN" sz="2800" b="1" dirty="0" smtClean="0">
                <a:latin typeface="+mj-ea"/>
                <a:ea typeface="+mj-ea"/>
              </a:rPr>
              <a:t>——</a:t>
            </a:r>
            <a:r>
              <a:rPr lang="zh-CN" altLang="en-US" sz="2800" b="1" dirty="0" smtClean="0">
                <a:latin typeface="+mj-ea"/>
                <a:ea typeface="+mj-ea"/>
              </a:rPr>
              <a:t>第二段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9390" y="2500630"/>
            <a:ext cx="11992610" cy="3903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>
              <a:lnSpc>
                <a:spcPct val="230000"/>
              </a:lnSpc>
              <a:buFontTx/>
              <a:buNone/>
            </a:pPr>
            <a:r>
              <a:rPr lang="zh-CN" altLang="zh-CN" dirty="0" smtClean="0">
                <a:latin typeface="迷你简启体" charset="-122"/>
              </a:rPr>
              <a:t>  </a:t>
            </a:r>
            <a:r>
              <a:rPr lang="en-US" altLang="zh-CN" dirty="0" smtClean="0">
                <a:latin typeface="迷你简启体" charset="-122"/>
              </a:rPr>
              <a:t>   </a:t>
            </a:r>
            <a:r>
              <a:rPr lang="zh-CN" altLang="en-US" dirty="0" smtClean="0">
                <a:latin typeface="迷你简启体" charset="-122"/>
              </a:rPr>
              <a:t>若夫日出而</a:t>
            </a:r>
            <a:r>
              <a:rPr lang="zh-CN" altLang="en-US" u="sng" dirty="0" smtClean="0">
                <a:solidFill>
                  <a:srgbClr val="FF0000"/>
                </a:solidFill>
                <a:latin typeface="迷你简启体" charset="-122"/>
              </a:rPr>
              <a:t>林霏开</a:t>
            </a:r>
            <a:r>
              <a:rPr lang="zh-CN" altLang="en-US" dirty="0" smtClean="0">
                <a:latin typeface="迷你简启体" charset="-122"/>
              </a:rPr>
              <a:t>，</a:t>
            </a:r>
            <a:r>
              <a:rPr lang="zh-CN" altLang="en-US" u="sng" dirty="0" smtClean="0">
                <a:solidFill>
                  <a:srgbClr val="FF0000"/>
                </a:solidFill>
                <a:latin typeface="迷你简启体" charset="-122"/>
              </a:rPr>
              <a:t>云归而岩穴暝</a:t>
            </a:r>
            <a:r>
              <a:rPr lang="zh-CN" altLang="en-US" dirty="0" smtClean="0">
                <a:latin typeface="迷你简启体" charset="-122"/>
              </a:rPr>
              <a:t>，</a:t>
            </a:r>
            <a:r>
              <a:rPr lang="zh-CN" altLang="en-US" u="sng" dirty="0" smtClean="0">
                <a:solidFill>
                  <a:srgbClr val="FF0000"/>
                </a:solidFill>
                <a:latin typeface="迷你简启体" charset="-122"/>
              </a:rPr>
              <a:t>晦明变化</a:t>
            </a:r>
            <a:r>
              <a:rPr lang="zh-CN" altLang="en-US" dirty="0" smtClean="0">
                <a:latin typeface="迷你简启体" charset="-122"/>
              </a:rPr>
              <a:t>者，山间之朝暮也。</a:t>
            </a:r>
            <a:r>
              <a:rPr lang="zh-CN" altLang="en-US" u="sng" dirty="0" smtClean="0">
                <a:solidFill>
                  <a:srgbClr val="FF0000"/>
                </a:solidFill>
                <a:latin typeface="迷你简启体" charset="-122"/>
              </a:rPr>
              <a:t>野芳发而</a:t>
            </a:r>
            <a:endParaRPr lang="en-US" altLang="zh-CN" u="sng" dirty="0" smtClean="0">
              <a:solidFill>
                <a:srgbClr val="FF0000"/>
              </a:solidFill>
              <a:latin typeface="迷你简启体" charset="-122"/>
            </a:endParaRPr>
          </a:p>
          <a:p>
            <a:pPr marL="411480">
              <a:lnSpc>
                <a:spcPct val="230000"/>
              </a:lnSpc>
              <a:buFontTx/>
              <a:buNone/>
            </a:pPr>
            <a:endParaRPr lang="en-US" altLang="zh-CN" u="sng" dirty="0" smtClean="0">
              <a:solidFill>
                <a:srgbClr val="FF0000"/>
              </a:solidFill>
              <a:latin typeface="迷你简启体" charset="-122"/>
            </a:endParaRPr>
          </a:p>
          <a:p>
            <a:pPr marL="411480">
              <a:lnSpc>
                <a:spcPct val="230000"/>
              </a:lnSpc>
              <a:buFontTx/>
              <a:buNone/>
            </a:pPr>
            <a:r>
              <a:rPr lang="zh-CN" altLang="en-US" u="sng" dirty="0" smtClean="0">
                <a:solidFill>
                  <a:srgbClr val="FF0000"/>
                </a:solidFill>
                <a:latin typeface="迷你简启体" charset="-122"/>
              </a:rPr>
              <a:t>幽香</a:t>
            </a:r>
            <a:r>
              <a:rPr lang="zh-CN" altLang="en-US" dirty="0" smtClean="0">
                <a:latin typeface="迷你简启体" charset="-122"/>
              </a:rPr>
              <a:t>，</a:t>
            </a:r>
            <a:r>
              <a:rPr lang="zh-CN" altLang="en-US" u="sng" dirty="0" smtClean="0">
                <a:solidFill>
                  <a:srgbClr val="FF0000"/>
                </a:solidFill>
                <a:latin typeface="迷你简启体" charset="-122"/>
              </a:rPr>
              <a:t>佳木秀而繁阴</a:t>
            </a:r>
            <a:r>
              <a:rPr lang="zh-CN" altLang="en-US" dirty="0" smtClean="0">
                <a:latin typeface="迷你简启体" charset="-122"/>
              </a:rPr>
              <a:t>，</a:t>
            </a:r>
            <a:r>
              <a:rPr lang="zh-CN" altLang="en-US" u="sng" dirty="0" smtClean="0">
                <a:solidFill>
                  <a:srgbClr val="FF0000"/>
                </a:solidFill>
                <a:latin typeface="迷你简启体" charset="-122"/>
              </a:rPr>
              <a:t>风霜高洁</a:t>
            </a:r>
            <a:r>
              <a:rPr lang="zh-CN" altLang="en-US" dirty="0" smtClean="0">
                <a:latin typeface="迷你简启体" charset="-122"/>
              </a:rPr>
              <a:t>，水落而石出者，山间之四时也。朝而往，暮而归，</a:t>
            </a:r>
            <a:endParaRPr lang="en-US" altLang="zh-CN" dirty="0" smtClean="0">
              <a:latin typeface="迷你简启体" charset="-122"/>
            </a:endParaRPr>
          </a:p>
          <a:p>
            <a:pPr marL="411480">
              <a:lnSpc>
                <a:spcPct val="230000"/>
              </a:lnSpc>
              <a:buFontTx/>
              <a:buNone/>
            </a:pPr>
            <a:r>
              <a:rPr lang="zh-CN" altLang="en-US" dirty="0" smtClean="0">
                <a:latin typeface="迷你简启体" charset="-122"/>
              </a:rPr>
              <a:t>四时之景不同，而乐亦无穷也。</a:t>
            </a:r>
            <a:endParaRPr lang="zh-CN" altLang="en-US" dirty="0" smtClean="0">
              <a:latin typeface="迷你简启体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710333" y="2082162"/>
            <a:ext cx="29038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树林里的雾气散开。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 eaLnBrk="1" hangingPunct="1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霏，弥漫的云气。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6002655" y="2082165"/>
            <a:ext cx="52152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意思是朝则自暗而明，暮则自明而暗，或暗或明，变化不一。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1910715" y="3382645"/>
            <a:ext cx="5982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云雾聚拢，山谷就显得昏暗了。暝，昏暗。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43620" y="3382645"/>
            <a:ext cx="3416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野花开放，有一股清幽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的香味。芳，花。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40790" y="4105910"/>
            <a:ext cx="45142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好的树木枝叶繁茂，形成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浓郁的绿荫。秀，茂盛。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18254" y="5240350"/>
            <a:ext cx="42116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指天高气爽，霜色洁白。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6469</Words>
  <Application>WPS 演示</Application>
  <PresentationFormat>宽屏</PresentationFormat>
  <Paragraphs>408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黑体</vt:lpstr>
      <vt:lpstr>微软雅黑</vt:lpstr>
      <vt:lpstr>Calibri</vt:lpstr>
      <vt:lpstr>楷体_GB2312</vt:lpstr>
      <vt:lpstr>新宋体</vt:lpstr>
      <vt:lpstr>迷你简启体</vt:lpstr>
      <vt:lpstr>Arial Unicode MS</vt:lpstr>
      <vt:lpstr>Times New Roman</vt:lpstr>
      <vt:lpstr>隶书</vt:lpstr>
      <vt:lpstr>Arial Black</vt:lpstr>
      <vt:lpstr>自定义设计方案</vt:lpstr>
      <vt:lpstr>11 醉翁亭记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aa</cp:lastModifiedBy>
  <cp:revision>10</cp:revision>
  <dcterms:created xsi:type="dcterms:W3CDTF">2018-03-01T02:03:00Z</dcterms:created>
  <dcterms:modified xsi:type="dcterms:W3CDTF">2019-12-27T12:19:04Z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