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283" r:id="rId7"/>
    <p:sldId id="284" r:id="rId8"/>
    <p:sldId id="262" r:id="rId9"/>
    <p:sldId id="266" r:id="rId10"/>
    <p:sldId id="268" r:id="rId11"/>
    <p:sldId id="269" r:id="rId12"/>
    <p:sldId id="270" r:id="rId13"/>
    <p:sldId id="271" r:id="rId14"/>
    <p:sldId id="279" r:id="rId15"/>
    <p:sldId id="280" r:id="rId16"/>
    <p:sldId id="286" r:id="rId17"/>
    <p:sldId id="288" r:id="rId18"/>
    <p:sldId id="285" r:id="rId19"/>
    <p:sldId id="281" r:id="rId20"/>
    <p:sldId id="276" r:id="rId21"/>
    <p:sldId id="289" r:id="rId22"/>
    <p:sldId id="277" r:id="rId23"/>
    <p:sldId id="287" r:id="rId24"/>
    <p:sldId id="278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4AD00"/>
    <a:srgbClr val="F4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A261EEB-608C-4F79-B594-4FF6D8F2F08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89A3FB6-DEC5-4459-9527-E36E3FAC5EF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93F35AE-6399-418D-A826-3206AE08953F}" type="slidenum">
              <a:rPr lang="zh-CN" altLang="en-US">
                <a:solidFill>
                  <a:srgbClr val="000000"/>
                </a:solidFill>
                <a:ea typeface="微软雅黑" panose="020B0503020204020204" pitchFamily="34" charset="-122"/>
              </a:rPr>
            </a:fld>
            <a:endParaRPr lang="en-US" altLang="zh-CN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9" Type="http://schemas.openxmlformats.org/officeDocument/2006/relationships/theme" Target="../theme/theme1.xml"/><Relationship Id="rId38" Type="http://schemas.openxmlformats.org/officeDocument/2006/relationships/tags" Target="../tags/tag61.xml"/><Relationship Id="rId37" Type="http://schemas.openxmlformats.org/officeDocument/2006/relationships/tags" Target="../tags/tag60.xml"/><Relationship Id="rId36" Type="http://schemas.openxmlformats.org/officeDocument/2006/relationships/tags" Target="../tags/tag59.xml"/><Relationship Id="rId35" Type="http://schemas.openxmlformats.org/officeDocument/2006/relationships/tags" Target="../tags/tag58.xml"/><Relationship Id="rId34" Type="http://schemas.openxmlformats.org/officeDocument/2006/relationships/tags" Target="../tags/tag57.xml"/><Relationship Id="rId33" Type="http://schemas.openxmlformats.org/officeDocument/2006/relationships/tags" Target="../tags/tag56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81.xml"/><Relationship Id="rId2" Type="http://schemas.openxmlformats.org/officeDocument/2006/relationships/image" Target="../media/image6.jpeg"/><Relationship Id="rId1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83.xml"/><Relationship Id="rId2" Type="http://schemas.openxmlformats.org/officeDocument/2006/relationships/image" Target="../media/image6.jpeg"/><Relationship Id="rId1" Type="http://schemas.openxmlformats.org/officeDocument/2006/relationships/tags" Target="../tags/tag8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85.xml"/><Relationship Id="rId2" Type="http://schemas.openxmlformats.org/officeDocument/2006/relationships/image" Target="../media/image7.jpeg"/><Relationship Id="rId1" Type="http://schemas.openxmlformats.org/officeDocument/2006/relationships/tags" Target="../tags/tag8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87.xml"/><Relationship Id="rId2" Type="http://schemas.openxmlformats.org/officeDocument/2006/relationships/image" Target="../media/image8.png"/><Relationship Id="rId1" Type="http://schemas.openxmlformats.org/officeDocument/2006/relationships/tags" Target="../tags/tag8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ags" Target="../tags/tag89.xml"/><Relationship Id="rId2" Type="http://schemas.openxmlformats.org/officeDocument/2006/relationships/image" Target="../media/image9.png"/><Relationship Id="rId1" Type="http://schemas.openxmlformats.org/officeDocument/2006/relationships/tags" Target="../tags/tag8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91.xml"/><Relationship Id="rId2" Type="http://schemas.openxmlformats.org/officeDocument/2006/relationships/image" Target="../media/image10.jpeg"/><Relationship Id="rId1" Type="http://schemas.openxmlformats.org/officeDocument/2006/relationships/tags" Target="../tags/tag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99.xml"/><Relationship Id="rId2" Type="http://schemas.openxmlformats.org/officeDocument/2006/relationships/hyperlink" Target="https://www.lz13.cn/lizhiwenzhang/200901114346.html" TargetMode="External"/><Relationship Id="rId1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5.xml"/><Relationship Id="rId2" Type="http://schemas.openxmlformats.org/officeDocument/2006/relationships/image" Target="../media/image1.jpeg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105.xml"/><Relationship Id="rId2" Type="http://schemas.openxmlformats.org/officeDocument/2006/relationships/image" Target="../media/image3.jpeg"/><Relationship Id="rId1" Type="http://schemas.openxmlformats.org/officeDocument/2006/relationships/tags" Target="../tags/tag10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67.xml"/><Relationship Id="rId2" Type="http://schemas.openxmlformats.org/officeDocument/2006/relationships/image" Target="../media/image2.png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73.xml"/><Relationship Id="rId2" Type="http://schemas.openxmlformats.org/officeDocument/2006/relationships/image" Target="../media/image3.jpeg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77.xml"/><Relationship Id="rId2" Type="http://schemas.openxmlformats.org/officeDocument/2006/relationships/image" Target="../media/image4.png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79.xml"/><Relationship Id="rId2" Type="http://schemas.openxmlformats.org/officeDocument/2006/relationships/image" Target="../media/image5.png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89500" y="1349375"/>
            <a:ext cx="6627813" cy="2562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CN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9 </a:t>
            </a:r>
            <a:r>
              <a:rPr lang="zh-CN" altLang="en-US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精神的三间小屋</a:t>
            </a:r>
            <a:endParaRPr lang="zh-CN" altLang="en-US" sz="6000" b="1" smtClea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170" name="文本框 5"/>
          <p:cNvSpPr txBox="1">
            <a:spLocks noChangeArrowheads="1"/>
          </p:cNvSpPr>
          <p:nvPr/>
        </p:nvSpPr>
        <p:spPr bwMode="auto">
          <a:xfrm>
            <a:off x="1576388" y="760413"/>
            <a:ext cx="381158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九年级语文人教版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上册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文本框 6"/>
          <p:cNvSpPr txBox="1">
            <a:spLocks noChangeArrowheads="1"/>
          </p:cNvSpPr>
          <p:nvPr/>
        </p:nvSpPr>
        <p:spPr bwMode="auto">
          <a:xfrm>
            <a:off x="6327775" y="3911600"/>
            <a:ext cx="44307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毕淑敏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172" name="文本框 7"/>
          <p:cNvSpPr txBox="1">
            <a:spLocks noChangeArrowheads="1"/>
          </p:cNvSpPr>
          <p:nvPr/>
        </p:nvSpPr>
        <p:spPr bwMode="auto">
          <a:xfrm>
            <a:off x="7324725" y="5751513"/>
            <a:ext cx="201136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授课人：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XXXX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0482" name="文本框 7171"/>
          <p:cNvSpPr txBox="1">
            <a:spLocks noChangeArrowheads="1"/>
          </p:cNvSpPr>
          <p:nvPr/>
        </p:nvSpPr>
        <p:spPr bwMode="auto">
          <a:xfrm>
            <a:off x="321212" y="2198509"/>
            <a:ext cx="11326813" cy="4523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先列出一组庞大的数字，给人们一个对事业的时间概念。揭示出一个道理：不要小看人们所从事的事业对人产生的深远影响。并告诫人们适合自己的事业要自己寻找，只有规划好自己的事业，才能使事业和人生相得益彰。 </a:t>
            </a:r>
            <a:b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“鸠”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指的是事业之外的赘生物。 “鹊”指的是事业。 “鸠占鹊巢”指的是赘生物取代了事业的位置。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https://timgsa.baidu.com/timg?image&amp;quality=80&amp;size=b9999_10000&amp;sec=1538813000252&amp;di=9603ab5ec003fcf7bb9e414de80c9b0d&amp;imgtype=0&amp;src=http%3A%2F%2Fimg2.ph.126.net%2FBCDPmu_2lEY6X9fvFF_XDw%3D%3D%2F1058345912450031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665" y="1120462"/>
            <a:ext cx="2528776" cy="161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91308" y="2246246"/>
            <a:ext cx="743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第二间小屋盛放我们的事业，作者是怎样描述的？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91308" y="4428029"/>
            <a:ext cx="11405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在描绘第二间精神小屋时，作者用了一个成语“鸠占鹊巢”，结合文章看看“鸠”和“鹊”分别指的是什么？“鸠占鹊巢”在文中表达的意思是什么？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283334" y="2352098"/>
            <a:ext cx="11603865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6.</a:t>
            </a:r>
            <a:r>
              <a:rPr lang="zh-CN" altLang="en-US" sz="2400" dirty="0" smtClean="0">
                <a:latin typeface="+mj-ea"/>
                <a:ea typeface="+mj-ea"/>
              </a:rPr>
              <a:t>第三</a:t>
            </a:r>
            <a:r>
              <a:rPr lang="zh-CN" altLang="en-US" sz="2400" dirty="0">
                <a:latin typeface="+mj-ea"/>
                <a:ea typeface="+mj-ea"/>
              </a:rPr>
              <a:t>间小屋盛放我们的事业，作者是怎样描述的？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作者首先用一个反问句引出下文，接着用了两个比喻句说明没有自己的悲哀。告诫人们：做人不能迷失了自我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7.</a:t>
            </a:r>
            <a:r>
              <a:rPr lang="zh-CN" altLang="en-US" sz="2400" dirty="0" smtClean="0">
                <a:latin typeface="+mj-ea"/>
                <a:ea typeface="+mj-ea"/>
              </a:rPr>
              <a:t>如果</a:t>
            </a:r>
            <a:r>
              <a:rPr lang="zh-CN" altLang="en-US" sz="2400" dirty="0">
                <a:latin typeface="+mj-ea"/>
                <a:ea typeface="+mj-ea"/>
              </a:rPr>
              <a:t>我们的精神小屋不住着自己，会出现什么情况</a:t>
            </a:r>
            <a:r>
              <a:rPr lang="zh-CN" altLang="en-US" sz="2400" dirty="0" smtClean="0">
                <a:latin typeface="+mj-ea"/>
                <a:ea typeface="+mj-ea"/>
              </a:rPr>
              <a:t>？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如果真是那样，我们的精神小屋不必等待地震和潮汐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，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在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微风中就悄无声息地坍塌了。我们的精神，将会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孤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独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地在风雨中飘零。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99245" y="1281346"/>
            <a:ext cx="79375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+mj-ea"/>
                <a:ea typeface="+mj-ea"/>
              </a:rPr>
              <a:t>5.</a:t>
            </a:r>
            <a:r>
              <a:rPr lang="zh-CN" altLang="en-US" sz="2400" dirty="0" smtClean="0">
                <a:latin typeface="+mj-ea"/>
                <a:ea typeface="+mj-ea"/>
              </a:rPr>
              <a:t>第二</a:t>
            </a:r>
            <a:r>
              <a:rPr lang="zh-CN" altLang="en-US" sz="2400" dirty="0">
                <a:latin typeface="+mj-ea"/>
                <a:ea typeface="+mj-ea"/>
              </a:rPr>
              <a:t>间小屋中，作者罗列数字有什么作用？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4952" y="1705767"/>
            <a:ext cx="117970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给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人们一个事业的时间概念，强调事业的重要性，不要小看事业对人产生的深远影响。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6" name="Picture 2" descr="https://timgsa.baidu.com/timg?image&amp;quality=80&amp;size=b9999_10000&amp;sec=1538813000252&amp;di=9603ab5ec003fcf7bb9e414de80c9b0d&amp;imgtype=0&amp;src=http%3A%2F%2Fimg2.ph.126.net%2FBCDPmu_2lEY6X9fvFF_XDw%3D%3D%2F1058345912450031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45" y="4363394"/>
            <a:ext cx="31686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2276" y="1931831"/>
            <a:ext cx="115008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7.</a:t>
            </a:r>
            <a:r>
              <a:rPr lang="zh-CN" altLang="zh-CN" sz="2400" dirty="0" smtClean="0">
                <a:latin typeface="+mj-ea"/>
                <a:ea typeface="+mj-ea"/>
              </a:rPr>
              <a:t>谈谈</a:t>
            </a:r>
            <a:r>
              <a:rPr lang="en-US" altLang="zh-CN" sz="2400" dirty="0">
                <a:latin typeface="+mj-ea"/>
                <a:ea typeface="+mj-ea"/>
              </a:rPr>
              <a:t>“</a:t>
            </a:r>
            <a:r>
              <a:rPr lang="zh-CN" altLang="zh-CN" sz="2400" dirty="0">
                <a:latin typeface="+mj-ea"/>
                <a:ea typeface="+mj-ea"/>
              </a:rPr>
              <a:t>精神的三间小屋</a:t>
            </a:r>
            <a:r>
              <a:rPr lang="en-US" altLang="zh-CN" sz="2400" dirty="0">
                <a:latin typeface="+mj-ea"/>
                <a:ea typeface="+mj-ea"/>
              </a:rPr>
              <a:t>”</a:t>
            </a:r>
            <a:r>
              <a:rPr lang="zh-CN" altLang="zh-CN" sz="2400" dirty="0">
                <a:latin typeface="+mj-ea"/>
                <a:ea typeface="+mj-ea"/>
              </a:rPr>
              <a:t>之间的内在联系，并分析作者是按照怎样的顺序来写这三间小屋的。</a:t>
            </a:r>
            <a:endParaRPr lang="zh-CN" altLang="zh-CN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       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三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间小屋是一个整体，其中盛放我们自身的小屋是根本，是心灵大厦的基础，我们只有拥有自己的主见，才能明确自己所爱和所憎恨的，才懂得什么样的事业能带给我们真正的快乐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作者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是按照层层深入的顺序来写这三间小屋的。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31" y="4572061"/>
            <a:ext cx="3309948" cy="186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8857" y="2217193"/>
            <a:ext cx="104663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1.</a:t>
            </a:r>
            <a:r>
              <a:rPr lang="zh-CN" altLang="en-US" sz="2400" dirty="0" smtClean="0">
                <a:latin typeface="+mj-ea"/>
                <a:ea typeface="+mj-ea"/>
              </a:rPr>
              <a:t>第１</a:t>
            </a:r>
            <a:r>
              <a:rPr lang="zh-CN" altLang="en-US" sz="2400" dirty="0">
                <a:latin typeface="+mj-ea"/>
                <a:ea typeface="+mj-ea"/>
              </a:rPr>
              <a:t>自然段里的＂每一粒泥土，每一朵浪花，每一朵云霓＂三个短语能不能互换位置？为什么</a:t>
            </a:r>
            <a:r>
              <a:rPr lang="zh-CN" altLang="en-US" sz="2400" dirty="0" smtClean="0">
                <a:latin typeface="+mj-ea"/>
                <a:ea typeface="+mj-ea"/>
              </a:rPr>
              <a:t>？</a:t>
            </a:r>
            <a:endParaRPr lang="en-US" altLang="zh-CN" sz="2400" dirty="0" smtClean="0">
              <a:latin typeface="+mj-ea"/>
              <a:ea typeface="+mj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8857" y="3463688"/>
            <a:ext cx="1169428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不能。因为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它们对应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上文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的＂大地，海洋，天空＂。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2732" y="1445429"/>
            <a:ext cx="3644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品味语言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8857" y="4050323"/>
            <a:ext cx="93243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2.</a:t>
            </a:r>
            <a:r>
              <a:rPr lang="zh-CN" altLang="en-US" sz="2400" dirty="0" smtClean="0">
                <a:latin typeface="+mj-ea"/>
                <a:ea typeface="+mj-ea"/>
              </a:rPr>
              <a:t>分析</a:t>
            </a:r>
            <a:r>
              <a:rPr lang="zh-CN" altLang="en-US" sz="2400" dirty="0">
                <a:latin typeface="+mj-ea"/>
                <a:ea typeface="+mj-ea"/>
              </a:rPr>
              <a:t>“假若爱比恨多，小屋就光明温暖，像一座金色池塘，有红色的鲤鱼游弋”的表达效果。 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用了比喻句，把有爱的小屋比作金色的池塘，生动形象地写出了小屋的美好，幸福。 </a:t>
            </a:r>
            <a:endParaRPr lang="zh-CN" altLang="en-US" sz="2400" dirty="0">
              <a:latin typeface="+mj-ea"/>
              <a:ea typeface="+mj-ea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426" y="4141720"/>
            <a:ext cx="2118719" cy="215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2857" y="1635618"/>
            <a:ext cx="2112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写作特色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62129" y="2596720"/>
            <a:ext cx="3683358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+mj-ea"/>
                <a:ea typeface="+mj-ea"/>
              </a:rPr>
              <a:t>1.</a:t>
            </a:r>
            <a:r>
              <a:rPr lang="zh-CN" altLang="en-US" sz="2400" dirty="0">
                <a:latin typeface="+mj-ea"/>
                <a:ea typeface="+mj-ea"/>
              </a:rPr>
              <a:t>引用名言，巧妙开篇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j-ea"/>
                <a:ea typeface="+mj-ea"/>
              </a:rPr>
              <a:t>2.</a:t>
            </a:r>
            <a:r>
              <a:rPr lang="zh-CN" altLang="en-US" sz="2400" dirty="0">
                <a:latin typeface="+mj-ea"/>
                <a:ea typeface="+mj-ea"/>
              </a:rPr>
              <a:t>并列结构，条理清晰。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j-ea"/>
                <a:ea typeface="+mj-ea"/>
              </a:rPr>
              <a:t>3.</a:t>
            </a:r>
            <a:r>
              <a:rPr lang="zh-CN" altLang="en-US" sz="2400" dirty="0">
                <a:latin typeface="+mj-ea"/>
                <a:ea typeface="+mj-ea"/>
              </a:rPr>
              <a:t>对比手法，论述充分。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+mj-ea"/>
                <a:ea typeface="+mj-ea"/>
              </a:rPr>
              <a:t>4.</a:t>
            </a:r>
            <a:r>
              <a:rPr lang="zh-CN" altLang="en-US" sz="2400" dirty="0">
                <a:latin typeface="+mj-ea"/>
                <a:ea typeface="+mj-ea"/>
              </a:rPr>
              <a:t>用语形象，修辞巧妙。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094" y="2321600"/>
            <a:ext cx="4157832" cy="29324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三、归纳小结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43504" y="2045863"/>
            <a:ext cx="7898975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这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是一篇议论、描写、抒情于一体的说理性散文，通过对精神的三间小屋的描写、议论、抒情，表现了关注个性、关注自我、关注人的精神生活的思想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zh-CN" altLang="en-US" sz="240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本文</a:t>
            </a:r>
            <a:r>
              <a:rPr lang="zh-CN" altLang="en-US" sz="240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构思新颖独特。以三间小屋为载体，阐述了精神追求的内涵及其意义，激励人们关注自己的心灵，提升精神境界。</a:t>
            </a:r>
            <a:endParaRPr lang="zh-CN" altLang="en-US" sz="240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pic>
        <p:nvPicPr>
          <p:cNvPr id="4" name="图片 2" descr="a82080ccda8ca8712f8d31a14f663a07_看图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299" y="2226168"/>
            <a:ext cx="3438659" cy="334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四、强化训练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Char char=""/>
            </a:pPr>
            <a:endParaRPr lang="zh-CN" altLang="en-US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9398" y="1687132"/>
            <a:ext cx="111659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j-ea"/>
                <a:ea typeface="+mj-ea"/>
              </a:rPr>
              <a:t>1.</a:t>
            </a:r>
            <a:r>
              <a:rPr lang="zh-CN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本文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开头第①②自然段，分别引用了雨果的名言及俗语</a:t>
            </a:r>
            <a:r>
              <a:rPr lang="zh-CN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“宰相肚里能撑船”有什么作用？</a:t>
            </a:r>
            <a:endParaRPr lang="en-US" altLang="zh-CN" sz="24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从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两句名言写起，为下文写人需要修建精神的三间小屋作好铺垫，水到渠成地提出自己的观点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+mj-ea"/>
                <a:ea typeface="+mj-ea"/>
              </a:rPr>
              <a:t>2.</a:t>
            </a:r>
            <a:r>
              <a:rPr lang="zh-CN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请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赏析第七段中</a:t>
            </a:r>
            <a:r>
              <a:rPr lang="en-US" altLang="zh-CN" sz="2400" dirty="0">
                <a:solidFill>
                  <a:srgbClr val="000000"/>
                </a:solidFill>
                <a:latin typeface="+mj-ea"/>
                <a:ea typeface="+mj-ea"/>
              </a:rPr>
              <a:t>“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你的一生</a:t>
            </a:r>
            <a:r>
              <a:rPr lang="en-US" altLang="zh-CN" sz="2400" dirty="0">
                <a:solidFill>
                  <a:srgbClr val="000000"/>
                </a:solidFill>
                <a:latin typeface="+mj-ea"/>
                <a:ea typeface="+mj-ea"/>
              </a:rPr>
              <a:t>......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铮铮作响</a:t>
            </a:r>
            <a:r>
              <a:rPr lang="en-US" altLang="zh-CN" sz="2400" dirty="0">
                <a:solidFill>
                  <a:srgbClr val="000000"/>
                </a:solidFill>
                <a:latin typeface="+mj-ea"/>
                <a:ea typeface="+mj-ea"/>
              </a:rPr>
              <a:t>”</a:t>
            </a:r>
            <a:r>
              <a:rPr lang="zh-CN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。一句话。</a:t>
            </a:r>
            <a:endParaRPr lang="en-US" altLang="zh-CN" sz="24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这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句话运用了比喻、拟人修辞手法，将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人的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一生比作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古老乐器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，生动形象地说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明了爱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和恨都会在小屋中留下历史的印记，给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人以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深刻的印象。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四、强化训练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4661" y="1470331"/>
            <a:ext cx="11522678" cy="50449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3.</a:t>
            </a:r>
            <a:r>
              <a:rPr lang="zh-CN" altLang="en-US" sz="2400" dirty="0" smtClean="0">
                <a:latin typeface="+mj-ea"/>
                <a:ea typeface="+mj-ea"/>
              </a:rPr>
              <a:t>文章</a:t>
            </a:r>
            <a:r>
              <a:rPr lang="zh-CN" altLang="en-US" sz="2400" dirty="0">
                <a:latin typeface="+mj-ea"/>
                <a:ea typeface="+mj-ea"/>
              </a:rPr>
              <a:t>结尾“当我们把自己的精神小屋建筑得美观结实、储物丰富之后，不妨扩大疆域，增修新舍，矗立我们的精神大厦”</a:t>
            </a:r>
            <a:r>
              <a:rPr lang="zh-CN" altLang="en-US" sz="2400" dirty="0" smtClean="0">
                <a:latin typeface="+mj-ea"/>
                <a:ea typeface="+mj-ea"/>
              </a:rPr>
              <a:t>，</a:t>
            </a:r>
            <a:r>
              <a:rPr lang="zh-CN" altLang="en-US" sz="2400" dirty="0">
                <a:latin typeface="+mj-ea"/>
                <a:ea typeface="+mj-ea"/>
              </a:rPr>
              <a:t>你想拥有一套精神的别墅吗？如果你的精神</a:t>
            </a:r>
            <a:r>
              <a:rPr lang="zh-CN" altLang="en-US" sz="2400" dirty="0" smtClean="0">
                <a:latin typeface="+mj-ea"/>
                <a:ea typeface="+mj-ea"/>
              </a:rPr>
              <a:t>大厦有</a:t>
            </a:r>
            <a:r>
              <a:rPr lang="zh-CN" altLang="en-US" sz="2400" dirty="0">
                <a:latin typeface="+mj-ea"/>
                <a:ea typeface="+mj-ea"/>
              </a:rPr>
              <a:t>１０间小屋，你打算安放些什么呢？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      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文章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的最后两个自然段指出，如果我们的精神世界里拥有了爱心，事业和自我，那么我们生活里就拥有了健康，庄严，努力和真诚，那么，我们的精神小屋将会美观结实；如果我们扩大疆域，增修新舍，把诸如宽容，理想，希望，坚强，友爱，谦逊，勇敢，勤劳，善良，正义，无私，豁达，开朗，感恩，奉献，亲情，爱情，友谊等等都放进我们的精神大厦，那么我们精神的宇宙，该是多么的辽阔啊！！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ts val="4400"/>
              </a:lnSpc>
            </a:pPr>
            <a:endParaRPr lang="zh-CN" altLang="en-US" sz="32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58194" y="2979737"/>
            <a:ext cx="807561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b="1" dirty="0" smtClean="0">
              <a:solidFill>
                <a:schemeClr val="accent2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08396" y="968673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+mj-ea"/>
                <a:ea typeface="+mj-ea"/>
              </a:rPr>
              <a:t>毕淑敏语录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0304" y="1460724"/>
            <a:ext cx="1175841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、优等的心，不必华丽，但必须坚固。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、我相信不化妆的微笑更纯洁而美好，我相信不化妆的目光更坦率而真诚，我相信不化妆的女人更有勇气直面人生。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、我不相信手掌的纹路，但我相信手掌加上手指的力量。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、如果你不能确定你往哪里走，那么此处就是你的葬身之地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心为血之海，那里汇聚着每个人的品格智慧精力情操，心的质量就是人的质量。有一颗仁慈之心，会爱世界爱人爱生活，爱自身也爱大家。有一颗自强之心，会勤学苦练百折不挠，宠辱不惊大智若愚。有一颗尊严之心，会珍惜自然善待万物。有一颗流量充沛羽翼丰满的心，会乘上幻想的航天飞机，抚摸月亮的肩膀。”                            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                                         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                                                     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毕淑敏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造心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1065" y="3074529"/>
            <a:ext cx="11719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000000"/>
                </a:solidFill>
              </a:rPr>
              <a:t> 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7577" y="1880315"/>
            <a:ext cx="116682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我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相信每一个赤诚忠厚的孩子，都曾在心底向父母许下“孝”的宏愿，相信来日方长，可以从容尽孝。可惜人们忘了，忘了时间的残酷，忘了人生的短暂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b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不喜欢一个苦孩求学的故事。家庭十分困难，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父亲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逝去，弟妹嗷嗷待哺，可他大学毕业后，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还要坚持读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研究生，母亲只有去卖血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b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为那是一个自私的学子。求学的路很漫长，一生一世的事业，何必太在意几年蹉跎？况且这时间的分分秒秒都苦涩无比，需用母亲的鲜血灌溉！一个连母亲都无法挚爱的人，还能指望他会爱谁？把自己的利益放在至高无上的位置的人，怎能成为为人类献身的大师？</a:t>
            </a:r>
            <a:b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b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63663" y="1165228"/>
            <a:ext cx="2962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孝心无价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毕淑敏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一、新课引入</a:t>
            </a:r>
            <a:endParaRPr lang="zh-CN" altLang="en-US" sz="27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66670" y="1764406"/>
            <a:ext cx="10109916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       </a:t>
            </a:r>
            <a:r>
              <a:rPr lang="zh-CN" altLang="zh-CN" sz="2400" dirty="0" smtClean="0">
                <a:latin typeface="+mj-ea"/>
                <a:ea typeface="+mj-ea"/>
              </a:rPr>
              <a:t>有</a:t>
            </a:r>
            <a:r>
              <a:rPr lang="zh-CN" altLang="zh-CN" sz="2400" dirty="0">
                <a:latin typeface="+mj-ea"/>
                <a:ea typeface="+mj-ea"/>
              </a:rPr>
              <a:t>一句是这样说的：“身安不如心安，屋宽不如心宽。”那么，宽阔的心房用来做什么呢？我们来看看当代著名女作家毕淑敏是怎样告诉我们的。毕淑敏曾说：人生的重大决定，是由心规划的，像一道预先计算好的框架，等待着你的星座运行。如期待改变我们的命运，请首先改变心的轨迹。今天我们学习她的《精神的三间小屋》，看看她想怎样改变心的</a:t>
            </a:r>
            <a:r>
              <a:rPr lang="zh-CN" altLang="zh-CN" sz="2400" dirty="0" smtClean="0">
                <a:latin typeface="+mj-ea"/>
                <a:ea typeface="+mj-ea"/>
              </a:rPr>
              <a:t>轨迹</a:t>
            </a:r>
            <a:r>
              <a:rPr lang="zh-CN" altLang="en-US" sz="2400" dirty="0">
                <a:latin typeface="+mj-ea"/>
                <a:ea typeface="+mj-ea"/>
              </a:rPr>
              <a:t>。</a:t>
            </a:r>
            <a:endParaRPr lang="zh-CN" altLang="zh-CN" sz="2400" dirty="0">
              <a:latin typeface="+mj-ea"/>
              <a:ea typeface="+mj-ea"/>
            </a:endParaRPr>
          </a:p>
          <a:p>
            <a:endParaRPr lang="zh-CN" altLang="en-US" dirty="0"/>
          </a:p>
        </p:txBody>
      </p:sp>
      <p:pic>
        <p:nvPicPr>
          <p:cNvPr id="4" name="Picture 2" descr="https://timgsa.baidu.com/timg?image&amp;quality=80&amp;size=b9999_10000&amp;sec=1538813000365&amp;di=3b4ce22fb9349eaadae58cd55d443800&amp;imgtype=0&amp;src=http%3A%2F%2Fs3.sinaimg.cn%2Fbmiddle%2F5db1afbbt5e3b1c5e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69" y="4762060"/>
            <a:ext cx="287753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1921" y="1245673"/>
            <a:ext cx="119988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我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不喜欢父母重病在床，断然离去的游子，无论你有多少理由。地球离了谁都照样转动，不必将个人力量夸大到不可思议的程度。在一位老人行将就木的时候，将他对人世间最后的期冀斩断，以绝望之心在寂寞中远行，那是对生命的大不敬。</a:t>
            </a:r>
            <a:b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相信每一个赤诚忠厚的孩子，都曾在心底向父母许下“孝”的宏愿，相信来日方长，相信水到渠成，相信自己必有功成名就衣锦还乡的那一天，可以从容尽孝。</a:t>
            </a:r>
            <a:b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可惜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人们忘了，忘了时间的残酷，忘了人生的短暂，忘了世上有永远无法报答的恩情，忘了生命本身有不堪一击的脆弱。</a:t>
            </a:r>
            <a:b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父母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走了，带着对我们深深的挂念。父母走了，遗留给我们永无偿还的心债。你就永远无以言孝。</a:t>
            </a:r>
            <a:b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54000"/>
            <a:ext cx="118485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b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有一些事情，当我们年轻的时候，无法懂得。当我们懂得的时候，已不再年轻。世上有些东西可以弥补，有些东西永无弥补。</a:t>
            </a:r>
            <a:b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“孝”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是稍纵即逝的眷恋，“孝”是无法重视的幸福。“孝”是一失足成千古恨的往事，“孝”是生命与生命交接处的链条，一旦断裂，永无连接。</a:t>
            </a:r>
            <a:b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赶快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你的父母尽一份孝心。也许是一处豪宅，也许是一片砖瓦。也许是大洋彼岸的一只鸿雁，也许是近在咫尺的一个口信。也许是一顶纯黑的博士帽，也许是作业簿上的一个红五分。也许是一桌山珍海味，也许是一只野果一朵小花。也许是花团锦簇的盛世华衣，也许是一双洁净的旧鞋。也许是数以亿万计的金钱，也许只是含着体温的一枚硬币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b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“孝”的天平上，它们等值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。只是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，天下的儿女们，一定要抓紧啊！趁你父母健在的光阴。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六、布置作业</a:t>
            </a: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2580" y="1580313"/>
            <a:ext cx="10934164" cy="234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altLang="zh-CN" sz="2400" dirty="0">
                <a:latin typeface="+mj-ea"/>
                <a:ea typeface="+mj-ea"/>
              </a:rPr>
              <a:t>1</a:t>
            </a:r>
            <a:r>
              <a:rPr lang="zh-CN" altLang="en-US" sz="2400" dirty="0" smtClean="0">
                <a:latin typeface="+mj-ea"/>
                <a:ea typeface="+mj-ea"/>
              </a:rPr>
              <a:t>、阅读毕淑敏经典散文。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altLang="zh-CN" sz="2400" dirty="0" smtClean="0">
                <a:latin typeface="+mj-ea"/>
                <a:ea typeface="+mj-ea"/>
              </a:rPr>
              <a:t>2</a:t>
            </a:r>
            <a:r>
              <a:rPr lang="zh-CN" altLang="en-US" sz="2400" dirty="0">
                <a:latin typeface="+mj-ea"/>
                <a:ea typeface="+mj-ea"/>
              </a:rPr>
              <a:t>、结合自己的阅读感悟，试以“我的精神小屋”为话题，写一篇</a:t>
            </a:r>
            <a:r>
              <a:rPr lang="en-US" altLang="zh-CN" sz="2400" dirty="0">
                <a:latin typeface="+mj-ea"/>
                <a:ea typeface="+mj-ea"/>
              </a:rPr>
              <a:t>300</a:t>
            </a:r>
            <a:r>
              <a:rPr lang="zh-CN" altLang="en-US" sz="2400" dirty="0">
                <a:latin typeface="+mj-ea"/>
                <a:ea typeface="+mj-ea"/>
              </a:rPr>
              <a:t>字左右</a:t>
            </a:r>
            <a:r>
              <a:rPr lang="zh-CN" altLang="en-US" sz="2400" dirty="0" smtClean="0">
                <a:latin typeface="+mj-ea"/>
                <a:ea typeface="+mj-ea"/>
              </a:rPr>
              <a:t>的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zh-CN" altLang="en-US" sz="2400" dirty="0" smtClean="0">
                <a:latin typeface="+mj-ea"/>
                <a:ea typeface="+mj-ea"/>
              </a:rPr>
              <a:t>文章</a:t>
            </a:r>
            <a:r>
              <a:rPr lang="zh-CN" altLang="en-US" sz="2400" dirty="0">
                <a:latin typeface="+mj-ea"/>
                <a:ea typeface="+mj-ea"/>
              </a:rPr>
              <a:t>。</a:t>
            </a:r>
            <a:endParaRPr lang="zh-CN" altLang="en-US" sz="2400" dirty="0">
              <a:latin typeface="+mj-ea"/>
              <a:ea typeface="+mj-ea"/>
            </a:endParaRPr>
          </a:p>
        </p:txBody>
      </p:sp>
      <p:pic>
        <p:nvPicPr>
          <p:cNvPr id="5" name="Picture 5" descr="636b494e92ae007ab2de05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4843" y="3295649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02537" y="1042743"/>
            <a:ext cx="938946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毕淑敏，女，祖籍山东，</a:t>
            </a:r>
            <a:r>
              <a:rPr lang="en-US" altLang="zh-CN" sz="2400" dirty="0">
                <a:latin typeface="+mj-ea"/>
                <a:ea typeface="+mj-ea"/>
              </a:rPr>
              <a:t>1952</a:t>
            </a:r>
            <a:r>
              <a:rPr lang="zh-CN" altLang="en-US" sz="2400" dirty="0">
                <a:latin typeface="+mj-ea"/>
                <a:ea typeface="+mj-ea"/>
              </a:rPr>
              <a:t>年生于新疆伊宁，长在北京，就读于北京外语学院附属学校。</a:t>
            </a:r>
            <a:r>
              <a:rPr lang="en-US" altLang="zh-CN" sz="2400" dirty="0">
                <a:latin typeface="+mj-ea"/>
                <a:ea typeface="+mj-ea"/>
              </a:rPr>
              <a:t>17</a:t>
            </a:r>
            <a:r>
              <a:rPr lang="zh-CN" altLang="en-US" sz="2400" dirty="0">
                <a:latin typeface="+mj-ea"/>
                <a:ea typeface="+mj-ea"/>
              </a:rPr>
              <a:t>岁赴西藏高原阿里地区当兵，在海拔五千米的高原部队服役</a:t>
            </a:r>
            <a:r>
              <a:rPr lang="en-US" altLang="zh-CN" sz="2400" dirty="0">
                <a:latin typeface="+mj-ea"/>
                <a:ea typeface="+mj-ea"/>
              </a:rPr>
              <a:t>11</a:t>
            </a:r>
            <a:r>
              <a:rPr lang="zh-CN" altLang="en-US" sz="2400" dirty="0">
                <a:latin typeface="+mj-ea"/>
                <a:ea typeface="+mj-ea"/>
              </a:rPr>
              <a:t>年。历任卫生员，军医，</a:t>
            </a:r>
            <a:r>
              <a:rPr lang="en-US" altLang="zh-CN" sz="2400" dirty="0">
                <a:latin typeface="+mj-ea"/>
                <a:ea typeface="+mj-ea"/>
              </a:rPr>
              <a:t>1980</a:t>
            </a:r>
            <a:r>
              <a:rPr lang="zh-CN" altLang="en-US" sz="2400" dirty="0">
                <a:latin typeface="+mj-ea"/>
                <a:ea typeface="+mj-ea"/>
              </a:rPr>
              <a:t>年转业回北京。从事医学工作</a:t>
            </a:r>
            <a:r>
              <a:rPr lang="en-US" altLang="zh-CN" sz="2400" dirty="0">
                <a:latin typeface="+mj-ea"/>
                <a:ea typeface="+mj-ea"/>
              </a:rPr>
              <a:t>20</a:t>
            </a:r>
            <a:r>
              <a:rPr lang="zh-CN" altLang="en-US" sz="2400" dirty="0">
                <a:latin typeface="+mj-ea"/>
                <a:ea typeface="+mj-ea"/>
              </a:rPr>
              <a:t>年后，开始专业写作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毕淑敏的作品</a:t>
            </a:r>
            <a:r>
              <a:rPr lang="en-US" altLang="zh-CN" sz="2400" dirty="0">
                <a:latin typeface="+mj-ea"/>
                <a:ea typeface="+mj-ea"/>
              </a:rPr>
              <a:t>200</a:t>
            </a:r>
            <a:r>
              <a:rPr lang="zh-CN" altLang="en-US" sz="2400" dirty="0">
                <a:latin typeface="+mj-ea"/>
                <a:ea typeface="+mj-ea"/>
              </a:rPr>
              <a:t>余万字，主要有中、短篇小说集</a:t>
            </a:r>
            <a:r>
              <a:rPr lang="en-US" altLang="zh-CN" sz="2400" dirty="0">
                <a:latin typeface="+mj-ea"/>
                <a:ea typeface="+mj-ea"/>
              </a:rPr>
              <a:t>《</a:t>
            </a:r>
            <a:r>
              <a:rPr lang="zh-CN" altLang="en-US" sz="2400" dirty="0">
                <a:latin typeface="+mj-ea"/>
                <a:ea typeface="+mj-ea"/>
              </a:rPr>
              <a:t>女人之约</a:t>
            </a:r>
            <a:r>
              <a:rPr lang="en-US" altLang="zh-CN" sz="2400" dirty="0">
                <a:latin typeface="+mj-ea"/>
                <a:ea typeface="+mj-ea"/>
              </a:rPr>
              <a:t>》《</a:t>
            </a:r>
            <a:r>
              <a:rPr lang="zh-CN" altLang="en-US" sz="2400" dirty="0">
                <a:latin typeface="+mj-ea"/>
                <a:ea typeface="+mj-ea"/>
              </a:rPr>
              <a:t>昆仑殇</a:t>
            </a:r>
            <a:r>
              <a:rPr lang="en-US" altLang="zh-CN" sz="2400" dirty="0">
                <a:latin typeface="+mj-ea"/>
                <a:ea typeface="+mj-ea"/>
              </a:rPr>
              <a:t>》</a:t>
            </a:r>
            <a:r>
              <a:rPr lang="zh-CN" altLang="en-US" sz="2400" dirty="0">
                <a:latin typeface="+mj-ea"/>
                <a:ea typeface="+mj-ea"/>
              </a:rPr>
              <a:t>，散文集</a:t>
            </a:r>
            <a:r>
              <a:rPr lang="en-US" altLang="zh-CN" sz="2400" dirty="0">
                <a:latin typeface="+mj-ea"/>
                <a:ea typeface="+mj-ea"/>
              </a:rPr>
              <a:t>《</a:t>
            </a:r>
            <a:r>
              <a:rPr lang="zh-CN" altLang="en-US" sz="2400" dirty="0">
                <a:latin typeface="+mj-ea"/>
                <a:ea typeface="+mj-ea"/>
              </a:rPr>
              <a:t>素面朝天</a:t>
            </a:r>
            <a:r>
              <a:rPr lang="en-US" altLang="zh-CN" sz="2400" dirty="0">
                <a:latin typeface="+mj-ea"/>
                <a:ea typeface="+mj-ea"/>
              </a:rPr>
              <a:t>》《</a:t>
            </a:r>
            <a:r>
              <a:rPr lang="zh-CN" altLang="en-US" sz="2400" dirty="0">
                <a:latin typeface="+mj-ea"/>
                <a:ea typeface="+mj-ea"/>
              </a:rPr>
              <a:t>提醒幸福</a:t>
            </a:r>
            <a:r>
              <a:rPr lang="en-US" altLang="zh-CN" sz="2400" dirty="0">
                <a:latin typeface="+mj-ea"/>
                <a:ea typeface="+mj-ea"/>
              </a:rPr>
              <a:t>》《</a:t>
            </a:r>
            <a:r>
              <a:rPr lang="zh-CN" altLang="en-US" sz="2400" dirty="0">
                <a:latin typeface="+mj-ea"/>
                <a:ea typeface="+mj-ea"/>
              </a:rPr>
              <a:t>保持惊奇</a:t>
            </a:r>
            <a:r>
              <a:rPr lang="en-US" altLang="zh-CN" sz="2400" dirty="0">
                <a:latin typeface="+mj-ea"/>
                <a:ea typeface="+mj-ea"/>
              </a:rPr>
              <a:t>》</a:t>
            </a:r>
            <a:r>
              <a:rPr lang="zh-CN" altLang="en-US" sz="2400" dirty="0">
                <a:latin typeface="+mj-ea"/>
                <a:ea typeface="+mj-ea"/>
              </a:rPr>
              <a:t>等。长篇小说</a:t>
            </a:r>
            <a:r>
              <a:rPr lang="en-US" altLang="zh-CN" sz="2400" dirty="0">
                <a:latin typeface="+mj-ea"/>
                <a:ea typeface="+mj-ea"/>
              </a:rPr>
              <a:t>《</a:t>
            </a:r>
            <a:r>
              <a:rPr lang="zh-CN" altLang="en-US" sz="2400" dirty="0">
                <a:latin typeface="+mj-ea"/>
                <a:ea typeface="+mj-ea"/>
              </a:rPr>
              <a:t>红处方</a:t>
            </a:r>
            <a:r>
              <a:rPr lang="en-US" altLang="zh-CN" sz="2400" dirty="0">
                <a:latin typeface="+mj-ea"/>
                <a:ea typeface="+mj-ea"/>
              </a:rPr>
              <a:t>》</a:t>
            </a:r>
            <a:r>
              <a:rPr lang="zh-CN" altLang="en-US" sz="2400" dirty="0">
                <a:latin typeface="+mj-ea"/>
                <a:ea typeface="+mj-ea"/>
              </a:rPr>
              <a:t>。曾获庄重文文学奖、小说月报第四、五、六届百花奖、当代文学奖、北京文学奖、昆仑文学奖、解放军文艺奖、青年文学奖、台湾第</a:t>
            </a:r>
            <a:r>
              <a:rPr lang="en-US" altLang="zh-CN" sz="2400" dirty="0">
                <a:latin typeface="+mj-ea"/>
                <a:ea typeface="+mj-ea"/>
              </a:rPr>
              <a:t>16</a:t>
            </a:r>
            <a:r>
              <a:rPr lang="zh-CN" altLang="en-US" sz="2400" dirty="0">
                <a:latin typeface="+mj-ea"/>
                <a:ea typeface="+mj-ea"/>
              </a:rPr>
              <a:t>届中国时报文学奖、台湾第</a:t>
            </a:r>
            <a:r>
              <a:rPr lang="en-US" altLang="zh-CN" sz="2400" dirty="0">
                <a:latin typeface="+mj-ea"/>
                <a:ea typeface="+mj-ea"/>
              </a:rPr>
              <a:t>17</a:t>
            </a:r>
            <a:r>
              <a:rPr lang="zh-CN" altLang="en-US" sz="2400" dirty="0">
                <a:latin typeface="+mj-ea"/>
                <a:ea typeface="+mj-ea"/>
              </a:rPr>
              <a:t>届联合报文学奖等各种文学奖</a:t>
            </a:r>
            <a:r>
              <a:rPr lang="en-US" altLang="zh-CN" sz="2400" dirty="0">
                <a:latin typeface="+mj-ea"/>
                <a:ea typeface="+mj-ea"/>
              </a:rPr>
              <a:t>30</a:t>
            </a:r>
            <a:r>
              <a:rPr lang="zh-CN" altLang="en-US" sz="2400" dirty="0">
                <a:latin typeface="+mj-ea"/>
                <a:ea typeface="+mj-ea"/>
              </a:rPr>
              <a:t>余次。国内一级作家，内科主治医师。北京师范大学文学硕士。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0561" y="1712891"/>
            <a:ext cx="2080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作者简介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2" y="2482256"/>
            <a:ext cx="2622535" cy="35829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82828" y="1851044"/>
            <a:ext cx="11210433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宥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）        游</a:t>
            </a:r>
            <a:r>
              <a:rPr lang="zh-CN" altLang="en-US" sz="2400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弋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       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觑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  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麾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）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   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袤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     </a:t>
            </a:r>
            <a:r>
              <a:rPr lang="zh-CN" altLang="en-US" sz="2400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赘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）生物        窗</a:t>
            </a:r>
            <a:r>
              <a:rPr lang="zh-CN" altLang="en-US" sz="2400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棂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  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坍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塌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惊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骇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     </a:t>
            </a:r>
            <a:r>
              <a:rPr lang="zh-CN" altLang="en-US" sz="2400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濡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养（  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）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自惭形</a:t>
            </a:r>
            <a:r>
              <a:rPr lang="zh-CN" altLang="en-US" sz="2400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秽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   </a:t>
            </a:r>
            <a:r>
              <a:rPr lang="zh-CN" altLang="en-US" sz="2400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不容发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）     </a:t>
            </a:r>
            <a:r>
              <a:rPr lang="zh-CN" altLang="en-US" sz="2400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鸠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占鹊巢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）      积</a:t>
            </a:r>
            <a:r>
              <a:rPr lang="zh-CN" altLang="en-US" sz="2400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攒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733550" y="1308100"/>
            <a:ext cx="20335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ea typeface="微软雅黑" panose="020B0503020204020204" pitchFamily="34" charset="-122"/>
              </a:rPr>
              <a:t>读准字音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50232" y="1978879"/>
            <a:ext cx="900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yòu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57432" y="2013158"/>
            <a:ext cx="631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yì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7156609" y="1977291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qù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866311" y="1969691"/>
            <a:ext cx="72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huī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016323" y="3083797"/>
            <a:ext cx="790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mào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158898" y="3083797"/>
            <a:ext cx="1035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zhuì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7388920" y="3091057"/>
            <a:ext cx="969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línɡ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9229054" y="3091057"/>
            <a:ext cx="84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tān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850232" y="4154945"/>
            <a:ext cx="773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hài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5837" y="4111130"/>
            <a:ext cx="3452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嘟囔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         ）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7302765" y="4063525"/>
            <a:ext cx="1512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dū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nɑnɡ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67127" y="5328285"/>
            <a:ext cx="744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4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huì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4997522" y="5265500"/>
            <a:ext cx="1035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jiān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4586734" y="4197173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rú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7953498" y="5276592"/>
            <a:ext cx="839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jiū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0227135" y="5263912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zǎn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441325" y="1287463"/>
            <a:ext cx="2117725" cy="4838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</a:rPr>
              <a:t>1.  </a:t>
            </a:r>
            <a:r>
              <a:rPr lang="en-US" altLang="zh-CN" sz="2400">
                <a:solidFill>
                  <a:srgbClr val="000000"/>
                </a:solidFill>
              </a:rPr>
              <a:t> </a:t>
            </a:r>
            <a:r>
              <a:rPr lang="zh-CN" altLang="en-US" sz="2400" b="1">
                <a:solidFill>
                  <a:srgbClr val="FF0000"/>
                </a:solidFill>
              </a:rPr>
              <a:t>自惭形秽：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000000"/>
                </a:solidFill>
              </a:rPr>
              <a:t>2</a:t>
            </a:r>
            <a:r>
              <a:rPr lang="zh-CN" altLang="zh-CN" sz="2400" b="1">
                <a:solidFill>
                  <a:srgbClr val="000000"/>
                </a:solidFill>
              </a:rPr>
              <a:t>．</a:t>
            </a:r>
            <a:r>
              <a:rPr lang="zh-CN" altLang="zh-CN" sz="2400" b="1">
                <a:solidFill>
                  <a:srgbClr val="FF0000"/>
                </a:solidFill>
              </a:rPr>
              <a:t>不知所措：</a:t>
            </a:r>
            <a:endParaRPr lang="zh-CN" altLang="zh-CN" sz="2400" b="1">
              <a:solidFill>
                <a:srgbClr val="FF0000"/>
              </a:solidFill>
            </a:endParaRPr>
          </a:p>
          <a:p>
            <a:endParaRPr lang="zh-CN" altLang="zh-CN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000000"/>
                </a:solidFill>
              </a:rPr>
              <a:t>3</a:t>
            </a:r>
            <a:r>
              <a:rPr lang="zh-CN" altLang="zh-CN" sz="2400" b="1">
                <a:solidFill>
                  <a:srgbClr val="000000"/>
                </a:solidFill>
              </a:rPr>
              <a:t>．</a:t>
            </a:r>
            <a:r>
              <a:rPr lang="zh-CN" altLang="zh-CN" sz="2400" b="1">
                <a:solidFill>
                  <a:srgbClr val="FF0000"/>
                </a:solidFill>
              </a:rPr>
              <a:t>林林总总：</a:t>
            </a:r>
            <a:endParaRPr lang="zh-CN" altLang="zh-CN" sz="2400" b="1">
              <a:solidFill>
                <a:srgbClr val="FF0000"/>
              </a:solidFill>
            </a:endParaRPr>
          </a:p>
          <a:p>
            <a:endParaRPr lang="zh-CN" altLang="zh-CN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000000"/>
                </a:solidFill>
              </a:rPr>
              <a:t>4</a:t>
            </a:r>
            <a:r>
              <a:rPr lang="zh-CN" altLang="zh-CN" sz="2400" b="1">
                <a:solidFill>
                  <a:srgbClr val="000000"/>
                </a:solidFill>
              </a:rPr>
              <a:t>．</a:t>
            </a:r>
            <a:r>
              <a:rPr lang="zh-CN" altLang="zh-CN" sz="2400" b="1">
                <a:solidFill>
                  <a:srgbClr val="FF0000"/>
                </a:solidFill>
              </a:rPr>
              <a:t>俯拾即是：</a:t>
            </a:r>
            <a:endParaRPr lang="zh-CN" altLang="zh-CN" sz="2400" b="1">
              <a:solidFill>
                <a:srgbClr val="FF0000"/>
              </a:solidFill>
            </a:endParaRPr>
          </a:p>
          <a:p>
            <a:endParaRPr lang="zh-CN" altLang="zh-CN" sz="2400" b="1">
              <a:solidFill>
                <a:srgbClr val="FF0000"/>
              </a:solidFill>
            </a:endParaRPr>
          </a:p>
          <a:p>
            <a:r>
              <a:rPr lang="en-US" altLang="zh-CN" sz="2400" b="1">
                <a:solidFill>
                  <a:srgbClr val="000000"/>
                </a:solidFill>
                <a:sym typeface="宋体" panose="02010600030101010101" pitchFamily="2" charset="-122"/>
              </a:rPr>
              <a:t>5．</a:t>
            </a:r>
            <a:r>
              <a:rPr lang="zh-CN" altLang="zh-CN" sz="2400" b="1">
                <a:solidFill>
                  <a:srgbClr val="FF0000"/>
                </a:solidFill>
                <a:sym typeface="宋体" panose="02010600030101010101" pitchFamily="2" charset="-122"/>
              </a:rPr>
              <a:t>鸠占鹊巢：</a:t>
            </a:r>
            <a:endParaRPr lang="zh-CN" altLang="zh-CN" sz="2400" b="1">
              <a:solidFill>
                <a:srgbClr val="FF0000"/>
              </a:solidFill>
              <a:sym typeface="宋体" panose="02010600030101010101" pitchFamily="2" charset="-122"/>
            </a:endParaRPr>
          </a:p>
          <a:p>
            <a:endParaRPr lang="zh-CN" altLang="zh-CN" sz="2400" b="1">
              <a:solidFill>
                <a:srgbClr val="FF0000"/>
              </a:solidFill>
              <a:sym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rgbClr val="000000"/>
                </a:solidFill>
                <a:sym typeface="宋体" panose="02010600030101010101" pitchFamily="2" charset="-122"/>
              </a:rPr>
              <a:t>6．</a:t>
            </a:r>
            <a:r>
              <a:rPr lang="zh-CN" altLang="zh-CN" sz="2400" b="1">
                <a:solidFill>
                  <a:srgbClr val="FF0000"/>
                </a:solidFill>
                <a:sym typeface="宋体" panose="02010600030101010101" pitchFamily="2" charset="-122"/>
              </a:rPr>
              <a:t>李代桃僵：</a:t>
            </a:r>
            <a:endParaRPr lang="zh-CN" altLang="zh-CN" sz="2400" b="1">
              <a:solidFill>
                <a:srgbClr val="FF0000"/>
              </a:solidFill>
              <a:sym typeface="宋体" panose="02010600030101010101" pitchFamily="2" charset="-122"/>
            </a:endParaRPr>
          </a:p>
          <a:p>
            <a:endParaRPr lang="zh-CN" altLang="zh-CN" sz="2400" b="1">
              <a:solidFill>
                <a:srgbClr val="FF0000"/>
              </a:solidFill>
              <a:sym typeface="宋体" panose="02010600030101010101" pitchFamily="2" charset="-122"/>
            </a:endParaRPr>
          </a:p>
          <a:p>
            <a:r>
              <a:rPr lang="en-US" altLang="zh-CN" sz="2400" b="1">
                <a:solidFill>
                  <a:srgbClr val="000000"/>
                </a:solidFill>
                <a:sym typeface="宋体" panose="02010600030101010101" pitchFamily="2" charset="-122"/>
              </a:rPr>
              <a:t>7.  </a:t>
            </a:r>
            <a:r>
              <a:rPr lang="zh-CN" altLang="zh-CN" sz="2400" b="1">
                <a:solidFill>
                  <a:srgbClr val="FF0000"/>
                </a:solidFill>
                <a:sym typeface="宋体" panose="02010600030101010101" pitchFamily="2" charset="-122"/>
              </a:rPr>
              <a:t>形销骨立：</a:t>
            </a:r>
            <a:endParaRPr lang="zh-CN" altLang="zh-CN" sz="2400" b="1">
              <a:solidFill>
                <a:srgbClr val="000000"/>
              </a:solidFill>
            </a:endParaRPr>
          </a:p>
        </p:txBody>
      </p:sp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2382838" y="1290638"/>
            <a:ext cx="9315450" cy="4892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000000"/>
                </a:solidFill>
              </a:rPr>
              <a:t>原指因自己容貌举止不如别人而感到羞愧。后泛指因不如别人而感到惭愧。</a:t>
            </a:r>
            <a:endParaRPr lang="en-US" altLang="zh-CN" sz="2400" b="1">
              <a:solidFill>
                <a:srgbClr val="000000"/>
              </a:solidFill>
            </a:endParaRPr>
          </a:p>
          <a:p>
            <a:r>
              <a:rPr lang="zh-CN" altLang="zh-CN" sz="2400" b="1">
                <a:solidFill>
                  <a:srgbClr val="000000"/>
                </a:solidFill>
              </a:rPr>
              <a:t>不知道怎么办才好，形容遭受困窘或处境为难时心神慌乱。</a:t>
            </a:r>
            <a:endParaRPr lang="zh-CN" altLang="zh-CN" sz="2400" b="1">
              <a:solidFill>
                <a:srgbClr val="000000"/>
              </a:solidFill>
            </a:endParaRPr>
          </a:p>
          <a:p>
            <a:endParaRPr lang="zh-CN" altLang="zh-CN" sz="2400" b="1">
              <a:solidFill>
                <a:srgbClr val="000000"/>
              </a:solidFill>
            </a:endParaRPr>
          </a:p>
          <a:p>
            <a:r>
              <a:rPr lang="zh-CN" altLang="zh-CN" sz="2400" b="1">
                <a:solidFill>
                  <a:srgbClr val="000000"/>
                </a:solidFill>
              </a:rPr>
              <a:t>林林，众多的样子；总总，众多而杂乱的样子。形容杂乱众多。</a:t>
            </a:r>
            <a:endParaRPr lang="zh-CN" altLang="zh-CN" sz="2400" b="1">
              <a:solidFill>
                <a:srgbClr val="000000"/>
              </a:solidFill>
            </a:endParaRPr>
          </a:p>
          <a:p>
            <a:endParaRPr lang="zh-CN" altLang="zh-CN" sz="2400" b="1">
              <a:solidFill>
                <a:srgbClr val="000000"/>
              </a:solidFill>
            </a:endParaRPr>
          </a:p>
          <a:p>
            <a:r>
              <a:rPr lang="zh-CN" altLang="zh-CN" sz="2400" b="1">
                <a:solidFill>
                  <a:srgbClr val="000000"/>
                </a:solidFill>
              </a:rPr>
              <a:t>只要低下头来捡取，到处都是。形容多而易得。</a:t>
            </a:r>
            <a:endParaRPr lang="zh-CN" altLang="zh-CN" sz="2400" b="1">
              <a:solidFill>
                <a:srgbClr val="000000"/>
              </a:solidFill>
            </a:endParaRPr>
          </a:p>
          <a:p>
            <a:endParaRPr lang="zh-CN" altLang="zh-CN" sz="2400" b="1">
              <a:solidFill>
                <a:srgbClr val="000000"/>
              </a:solidFill>
            </a:endParaRPr>
          </a:p>
          <a:p>
            <a:r>
              <a:rPr lang="zh-CN" altLang="zh-CN" sz="2400" b="1">
                <a:solidFill>
                  <a:srgbClr val="000000"/>
                </a:solidFill>
                <a:sym typeface="宋体" panose="02010600030101010101" pitchFamily="2" charset="-122"/>
              </a:rPr>
              <a:t>斑鸠占据喜鹊的巢。比喻强者欺凌弱者，获得现成的东西。</a:t>
            </a:r>
            <a:endParaRPr lang="zh-CN" altLang="zh-CN" sz="2400" b="1">
              <a:solidFill>
                <a:srgbClr val="000000"/>
              </a:solidFill>
              <a:sym typeface="宋体" panose="02010600030101010101" pitchFamily="2" charset="-122"/>
            </a:endParaRPr>
          </a:p>
          <a:p>
            <a:endParaRPr lang="zh-CN" altLang="zh-CN" sz="2400" b="1">
              <a:solidFill>
                <a:srgbClr val="000000"/>
              </a:solidFill>
              <a:sym typeface="宋体" panose="02010600030101010101" pitchFamily="2" charset="-122"/>
            </a:endParaRPr>
          </a:p>
          <a:p>
            <a:r>
              <a:rPr lang="zh-CN" altLang="zh-CN" sz="2400" b="1">
                <a:solidFill>
                  <a:srgbClr val="000000"/>
                </a:solidFill>
                <a:sym typeface="宋体" panose="02010600030101010101" pitchFamily="2" charset="-122"/>
              </a:rPr>
              <a:t>李树代替桃树僵死。比喻兄弟互相帮助，患难与共。后借指以此代彼或代人受过。</a:t>
            </a:r>
            <a:endParaRPr lang="zh-CN" altLang="zh-CN" sz="2400" b="1">
              <a:solidFill>
                <a:srgbClr val="000000"/>
              </a:solidFill>
              <a:sym typeface="宋体" panose="02010600030101010101" pitchFamily="2" charset="-122"/>
            </a:endParaRPr>
          </a:p>
          <a:p>
            <a:r>
              <a:rPr lang="zh-CN" altLang="zh-CN" sz="2400" b="1">
                <a:solidFill>
                  <a:srgbClr val="000000"/>
                </a:solidFill>
                <a:sym typeface="宋体" panose="02010600030101010101" pitchFamily="2" charset="-122"/>
              </a:rPr>
              <a:t>形容身体极其消瘦。</a:t>
            </a:r>
            <a:endParaRPr lang="zh-CN" altLang="zh-CN" sz="2400" b="1">
              <a:solidFill>
                <a:srgbClr val="0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041781" y="2419886"/>
            <a:ext cx="4967287" cy="216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+mj-ea"/>
                <a:ea typeface="+mj-ea"/>
              </a:rPr>
              <a:t>作者说的是哪三间精神的小屋呢？ </a:t>
            </a:r>
            <a:br>
              <a:rPr lang="zh-CN" altLang="en-US" sz="2400" dirty="0">
                <a:latin typeface="+mj-ea"/>
                <a:ea typeface="+mj-ea"/>
              </a:rPr>
            </a:br>
            <a:br>
              <a:rPr lang="zh-CN" altLang="en-US" sz="2400" dirty="0">
                <a:latin typeface="+mj-ea"/>
                <a:ea typeface="+mj-ea"/>
              </a:rPr>
            </a:br>
            <a:endParaRPr lang="zh-CN" altLang="en-US" sz="2400" dirty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041781" y="1567176"/>
            <a:ext cx="20335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</a:rPr>
              <a:t>整体感知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2292" name="Picture 5" descr="636b494e92ae007ab2de05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604" y="2419886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041781" y="3230790"/>
            <a:ext cx="578261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第一间，盛着我们的爱与恨。 </a:t>
            </a:r>
            <a:b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第二间小屋，盛放我们的事业。 </a:t>
            </a:r>
            <a:b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第三间安放我们自身。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234651" y="1444804"/>
            <a:ext cx="172675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</a:rPr>
              <a:t>理清思路 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92266" y="2087825"/>
            <a:ext cx="11814175" cy="440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40005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第一部分（ 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1-6 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）：</a:t>
            </a:r>
            <a:r>
              <a:rPr lang="zh-CN" altLang="en-US" sz="2400" dirty="0">
                <a:latin typeface="+mj-ea"/>
                <a:ea typeface="+mj-ea"/>
                <a:cs typeface="隶书"/>
              </a:rPr>
              <a:t>引出话题</a:t>
            </a:r>
            <a:r>
              <a:rPr lang="en-US" altLang="zh-CN" sz="2400" dirty="0">
                <a:latin typeface="+mj-ea"/>
                <a:ea typeface="+mj-ea"/>
                <a:cs typeface="隶书"/>
              </a:rPr>
              <a:t>——</a:t>
            </a:r>
            <a:r>
              <a:rPr lang="zh-CN" altLang="en-US" sz="2400" dirty="0">
                <a:latin typeface="+mj-ea"/>
                <a:ea typeface="+mj-ea"/>
                <a:cs typeface="隶书"/>
              </a:rPr>
              <a:t>如何布置我们的心灵空间，即建设“精神小屋”。</a:t>
            </a:r>
            <a:endParaRPr lang="zh-CN" altLang="en-US" sz="2400" dirty="0">
              <a:latin typeface="+mj-ea"/>
              <a:ea typeface="+mj-ea"/>
              <a:cs typeface="隶书"/>
            </a:endParaRPr>
          </a:p>
          <a:p>
            <a:pPr indent="40005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第二部分（ 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7-18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）：</a:t>
            </a:r>
            <a:r>
              <a:rPr lang="zh-CN" altLang="en-US" sz="2400" dirty="0">
                <a:latin typeface="+mj-ea"/>
                <a:ea typeface="+mj-ea"/>
                <a:cs typeface="隶书"/>
              </a:rPr>
              <a:t>分析人们的精神世界里应该建立“三间小屋”。</a:t>
            </a:r>
            <a:endParaRPr lang="zh-CN" altLang="en-US" sz="2400" dirty="0">
              <a:latin typeface="+mj-ea"/>
              <a:ea typeface="+mj-ea"/>
              <a:cs typeface="隶书"/>
            </a:endParaRPr>
          </a:p>
          <a:p>
            <a:pPr indent="40005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400" dirty="0">
                <a:latin typeface="+mj-ea"/>
                <a:ea typeface="+mj-ea"/>
                <a:cs typeface="隶书"/>
              </a:rPr>
              <a:t>    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第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层（ 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7-9 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）：分析如何建立第一间精神小屋，即盛放着爱和恨的小屋。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  <a:cs typeface="隶书"/>
            </a:endParaRPr>
          </a:p>
          <a:p>
            <a:pPr indent="40005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    第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层（ 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10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-14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）：分析如何建立第二间精神小屋，即盛放着事业的小屋。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  <a:cs typeface="隶书"/>
            </a:endParaRPr>
          </a:p>
          <a:p>
            <a:pPr indent="40005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    第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层（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15-18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）：分析如何建立第三间精神小屋，即安放我们自身的小屋。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  <a:cs typeface="隶书"/>
            </a:endParaRPr>
          </a:p>
          <a:p>
            <a:pPr indent="40005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第三部分（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19-20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  <a:cs typeface="隶书"/>
              </a:rPr>
              <a:t>）：</a:t>
            </a:r>
            <a:r>
              <a:rPr lang="zh-CN" altLang="en-US" sz="2400" dirty="0">
                <a:latin typeface="+mj-ea"/>
                <a:ea typeface="+mj-ea"/>
                <a:cs typeface="隶书"/>
              </a:rPr>
              <a:t>指出把精神的三间小屋建筑得美观结实的条件，并希望在此基 础上把小屋扩建成精神大厦。</a:t>
            </a:r>
            <a:endParaRPr lang="zh-CN" altLang="en-US" sz="2400" dirty="0">
              <a:latin typeface="+mj-ea"/>
              <a:ea typeface="+mj-ea"/>
              <a:cs typeface="隶书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40913" y="2303373"/>
            <a:ext cx="6265321" cy="3415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1.1-6</a:t>
            </a:r>
            <a:r>
              <a:rPr lang="zh-CN" altLang="en-US" sz="2400" dirty="0">
                <a:latin typeface="+mj-ea"/>
                <a:ea typeface="+mj-ea"/>
              </a:rPr>
              <a:t>自然段写的是什么？与后文写的精神的三间小屋有什么关联？ </a:t>
            </a:r>
            <a:br>
              <a:rPr lang="zh-CN" altLang="en-US" sz="2400" dirty="0">
                <a:latin typeface="+mj-ea"/>
                <a:ea typeface="+mj-ea"/>
              </a:rPr>
            </a:b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1-3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段：是全文的引子，表达了作者对两句名言的感慨与思考。引出对精神空间的理解。 </a:t>
            </a:r>
            <a:b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4-6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段：由身体活动的空间引出人心灵活动的空间的思考。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207" y="2571076"/>
            <a:ext cx="4153686" cy="29324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50988" y="1263139"/>
            <a:ext cx="191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研读文本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1550988" y="1199356"/>
            <a:ext cx="18430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研读文本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9460" name="文本框 8194"/>
          <p:cNvSpPr txBox="1">
            <a:spLocks noChangeArrowheads="1"/>
          </p:cNvSpPr>
          <p:nvPr/>
        </p:nvSpPr>
        <p:spPr bwMode="auto">
          <a:xfrm>
            <a:off x="290602" y="1656556"/>
            <a:ext cx="11506446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+mj-ea"/>
                <a:ea typeface="+mj-ea"/>
              </a:rPr>
              <a:t>2.</a:t>
            </a:r>
            <a:r>
              <a:rPr lang="zh-CN" altLang="en-US" sz="2400" dirty="0" smtClean="0">
                <a:latin typeface="+mj-ea"/>
                <a:ea typeface="+mj-ea"/>
              </a:rPr>
              <a:t>第一</a:t>
            </a:r>
            <a:r>
              <a:rPr lang="zh-CN" altLang="en-US" sz="2400" dirty="0">
                <a:latin typeface="+mj-ea"/>
                <a:ea typeface="+mj-ea"/>
              </a:rPr>
              <a:t>间精神小屋是什么样的？作者是怎样写的？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第一间，盛着我们的爱与恨。作者首先选用两组带有对立情感的排比句，说明这种对比鲜明的爱和恨会将小屋挤得满满的，接着又用了几个比喻句形象地写出人生爱恨交织的经历。接下来用一个假设句，告诉人们精神的小屋应多装爱。充分体现了作者如大地、海洋、天空般深广的胸怀。 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+mj-ea"/>
                <a:ea typeface="+mj-ea"/>
              </a:rPr>
              <a:t>3.</a:t>
            </a:r>
            <a:r>
              <a:rPr lang="zh-CN" altLang="en-US" sz="2400" dirty="0" smtClean="0">
                <a:latin typeface="+mj-ea"/>
                <a:ea typeface="+mj-ea"/>
              </a:rPr>
              <a:t>第一</a:t>
            </a:r>
            <a:r>
              <a:rPr lang="zh-CN" altLang="en-US" sz="2400" dirty="0">
                <a:latin typeface="+mj-ea"/>
                <a:ea typeface="+mj-ea"/>
              </a:rPr>
              <a:t>间精神小屋也有爱和恨，作者希望我们如何处理它们的关系？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爱和恨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打扫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让心中充满爱（健康的小屋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）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330" y="5009882"/>
            <a:ext cx="2710489" cy="16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4547</Words>
  <Application>WPS 演示</Application>
  <PresentationFormat>宽屏</PresentationFormat>
  <Paragraphs>273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黑体</vt:lpstr>
      <vt:lpstr>微软雅黑</vt:lpstr>
      <vt:lpstr>Calibri</vt:lpstr>
      <vt:lpstr>楷体</vt:lpstr>
      <vt:lpstr>隶书</vt:lpstr>
      <vt:lpstr>Arial Unicode MS</vt:lpstr>
      <vt:lpstr>华文中宋</vt:lpstr>
      <vt:lpstr>自定义设计方案</vt:lpstr>
      <vt:lpstr>9 精神的三间小屋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你是人间四月天</dc:title>
  <dc:creator/>
  <cp:lastModifiedBy>aa</cp:lastModifiedBy>
  <cp:revision>17</cp:revision>
  <dcterms:created xsi:type="dcterms:W3CDTF">2018-03-01T02:03:00Z</dcterms:created>
  <dcterms:modified xsi:type="dcterms:W3CDTF">2019-12-27T12:04:05Z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