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88" r:id="rId16"/>
    <p:sldId id="271" r:id="rId17"/>
    <p:sldId id="272" r:id="rId18"/>
    <p:sldId id="286" r:id="rId19"/>
    <p:sldId id="287" r:id="rId20"/>
    <p:sldId id="285" r:id="rId21"/>
    <p:sldId id="273" r:id="rId22"/>
    <p:sldId id="279" r:id="rId23"/>
    <p:sldId id="280" r:id="rId24"/>
    <p:sldId id="281" r:id="rId25"/>
    <p:sldId id="282" r:id="rId26"/>
    <p:sldId id="289" r:id="rId27"/>
    <p:sldId id="290" r:id="rId28"/>
    <p:sldId id="291" r:id="rId29"/>
    <p:sldId id="283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AD00"/>
    <a:srgbClr val="F4A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60" autoAdjust="0"/>
    <p:restoredTop sz="94660"/>
  </p:normalViewPr>
  <p:slideViewPr>
    <p:cSldViewPr snapToGrid="0">
      <p:cViewPr varScale="1">
        <p:scale>
          <a:sx n="74" d="100"/>
          <a:sy n="74" d="100"/>
        </p:scale>
        <p:origin x="7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66607"/>
            <a:ext cx="10972800" cy="1524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133600"/>
            <a:ext cx="10972800" cy="603504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66607"/>
            <a:ext cx="10972800" cy="1524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2133600"/>
            <a:ext cx="10972800" cy="60350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66607"/>
            <a:ext cx="10972800" cy="1524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66607"/>
            <a:ext cx="10972800" cy="1524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9" Type="http://schemas.openxmlformats.org/officeDocument/2006/relationships/theme" Target="../theme/theme1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</p:sldLayoutIdLst>
  <p:transition>
    <p:random/>
  </p:transition>
  <p:txStyles>
    <p:titleStyle>
      <a:lvl1pPr algn="ctr" defTabSz="1219200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219200" rtl="0" eaLnBrk="0" fontAlgn="base" hangingPunct="0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1219200" rtl="0" eaLnBrk="0" fontAlgn="base" hangingPunct="0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1219200" rtl="0" eaLnBrk="0" fontAlgn="base" hangingPunct="0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1219200" rtl="0" eaLnBrk="0" fontAlgn="base" hangingPunct="0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1219200" rtl="0" fontAlgn="base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1219200" rtl="0" fontAlgn="base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1219200" rtl="0" fontAlgn="base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1219200" rtl="0" fontAlgn="base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457200" indent="-457200" algn="l" defTabSz="1219200" rtl="0" eaLnBrk="0" fontAlgn="base" hangingPunct="0">
        <a:spcBef>
          <a:spcPts val="125"/>
        </a:spcBef>
        <a:spcAft>
          <a:spcPct val="0"/>
        </a:spcAft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lvl="1" indent="-381000" algn="l" defTabSz="1219200" rtl="0" eaLnBrk="0" fontAlgn="base" hangingPunct="0">
        <a:spcBef>
          <a:spcPts val="125"/>
        </a:spcBef>
        <a:spcAft>
          <a:spcPct val="0"/>
        </a:spcAft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lvl="2" indent="-304800" algn="l" defTabSz="1219200" rtl="0" eaLnBrk="0" fontAlgn="base" hangingPunct="0">
        <a:spcBef>
          <a:spcPts val="125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lvl="3" indent="-304800" algn="l" defTabSz="1219200" rtl="0" eaLnBrk="0" fontAlgn="base" hangingPunct="0">
        <a:spcBef>
          <a:spcPts val="125"/>
        </a:spcBef>
        <a:spcAft>
          <a:spcPct val="0"/>
        </a:spcAft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lvl="4" indent="-304800" algn="l" defTabSz="1219200" rtl="0" eaLnBrk="0" fontAlgn="base" hangingPunct="0">
        <a:spcBef>
          <a:spcPts val="125"/>
        </a:spcBef>
        <a:spcAft>
          <a:spcPct val="0"/>
        </a:spcAft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lvl="5" indent="-304165" algn="l" defTabSz="1219200" eaLnBrk="1" fontAlgn="base" latinLnBrk="0" hangingPunct="1">
        <a:lnSpc>
          <a:spcPct val="100000"/>
        </a:lnSpc>
        <a:spcBef>
          <a:spcPts val="130"/>
        </a:spcBef>
        <a:spcAft>
          <a:spcPct val="0"/>
        </a:spcAft>
        <a:buChar char="»"/>
        <a:defRPr sz="266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962400" lvl="6" indent="-304165" algn="l" defTabSz="1219200" eaLnBrk="1" fontAlgn="base" latinLnBrk="0" hangingPunct="1">
        <a:lnSpc>
          <a:spcPct val="100000"/>
        </a:lnSpc>
        <a:spcBef>
          <a:spcPts val="130"/>
        </a:spcBef>
        <a:spcAft>
          <a:spcPct val="0"/>
        </a:spcAft>
        <a:buChar char="»"/>
        <a:defRPr sz="266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4572000" lvl="7" indent="-304165" algn="l" defTabSz="1219200" eaLnBrk="1" fontAlgn="base" latinLnBrk="0" hangingPunct="1">
        <a:lnSpc>
          <a:spcPct val="100000"/>
        </a:lnSpc>
        <a:spcBef>
          <a:spcPts val="130"/>
        </a:spcBef>
        <a:spcAft>
          <a:spcPct val="0"/>
        </a:spcAft>
        <a:buChar char="»"/>
        <a:defRPr sz="266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181600" lvl="8" indent="-304165" algn="l" defTabSz="1219200" eaLnBrk="1" fontAlgn="base" latinLnBrk="0" hangingPunct="1">
        <a:lnSpc>
          <a:spcPct val="100000"/>
        </a:lnSpc>
        <a:spcBef>
          <a:spcPts val="130"/>
        </a:spcBef>
        <a:spcAft>
          <a:spcPct val="0"/>
        </a:spcAft>
        <a:buChar char="»"/>
        <a:defRPr sz="266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12192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09600" lvl="1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219200" lvl="2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828800" lvl="3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38400" lvl="4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048000" lvl="5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657600" lvl="6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4267200" lvl="7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876800" lvl="8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tags" Target="../tags/tag28.xml"/><Relationship Id="rId2" Type="http://schemas.openxmlformats.org/officeDocument/2006/relationships/image" Target="../media/image3.png"/><Relationship Id="rId1" Type="http://schemas.openxmlformats.org/officeDocument/2006/relationships/tags" Target="../tags/tag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8.xml"/><Relationship Id="rId3" Type="http://schemas.openxmlformats.org/officeDocument/2006/relationships/tags" Target="../tags/tag36.xml"/><Relationship Id="rId2" Type="http://schemas.openxmlformats.org/officeDocument/2006/relationships/image" Target="../media/image4.png"/><Relationship Id="rId1" Type="http://schemas.openxmlformats.org/officeDocument/2006/relationships/tags" Target="../tags/tag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4.xml"/><Relationship Id="rId2" Type="http://schemas.openxmlformats.org/officeDocument/2006/relationships/image" Target="../media/image1.jpeg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6.xml"/><Relationship Id="rId2" Type="http://schemas.openxmlformats.org/officeDocument/2006/relationships/image" Target="../media/image2.png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889500" y="1350010"/>
            <a:ext cx="6627495" cy="2561590"/>
          </a:xfrm>
        </p:spPr>
        <p:txBody>
          <a:bodyPr>
            <a:noAutofit/>
          </a:bodyPr>
          <a:lstStyle/>
          <a:p>
            <a:r>
              <a:rPr lang="en-US" altLang="zh-CN" sz="6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8 </a:t>
            </a:r>
            <a:r>
              <a:rPr lang="zh-CN" altLang="en-US" sz="6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论教养</a:t>
            </a:r>
            <a:endParaRPr lang="zh-CN" altLang="en-US" sz="6000" b="1" kern="1200" baseline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j-cs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76070" y="760730"/>
            <a:ext cx="38125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九年级语文人教版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上册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27775" y="3911600"/>
            <a:ext cx="4431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    利哈乔夫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324090" y="5751830"/>
            <a:ext cx="2011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授课人：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XXXX</a:t>
            </a:r>
            <a:endParaRPr lang="zh-CN" altLang="en-US" sz="2400"/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7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</a:t>
            </a:r>
            <a:r>
              <a:rPr lang="zh-CN" altLang="en-US" sz="27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</a:t>
            </a:r>
            <a:r>
              <a:rPr lang="zh-CN" altLang="en-US" sz="27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课讲解</a:t>
            </a:r>
            <a:endParaRPr lang="zh-CN" altLang="en-US" sz="2700" b="1" kern="1200" baseline="0" dirty="0"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287887" y="1468192"/>
            <a:ext cx="3799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mtClean="0"/>
              <a:t>研读文本</a:t>
            </a:r>
            <a:endParaRPr lang="zh-CN" altLang="en-US" sz="2800" dirty="0"/>
          </a:p>
        </p:txBody>
      </p:sp>
      <p:sp>
        <p:nvSpPr>
          <p:cNvPr id="3" name="文本框 2"/>
          <p:cNvSpPr txBox="1"/>
          <p:nvPr/>
        </p:nvSpPr>
        <p:spPr>
          <a:xfrm>
            <a:off x="309093" y="2223969"/>
            <a:ext cx="1132600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+mj-ea"/>
                <a:ea typeface="+mj-ea"/>
              </a:rPr>
              <a:t>1.</a:t>
            </a:r>
            <a:r>
              <a:rPr lang="zh-CN" altLang="en-US" sz="2400" dirty="0" smtClean="0">
                <a:latin typeface="+mj-ea"/>
                <a:ea typeface="+mj-ea"/>
              </a:rPr>
              <a:t>第1段有</a:t>
            </a:r>
            <a:r>
              <a:rPr lang="zh-CN" altLang="en-US" sz="2400" dirty="0">
                <a:latin typeface="+mj-ea"/>
                <a:ea typeface="+mj-ea"/>
              </a:rPr>
              <a:t>什么作用？</a:t>
            </a:r>
            <a:endParaRPr lang="zh-CN" altLang="en-US" sz="24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    第</a:t>
            </a: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1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段的作用：直接引入论题——教养，用递进复句强调，“良好的教养”的养成更主要的是</a:t>
            </a: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“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得之于自身</a:t>
            </a: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”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，为下文的论述张本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。</a:t>
            </a:r>
            <a:endParaRPr lang="en-US" altLang="zh-CN" sz="24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lvl="0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2.</a:t>
            </a:r>
            <a:r>
              <a:rPr lang="zh-CN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作者</a:t>
            </a:r>
            <a:r>
              <a:rPr lang="zh-CN" altLang="zh-CN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认为有教养的人具体表现在哪些方面？</a:t>
            </a:r>
            <a:endParaRPr lang="zh-CN" altLang="zh-CN" sz="24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(1)</a:t>
            </a:r>
            <a:r>
              <a:rPr lang="zh-CN" altLang="zh-CN" sz="2400" dirty="0">
                <a:solidFill>
                  <a:srgbClr val="FF0000"/>
                </a:solidFill>
                <a:latin typeface="+mj-ea"/>
                <a:ea typeface="+mj-ea"/>
              </a:rPr>
              <a:t>一个有教养的人，是关心家庭、亲人的人。</a:t>
            </a:r>
            <a:endParaRPr lang="zh-CN" altLang="zh-CN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pPr lvl="0"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(2)</a:t>
            </a:r>
            <a:r>
              <a:rPr lang="zh-CN" altLang="zh-CN" sz="2400" dirty="0">
                <a:solidFill>
                  <a:srgbClr val="FF0000"/>
                </a:solidFill>
                <a:latin typeface="+mj-ea"/>
                <a:ea typeface="+mj-ea"/>
              </a:rPr>
              <a:t>一个有教养的人，必定从心里愿意尊重别人，也善于尊重别人。</a:t>
            </a:r>
            <a:endParaRPr lang="zh-CN" altLang="zh-CN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pPr lvl="0"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(3)</a:t>
            </a:r>
            <a:r>
              <a:rPr lang="zh-CN" altLang="zh-CN" sz="2400" dirty="0">
                <a:solidFill>
                  <a:srgbClr val="FF0000"/>
                </a:solidFill>
                <a:latin typeface="+mj-ea"/>
                <a:ea typeface="+mj-ea"/>
              </a:rPr>
              <a:t>一个有教养的人，待人处事绝不会自吹自擂。</a:t>
            </a:r>
            <a:endParaRPr lang="en-US" altLang="zh-CN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zh-CN" altLang="en-US" sz="2400" dirty="0">
              <a:latin typeface="+mj-ea"/>
              <a:ea typeface="+mj-ea"/>
            </a:endParaRPr>
          </a:p>
          <a:p>
            <a:endParaRPr lang="zh-CN" altLang="en-US" dirty="0">
              <a:latin typeface="宋体" panose="02010600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107397" y="1545136"/>
            <a:ext cx="399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细读课文，思考：</a:t>
            </a:r>
            <a:endParaRPr lang="zh-CN" altLang="en-US" sz="2400" dirty="0"/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7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</a:t>
            </a:r>
            <a:r>
              <a:rPr lang="zh-CN" altLang="en-US" sz="27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</a:t>
            </a:r>
            <a:r>
              <a:rPr lang="zh-CN" altLang="en-US" sz="27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课讲解</a:t>
            </a:r>
            <a:endParaRPr lang="zh-CN" altLang="en-US" sz="2700" b="1" kern="1200" baseline="0" dirty="0"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296214" y="1120462"/>
            <a:ext cx="11307651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noProof="1" smtClean="0">
                <a:latin typeface="+mj-ea"/>
                <a:ea typeface="+mj-ea"/>
              </a:rPr>
              <a:t>3</a:t>
            </a:r>
            <a:r>
              <a:rPr lang="zh-CN" altLang="en-US" sz="2400" noProof="1">
                <a:latin typeface="+mj-ea"/>
                <a:ea typeface="+mj-ea"/>
              </a:rPr>
              <a:t>．作者认为教养首先体现在家里。对此，你怎么看？</a:t>
            </a:r>
            <a:endParaRPr lang="zh-CN" altLang="en-US" sz="2400" noProof="1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noProof="1" smtClean="0">
                <a:solidFill>
                  <a:srgbClr val="FF0000"/>
                </a:solidFill>
                <a:latin typeface="+mj-ea"/>
                <a:ea typeface="+mj-ea"/>
              </a:rPr>
              <a:t>       人</a:t>
            </a:r>
            <a:r>
              <a:rPr lang="zh-CN" altLang="en-US" sz="2400" noProof="1">
                <a:solidFill>
                  <a:srgbClr val="FF0000"/>
                </a:solidFill>
                <a:latin typeface="+mj-ea"/>
                <a:ea typeface="+mj-ea"/>
              </a:rPr>
              <a:t>往往注重外在的形象，在家里却不拘小节，表现更真实，从家庭入手就能看出一个人是否真正做到了有教养，而不仅仅是表象</a:t>
            </a:r>
            <a:r>
              <a:rPr lang="zh-CN" altLang="en-US" sz="2400" noProof="1" smtClean="0">
                <a:solidFill>
                  <a:srgbClr val="FF0000"/>
                </a:solidFill>
                <a:latin typeface="+mj-ea"/>
                <a:ea typeface="+mj-ea"/>
              </a:rPr>
              <a:t>。</a:t>
            </a:r>
            <a:endParaRPr lang="en-US" altLang="zh-CN" sz="2400" noProof="1" smtClean="0">
              <a:solidFill>
                <a:srgbClr val="FF0000"/>
              </a:solidFill>
              <a:latin typeface="+mj-ea"/>
              <a:ea typeface="+mj-ea"/>
            </a:endParaRPr>
          </a:p>
          <a:p>
            <a:pPr lvl="0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+mj-ea"/>
                <a:ea typeface="+mj-ea"/>
              </a:rPr>
              <a:t>4.</a:t>
            </a:r>
            <a:r>
              <a:rPr lang="zh-CN" altLang="zh-CN" sz="2400" dirty="0" smtClean="0">
                <a:solidFill>
                  <a:srgbClr val="000000"/>
                </a:solidFill>
                <a:latin typeface="+mj-ea"/>
                <a:ea typeface="+mj-ea"/>
              </a:rPr>
              <a:t>作者</a:t>
            </a:r>
            <a:r>
              <a:rPr lang="zh-CN" altLang="zh-CN" sz="2400" dirty="0">
                <a:solidFill>
                  <a:srgbClr val="000000"/>
                </a:solidFill>
                <a:latin typeface="+mj-ea"/>
                <a:ea typeface="+mj-ea"/>
              </a:rPr>
              <a:t>先谈</a:t>
            </a:r>
            <a:r>
              <a:rPr lang="en-US" altLang="zh-CN" sz="2400" dirty="0">
                <a:solidFill>
                  <a:srgbClr val="000000"/>
                </a:solidFill>
                <a:latin typeface="+mj-ea"/>
                <a:ea typeface="+mj-ea"/>
              </a:rPr>
              <a:t>“</a:t>
            </a:r>
            <a:r>
              <a:rPr lang="zh-CN" altLang="zh-CN" sz="2400" dirty="0">
                <a:solidFill>
                  <a:srgbClr val="000000"/>
                </a:solidFill>
                <a:latin typeface="+mj-ea"/>
                <a:ea typeface="+mj-ea"/>
              </a:rPr>
              <a:t>无教养</a:t>
            </a:r>
            <a:r>
              <a:rPr lang="en-US" altLang="zh-CN" sz="2400" dirty="0">
                <a:solidFill>
                  <a:srgbClr val="000000"/>
                </a:solidFill>
                <a:latin typeface="+mj-ea"/>
                <a:ea typeface="+mj-ea"/>
              </a:rPr>
              <a:t>”</a:t>
            </a:r>
            <a:r>
              <a:rPr lang="zh-CN" altLang="zh-CN" sz="2400" dirty="0">
                <a:solidFill>
                  <a:srgbClr val="000000"/>
                </a:solidFill>
                <a:latin typeface="+mj-ea"/>
                <a:ea typeface="+mj-ea"/>
              </a:rPr>
              <a:t>的例子，再谈</a:t>
            </a:r>
            <a:r>
              <a:rPr lang="en-US" altLang="zh-CN" sz="2400" dirty="0">
                <a:solidFill>
                  <a:srgbClr val="000000"/>
                </a:solidFill>
                <a:latin typeface="+mj-ea"/>
                <a:ea typeface="+mj-ea"/>
              </a:rPr>
              <a:t>“</a:t>
            </a:r>
            <a:r>
              <a:rPr lang="zh-CN" altLang="zh-CN" sz="2400" dirty="0">
                <a:solidFill>
                  <a:srgbClr val="000000"/>
                </a:solidFill>
                <a:latin typeface="+mj-ea"/>
                <a:ea typeface="+mj-ea"/>
              </a:rPr>
              <a:t>有教养</a:t>
            </a:r>
            <a:r>
              <a:rPr lang="en-US" altLang="zh-CN" sz="2400" dirty="0">
                <a:solidFill>
                  <a:srgbClr val="000000"/>
                </a:solidFill>
                <a:latin typeface="+mj-ea"/>
                <a:ea typeface="+mj-ea"/>
              </a:rPr>
              <a:t>”</a:t>
            </a:r>
            <a:r>
              <a:rPr lang="zh-CN" altLang="zh-CN" sz="2400" dirty="0">
                <a:solidFill>
                  <a:srgbClr val="000000"/>
                </a:solidFill>
                <a:latin typeface="+mj-ea"/>
                <a:ea typeface="+mj-ea"/>
              </a:rPr>
              <a:t>的表现，这样写有什么好处？</a:t>
            </a:r>
            <a:endParaRPr lang="zh-CN" altLang="zh-CN" sz="2400" dirty="0">
              <a:solidFill>
                <a:srgbClr val="000000"/>
              </a:solidFill>
              <a:latin typeface="+mj-ea"/>
              <a:ea typeface="+mj-ea"/>
            </a:endParaRPr>
          </a:p>
          <a:p>
            <a:pPr lvl="0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+mj-ea"/>
                <a:ea typeface="+mj-ea"/>
              </a:rPr>
              <a:t>       </a:t>
            </a:r>
            <a:r>
              <a:rPr lang="zh-CN" altLang="zh-CN" sz="2400" dirty="0" smtClean="0">
                <a:solidFill>
                  <a:srgbClr val="FF0000"/>
                </a:solidFill>
                <a:latin typeface="+mj-ea"/>
                <a:ea typeface="+mj-ea"/>
              </a:rPr>
              <a:t>作者</a:t>
            </a:r>
            <a:r>
              <a:rPr lang="zh-CN" altLang="zh-CN" sz="2400" dirty="0">
                <a:solidFill>
                  <a:srgbClr val="FF0000"/>
                </a:solidFill>
                <a:latin typeface="+mj-ea"/>
                <a:ea typeface="+mj-ea"/>
              </a:rPr>
              <a:t>先从我们自身存在的问题谈起，再得出我们在生活中应该怎样去做。在对众多事例的比较、分析中，自然而然地得出自己的结论</a:t>
            </a:r>
            <a:r>
              <a:rPr lang="zh-CN" altLang="zh-CN" sz="2400" dirty="0" smtClean="0">
                <a:solidFill>
                  <a:srgbClr val="FF0000"/>
                </a:solidFill>
                <a:latin typeface="+mj-ea"/>
                <a:ea typeface="+mj-ea"/>
              </a:rPr>
              <a:t>。</a:t>
            </a:r>
            <a:endParaRPr lang="en-US" altLang="zh-CN" sz="24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2400" noProof="1" smtClean="0">
                <a:latin typeface="+mj-ea"/>
                <a:ea typeface="+mj-ea"/>
              </a:rPr>
              <a:t>5.</a:t>
            </a:r>
            <a:r>
              <a:rPr lang="zh-CN" altLang="en-US" sz="2400" noProof="1" smtClean="0">
                <a:latin typeface="+mj-ea"/>
                <a:ea typeface="+mj-ea"/>
              </a:rPr>
              <a:t>文章</a:t>
            </a:r>
            <a:r>
              <a:rPr lang="zh-CN" altLang="en-US" sz="2400" noProof="1">
                <a:latin typeface="+mj-ea"/>
                <a:ea typeface="+mj-ea"/>
              </a:rPr>
              <a:t>谈论“教养”，为什么要谈“风度”？二者之间有什么内在联系？</a:t>
            </a:r>
            <a:endParaRPr lang="zh-CN" altLang="en-US" sz="2400" noProof="1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noProof="1" smtClean="0">
                <a:solidFill>
                  <a:srgbClr val="FF0000"/>
                </a:solidFill>
                <a:latin typeface="+mj-ea"/>
                <a:ea typeface="+mj-ea"/>
              </a:rPr>
              <a:t>      一切</a:t>
            </a:r>
            <a:r>
              <a:rPr lang="zh-CN" altLang="en-US" sz="2400" noProof="1">
                <a:solidFill>
                  <a:srgbClr val="FF0000"/>
                </a:solidFill>
                <a:latin typeface="+mj-ea"/>
                <a:ea typeface="+mj-ea"/>
              </a:rPr>
              <a:t>优雅风度的基础其实是一种关照态度——时时刻刻要记住：一个人不应该妨碍他人的生活，要让大家都有良好的自我感觉。这其实就是一种有教养的表现，是养成教养的基础。</a:t>
            </a:r>
            <a:endParaRPr lang="zh-CN" altLang="en-US" sz="2400" noProof="1">
              <a:solidFill>
                <a:srgbClr val="FF0000"/>
              </a:solidFill>
              <a:latin typeface="+mj-ea"/>
              <a:ea typeface="+mj-ea"/>
            </a:endParaRPr>
          </a:p>
          <a:p>
            <a:pPr lvl="0">
              <a:lnSpc>
                <a:spcPct val="150000"/>
              </a:lnSpc>
            </a:pPr>
            <a:endParaRPr lang="en-US" altLang="zh-CN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7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</a:t>
            </a:r>
            <a:r>
              <a:rPr lang="zh-CN" altLang="en-US" sz="27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</a:t>
            </a:r>
            <a:r>
              <a:rPr lang="zh-CN" altLang="en-US" sz="27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课讲解</a:t>
            </a:r>
            <a:endParaRPr lang="zh-CN" altLang="en-US" sz="2700" b="1" kern="1200" baseline="0" dirty="0"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180305" y="1267323"/>
            <a:ext cx="1152659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+mj-ea"/>
                <a:ea typeface="+mj-ea"/>
              </a:rPr>
              <a:t>6.</a:t>
            </a:r>
            <a:r>
              <a:rPr lang="zh-CN" altLang="zh-CN" sz="2400" dirty="0" smtClean="0">
                <a:latin typeface="+mj-ea"/>
                <a:ea typeface="+mj-ea"/>
              </a:rPr>
              <a:t>第13</a:t>
            </a:r>
            <a:r>
              <a:rPr lang="zh-CN" altLang="zh-CN" sz="2400" dirty="0">
                <a:latin typeface="+mj-ea"/>
                <a:ea typeface="+mj-ea"/>
              </a:rPr>
              <a:t>段作者批驳的错误观点是什么</a:t>
            </a:r>
            <a:r>
              <a:rPr lang="zh-CN" altLang="zh-CN" sz="2400" dirty="0" smtClean="0">
                <a:latin typeface="+mj-ea"/>
                <a:ea typeface="+mj-ea"/>
              </a:rPr>
              <a:t>？</a:t>
            </a:r>
            <a:r>
              <a:rPr lang="zh-CN" altLang="zh-CN" sz="2400" dirty="0">
                <a:latin typeface="+mj-ea"/>
                <a:ea typeface="+mj-ea"/>
              </a:rPr>
              <a:t>作者是如何批驳这一错误观点的？</a:t>
            </a:r>
            <a:endParaRPr lang="zh-CN" altLang="zh-CN" sz="24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 smtClean="0">
                <a:latin typeface="+mj-ea"/>
              </a:rPr>
              <a:t>作者</a:t>
            </a:r>
            <a:r>
              <a:rPr lang="zh-CN" altLang="zh-CN" sz="2400" dirty="0">
                <a:latin typeface="+mj-ea"/>
              </a:rPr>
              <a:t>批驳的错误观点</a:t>
            </a:r>
            <a:r>
              <a:rPr lang="zh-CN" altLang="zh-CN" sz="2400" dirty="0" smtClean="0">
                <a:latin typeface="+mj-ea"/>
              </a:rPr>
              <a:t>是</a:t>
            </a:r>
            <a:r>
              <a:rPr lang="zh-CN" altLang="en-US" sz="2400" dirty="0" smtClean="0">
                <a:latin typeface="+mj-ea"/>
              </a:rPr>
              <a:t>：</a:t>
            </a:r>
            <a:r>
              <a:rPr lang="en-US" altLang="zh-CN" sz="2400" dirty="0" smtClean="0">
                <a:solidFill>
                  <a:srgbClr val="FF0000"/>
                </a:solidFill>
                <a:latin typeface="+mj-ea"/>
                <a:ea typeface="+mj-ea"/>
              </a:rPr>
              <a:t>“</a:t>
            </a:r>
            <a:r>
              <a:rPr lang="zh-CN" altLang="zh-CN" sz="2400" dirty="0">
                <a:solidFill>
                  <a:srgbClr val="FF0000"/>
                </a:solidFill>
                <a:latin typeface="+mj-ea"/>
                <a:ea typeface="+mj-ea"/>
              </a:rPr>
              <a:t>优雅风度就是矫揉造作，是出于无聊，是附庸风雅，是毫无意义的扭捏作态。</a:t>
            </a:r>
            <a:r>
              <a:rPr lang="en-US" altLang="zh-CN" sz="2400" dirty="0" smtClean="0">
                <a:solidFill>
                  <a:srgbClr val="FF0000"/>
                </a:solidFill>
                <a:latin typeface="+mj-ea"/>
                <a:ea typeface="+mj-ea"/>
              </a:rPr>
              <a:t>”</a:t>
            </a:r>
            <a:endParaRPr lang="en-US" altLang="zh-CN" sz="24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>
                <a:latin typeface="+mj-ea"/>
              </a:rPr>
              <a:t>作者</a:t>
            </a:r>
            <a:r>
              <a:rPr lang="zh-CN" altLang="zh-CN" sz="2400" dirty="0" smtClean="0">
                <a:latin typeface="+mj-ea"/>
              </a:rPr>
              <a:t>批驳错误观点</a:t>
            </a:r>
            <a:r>
              <a:rPr lang="zh-CN" altLang="en-US" sz="2400" dirty="0" smtClean="0">
                <a:latin typeface="+mj-ea"/>
              </a:rPr>
              <a:t>的思路：</a:t>
            </a:r>
            <a:endParaRPr lang="en-US" altLang="zh-CN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 smtClean="0">
                <a:solidFill>
                  <a:srgbClr val="FF0000"/>
                </a:solidFill>
                <a:latin typeface="+mj-ea"/>
                <a:ea typeface="+mj-ea"/>
              </a:rPr>
              <a:t>①</a:t>
            </a:r>
            <a:r>
              <a:rPr lang="zh-CN" altLang="zh-CN" sz="2400" dirty="0">
                <a:solidFill>
                  <a:srgbClr val="FF0000"/>
                </a:solidFill>
                <a:latin typeface="+mj-ea"/>
                <a:ea typeface="+mj-ea"/>
              </a:rPr>
              <a:t>作者提出了一个正确的观点：</a:t>
            </a:r>
            <a:r>
              <a:rPr lang="zh-CN" altLang="zh-CN" sz="2400" dirty="0">
                <a:latin typeface="+mj-ea"/>
                <a:ea typeface="+mj-ea"/>
              </a:rPr>
              <a:t>一切优雅风度的基础其实是一种关照态度。</a:t>
            </a:r>
            <a:endParaRPr lang="zh-CN" altLang="zh-CN" sz="24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 smtClean="0">
                <a:solidFill>
                  <a:srgbClr val="FF0000"/>
                </a:solidFill>
                <a:latin typeface="+mj-ea"/>
                <a:ea typeface="+mj-ea"/>
              </a:rPr>
              <a:t>②</a:t>
            </a:r>
            <a:r>
              <a:rPr lang="zh-CN" altLang="zh-CN" sz="2400" dirty="0">
                <a:solidFill>
                  <a:srgbClr val="FF0000"/>
                </a:solidFill>
                <a:latin typeface="+mj-ea"/>
                <a:ea typeface="+mj-ea"/>
              </a:rPr>
              <a:t>并对这一态度进行阐述：</a:t>
            </a:r>
            <a:r>
              <a:rPr lang="zh-CN" altLang="zh-CN" sz="2400" dirty="0">
                <a:latin typeface="+mj-ea"/>
                <a:ea typeface="+mj-ea"/>
              </a:rPr>
              <a:t>一个人不妨碍他人的生活，要让大家都有良好的自我感觉。</a:t>
            </a:r>
            <a:endParaRPr lang="zh-CN" altLang="zh-CN" sz="24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 smtClean="0">
                <a:solidFill>
                  <a:srgbClr val="FF0000"/>
                </a:solidFill>
                <a:latin typeface="+mj-ea"/>
                <a:ea typeface="+mj-ea"/>
              </a:rPr>
              <a:t>③</a:t>
            </a:r>
            <a:r>
              <a:rPr lang="zh-CN" altLang="zh-CN" sz="2400" dirty="0">
                <a:solidFill>
                  <a:srgbClr val="FF0000"/>
                </a:solidFill>
                <a:latin typeface="+mj-ea"/>
                <a:ea typeface="+mj-ea"/>
              </a:rPr>
              <a:t>并以吃饭和日常生活中的举止为例</a:t>
            </a:r>
            <a:r>
              <a:rPr lang="zh-CN" altLang="zh-CN" sz="2400" dirty="0">
                <a:latin typeface="+mj-ea"/>
                <a:ea typeface="+mj-ea"/>
              </a:rPr>
              <a:t>论述如何关照他人，具有优雅风度</a:t>
            </a:r>
            <a:r>
              <a:rPr lang="zh-CN" altLang="zh-CN" sz="2400" dirty="0" smtClean="0">
                <a:latin typeface="+mj-ea"/>
                <a:ea typeface="+mj-ea"/>
              </a:rPr>
              <a:t>。</a:t>
            </a:r>
            <a:endParaRPr lang="en-US" altLang="zh-CN" sz="24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 smtClean="0">
                <a:latin typeface="+mj-ea"/>
                <a:ea typeface="+mj-ea"/>
              </a:rPr>
              <a:t> </a:t>
            </a:r>
            <a:r>
              <a:rPr lang="zh-CN" altLang="zh-CN" sz="2400" dirty="0">
                <a:solidFill>
                  <a:srgbClr val="FF0000"/>
                </a:solidFill>
                <a:latin typeface="+mj-ea"/>
                <a:ea typeface="+mj-ea"/>
              </a:rPr>
              <a:t>④最后得出结论：</a:t>
            </a:r>
            <a:r>
              <a:rPr lang="zh-CN" altLang="zh-CN" sz="2400" dirty="0">
                <a:latin typeface="+mj-ea"/>
                <a:ea typeface="+mj-ea"/>
              </a:rPr>
              <a:t>优雅是重视行为举止的内涵，是以慎重的态度对待世界。这样上述的错误观点就不攻自破了。</a:t>
            </a:r>
            <a:endParaRPr lang="zh-CN" altLang="zh-CN" sz="2400" dirty="0">
              <a:latin typeface="+mj-ea"/>
              <a:ea typeface="+mj-ea"/>
            </a:endParaRPr>
          </a:p>
          <a:p>
            <a:endParaRPr lang="en-US" altLang="zh-CN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5B9BD5"/>
              </a:buClr>
              <a:buFont typeface="Wingdings" panose="05000000000000000000" pitchFamily="2" charset="2"/>
              <a:buNone/>
            </a:pP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</a:t>
            </a:r>
            <a:r>
              <a:rPr lang="zh-CN" altLang="en-US" sz="2700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</a:t>
            </a: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课讲解</a:t>
            </a:r>
            <a:endParaRPr lang="zh-CN" altLang="en-US" sz="27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>
              <a:buClr>
                <a:srgbClr val="5B9BD5"/>
              </a:buClr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824248" y="1789184"/>
            <a:ext cx="8487177" cy="256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阅读第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18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段，思考：这一段有什么作用？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zh-CN" sz="2400" dirty="0">
                <a:solidFill>
                  <a:srgbClr val="FF0000"/>
                </a:solidFill>
                <a:latin typeface="微软雅黑" panose="020B0503020204020204" pitchFamily="34" charset="-122"/>
              </a:rPr>
              <a:t>    总结全文，点明中心，照应开头，强调以尊重的态度对待别人，再加上随机应变的智慧就会具有优雅的风度，给人以启迪。</a:t>
            </a:r>
            <a:endParaRPr lang="zh-CN" altLang="zh-CN" sz="2400" dirty="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zh-CN" altLang="zh-CN" sz="4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7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</a:t>
            </a:r>
            <a:r>
              <a:rPr lang="zh-CN" altLang="en-US" sz="27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</a:t>
            </a:r>
            <a:r>
              <a:rPr lang="zh-CN" altLang="en-US" sz="27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课讲解</a:t>
            </a:r>
            <a:endParaRPr lang="zh-CN" altLang="en-US" sz="2700" b="1" kern="1200" baseline="0" dirty="0"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3" name="文本框 1"/>
          <p:cNvSpPr txBox="1">
            <a:spLocks noChangeArrowheads="1"/>
          </p:cNvSpPr>
          <p:nvPr/>
        </p:nvSpPr>
        <p:spPr bwMode="auto">
          <a:xfrm>
            <a:off x="500799" y="1832579"/>
            <a:ext cx="7522739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3200" dirty="0"/>
          </a:p>
          <a:p>
            <a:pPr eaLnBrk="1" hangingPunct="1">
              <a:lnSpc>
                <a:spcPct val="150000"/>
              </a:lnSpc>
            </a:pPr>
            <a:r>
              <a:rPr lang="zh-CN" altLang="en-US" sz="2400" dirty="0" smtClean="0">
                <a:latin typeface="+mn-ea"/>
                <a:ea typeface="+mn-ea"/>
              </a:rPr>
              <a:t>文</a:t>
            </a:r>
            <a:r>
              <a:rPr lang="zh-CN" altLang="en-US" sz="2400" dirty="0">
                <a:latin typeface="+mn-ea"/>
                <a:ea typeface="+mn-ea"/>
              </a:rPr>
              <a:t>中运用了哪些论证方法？有什么作用</a:t>
            </a:r>
            <a:r>
              <a:rPr lang="zh-CN" altLang="en-US" sz="2400" dirty="0" smtClean="0">
                <a:latin typeface="+mn-ea"/>
                <a:ea typeface="+mn-ea"/>
              </a:rPr>
              <a:t>？</a:t>
            </a:r>
            <a:endParaRPr lang="en-US" altLang="zh-CN" sz="24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+mn-ea"/>
                <a:ea typeface="+mn-ea"/>
              </a:rPr>
              <a:t>①对比论证。</a:t>
            </a:r>
            <a:r>
              <a:rPr lang="zh-CN" altLang="en-US" sz="2400" dirty="0">
                <a:latin typeface="+mn-ea"/>
                <a:ea typeface="+mn-ea"/>
              </a:rPr>
              <a:t>将没有教养的行为和有教养的行为加以比较，强调了教养应该首先体现在家里的观点</a:t>
            </a:r>
            <a:r>
              <a:rPr lang="zh-CN" altLang="en-US" sz="2400" dirty="0" smtClean="0">
                <a:latin typeface="+mn-ea"/>
                <a:ea typeface="+mn-ea"/>
              </a:rPr>
              <a:t>。</a:t>
            </a:r>
            <a:endParaRPr lang="en-US" altLang="zh-CN" sz="24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+mn-ea"/>
                <a:ea typeface="+mn-ea"/>
              </a:rPr>
              <a:t>②</a:t>
            </a:r>
            <a:r>
              <a:rPr lang="zh-CN" altLang="en-US" sz="2400" dirty="0">
                <a:solidFill>
                  <a:srgbClr val="FF0000"/>
                </a:solidFill>
                <a:latin typeface="+mn-ea"/>
                <a:ea typeface="+mn-ea"/>
              </a:rPr>
              <a:t>举例论证。</a:t>
            </a:r>
            <a:r>
              <a:rPr lang="zh-CN" altLang="en-US" sz="2400" dirty="0">
                <a:latin typeface="+mn-ea"/>
                <a:ea typeface="+mn-ea"/>
              </a:rPr>
              <a:t>文章列举大量的例子说明哪些是有教养，哪些是无教养的表现，增强了说服力。</a:t>
            </a:r>
            <a:endParaRPr lang="zh-CN" altLang="en-US" sz="2400" dirty="0">
              <a:latin typeface="+mn-ea"/>
              <a:ea typeface="+mn-ea"/>
            </a:endParaRPr>
          </a:p>
          <a:p>
            <a:pPr eaLnBrk="1" hangingPunct="1"/>
            <a:endParaRPr lang="zh-CN" altLang="en-US" sz="4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9764" y="2720900"/>
            <a:ext cx="2999492" cy="269466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55313" y="1463247"/>
            <a:ext cx="3515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总结论证方法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7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</a:t>
            </a:r>
            <a:r>
              <a:rPr lang="zh-CN" altLang="en-US" sz="27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</a:t>
            </a:r>
            <a:r>
              <a:rPr lang="zh-CN" altLang="en-US" sz="27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课讲解</a:t>
            </a:r>
            <a:endParaRPr lang="zh-CN" altLang="en-US" sz="2700" b="1" kern="1200" baseline="0" dirty="0"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5009882" y="1275008"/>
            <a:ext cx="236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+mj-ea"/>
                <a:ea typeface="+mj-ea"/>
              </a:rPr>
              <a:t>品味语言</a:t>
            </a:r>
            <a:endParaRPr lang="zh-CN" altLang="en-US" sz="2800" dirty="0">
              <a:latin typeface="+mj-ea"/>
              <a:ea typeface="+mj-ea"/>
            </a:endParaRPr>
          </a:p>
        </p:txBody>
      </p:sp>
      <p:sp>
        <p:nvSpPr>
          <p:cNvPr id="4" name="矩形 113668"/>
          <p:cNvSpPr>
            <a:spLocks noChangeArrowheads="1"/>
          </p:cNvSpPr>
          <p:nvPr/>
        </p:nvSpPr>
        <p:spPr bwMode="auto">
          <a:xfrm>
            <a:off x="373487" y="1987500"/>
            <a:ext cx="1164250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2400" noProof="1">
                <a:solidFill>
                  <a:srgbClr val="FF0000"/>
                </a:solidFill>
                <a:latin typeface="+mj-ea"/>
                <a:ea typeface="+mj-ea"/>
              </a:rPr>
              <a:t>说说下面两个句子画线词语的作用</a:t>
            </a:r>
            <a:r>
              <a:rPr lang="zh-CN" altLang="zh-CN" sz="2400" noProof="1" smtClean="0">
                <a:solidFill>
                  <a:srgbClr val="FF0000"/>
                </a:solidFill>
                <a:latin typeface="+mj-ea"/>
                <a:ea typeface="+mj-ea"/>
              </a:rPr>
              <a:t>。</a:t>
            </a:r>
            <a:endParaRPr lang="en-US" altLang="zh-CN" sz="2400" noProof="1" smtClean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2400" noProof="1">
                <a:latin typeface="+mj-ea"/>
                <a:ea typeface="+mj-ea"/>
              </a:rPr>
              <a:t> </a:t>
            </a:r>
            <a:r>
              <a:rPr lang="zh-CN" altLang="zh-CN" sz="2400" noProof="1">
                <a:latin typeface="+mj-ea"/>
                <a:ea typeface="+mj-ea"/>
              </a:rPr>
              <a:t>①我不敢贸然提供有关教养的</a:t>
            </a:r>
            <a:r>
              <a:rPr lang="zh-CN" altLang="zh-CN" sz="2400" noProof="1">
                <a:solidFill>
                  <a:srgbClr val="FF0000"/>
                </a:solidFill>
                <a:latin typeface="+mj-ea"/>
                <a:ea typeface="+mj-ea"/>
              </a:rPr>
              <a:t>“</a:t>
            </a:r>
            <a:r>
              <a:rPr lang="zh-CN" altLang="zh-CN" sz="2400" u="sng" noProof="1">
                <a:solidFill>
                  <a:srgbClr val="FF0000"/>
                </a:solidFill>
                <a:latin typeface="+mj-ea"/>
                <a:ea typeface="+mj-ea"/>
              </a:rPr>
              <a:t>处方</a:t>
            </a:r>
            <a:r>
              <a:rPr lang="zh-CN" altLang="zh-CN" sz="2400" noProof="1">
                <a:solidFill>
                  <a:srgbClr val="FF0000"/>
                </a:solidFill>
                <a:latin typeface="+mj-ea"/>
                <a:ea typeface="+mj-ea"/>
              </a:rPr>
              <a:t>”</a:t>
            </a:r>
            <a:r>
              <a:rPr lang="zh-CN" altLang="zh-CN" sz="2400" noProof="1">
                <a:latin typeface="+mj-ea"/>
                <a:ea typeface="+mj-ea"/>
              </a:rPr>
              <a:t>，因为我不认为自己是教养完美的典范</a:t>
            </a:r>
            <a:r>
              <a:rPr lang="zh-CN" altLang="zh-CN" sz="2400" noProof="1" smtClean="0">
                <a:latin typeface="+mj-ea"/>
                <a:ea typeface="+mj-ea"/>
              </a:rPr>
              <a:t>。</a:t>
            </a:r>
            <a:endParaRPr lang="en-US" altLang="zh-CN" sz="2400" noProof="1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2400" noProof="1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zh-CN" altLang="en-US" sz="2400" noProof="1" smtClean="0">
                <a:solidFill>
                  <a:srgbClr val="FF0000"/>
                </a:solidFill>
                <a:latin typeface="+mj-ea"/>
                <a:ea typeface="+mj-ea"/>
              </a:rPr>
              <a:t>用了</a:t>
            </a:r>
            <a:r>
              <a:rPr lang="zh-CN" altLang="zh-CN" sz="2400" noProof="1" smtClean="0">
                <a:solidFill>
                  <a:srgbClr val="FF0000"/>
                </a:solidFill>
                <a:latin typeface="+mj-ea"/>
                <a:ea typeface="+mj-ea"/>
              </a:rPr>
              <a:t>比喻</a:t>
            </a:r>
            <a:r>
              <a:rPr lang="zh-CN" altLang="zh-CN" sz="2400" noProof="1">
                <a:solidFill>
                  <a:srgbClr val="FF0000"/>
                </a:solidFill>
                <a:latin typeface="+mj-ea"/>
                <a:ea typeface="+mj-ea"/>
              </a:rPr>
              <a:t>的修辞手法，用“处方”比喻让人们拥有教养的独特的方法，用语生动形象</a:t>
            </a:r>
            <a:r>
              <a:rPr lang="zh-CN" altLang="zh-CN" sz="2400" noProof="1" smtClean="0">
                <a:solidFill>
                  <a:srgbClr val="FF0000"/>
                </a:solidFill>
                <a:latin typeface="+mj-ea"/>
                <a:ea typeface="+mj-ea"/>
              </a:rPr>
              <a:t>。</a:t>
            </a:r>
            <a:endParaRPr lang="en-US" altLang="zh-CN" sz="2400" noProof="1" smtClean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noProof="1">
                <a:latin typeface="+mj-ea"/>
                <a:ea typeface="+mj-ea"/>
              </a:rPr>
              <a:t>②</a:t>
            </a:r>
            <a:r>
              <a:rPr lang="zh-CN" altLang="zh-CN" sz="2400" noProof="1">
                <a:latin typeface="+mj-ea"/>
                <a:ea typeface="+mj-ea"/>
              </a:rPr>
              <a:t>有教养的人对别人</a:t>
            </a:r>
            <a:r>
              <a:rPr lang="zh-CN" altLang="zh-CN" sz="2400" u="sng" noProof="1">
                <a:solidFill>
                  <a:srgbClr val="FF0000"/>
                </a:solidFill>
                <a:latin typeface="+mj-ea"/>
                <a:ea typeface="+mj-ea"/>
              </a:rPr>
              <a:t>一律</a:t>
            </a:r>
            <a:r>
              <a:rPr lang="zh-CN" altLang="zh-CN" sz="2400" noProof="1">
                <a:latin typeface="+mj-ea"/>
                <a:ea typeface="+mj-ea"/>
              </a:rPr>
              <a:t>谦让和礼让，</a:t>
            </a:r>
            <a:r>
              <a:rPr lang="zh-CN" altLang="zh-CN" sz="2400" u="sng" noProof="1">
                <a:solidFill>
                  <a:srgbClr val="FF0000"/>
                </a:solidFill>
                <a:latin typeface="+mj-ea"/>
                <a:ea typeface="+mj-ea"/>
              </a:rPr>
              <a:t>无论</a:t>
            </a:r>
            <a:r>
              <a:rPr lang="zh-CN" altLang="zh-CN" sz="2400" noProof="1">
                <a:latin typeface="+mj-ea"/>
                <a:ea typeface="+mj-ea"/>
              </a:rPr>
              <a:t>接触的人年长还是年幼，是社会贤达还是平民百姓。</a:t>
            </a:r>
            <a:endParaRPr lang="zh-CN" altLang="zh-CN" sz="2400" noProof="1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2400" noProof="1">
                <a:solidFill>
                  <a:srgbClr val="0000FF"/>
                </a:solidFill>
                <a:latin typeface="+mj-ea"/>
                <a:ea typeface="+mj-ea"/>
              </a:rPr>
              <a:t> </a:t>
            </a:r>
            <a:r>
              <a:rPr lang="zh-CN" altLang="zh-CN" sz="2400" noProof="1">
                <a:solidFill>
                  <a:srgbClr val="FF0000"/>
                </a:solidFill>
                <a:latin typeface="+mj-ea"/>
                <a:ea typeface="+mj-ea"/>
              </a:rPr>
              <a:t>“一律”和</a:t>
            </a:r>
            <a:r>
              <a:rPr lang="zh-CN" altLang="zh-CN" sz="2400" noProof="1" smtClean="0">
                <a:solidFill>
                  <a:srgbClr val="FF0000"/>
                </a:solidFill>
                <a:latin typeface="+mj-ea"/>
                <a:ea typeface="+mj-ea"/>
              </a:rPr>
              <a:t>“无论”</a:t>
            </a:r>
            <a:r>
              <a:rPr lang="zh-CN" altLang="en-US" sz="2400" noProof="1" smtClean="0">
                <a:solidFill>
                  <a:srgbClr val="FF0000"/>
                </a:solidFill>
                <a:latin typeface="+mj-ea"/>
                <a:ea typeface="+mj-ea"/>
              </a:rPr>
              <a:t>用词准确，</a:t>
            </a:r>
            <a:r>
              <a:rPr lang="zh-CN" altLang="zh-CN" sz="2400" noProof="1" smtClean="0">
                <a:solidFill>
                  <a:srgbClr val="FF0000"/>
                </a:solidFill>
                <a:latin typeface="+mj-ea"/>
                <a:ea typeface="+mj-ea"/>
              </a:rPr>
              <a:t>强调</a:t>
            </a:r>
            <a:r>
              <a:rPr lang="zh-CN" altLang="zh-CN" sz="2400" noProof="1">
                <a:solidFill>
                  <a:srgbClr val="FF0000"/>
                </a:solidFill>
                <a:latin typeface="+mj-ea"/>
                <a:ea typeface="+mj-ea"/>
              </a:rPr>
              <a:t>了有教养的人从内心深处尊重别人，对人们的谦让和礼让是无条件的。</a:t>
            </a:r>
            <a:endParaRPr lang="zh-CN" altLang="zh-CN" sz="2400" noProof="1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5B9BD5"/>
              </a:buClr>
              <a:buFont typeface="Wingdings" panose="05000000000000000000" pitchFamily="2" charset="2"/>
              <a:buNone/>
            </a:pP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</a:t>
            </a:r>
            <a:r>
              <a:rPr lang="zh-CN" altLang="en-US" sz="2700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</a:t>
            </a: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课讲解</a:t>
            </a:r>
            <a:endParaRPr lang="zh-CN" altLang="en-US" sz="27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>
              <a:buClr>
                <a:srgbClr val="5B9BD5"/>
              </a:buClr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3" name="文本框 64"/>
          <p:cNvSpPr txBox="1"/>
          <p:nvPr/>
        </p:nvSpPr>
        <p:spPr>
          <a:xfrm>
            <a:off x="1106223" y="1602273"/>
            <a:ext cx="254381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2800" dirty="0">
                <a:solidFill>
                  <a:srgbClr val="000000"/>
                </a:solidFill>
                <a:latin typeface="微软雅黑" panose="020B0503020204020204" pitchFamily="34" charset="-122"/>
              </a:rPr>
              <a:t>写法探究</a:t>
            </a:r>
            <a:endParaRPr lang="zh-CN" altLang="zh-CN" sz="2800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193183" y="1950747"/>
            <a:ext cx="11552349" cy="4349750"/>
          </a:xfrm>
          <a:prstGeom prst="rect">
            <a:avLst/>
          </a:prstGeom>
        </p:spPr>
        <p:txBody>
          <a:bodyPr lIns="68580" tIns="34290" rIns="68580" bIns="3429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zh-CN" sz="40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08337" y="2473967"/>
            <a:ext cx="102258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</a:rPr>
              <a:t>1.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</a:rPr>
              <a:t>行文活泼、灵动，思路清晰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   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   本文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从讨论教养本身，到剖析教养的重要表现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——“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优雅风度”，其中贯穿着作者的基本见解：教养的本质是尊重。作为一片写给青少年的“书简”，文中有探讨问题的逻辑和推论，又有大量生动的事例，加上精辟的观点和格言式的句子，引人深思，值得反复咀嚼、品味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5B9BD5"/>
              </a:buClr>
              <a:buFont typeface="Wingdings" panose="05000000000000000000" pitchFamily="2" charset="2"/>
              <a:buNone/>
            </a:pP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</a:t>
            </a:r>
            <a:r>
              <a:rPr lang="zh-CN" altLang="en-US" sz="2700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</a:t>
            </a: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课讲解</a:t>
            </a:r>
            <a:endParaRPr lang="zh-CN" altLang="en-US" sz="27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>
              <a:buClr>
                <a:srgbClr val="5B9BD5"/>
              </a:buClr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46975" y="1506828"/>
            <a:ext cx="105864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</a:rPr>
              <a:t>2.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</a:rPr>
              <a:t>方法多样，论证有力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  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     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</a:rPr>
              <a:t>举例论证：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本文的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5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～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10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段，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17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段都进行了集中举例论述。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5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～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10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段集中列举了无教养的例子，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17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段集中列举了优雅风度的具体表现。这些例子都鲜活地证明了怎样才是真正的教养和优雅的风度。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</a:rPr>
              <a:t>   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   对比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</a:rPr>
              <a:t>论证：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本文多处使用了对比论证方法。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5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～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10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段每一段都是通过假设、对比，列举了没有教养的表现，体现了没有教养的具体指向。第二部分的两层也是前一层为先谈“无教养”的例子，再谈“有教养”的表现，这样对比起来，更能体现真正的教养。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5B9BD5"/>
              </a:buClr>
              <a:buFont typeface="Wingdings" panose="05000000000000000000" pitchFamily="2" charset="2"/>
              <a:buNone/>
            </a:pP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三、归纳小结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386365" y="1408703"/>
            <a:ext cx="10522039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noProof="1" smtClean="0">
                <a:solidFill>
                  <a:srgbClr val="000000"/>
                </a:solidFill>
                <a:latin typeface="+mj-ea"/>
                <a:ea typeface="+mj-ea"/>
              </a:rPr>
              <a:t>      </a:t>
            </a:r>
            <a:r>
              <a:rPr lang="zh-CN" altLang="zh-CN" sz="2400" noProof="1" smtClean="0">
                <a:solidFill>
                  <a:srgbClr val="000000"/>
                </a:solidFill>
                <a:latin typeface="+mj-ea"/>
                <a:ea typeface="+mj-ea"/>
              </a:rPr>
              <a:t>本文</a:t>
            </a:r>
            <a:r>
              <a:rPr lang="zh-CN" altLang="zh-CN" sz="2400" noProof="1">
                <a:solidFill>
                  <a:srgbClr val="000000"/>
                </a:solidFill>
                <a:latin typeface="+mj-ea"/>
                <a:ea typeface="+mj-ea"/>
              </a:rPr>
              <a:t>透过众多“有教养”及“无教养”的现象，探究“真正的教养”和“优雅风度”的本质。思路清晰，从讨论教养本身，到剖析教养的重要表现——优雅风度。又运用了许多格言式的句子，论述充分，引人深思</a:t>
            </a:r>
            <a:r>
              <a:rPr lang="zh-CN" altLang="zh-CN" sz="2400" noProof="1" smtClean="0">
                <a:solidFill>
                  <a:srgbClr val="000000"/>
                </a:solidFill>
                <a:latin typeface="+mj-ea"/>
                <a:ea typeface="+mj-ea"/>
              </a:rPr>
              <a:t>。</a:t>
            </a:r>
            <a:endParaRPr lang="en-US" altLang="zh-CN" sz="2400" noProof="1" smtClean="0">
              <a:solidFill>
                <a:srgbClr val="000000"/>
              </a:solidFill>
              <a:latin typeface="+mj-ea"/>
              <a:ea typeface="+mj-ea"/>
            </a:endParaRPr>
          </a:p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 smtClean="0">
                <a:latin typeface="+mj-ea"/>
                <a:ea typeface="+mj-ea"/>
              </a:rPr>
              <a:t>       同学们</a:t>
            </a:r>
            <a:r>
              <a:rPr lang="zh-CN" altLang="en-US" sz="2400" dirty="0">
                <a:latin typeface="+mj-ea"/>
                <a:ea typeface="+mj-ea"/>
              </a:rPr>
              <a:t>，我们生活在文明社会，已经步入智能时代，在物质生活不断提高的今天，对文明的表现和“有教养”的要求会更高，希望我们从作者的作品中受到启发，学会做一个“有教养”的人。</a:t>
            </a:r>
            <a:endParaRPr lang="zh-CN" altLang="en-US" sz="2400" dirty="0">
              <a:latin typeface="+mj-ea"/>
              <a:ea typeface="+mj-ea"/>
            </a:endParaRPr>
          </a:p>
          <a:p>
            <a:pPr lv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3200" b="1" noProof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960" y="4239442"/>
            <a:ext cx="3623417" cy="242189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7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四、强化训练</a:t>
            </a:r>
            <a:endParaRPr lang="zh-CN" altLang="en-US" dirty="0"/>
          </a:p>
        </p:txBody>
      </p:sp>
      <p:sp>
        <p:nvSpPr>
          <p:cNvPr id="3" name="内容占位符 2"/>
          <p:cNvSpPr txBox="1"/>
          <p:nvPr/>
        </p:nvSpPr>
        <p:spPr>
          <a:xfrm>
            <a:off x="399245" y="1371001"/>
            <a:ext cx="8478520" cy="998220"/>
          </a:xfrm>
          <a:prstGeom prst="rect">
            <a:avLst/>
          </a:prstGeom>
        </p:spPr>
        <p:txBody>
          <a:bodyPr lIns="68580" tIns="34290" rIns="68580" bIns="3429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 smtClean="0">
                <a:latin typeface="宋体" panose="02010600030101010101" pitchFamily="2" charset="-122"/>
              </a:rPr>
              <a:t>    </a:t>
            </a:r>
            <a:r>
              <a:rPr lang="zh-CN" altLang="en-US" dirty="0" smtClean="0">
                <a:latin typeface="+mj-ea"/>
                <a:ea typeface="+mj-ea"/>
              </a:rPr>
              <a:t>判断下列句子的论证方法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4" name="文本框 2"/>
          <p:cNvSpPr txBox="1"/>
          <p:nvPr/>
        </p:nvSpPr>
        <p:spPr>
          <a:xfrm>
            <a:off x="399245" y="2161540"/>
            <a:ext cx="10671345" cy="638123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C00000"/>
                </a:solidFill>
                <a:latin typeface="+mj-ea"/>
                <a:ea typeface="+mj-ea"/>
              </a:rPr>
              <a:t> </a:t>
            </a:r>
            <a:r>
              <a:rPr lang="zh-CN" altLang="zh-CN" sz="2400" dirty="0">
                <a:latin typeface="+mj-ea"/>
                <a:ea typeface="+mj-ea"/>
              </a:rPr>
              <a:t> （1）假如一个男人跟朋友和熟人见面时彬彬有礼，可是在家里对妻子儿女动不动就大发雷霆——那就可以肯定他不是个有教养的人。</a:t>
            </a:r>
            <a:endParaRPr lang="zh-CN" altLang="zh-CN" sz="24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>
                <a:latin typeface="+mj-ea"/>
                <a:ea typeface="+mj-ea"/>
              </a:rPr>
              <a:t>  </a:t>
            </a:r>
            <a:r>
              <a:rPr lang="zh-CN" altLang="zh-CN" sz="2400" dirty="0">
                <a:solidFill>
                  <a:srgbClr val="FF0000"/>
                </a:solidFill>
                <a:latin typeface="+mj-ea"/>
                <a:ea typeface="+mj-ea"/>
              </a:rPr>
              <a:t>对比论证。通过对比说明什么是真正的教养</a:t>
            </a:r>
            <a:r>
              <a:rPr lang="zh-CN" altLang="zh-CN" sz="2400" dirty="0" smtClean="0">
                <a:solidFill>
                  <a:srgbClr val="FF0000"/>
                </a:solidFill>
                <a:latin typeface="+mj-ea"/>
                <a:ea typeface="+mj-ea"/>
              </a:rPr>
              <a:t>。</a:t>
            </a:r>
            <a:endParaRPr lang="en-US" altLang="zh-CN" sz="24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+mj-ea"/>
                <a:ea typeface="+mj-ea"/>
              </a:rPr>
              <a:t>（</a:t>
            </a:r>
            <a:r>
              <a:rPr lang="en-US" altLang="zh-CN" sz="2400" dirty="0">
                <a:latin typeface="+mj-ea"/>
                <a:ea typeface="+mj-ea"/>
              </a:rPr>
              <a:t>2</a:t>
            </a:r>
            <a:r>
              <a:rPr lang="zh-CN" altLang="en-US" sz="2400" dirty="0">
                <a:latin typeface="+mj-ea"/>
                <a:ea typeface="+mj-ea"/>
              </a:rPr>
              <a:t>）</a:t>
            </a:r>
            <a:r>
              <a:rPr lang="zh-CN" altLang="zh-CN" sz="2400" dirty="0">
                <a:latin typeface="+mj-ea"/>
                <a:ea typeface="+mj-ea"/>
              </a:rPr>
              <a:t>但是就整体而论，优雅风度是靠祖祖辈辈一代又一代人的经验积淀而成的，并且标志着人们渴望变得更高尚，渴望生活更优越、更美好，这是一种世代相传、持续不懈的追求。</a:t>
            </a:r>
            <a:endParaRPr lang="zh-CN" altLang="zh-CN" sz="24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C00000"/>
                </a:solidFill>
                <a:latin typeface="+mj-ea"/>
                <a:ea typeface="+mj-ea"/>
              </a:rPr>
              <a:t> 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道理论证。论述优雅风度是如何形成的，及其标志。</a:t>
            </a:r>
            <a:endParaRPr lang="zh-CN" altLang="zh-CN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ts val="4800"/>
              </a:lnSpc>
            </a:pPr>
            <a:endParaRPr lang="zh-CN" altLang="zh-CN" sz="40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ts val="3500"/>
              </a:lnSpc>
            </a:pPr>
            <a:endParaRPr lang="zh-CN" altLang="zh-CN" sz="2400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ts val="3500"/>
              </a:lnSpc>
            </a:pPr>
            <a:endParaRPr lang="zh-CN" altLang="zh-CN" sz="2400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ts val="3500"/>
              </a:lnSpc>
            </a:pPr>
            <a:endParaRPr lang="zh-CN" altLang="zh-CN" sz="2400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ts val="3500"/>
              </a:lnSpc>
            </a:pPr>
            <a:endParaRPr lang="zh-CN" altLang="zh-CN" sz="2400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7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一、新课引入</a:t>
            </a:r>
            <a:endParaRPr lang="zh-CN" altLang="en-US" sz="27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0" indent="0">
              <a:buNone/>
            </a:pPr>
            <a:endParaRPr lang="zh-CN" altLang="en-US" sz="2700" b="1" kern="1200" baseline="0" dirty="0"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334850" y="1678371"/>
            <a:ext cx="10612193" cy="3226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/>
              <a:t>       </a:t>
            </a:r>
            <a:r>
              <a:rPr lang="zh-CN" altLang="zh-CN" sz="2400" dirty="0" smtClean="0"/>
              <a:t>教养</a:t>
            </a:r>
            <a:r>
              <a:rPr lang="zh-CN" altLang="zh-CN" sz="2400" dirty="0"/>
              <a:t>，是表现在行为方式中的道德修养状况，是社会影响、家庭教育、学校教育、个人修养的结果。中国是文明古国，礼仪之邦，关于“教养”，中国古时《三字经》就提到了，指的是人从小就应该习得的一种规矩，待人接物处事时的一种敬重态度。今天我们学习利哈乔夫的《论教养》，进一步理解教养的核心内涵</a:t>
            </a:r>
            <a:r>
              <a:rPr lang="zh-CN" altLang="zh-CN" sz="2400" dirty="0" smtClean="0"/>
              <a:t>以及学习</a:t>
            </a:r>
            <a:r>
              <a:rPr lang="zh-CN" altLang="zh-CN" sz="2400" dirty="0"/>
              <a:t>如何做一个有教养的人。</a:t>
            </a:r>
            <a:endParaRPr lang="zh-CN" altLang="zh-CN" sz="2400" dirty="0"/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507" y="4056845"/>
            <a:ext cx="3631843" cy="2649112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7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五、拓展延伸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206062" y="1004552"/>
            <a:ext cx="11985938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                                                礼貌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</a:rPr>
              <a:t>教养名人</a:t>
            </a:r>
            <a:r>
              <a:rPr lang="zh-CN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名言</a:t>
            </a:r>
            <a:br>
              <a:rPr lang="zh-CN" altLang="en-US" sz="2400" dirty="0">
                <a:latin typeface="+mj-ea"/>
                <a:ea typeface="+mj-ea"/>
              </a:rPr>
            </a:br>
            <a:r>
              <a:rPr lang="zh-CN" altLang="en-US" sz="2400" dirty="0">
                <a:latin typeface="+mj-ea"/>
                <a:ea typeface="+mj-ea"/>
              </a:rPr>
              <a:t>　　</a:t>
            </a:r>
            <a:r>
              <a:rPr lang="zh-CN" altLang="en-US" sz="2400" dirty="0" smtClean="0">
                <a:latin typeface="+mj-ea"/>
                <a:ea typeface="+mj-ea"/>
              </a:rPr>
              <a:t>有</a:t>
            </a:r>
            <a:r>
              <a:rPr lang="zh-CN" altLang="en-US" sz="2400" dirty="0">
                <a:latin typeface="+mj-ea"/>
                <a:ea typeface="+mj-ea"/>
              </a:rPr>
              <a:t>文化教养的人能在美好的事物中发现美好的含义。这是因为这些美好的事物里蕴藏着希望。 </a:t>
            </a:r>
            <a:r>
              <a:rPr lang="en-US" altLang="zh-CN" sz="2400" dirty="0">
                <a:latin typeface="+mj-ea"/>
                <a:ea typeface="+mj-ea"/>
              </a:rPr>
              <a:t>——</a:t>
            </a:r>
            <a:r>
              <a:rPr lang="zh-CN" altLang="en-US" sz="2400" dirty="0">
                <a:latin typeface="+mj-ea"/>
                <a:ea typeface="+mj-ea"/>
              </a:rPr>
              <a:t>王尔德</a:t>
            </a:r>
            <a:endParaRPr lang="zh-CN" altLang="en-US" sz="24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+mj-ea"/>
                <a:ea typeface="+mj-ea"/>
              </a:rPr>
              <a:t>　　性情的修养，不是为了别人，而是为自己增强生活能力。 </a:t>
            </a:r>
            <a:r>
              <a:rPr lang="en-US" altLang="zh-CN" sz="2400" dirty="0">
                <a:latin typeface="+mj-ea"/>
                <a:ea typeface="+mj-ea"/>
              </a:rPr>
              <a:t>——</a:t>
            </a:r>
            <a:r>
              <a:rPr lang="zh-CN" altLang="en-US" sz="2400" dirty="0">
                <a:latin typeface="+mj-ea"/>
                <a:ea typeface="+mj-ea"/>
              </a:rPr>
              <a:t>池田大作</a:t>
            </a:r>
            <a:endParaRPr lang="zh-CN" altLang="en-US" sz="24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+mj-ea"/>
                <a:ea typeface="+mj-ea"/>
              </a:rPr>
              <a:t>　　礼貌出自内心，其根源是内在的，然而，如果礼貌的形式被取消，它的精神与实质亦随之消失。 </a:t>
            </a:r>
            <a:r>
              <a:rPr lang="en-US" altLang="zh-CN" sz="2400" dirty="0">
                <a:latin typeface="+mj-ea"/>
                <a:ea typeface="+mj-ea"/>
              </a:rPr>
              <a:t>——</a:t>
            </a:r>
            <a:r>
              <a:rPr lang="zh-CN" altLang="en-US" sz="2400" dirty="0">
                <a:latin typeface="+mj-ea"/>
                <a:ea typeface="+mj-ea"/>
              </a:rPr>
              <a:t>约翰</a:t>
            </a:r>
            <a:r>
              <a:rPr lang="en-US" altLang="zh-CN" sz="2400" dirty="0">
                <a:latin typeface="+mj-ea"/>
                <a:ea typeface="+mj-ea"/>
              </a:rPr>
              <a:t>·</a:t>
            </a:r>
            <a:r>
              <a:rPr lang="zh-CN" altLang="en-US" sz="2400" dirty="0">
                <a:latin typeface="+mj-ea"/>
                <a:ea typeface="+mj-ea"/>
              </a:rPr>
              <a:t>霍尔</a:t>
            </a:r>
            <a:endParaRPr lang="zh-CN" altLang="en-US" sz="24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+mj-ea"/>
                <a:ea typeface="+mj-ea"/>
              </a:rPr>
              <a:t>　　仁义礼善之于人也，辟之若货财粟米之于家也。 </a:t>
            </a:r>
            <a:r>
              <a:rPr lang="en-US" altLang="zh-CN" sz="2400" dirty="0" smtClean="0">
                <a:latin typeface="+mj-ea"/>
                <a:ea typeface="+mj-ea"/>
              </a:rPr>
              <a:t>——</a:t>
            </a:r>
            <a:r>
              <a:rPr lang="zh-CN" altLang="en-US" sz="2400" dirty="0" smtClean="0">
                <a:latin typeface="+mj-ea"/>
                <a:ea typeface="+mj-ea"/>
              </a:rPr>
              <a:t>荀子</a:t>
            </a:r>
            <a:endParaRPr lang="en-US" altLang="zh-CN" sz="24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+mj-ea"/>
                <a:ea typeface="+mj-ea"/>
              </a:rPr>
              <a:t>　　满招损，谦受益，莫伸手，终日乾乾，自强不息。 </a:t>
            </a:r>
            <a:r>
              <a:rPr lang="en-US" altLang="zh-CN" sz="2400" dirty="0">
                <a:latin typeface="+mj-ea"/>
                <a:ea typeface="+mj-ea"/>
              </a:rPr>
              <a:t>——</a:t>
            </a:r>
            <a:r>
              <a:rPr lang="zh-CN" altLang="en-US" sz="2400" dirty="0">
                <a:latin typeface="+mj-ea"/>
                <a:ea typeface="+mj-ea"/>
              </a:rPr>
              <a:t>陈毅</a:t>
            </a:r>
            <a:endParaRPr lang="zh-CN" altLang="en-US" sz="24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+mj-ea"/>
                <a:ea typeface="+mj-ea"/>
              </a:rPr>
              <a:t>　　没有伟大的品格，就没有伟大的人，甚至也没有伟大的艺术家，伟大的行动者。</a:t>
            </a:r>
            <a:endParaRPr lang="zh-CN" altLang="en-US" sz="24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+mj-ea"/>
                <a:ea typeface="+mj-ea"/>
              </a:rPr>
              <a:t>　　</a:t>
            </a:r>
            <a:r>
              <a:rPr lang="zh-CN" altLang="en-US" sz="2400" dirty="0" smtClean="0">
                <a:latin typeface="+mj-ea"/>
                <a:ea typeface="+mj-ea"/>
              </a:rPr>
              <a:t>                                                                                             </a:t>
            </a:r>
            <a:r>
              <a:rPr lang="en-US" altLang="zh-CN" sz="2400" dirty="0" smtClean="0">
                <a:latin typeface="+mj-ea"/>
                <a:ea typeface="+mj-ea"/>
              </a:rPr>
              <a:t>——</a:t>
            </a:r>
            <a:r>
              <a:rPr lang="zh-CN" altLang="en-US" sz="2400" dirty="0" smtClean="0">
                <a:latin typeface="+mj-ea"/>
                <a:ea typeface="+mj-ea"/>
              </a:rPr>
              <a:t>罗曼</a:t>
            </a:r>
            <a:r>
              <a:rPr lang="en-US" altLang="zh-CN" sz="2400" dirty="0" smtClean="0">
                <a:latin typeface="+mj-ea"/>
                <a:ea typeface="+mj-ea"/>
              </a:rPr>
              <a:t>·</a:t>
            </a:r>
            <a:r>
              <a:rPr lang="zh-CN" altLang="en-US" sz="2400" dirty="0" smtClean="0">
                <a:latin typeface="+mj-ea"/>
                <a:ea typeface="+mj-ea"/>
              </a:rPr>
              <a:t>罗兰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7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五、拓展延伸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218942" y="1056069"/>
            <a:ext cx="1143643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+mj-ea"/>
                <a:ea typeface="+mj-ea"/>
              </a:rPr>
              <a:t>                                       机会</a:t>
            </a:r>
            <a:r>
              <a:rPr lang="zh-CN" altLang="en-US" sz="2400" dirty="0">
                <a:latin typeface="+mj-ea"/>
                <a:ea typeface="+mj-ea"/>
              </a:rPr>
              <a:t>总是留给有教养的人</a:t>
            </a:r>
            <a:endParaRPr lang="zh-CN" altLang="en-US" sz="24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+mj-ea"/>
                <a:ea typeface="+mj-ea"/>
              </a:rPr>
              <a:t>                                                                                鲁</a:t>
            </a:r>
            <a:r>
              <a:rPr lang="zh-CN" altLang="en-US" sz="2400" dirty="0">
                <a:latin typeface="+mj-ea"/>
                <a:ea typeface="+mj-ea"/>
              </a:rPr>
              <a:t>先圣</a:t>
            </a:r>
            <a:endParaRPr lang="zh-CN" altLang="en-US" sz="24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+mj-ea"/>
                <a:ea typeface="+mj-ea"/>
              </a:rPr>
              <a:t>      不久</a:t>
            </a:r>
            <a:r>
              <a:rPr lang="zh-CN" altLang="en-US" sz="2400" dirty="0">
                <a:latin typeface="+mj-ea"/>
                <a:ea typeface="+mj-ea"/>
              </a:rPr>
              <a:t>以前，我应约去一家报社做评委，他们要招聘</a:t>
            </a:r>
            <a:r>
              <a:rPr lang="en-US" altLang="zh-CN" sz="2400" dirty="0">
                <a:latin typeface="+mj-ea"/>
                <a:ea typeface="+mj-ea"/>
              </a:rPr>
              <a:t>9</a:t>
            </a:r>
            <a:r>
              <a:rPr lang="zh-CN" altLang="en-US" sz="2400" dirty="0">
                <a:latin typeface="+mj-ea"/>
                <a:ea typeface="+mj-ea"/>
              </a:rPr>
              <a:t>名编辑和记者。天气不好，我没有开车，我家附近的公交车也正巧可以到达报社门口。</a:t>
            </a:r>
            <a:endParaRPr lang="zh-CN" altLang="en-US" sz="24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+mj-ea"/>
                <a:ea typeface="+mj-ea"/>
              </a:rPr>
              <a:t>      我</a:t>
            </a:r>
            <a:r>
              <a:rPr lang="zh-CN" altLang="en-US" sz="2400" dirty="0">
                <a:latin typeface="+mj-ea"/>
                <a:ea typeface="+mj-ea"/>
              </a:rPr>
              <a:t>上了车。正是上班的时间，车上的人很多，早就没有了座位，我就一手抓住吊环，一手拿起带的报纸看起来。也就是过了两站，一位大约有七十多岁的老人上了车。公交车的喇叭里响起了“尊重老人是社会美德，请为老人让座，我们表示感谢！”的声音。我就站在车右侧靠前的位置，我的身边就是写着“老弱病残孕专座”的位置。可是，我却发现，那上边坐着的一位年轻人丝毫没有让座的意思，他似乎没有听到喇叭里的声音。车上的很多人都看着他。看他无动于衷，我忍无可忍</a:t>
            </a:r>
            <a:r>
              <a:rPr lang="zh-CN" altLang="en-US" sz="2400" dirty="0" smtClean="0">
                <a:latin typeface="+mj-ea"/>
                <a:ea typeface="+mj-ea"/>
              </a:rPr>
              <a:t>，</a:t>
            </a:r>
            <a:endParaRPr lang="zh-CN" altLang="en-US" sz="2400" dirty="0"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7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五、拓展延伸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103031" y="1225689"/>
            <a:ext cx="1182280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主动对他说：“青年人，你坐的位置是老弱病残孕专座，请你让给老人！”年轻人似乎没有听得到我的声音，他把头扭向了窗外。任凭车上无数双眼睛投来鄙夷和愤怒的目光，年轻人始终没有让座。我始终看着他，也记住了他的相貌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      到了报社附近的站牌，我该下车了。我惊奇的是，年轻人也在这里下车了。我奇怪，这个年轻人不像是媒体的人员，媒体工作者应该没有这样的素质吧？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       我到了位于报社大楼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楼的会议室，这里是招聘现场。我坐到了写着我的名字的座位后面，专家评委共计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4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人。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      招聘程序开始了，每一个应聘者有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5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分钟的陈述时间。今天来的应聘者，都是笔试已经过关的优秀者，我们几位是来把关面试的，主要考察应聘者的基本素质。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      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7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五、拓展延伸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497983" y="1275384"/>
            <a:ext cx="1169401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第一个应聘者很优秀，我们几位评委一致通过了。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      第二个应聘者上来了。看着他，我十分惊诧，这个穿着得体的青年人，不正是我刚刚在公交车上遇到的主角吗？那个不肯为老人让座的人，正是他啊。他显然也认出了我，上台以后，站在我的面前，他也露出了十分尴尬的表情。该他陈述了，但是我发现，他已经完全乱了方寸，表情局促，目光闪烁，满脸羞愧，答非所问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       在场的人当中，刚才的故事只有我们两个知道，理智告诉我，我不能当众戳穿他。但是，我内心决定，无论他现场回答问题多么圆满，我也会投上自己的反对票。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结果是显而易见的，他没有通过，他失去了一个人生的机会，而这个机会，也许可以成为他人生成功的起点。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5B9BD5"/>
              </a:buClr>
              <a:buFont typeface="Wingdings" panose="05000000000000000000" pitchFamily="2" charset="2"/>
              <a:buNone/>
            </a:pP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五、拓展延伸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96214" y="790030"/>
            <a:ext cx="11758411" cy="6185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哈佛大学的教科书中也讲过一个这样的故事：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        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塞姆顿被认为是村上最没有教养的孩子，因为他说话很粗鲁，野蛮。他在路上经常被人指责。如果碰到衣着讲究的人，他就会说人家是花花公子；如果碰到穿着破烂的人，他就说人家是叫花子。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        一天下午，他和同伴放学回家，刚好碰到一个陌生人从村子里经过。那个人穿得很朴素，但却非常整洁。他手里拿着一根细木棍，棍的另一端还有一些凸起的地方，他头上戴着一顶遮阳的帽子。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      很快，塞姆顿打起了这个陌生人的主意。他向同伴挤了一下眼睛，说：“看我怎么戏弄他。”他偷偷地走到那人背后，把他的帽子打掉后就跑掉了。陌生人转过身看了一下，还没等他开口说什么，塞姆顿就已经跑远了。那个人把帽子戴上，继续赶路。塞姆顿用和上次一样的方法想耍那个人，可这回被逮住了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5B9BD5"/>
              </a:buClr>
              <a:buFont typeface="Wingdings" panose="05000000000000000000" pitchFamily="2" charset="2"/>
              <a:buNone/>
            </a:pP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五、拓展延伸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1039081"/>
            <a:ext cx="1219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那个人怔怔地看着塞姆顿的脸，塞姆顿却趁机挣脱了。一会儿他发现在同伴面前丢脸了，就开始用石块砸向那个陌生人。塞姆顿用石块把那个人的头砸破后，他开始害怕了，便偷偷摸摸绕过田野回了家。塞姆顿快到家时，妹妹露琳刚好出来碰到他。露琳的手里拿着一条漂亮的项链，还拿着一些新书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       露琳激动地告诉塞姆顿，几年前离开他们的叔叔回来了，现在就住在家里，叔叔还给家里人买了很多漂亮的礼物。为了给哥哥和父亲一个惊喜，他把车停在了一里外的一家客栈。露琳还说，叔叔经过村庄时被几个坏孩子用石块砸伤了眼睛，不过母亲已经帮他包扎上了。“你的脸怎么看起来这么苍白？”露琳改变语气问。塞姆顿告诉她没有什么事，就赶快跑回家，爬到自己楼上的房间，不一会儿母亲叫他下来见叔叔。塞姆顿站在客厅门口，不敢进来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。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母亲问：“塞姆顿，你为什么不进来呢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？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平常可没有这么害羞呀！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5B9BD5"/>
              </a:buClr>
              <a:buFont typeface="Wingdings" panose="05000000000000000000" pitchFamily="2" charset="2"/>
              <a:buNone/>
            </a:pP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五、拓展延伸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783203"/>
            <a:ext cx="1209326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0000"/>
                </a:solidFill>
                <a:latin typeface="+mj-ea"/>
                <a:ea typeface="+mj-ea"/>
              </a:rPr>
              <a:t>看看</a:t>
            </a:r>
            <a:r>
              <a:rPr lang="zh-CN" altLang="en-US" sz="2400" dirty="0">
                <a:solidFill>
                  <a:srgbClr val="000000"/>
                </a:solidFill>
                <a:latin typeface="+mj-ea"/>
                <a:ea typeface="+mj-ea"/>
              </a:rPr>
              <a:t>这块表多漂亮，是你叔叔给你买的。”塞姆顿羞愧极了，露琳抓住他的手，把他拉到客厅。塞姆顿低着头。用双手捂着脸。叔叔来到塞姆顿的身旁，亲切地把他的手拿开，说：“塞姆顿，你不欢迎叔叔吗？”可是叔叔很快退了回去，说：“哥哥，他是你的儿子吗？他就是在街上砸我的那个坏小孩。</a:t>
            </a:r>
            <a:r>
              <a:rPr lang="zh-CN" altLang="en-US" sz="2400" dirty="0" smtClean="0">
                <a:solidFill>
                  <a:srgbClr val="000000"/>
                </a:solidFill>
                <a:latin typeface="+mj-ea"/>
                <a:ea typeface="+mj-ea"/>
              </a:rPr>
              <a:t>”</a:t>
            </a:r>
            <a:endParaRPr lang="en-US" altLang="zh-CN" sz="240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+mj-ea"/>
                <a:ea typeface="+mj-ea"/>
              </a:rPr>
              <a:t>善良的父亲和母亲知道了事情的原委，既惊讶又难过。虽然叔叔的伤口好慢慢地好了，可是父亲却怎么也不让塞姆顿要那块金表，也不给他那些好看的书，虽然那些都是叔叔买给他的。其他的兄弟姐妹都分到了礼物，塞姆顿只得看着他们快乐。</a:t>
            </a:r>
            <a:endParaRPr lang="zh-CN" altLang="en-US" sz="24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+mj-ea"/>
                <a:ea typeface="+mj-ea"/>
              </a:rPr>
              <a:t>      哈佛大学意在用这个故事告诫它的学生们：懂得尊重别人，才会赢得别人的尊重。有教养和礼貌是一个人起码的素养，而没有教养的人会失去很多难得的机会。</a:t>
            </a:r>
            <a:endParaRPr lang="zh-CN" altLang="en-US" sz="24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+mj-ea"/>
                <a:ea typeface="+mj-ea"/>
              </a:rPr>
              <a:t>      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无论是我亲身经历的故事，还是哈佛的这个例子，就在我们的身边常常发生。我们不得不遗憾地看到，很多人就这样轻易地失去了人生中的大好机遇。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endParaRPr lang="zh-CN" altLang="en-US" dirty="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7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六、布置作业</a:t>
            </a:r>
            <a:endParaRPr lang="zh-CN" altLang="en-US" dirty="0"/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500063" y="1708150"/>
            <a:ext cx="9558337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1.</a:t>
            </a:r>
            <a:r>
              <a:rPr lang="zh-CN" altLang="zh-CN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结合在学校的学习生活，请你举出我们身边的“无教养”的表现事例。</a:t>
            </a:r>
            <a:endParaRPr lang="zh-CN" altLang="zh-CN" sz="32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2.结合自己的实际生活，谈一谈如何做一个有教养的人。</a:t>
            </a:r>
            <a:endParaRPr lang="en-US" altLang="zh-CN" sz="32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7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</a:t>
            </a:r>
            <a:r>
              <a:rPr lang="zh-CN" altLang="en-US" sz="27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</a:t>
            </a:r>
            <a:r>
              <a:rPr lang="zh-CN" altLang="en-US" sz="27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课讲解</a:t>
            </a:r>
            <a:endParaRPr lang="zh-CN" altLang="en-US" sz="2700" b="1" kern="1200" baseline="0" dirty="0"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3463410" y="1425415"/>
            <a:ext cx="811369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solidFill>
                  <a:srgbClr val="FF0000"/>
                </a:solidFill>
                <a:latin typeface="+mj-ea"/>
                <a:ea typeface="+mj-ea"/>
              </a:rPr>
              <a:t>利哈乔夫</a:t>
            </a: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(1906</a:t>
            </a:r>
            <a:r>
              <a:rPr lang="zh-CN" altLang="zh-CN" sz="2400" dirty="0">
                <a:solidFill>
                  <a:srgbClr val="FF0000"/>
                </a:solidFill>
                <a:latin typeface="+mj-ea"/>
                <a:ea typeface="+mj-ea"/>
              </a:rPr>
              <a:t>～</a:t>
            </a: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1999)</a:t>
            </a:r>
            <a:r>
              <a:rPr lang="zh-CN" altLang="zh-CN" sz="2400" dirty="0">
                <a:solidFill>
                  <a:srgbClr val="FF0000"/>
                </a:solidFill>
                <a:latin typeface="+mj-ea"/>
                <a:ea typeface="+mj-ea"/>
              </a:rPr>
              <a:t>，苏联学者，作家。</a:t>
            </a:r>
            <a:r>
              <a:rPr lang="zh-CN" altLang="zh-CN" sz="2400" dirty="0">
                <a:latin typeface="+mj-ea"/>
                <a:ea typeface="+mj-ea"/>
              </a:rPr>
              <a:t>他生于圣彼得堡，目睹了十月革命。</a:t>
            </a:r>
            <a:r>
              <a:rPr lang="en-US" altLang="zh-CN" sz="2400" dirty="0">
                <a:latin typeface="+mj-ea"/>
                <a:ea typeface="+mj-ea"/>
              </a:rPr>
              <a:t>17</a:t>
            </a:r>
            <a:r>
              <a:rPr lang="zh-CN" altLang="zh-CN" sz="2400" dirty="0">
                <a:latin typeface="+mj-ea"/>
                <a:ea typeface="+mj-ea"/>
              </a:rPr>
              <a:t>岁时进大学学习人类学与语言学。</a:t>
            </a:r>
            <a:r>
              <a:rPr lang="en-US" altLang="zh-CN" sz="2400" dirty="0">
                <a:latin typeface="+mj-ea"/>
                <a:ea typeface="+mj-ea"/>
              </a:rPr>
              <a:t>1938</a:t>
            </a:r>
            <a:r>
              <a:rPr lang="zh-CN" altLang="zh-CN" sz="2400" dirty="0">
                <a:latin typeface="+mj-ea"/>
                <a:ea typeface="+mj-ea"/>
              </a:rPr>
              <a:t>年，入列宁格勒的俄罗斯文学研究所。参加过惨烈的列宁格勒保卫战。从</a:t>
            </a:r>
            <a:r>
              <a:rPr lang="en-US" altLang="zh-CN" sz="2400" dirty="0">
                <a:latin typeface="+mj-ea"/>
                <a:ea typeface="+mj-ea"/>
              </a:rPr>
              <a:t>1946</a:t>
            </a:r>
            <a:r>
              <a:rPr lang="zh-CN" altLang="zh-CN" sz="2400" dirty="0">
                <a:latin typeface="+mj-ea"/>
                <a:ea typeface="+mj-ea"/>
              </a:rPr>
              <a:t>～</a:t>
            </a:r>
            <a:r>
              <a:rPr lang="en-US" altLang="zh-CN" sz="2400" dirty="0">
                <a:latin typeface="+mj-ea"/>
                <a:ea typeface="+mj-ea"/>
              </a:rPr>
              <a:t>1953</a:t>
            </a:r>
            <a:r>
              <a:rPr lang="zh-CN" altLang="zh-CN" sz="2400" dirty="0">
                <a:latin typeface="+mj-ea"/>
                <a:ea typeface="+mj-ea"/>
              </a:rPr>
              <a:t>年，在列宁格勒大学任教授。</a:t>
            </a:r>
            <a:r>
              <a:rPr lang="en-US" altLang="zh-CN" sz="2400" dirty="0">
                <a:latin typeface="+mj-ea"/>
                <a:ea typeface="+mj-ea"/>
              </a:rPr>
              <a:t>1971</a:t>
            </a:r>
            <a:r>
              <a:rPr lang="zh-CN" altLang="zh-CN" sz="2400" dirty="0">
                <a:latin typeface="+mj-ea"/>
                <a:ea typeface="+mj-ea"/>
              </a:rPr>
              <a:t>年，被推举为苏联科学院</a:t>
            </a:r>
            <a:r>
              <a:rPr lang="en-US" altLang="zh-CN" sz="2400" dirty="0">
                <a:latin typeface="+mj-ea"/>
                <a:ea typeface="+mj-ea"/>
              </a:rPr>
              <a:t>(</a:t>
            </a:r>
            <a:r>
              <a:rPr lang="zh-CN" altLang="zh-CN" sz="2400" dirty="0">
                <a:latin typeface="+mj-ea"/>
                <a:ea typeface="+mj-ea"/>
              </a:rPr>
              <a:t>现俄罗斯科学院</a:t>
            </a:r>
            <a:r>
              <a:rPr lang="en-US" altLang="zh-CN" sz="2400" dirty="0">
                <a:latin typeface="+mj-ea"/>
                <a:ea typeface="+mj-ea"/>
              </a:rPr>
              <a:t>)</a:t>
            </a:r>
            <a:r>
              <a:rPr lang="zh-CN" altLang="zh-CN" sz="2400" dirty="0">
                <a:latin typeface="+mj-ea"/>
                <a:ea typeface="+mj-ea"/>
              </a:rPr>
              <a:t>院士。</a:t>
            </a:r>
            <a:r>
              <a:rPr lang="en-US" altLang="zh-CN" sz="2400" dirty="0">
                <a:latin typeface="+mj-ea"/>
                <a:ea typeface="+mj-ea"/>
              </a:rPr>
              <a:t>1986</a:t>
            </a:r>
            <a:r>
              <a:rPr lang="zh-CN" altLang="zh-CN" sz="2400" dirty="0">
                <a:latin typeface="+mj-ea"/>
                <a:ea typeface="+mj-ea"/>
              </a:rPr>
              <a:t>年，他开始重新寻找基督教和俄罗斯文化之根。苏联解体后其地位相当于托尔斯泰和陀思妥耶夫斯基。</a:t>
            </a:r>
            <a:r>
              <a:rPr lang="zh-CN" altLang="zh-CN" sz="2400" dirty="0">
                <a:solidFill>
                  <a:srgbClr val="FF0000"/>
                </a:solidFill>
                <a:latin typeface="+mj-ea"/>
                <a:ea typeface="+mj-ea"/>
              </a:rPr>
              <a:t>作为文化大师，他把他的一生都献给了他的祖国，成为</a:t>
            </a: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20</a:t>
            </a:r>
            <a:r>
              <a:rPr lang="zh-CN" altLang="zh-CN" sz="2400" dirty="0">
                <a:solidFill>
                  <a:srgbClr val="FF0000"/>
                </a:solidFill>
                <a:latin typeface="+mj-ea"/>
                <a:ea typeface="+mj-ea"/>
              </a:rPr>
              <a:t>世纪俄罗斯的知识象征。</a:t>
            </a:r>
            <a:endParaRPr lang="zh-CN" altLang="zh-CN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0" r="15083" b="29814"/>
          <a:stretch>
            <a:fillRect/>
          </a:stretch>
        </p:blipFill>
        <p:spPr bwMode="auto">
          <a:xfrm>
            <a:off x="257577" y="2589042"/>
            <a:ext cx="2962141" cy="339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855942" y="1596981"/>
            <a:ext cx="2331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作者简介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7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</a:t>
            </a:r>
            <a:r>
              <a:rPr lang="zh-CN" altLang="en-US" sz="27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</a:t>
            </a:r>
            <a:r>
              <a:rPr lang="zh-CN" altLang="en-US" sz="27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课讲解</a:t>
            </a:r>
            <a:endParaRPr lang="zh-CN" altLang="en-US" sz="2700" b="1" kern="1200" baseline="0" dirty="0"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048164" y="2825287"/>
            <a:ext cx="100791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+mj-ea"/>
                <a:ea typeface="+mj-ea"/>
              </a:rPr>
              <a:t>       “</a:t>
            </a:r>
            <a:r>
              <a:rPr lang="zh-CN" altLang="en-US" sz="2400" dirty="0">
                <a:latin typeface="+mj-ea"/>
                <a:ea typeface="+mj-ea"/>
              </a:rPr>
              <a:t>论</a:t>
            </a:r>
            <a:r>
              <a:rPr lang="en-US" altLang="zh-CN" sz="2400" dirty="0">
                <a:latin typeface="+mj-ea"/>
                <a:ea typeface="+mj-ea"/>
              </a:rPr>
              <a:t>”</a:t>
            </a:r>
            <a:r>
              <a:rPr lang="zh-CN" altLang="en-US" sz="2400" dirty="0">
                <a:latin typeface="+mj-ea"/>
                <a:ea typeface="+mj-ea"/>
              </a:rPr>
              <a:t>是</a:t>
            </a:r>
            <a:r>
              <a:rPr lang="en-US" altLang="zh-CN" sz="2400" dirty="0">
                <a:latin typeface="+mj-ea"/>
                <a:ea typeface="+mj-ea"/>
              </a:rPr>
              <a:t>“</a:t>
            </a:r>
            <a:r>
              <a:rPr lang="zh-CN" altLang="en-US" sz="2400" dirty="0">
                <a:latin typeface="+mj-ea"/>
                <a:ea typeface="+mj-ea"/>
              </a:rPr>
              <a:t>论说，议论</a:t>
            </a:r>
            <a:r>
              <a:rPr lang="en-US" altLang="zh-CN" sz="2400" dirty="0">
                <a:latin typeface="+mj-ea"/>
                <a:ea typeface="+mj-ea"/>
              </a:rPr>
              <a:t>”</a:t>
            </a:r>
            <a:r>
              <a:rPr lang="zh-CN" altLang="en-US" sz="2400" dirty="0">
                <a:latin typeface="+mj-ea"/>
                <a:ea typeface="+mj-ea"/>
              </a:rPr>
              <a:t>的意思，表明文章的体裁是议论文；</a:t>
            </a:r>
            <a:r>
              <a:rPr lang="en-US" altLang="zh-CN" sz="2400" dirty="0">
                <a:latin typeface="+mj-ea"/>
                <a:ea typeface="+mj-ea"/>
              </a:rPr>
              <a:t>“</a:t>
            </a:r>
            <a:r>
              <a:rPr lang="zh-CN" altLang="en-US" sz="2400" dirty="0">
                <a:latin typeface="+mj-ea"/>
                <a:ea typeface="+mj-ea"/>
              </a:rPr>
              <a:t>教养</a:t>
            </a:r>
            <a:r>
              <a:rPr lang="en-US" altLang="zh-CN" sz="2400" dirty="0">
                <a:latin typeface="+mj-ea"/>
                <a:ea typeface="+mj-ea"/>
              </a:rPr>
              <a:t>”</a:t>
            </a:r>
            <a:r>
              <a:rPr lang="zh-CN" altLang="en-US" sz="2400" dirty="0">
                <a:latin typeface="+mj-ea"/>
                <a:ea typeface="+mj-ea"/>
              </a:rPr>
              <a:t>是议论的内容，是指一般文化和品德修养，是社会影响、家庭教育、学校教育、个人修养的结果。文题表明了文章的体裁和主要内容。</a:t>
            </a:r>
            <a:endParaRPr lang="zh-CN" altLang="en-US" sz="2400" dirty="0">
              <a:latin typeface="+mj-ea"/>
              <a:ea typeface="+mj-ea"/>
            </a:endParaRPr>
          </a:p>
          <a:p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138316" y="1524481"/>
            <a:ext cx="2556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题目解析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7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</a:t>
            </a:r>
            <a:r>
              <a:rPr lang="zh-CN" altLang="en-US" sz="27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</a:t>
            </a:r>
            <a:r>
              <a:rPr lang="zh-CN" altLang="en-US" sz="27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课讲解</a:t>
            </a:r>
            <a:endParaRPr lang="zh-CN" altLang="en-US" sz="2700" b="1" kern="1200" baseline="0" dirty="0"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4" name="文本框 99"/>
          <p:cNvSpPr txBox="1"/>
          <p:nvPr/>
        </p:nvSpPr>
        <p:spPr>
          <a:xfrm>
            <a:off x="441728" y="2092348"/>
            <a:ext cx="11561763" cy="230832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266700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zh-CN" sz="2400" u="sng" noProof="1">
                <a:solidFill>
                  <a:srgbClr val="FF0000"/>
                </a:solidFill>
                <a:latin typeface="+mj-ea"/>
                <a:ea typeface="+mj-ea"/>
              </a:rPr>
              <a:t>恪</a:t>
            </a:r>
            <a:r>
              <a:rPr lang="zh-CN" altLang="zh-CN" sz="2400" noProof="1">
                <a:latin typeface="+mj-ea"/>
                <a:ea typeface="+mj-ea"/>
              </a:rPr>
              <a:t>守        </a:t>
            </a:r>
            <a:r>
              <a:rPr lang="en-US" altLang="zh-CN" sz="2400" noProof="1">
                <a:latin typeface="+mj-ea"/>
                <a:ea typeface="+mj-ea"/>
              </a:rPr>
              <a:t> </a:t>
            </a:r>
            <a:r>
              <a:rPr lang="zh-CN" altLang="zh-CN" sz="2400" noProof="1">
                <a:latin typeface="+mj-ea"/>
                <a:ea typeface="+mj-ea"/>
              </a:rPr>
              <a:t>　</a:t>
            </a:r>
            <a:r>
              <a:rPr lang="en-US" altLang="zh-CN" sz="2400" noProof="1" smtClean="0">
                <a:latin typeface="+mj-ea"/>
                <a:ea typeface="+mj-ea"/>
              </a:rPr>
              <a:t>      </a:t>
            </a:r>
            <a:r>
              <a:rPr lang="zh-CN" altLang="zh-CN" sz="2400" u="sng" noProof="1" smtClean="0">
                <a:solidFill>
                  <a:srgbClr val="FF0000"/>
                </a:solidFill>
                <a:latin typeface="+mj-ea"/>
                <a:ea typeface="+mj-ea"/>
              </a:rPr>
              <a:t>箴</a:t>
            </a:r>
            <a:r>
              <a:rPr lang="zh-CN" altLang="zh-CN" sz="2400" noProof="1" smtClean="0">
                <a:latin typeface="+mj-ea"/>
                <a:ea typeface="+mj-ea"/>
              </a:rPr>
              <a:t>言</a:t>
            </a:r>
            <a:r>
              <a:rPr lang="zh-CN" altLang="zh-CN" sz="2400" noProof="1">
                <a:latin typeface="+mj-ea"/>
                <a:ea typeface="+mj-ea"/>
              </a:rPr>
              <a:t>　　         自吹自</a:t>
            </a:r>
            <a:r>
              <a:rPr lang="zh-CN" altLang="zh-CN" sz="2400" u="sng" noProof="1">
                <a:solidFill>
                  <a:srgbClr val="FF0000"/>
                </a:solidFill>
                <a:latin typeface="+mj-ea"/>
                <a:ea typeface="+mj-ea"/>
              </a:rPr>
              <a:t>擂</a:t>
            </a:r>
            <a:r>
              <a:rPr lang="en-US" altLang="zh-CN" sz="2400" noProof="1">
                <a:latin typeface="+mj-ea"/>
                <a:ea typeface="+mj-ea"/>
              </a:rPr>
              <a:t> </a:t>
            </a:r>
            <a:r>
              <a:rPr lang="en-US" altLang="zh-CN" sz="2400" noProof="1" smtClean="0">
                <a:latin typeface="+mj-ea"/>
                <a:ea typeface="+mj-ea"/>
              </a:rPr>
              <a:t>           </a:t>
            </a:r>
            <a:r>
              <a:rPr lang="zh-CN" altLang="zh-CN" sz="2400" u="sng" noProof="1" smtClean="0">
                <a:solidFill>
                  <a:srgbClr val="FF0000"/>
                </a:solidFill>
                <a:latin typeface="+mj-ea"/>
                <a:ea typeface="+mj-ea"/>
              </a:rPr>
              <a:t>允</a:t>
            </a:r>
            <a:r>
              <a:rPr lang="zh-CN" altLang="zh-CN" sz="2400" noProof="1" smtClean="0">
                <a:latin typeface="+mj-ea"/>
                <a:ea typeface="+mj-ea"/>
              </a:rPr>
              <a:t>诺</a:t>
            </a:r>
            <a:r>
              <a:rPr lang="en-US" altLang="zh-CN" sz="2400" noProof="1" smtClean="0">
                <a:latin typeface="+mj-ea"/>
                <a:ea typeface="+mj-ea"/>
              </a:rPr>
              <a:t>              </a:t>
            </a:r>
            <a:r>
              <a:rPr lang="zh-CN" altLang="zh-CN" sz="2400" noProof="1">
                <a:latin typeface="+mj-ea"/>
                <a:ea typeface="+mj-ea"/>
              </a:rPr>
              <a:t>妨</a:t>
            </a:r>
            <a:r>
              <a:rPr lang="zh-CN" altLang="zh-CN" sz="2400" u="sng" noProof="1">
                <a:solidFill>
                  <a:srgbClr val="FF0000"/>
                </a:solidFill>
                <a:latin typeface="+mj-ea"/>
                <a:ea typeface="+mj-ea"/>
              </a:rPr>
              <a:t>碍</a:t>
            </a:r>
            <a:r>
              <a:rPr lang="en-US" altLang="zh-CN" sz="2400" noProof="1">
                <a:latin typeface="+mj-ea"/>
                <a:ea typeface="+mj-ea"/>
              </a:rPr>
              <a:t>                   </a:t>
            </a:r>
            <a:endParaRPr lang="en-US" altLang="zh-CN" sz="2400" noProof="1" smtClean="0">
              <a:latin typeface="+mj-ea"/>
              <a:ea typeface="+mj-ea"/>
            </a:endParaRPr>
          </a:p>
          <a:p>
            <a:pPr indent="266700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zh-CN" sz="2400" u="sng" noProof="1" smtClean="0">
                <a:solidFill>
                  <a:srgbClr val="FF0000"/>
                </a:solidFill>
                <a:latin typeface="+mj-ea"/>
                <a:ea typeface="+mj-ea"/>
              </a:rPr>
              <a:t>矫</a:t>
            </a:r>
            <a:r>
              <a:rPr lang="zh-CN" altLang="zh-CN" sz="2400" noProof="1" smtClean="0">
                <a:latin typeface="+mj-ea"/>
                <a:ea typeface="+mj-ea"/>
              </a:rPr>
              <a:t>揉造作</a:t>
            </a:r>
            <a:r>
              <a:rPr lang="en-US" altLang="zh-CN" sz="2400" noProof="1">
                <a:latin typeface="+mj-ea"/>
                <a:ea typeface="+mj-ea"/>
              </a:rPr>
              <a:t> </a:t>
            </a:r>
            <a:r>
              <a:rPr lang="en-US" altLang="zh-CN" sz="2400" noProof="1" smtClean="0">
                <a:latin typeface="+mj-ea"/>
                <a:ea typeface="+mj-ea"/>
              </a:rPr>
              <a:t>          </a:t>
            </a:r>
            <a:r>
              <a:rPr lang="zh-CN" altLang="zh-CN" sz="2400" noProof="1" smtClean="0">
                <a:latin typeface="+mj-ea"/>
                <a:ea typeface="+mj-ea"/>
              </a:rPr>
              <a:t>愚</a:t>
            </a:r>
            <a:r>
              <a:rPr lang="zh-CN" altLang="zh-CN" sz="2400" u="sng" noProof="1" smtClean="0">
                <a:solidFill>
                  <a:srgbClr val="FF0000"/>
                </a:solidFill>
                <a:latin typeface="+mj-ea"/>
                <a:ea typeface="+mj-ea"/>
              </a:rPr>
              <a:t>蠢</a:t>
            </a:r>
            <a:r>
              <a:rPr lang="zh-CN" altLang="zh-CN" sz="2400" noProof="1" smtClean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zh-CN" altLang="zh-CN" sz="2400" noProof="1" smtClean="0">
                <a:latin typeface="+mj-ea"/>
                <a:ea typeface="+mj-ea"/>
              </a:rPr>
              <a:t>       </a:t>
            </a:r>
            <a:r>
              <a:rPr lang="en-US" altLang="zh-CN" sz="2400" noProof="1" smtClean="0">
                <a:latin typeface="+mj-ea"/>
                <a:ea typeface="+mj-ea"/>
              </a:rPr>
              <a:t>        </a:t>
            </a:r>
            <a:r>
              <a:rPr lang="zh-CN" altLang="zh-CN" sz="2400" noProof="1" smtClean="0">
                <a:latin typeface="+mj-ea"/>
                <a:ea typeface="+mj-ea"/>
              </a:rPr>
              <a:t>絮絮</a:t>
            </a:r>
            <a:r>
              <a:rPr lang="zh-CN" altLang="zh-CN" sz="2400" u="sng" noProof="1">
                <a:solidFill>
                  <a:srgbClr val="FF0000"/>
                </a:solidFill>
                <a:latin typeface="+mj-ea"/>
                <a:ea typeface="+mj-ea"/>
              </a:rPr>
              <a:t>叨</a:t>
            </a:r>
            <a:r>
              <a:rPr lang="zh-CN" altLang="zh-CN" sz="2400" noProof="1">
                <a:latin typeface="+mj-ea"/>
                <a:ea typeface="+mj-ea"/>
              </a:rPr>
              <a:t>叨        </a:t>
            </a:r>
            <a:r>
              <a:rPr lang="en-US" altLang="zh-CN" sz="2400" noProof="1">
                <a:latin typeface="+mj-ea"/>
                <a:ea typeface="+mj-ea"/>
              </a:rPr>
              <a:t>    </a:t>
            </a:r>
            <a:r>
              <a:rPr lang="zh-CN" altLang="zh-CN" sz="2400" noProof="1">
                <a:latin typeface="+mj-ea"/>
                <a:ea typeface="+mj-ea"/>
              </a:rPr>
              <a:t>积</a:t>
            </a:r>
            <a:r>
              <a:rPr lang="zh-CN" altLang="zh-CN" sz="2400" u="sng" noProof="1">
                <a:solidFill>
                  <a:srgbClr val="FF0000"/>
                </a:solidFill>
                <a:latin typeface="+mj-ea"/>
                <a:ea typeface="+mj-ea"/>
              </a:rPr>
              <a:t>淀</a:t>
            </a:r>
            <a:endParaRPr lang="zh-CN" altLang="zh-CN" sz="2400" u="sng" noProof="1">
              <a:solidFill>
                <a:srgbClr val="FF0000"/>
              </a:solidFill>
              <a:latin typeface="+mj-ea"/>
              <a:ea typeface="+mj-ea"/>
            </a:endParaRPr>
          </a:p>
          <a:p>
            <a:pPr indent="266700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zh-CN" sz="2400" u="sng" noProof="1">
                <a:solidFill>
                  <a:srgbClr val="FF0000"/>
                </a:solidFill>
                <a:latin typeface="+mj-ea"/>
                <a:ea typeface="+mj-ea"/>
              </a:rPr>
              <a:t>谚</a:t>
            </a:r>
            <a:r>
              <a:rPr lang="zh-CN" altLang="zh-CN" sz="2400" noProof="1">
                <a:latin typeface="+mj-ea"/>
                <a:ea typeface="+mj-ea"/>
              </a:rPr>
              <a:t>语        </a:t>
            </a:r>
            <a:r>
              <a:rPr lang="en-US" altLang="zh-CN" sz="2400" noProof="1">
                <a:latin typeface="+mj-ea"/>
                <a:ea typeface="+mj-ea"/>
              </a:rPr>
              <a:t>    </a:t>
            </a:r>
            <a:r>
              <a:rPr lang="en-US" altLang="zh-CN" sz="2400" noProof="1" smtClean="0">
                <a:latin typeface="+mj-ea"/>
                <a:ea typeface="+mj-ea"/>
              </a:rPr>
              <a:t>     </a:t>
            </a:r>
            <a:r>
              <a:rPr lang="zh-CN" altLang="zh-CN" sz="2400" noProof="1" smtClean="0">
                <a:latin typeface="+mj-ea"/>
                <a:ea typeface="+mj-ea"/>
              </a:rPr>
              <a:t>大发雷</a:t>
            </a:r>
            <a:r>
              <a:rPr lang="zh-CN" altLang="zh-CN" sz="2400" u="sng" noProof="1" smtClean="0">
                <a:solidFill>
                  <a:srgbClr val="FF0000"/>
                </a:solidFill>
                <a:latin typeface="+mj-ea"/>
                <a:ea typeface="+mj-ea"/>
              </a:rPr>
              <a:t>霆</a:t>
            </a:r>
            <a:r>
              <a:rPr lang="zh-CN" altLang="zh-CN" sz="2400" noProof="1" smtClean="0">
                <a:latin typeface="+mj-ea"/>
                <a:ea typeface="+mj-ea"/>
              </a:rPr>
              <a:t>        </a:t>
            </a:r>
            <a:r>
              <a:rPr lang="en-US" altLang="zh-CN" sz="2400" noProof="1" smtClean="0">
                <a:latin typeface="+mj-ea"/>
                <a:ea typeface="+mj-ea"/>
              </a:rPr>
              <a:t>    </a:t>
            </a:r>
            <a:r>
              <a:rPr lang="zh-CN" altLang="zh-CN" sz="2400" u="sng" noProof="1" smtClean="0">
                <a:solidFill>
                  <a:srgbClr val="FF0000"/>
                </a:solidFill>
                <a:latin typeface="+mj-ea"/>
                <a:ea typeface="+mj-ea"/>
              </a:rPr>
              <a:t>贸</a:t>
            </a:r>
            <a:r>
              <a:rPr lang="zh-CN" altLang="zh-CN" sz="2400" noProof="1" smtClean="0">
                <a:latin typeface="+mj-ea"/>
                <a:ea typeface="+mj-ea"/>
              </a:rPr>
              <a:t>然</a:t>
            </a:r>
            <a:r>
              <a:rPr lang="en-US" altLang="zh-CN" sz="2400" noProof="1" smtClean="0">
                <a:latin typeface="+mj-ea"/>
                <a:ea typeface="+mj-ea"/>
              </a:rPr>
              <a:t>                </a:t>
            </a:r>
            <a:r>
              <a:rPr lang="zh-CN" altLang="zh-CN" sz="2400" u="sng" noProof="1" smtClean="0">
                <a:solidFill>
                  <a:srgbClr val="FF0000"/>
                </a:solidFill>
                <a:latin typeface="+mj-ea"/>
                <a:ea typeface="+mj-ea"/>
              </a:rPr>
              <a:t>涵</a:t>
            </a:r>
            <a:r>
              <a:rPr lang="zh-CN" altLang="zh-CN" sz="2400" noProof="1" smtClean="0">
                <a:latin typeface="+mj-ea"/>
                <a:ea typeface="+mj-ea"/>
              </a:rPr>
              <a:t>养           </a:t>
            </a:r>
            <a:r>
              <a:rPr lang="zh-CN" altLang="zh-CN" sz="2400" u="sng" noProof="1" smtClean="0">
                <a:latin typeface="+mj-ea"/>
                <a:ea typeface="+mj-ea"/>
              </a:rPr>
              <a:t> </a:t>
            </a:r>
            <a:endParaRPr lang="en-US" altLang="zh-CN" sz="2400" u="sng" noProof="1" smtClean="0">
              <a:latin typeface="+mj-ea"/>
              <a:ea typeface="+mj-ea"/>
            </a:endParaRPr>
          </a:p>
          <a:p>
            <a:pPr indent="266700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zh-CN" sz="2400" u="sng" noProof="1" smtClean="0">
                <a:solidFill>
                  <a:srgbClr val="FF0000"/>
                </a:solidFill>
                <a:latin typeface="+mj-ea"/>
                <a:ea typeface="+mj-ea"/>
              </a:rPr>
              <a:t>汲</a:t>
            </a:r>
            <a:r>
              <a:rPr lang="zh-CN" altLang="zh-CN" sz="2400" noProof="1" smtClean="0">
                <a:latin typeface="+mj-ea"/>
                <a:ea typeface="+mj-ea"/>
              </a:rPr>
              <a:t>取</a:t>
            </a:r>
            <a:r>
              <a:rPr lang="en-US" altLang="zh-CN" sz="2400" noProof="1" smtClean="0">
                <a:latin typeface="+mj-ea"/>
                <a:ea typeface="+mj-ea"/>
              </a:rPr>
              <a:t>               </a:t>
            </a:r>
            <a:r>
              <a:rPr lang="zh-CN" altLang="zh-CN" sz="2400" noProof="1" smtClean="0">
                <a:latin typeface="+mj-ea"/>
                <a:ea typeface="+mj-ea"/>
              </a:rPr>
              <a:t>遵</a:t>
            </a:r>
            <a:r>
              <a:rPr lang="zh-CN" altLang="zh-CN" sz="2400" u="sng" noProof="1" smtClean="0">
                <a:solidFill>
                  <a:srgbClr val="FF0000"/>
                </a:solidFill>
                <a:latin typeface="+mj-ea"/>
                <a:ea typeface="+mj-ea"/>
              </a:rPr>
              <a:t>循</a:t>
            </a:r>
            <a:r>
              <a:rPr lang="en-US" altLang="zh-CN" sz="2400" noProof="1" smtClean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zh-CN" sz="2400" noProof="1" smtClean="0">
                <a:latin typeface="+mj-ea"/>
                <a:ea typeface="+mj-ea"/>
              </a:rPr>
              <a:t>            </a:t>
            </a:r>
            <a:r>
              <a:rPr lang="zh-CN" altLang="zh-CN" sz="2400" u="sng" noProof="1" smtClean="0">
                <a:solidFill>
                  <a:srgbClr val="FF0000"/>
                </a:solidFill>
                <a:latin typeface="+mj-ea"/>
                <a:ea typeface="+mj-ea"/>
              </a:rPr>
              <a:t>尴尬</a:t>
            </a:r>
            <a:endParaRPr lang="zh-CN" altLang="en-US" sz="2400" u="sng" noProof="1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405765" y="2150768"/>
            <a:ext cx="1587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en-US" altLang="zh-CN" sz="2400" dirty="0" err="1">
                <a:solidFill>
                  <a:srgbClr val="FF0000"/>
                </a:solidFill>
                <a:latin typeface="+mj-ea"/>
                <a:ea typeface="+mj-ea"/>
              </a:rPr>
              <a:t>kè</a:t>
            </a: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)</a:t>
            </a:r>
            <a:r>
              <a:rPr lang="zh-CN" altLang="zh-CN" sz="3200" b="1" dirty="0"/>
              <a:t>　</a:t>
            </a:r>
            <a:endParaRPr lang="zh-CN" altLang="en-US" sz="3200" dirty="0"/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649083" y="2215458"/>
            <a:ext cx="1546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  <a:cs typeface="Rod" panose="02030509050101010101" pitchFamily="49" charset="-79"/>
              </a:rPr>
              <a:t>(</a:t>
            </a:r>
            <a:r>
              <a:rPr lang="en-US" altLang="zh-CN" sz="2400" dirty="0" err="1">
                <a:solidFill>
                  <a:srgbClr val="FF0000"/>
                </a:solidFill>
                <a:latin typeface="+mj-ea"/>
                <a:ea typeface="+mj-ea"/>
                <a:cs typeface="Rod" panose="02030509050101010101" pitchFamily="49" charset="-79"/>
              </a:rPr>
              <a:t>zhēn</a:t>
            </a: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  <a:cs typeface="Rod" panose="02030509050101010101" pitchFamily="49" charset="-79"/>
              </a:rPr>
              <a:t>)</a:t>
            </a:r>
            <a:endParaRPr lang="en-US" altLang="zh-CN" sz="2400" dirty="0">
              <a:solidFill>
                <a:srgbClr val="FF0000"/>
              </a:solidFill>
              <a:latin typeface="+mj-ea"/>
              <a:ea typeface="+mj-ea"/>
              <a:cs typeface="Rod" panose="02030509050101010101" pitchFamily="49" charset="-79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6357178" y="2215457"/>
            <a:ext cx="2054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en-US" altLang="zh-CN" sz="2400" dirty="0" err="1">
                <a:solidFill>
                  <a:srgbClr val="FF0000"/>
                </a:solidFill>
                <a:latin typeface="+mj-ea"/>
                <a:ea typeface="+mj-ea"/>
              </a:rPr>
              <a:t>léi</a:t>
            </a: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)  </a:t>
            </a:r>
            <a:endParaRPr lang="en-US" altLang="zh-CN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7985741" y="2160860"/>
            <a:ext cx="1481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en-US" altLang="zh-CN" sz="2400" dirty="0" err="1">
                <a:solidFill>
                  <a:srgbClr val="FF0000"/>
                </a:solidFill>
                <a:latin typeface="+mj-ea"/>
                <a:ea typeface="+mj-ea"/>
              </a:rPr>
              <a:t>yǔn</a:t>
            </a: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) </a:t>
            </a:r>
            <a:endParaRPr lang="en-US" altLang="zh-CN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9931836" y="2218346"/>
            <a:ext cx="127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en-US" altLang="zh-CN" sz="2400" dirty="0" err="1">
                <a:solidFill>
                  <a:srgbClr val="FF0000"/>
                </a:solidFill>
                <a:latin typeface="+mj-ea"/>
                <a:ea typeface="+mj-ea"/>
              </a:rPr>
              <a:t>ài</a:t>
            </a: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)  </a:t>
            </a:r>
            <a:endParaRPr lang="en-US" altLang="zh-CN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722546" y="2637112"/>
            <a:ext cx="1270719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667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en-US" altLang="zh-CN" sz="2400" dirty="0" err="1">
                <a:solidFill>
                  <a:srgbClr val="FF0000"/>
                </a:solidFill>
                <a:latin typeface="+mj-ea"/>
                <a:ea typeface="+mj-ea"/>
              </a:rPr>
              <a:t>jiǎo</a:t>
            </a: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)</a:t>
            </a:r>
            <a:endParaRPr lang="en-US" altLang="zh-CN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3649084" y="2800233"/>
            <a:ext cx="12320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en-US" altLang="zh-CN" sz="2400" dirty="0" err="1">
                <a:solidFill>
                  <a:srgbClr val="FF0000"/>
                </a:solidFill>
                <a:latin typeface="+mj-ea"/>
                <a:ea typeface="+mj-ea"/>
              </a:rPr>
              <a:t>chǔn</a:t>
            </a: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) </a:t>
            </a:r>
            <a:endParaRPr lang="en-US" altLang="zh-CN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6222609" y="2710978"/>
            <a:ext cx="11404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FF0000"/>
                </a:solidFill>
                <a:latin typeface="+mn-ea"/>
                <a:ea typeface="+mn-ea"/>
              </a:rPr>
              <a:t>(</a:t>
            </a:r>
            <a:r>
              <a:rPr lang="en-US" altLang="zh-CN" sz="2400" dirty="0" err="1">
                <a:solidFill>
                  <a:srgbClr val="FF0000"/>
                </a:solidFill>
                <a:latin typeface="+mn-ea"/>
                <a:ea typeface="+mn-ea"/>
              </a:rPr>
              <a:t>dāo</a:t>
            </a:r>
            <a:r>
              <a:rPr lang="en-US" altLang="zh-CN" sz="2400" dirty="0">
                <a:solidFill>
                  <a:srgbClr val="FF0000"/>
                </a:solidFill>
                <a:latin typeface="+mn-ea"/>
                <a:ea typeface="+mn-ea"/>
              </a:rPr>
              <a:t>)  </a:t>
            </a:r>
            <a:endParaRPr lang="en-US" altLang="zh-CN" sz="24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7793217" y="2710978"/>
            <a:ext cx="1236372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667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en-US" altLang="zh-CN" sz="2400" dirty="0" err="1">
                <a:solidFill>
                  <a:srgbClr val="FF0000"/>
                </a:solidFill>
                <a:latin typeface="+mj-ea"/>
                <a:ea typeface="+mj-ea"/>
              </a:rPr>
              <a:t>diàn</a:t>
            </a: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)      </a:t>
            </a:r>
            <a:endParaRPr lang="en-US" altLang="zh-CN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1405765" y="3308065"/>
            <a:ext cx="1118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en-US" altLang="zh-CN" sz="2400" dirty="0" err="1">
                <a:solidFill>
                  <a:srgbClr val="FF0000"/>
                </a:solidFill>
                <a:latin typeface="+mj-ea"/>
                <a:ea typeface="+mj-ea"/>
              </a:rPr>
              <a:t>yàn</a:t>
            </a: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) </a:t>
            </a:r>
            <a:endParaRPr lang="en-US" altLang="zh-CN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4107397" y="3308064"/>
            <a:ext cx="11919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en-US" altLang="zh-CN" sz="2400" dirty="0" err="1">
                <a:solidFill>
                  <a:srgbClr val="FF0000"/>
                </a:solidFill>
                <a:latin typeface="+mj-ea"/>
                <a:ea typeface="+mj-ea"/>
              </a:rPr>
              <a:t>tínɡ</a:t>
            </a: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) </a:t>
            </a:r>
            <a:endParaRPr lang="en-US" altLang="zh-CN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5814515" y="3261898"/>
            <a:ext cx="11757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en-US" altLang="zh-CN" sz="2400" dirty="0" err="1">
                <a:solidFill>
                  <a:srgbClr val="FF0000"/>
                </a:solidFill>
                <a:latin typeface="+mj-ea"/>
                <a:ea typeface="+mj-ea"/>
              </a:rPr>
              <a:t>mào</a:t>
            </a: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) </a:t>
            </a:r>
            <a:endParaRPr lang="en-US" altLang="zh-CN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7896401" y="3133462"/>
            <a:ext cx="1066979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dirty="0">
                <a:solidFill>
                  <a:srgbClr val="FF0000"/>
                </a:solidFill>
                <a:latin typeface="+mj-ea"/>
                <a:ea typeface="+mj-ea"/>
              </a:rPr>
              <a:t>(hán)</a:t>
            </a:r>
            <a:r>
              <a:rPr lang="zh-CN" altLang="zh-CN" sz="4000" b="1" dirty="0">
                <a:solidFill>
                  <a:srgbClr val="FF0000"/>
                </a:solidFill>
              </a:rPr>
              <a:t>　</a:t>
            </a:r>
            <a:endParaRPr lang="zh-CN" altLang="zh-CN" sz="4000" b="1" dirty="0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1411867" y="3877452"/>
            <a:ext cx="8482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en-US" altLang="zh-CN" sz="2400" dirty="0" err="1">
                <a:solidFill>
                  <a:srgbClr val="FF0000"/>
                </a:solidFill>
                <a:latin typeface="+mj-ea"/>
                <a:ea typeface="+mj-ea"/>
              </a:rPr>
              <a:t>jí</a:t>
            </a: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) </a:t>
            </a:r>
            <a:endParaRPr lang="en-US" altLang="zh-CN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3401914" y="3859831"/>
            <a:ext cx="1124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en-US" altLang="zh-CN" sz="2400" dirty="0" err="1">
                <a:solidFill>
                  <a:srgbClr val="FF0000"/>
                </a:solidFill>
                <a:latin typeface="+mj-ea"/>
                <a:ea typeface="+mj-ea"/>
              </a:rPr>
              <a:t>xún</a:t>
            </a: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)  </a:t>
            </a:r>
            <a:endParaRPr lang="en-US" altLang="zh-CN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4945924" y="3769729"/>
            <a:ext cx="1846888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667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en-US" altLang="zh-CN" sz="2400" dirty="0" err="1">
                <a:solidFill>
                  <a:srgbClr val="FF0000"/>
                </a:solidFill>
                <a:latin typeface="+mj-ea"/>
                <a:ea typeface="+mj-ea"/>
              </a:rPr>
              <a:t>ɡān</a:t>
            </a: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+mj-ea"/>
                <a:ea typeface="+mj-ea"/>
              </a:rPr>
              <a:t>ɡà</a:t>
            </a: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)</a:t>
            </a:r>
            <a:endParaRPr lang="en-US" altLang="zh-CN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05765" y="1419856"/>
            <a:ext cx="2419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+mj-ea"/>
                <a:ea typeface="+mj-ea"/>
              </a:rPr>
              <a:t>读准字音</a:t>
            </a:r>
            <a:endParaRPr lang="zh-CN" altLang="en-US" sz="2800" dirty="0"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7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</a:t>
            </a:r>
            <a:r>
              <a:rPr lang="zh-CN" altLang="en-US" sz="27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</a:t>
            </a:r>
            <a:r>
              <a:rPr lang="zh-CN" altLang="en-US" sz="27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课讲解</a:t>
            </a:r>
            <a:endParaRPr lang="zh-CN" altLang="en-US" sz="2700" b="1" kern="1200" baseline="0" dirty="0"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945585" y="1441292"/>
            <a:ext cx="1415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词语解释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3849" y="2223498"/>
            <a:ext cx="752475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noProof="1" smtClean="0">
                <a:solidFill>
                  <a:srgbClr val="FF0000"/>
                </a:solidFill>
                <a:latin typeface="+mj-ea"/>
                <a:ea typeface="+mj-ea"/>
              </a:rPr>
              <a:t>涵养：</a:t>
            </a:r>
            <a:r>
              <a:rPr lang="zh-CN" altLang="en-US" sz="2400" noProof="1" smtClean="0">
                <a:latin typeface="+mj-ea"/>
                <a:ea typeface="+mj-ea"/>
              </a:rPr>
              <a:t>能</a:t>
            </a:r>
            <a:r>
              <a:rPr lang="zh-CN" altLang="en-US" sz="2400" noProof="1">
                <a:latin typeface="+mj-ea"/>
                <a:ea typeface="+mj-ea"/>
              </a:rPr>
              <a:t>控制情绪的功夫。</a:t>
            </a:r>
            <a:endParaRPr lang="zh-CN" altLang="en-US" sz="2400" noProof="1">
              <a:latin typeface="+mj-ea"/>
              <a:ea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3849" y="2774871"/>
            <a:ext cx="7210425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noProof="1" smtClean="0">
                <a:solidFill>
                  <a:srgbClr val="FF0000"/>
                </a:solidFill>
                <a:latin typeface="+mj-ea"/>
                <a:ea typeface="+mj-ea"/>
              </a:rPr>
              <a:t>恪守</a:t>
            </a:r>
            <a:r>
              <a:rPr lang="zh-CN" altLang="en-US" sz="2400" noProof="1">
                <a:solidFill>
                  <a:srgbClr val="FF0000"/>
                </a:solidFill>
                <a:latin typeface="+mj-ea"/>
                <a:ea typeface="+mj-ea"/>
              </a:rPr>
              <a:t>：</a:t>
            </a:r>
            <a:r>
              <a:rPr lang="zh-CN" altLang="en-US" sz="2400" noProof="1" smtClean="0">
                <a:latin typeface="+mj-ea"/>
                <a:ea typeface="+mj-ea"/>
              </a:rPr>
              <a:t>严格</a:t>
            </a:r>
            <a:r>
              <a:rPr lang="zh-CN" altLang="en-US" sz="2400" noProof="1">
                <a:latin typeface="+mj-ea"/>
                <a:ea typeface="+mj-ea"/>
              </a:rPr>
              <a:t>遵守。</a:t>
            </a:r>
            <a:endParaRPr lang="zh-CN" altLang="en-US" sz="2400" noProof="1">
              <a:latin typeface="+mj-ea"/>
              <a:ea typeface="+mj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3849" y="3305412"/>
            <a:ext cx="7402512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noProof="1" smtClean="0">
                <a:solidFill>
                  <a:srgbClr val="FF0000"/>
                </a:solidFill>
                <a:latin typeface="+mj-ea"/>
                <a:ea typeface="+mj-ea"/>
              </a:rPr>
              <a:t>箴言：</a:t>
            </a:r>
            <a:r>
              <a:rPr lang="zh-CN" altLang="en-US" sz="2400" noProof="1" smtClean="0">
                <a:latin typeface="+mj-ea"/>
                <a:ea typeface="+mj-ea"/>
              </a:rPr>
              <a:t>劝诫</a:t>
            </a:r>
            <a:r>
              <a:rPr lang="zh-CN" altLang="en-US" sz="2400" noProof="1">
                <a:latin typeface="+mj-ea"/>
                <a:ea typeface="+mj-ea"/>
              </a:rPr>
              <a:t>的话。</a:t>
            </a:r>
            <a:endParaRPr lang="zh-CN" altLang="en-US" sz="2400" noProof="1">
              <a:latin typeface="+mj-ea"/>
              <a:ea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5173" y="3765126"/>
            <a:ext cx="6561047" cy="5724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400" noProof="1" smtClean="0">
                <a:solidFill>
                  <a:srgbClr val="FF0000"/>
                </a:solidFill>
                <a:latin typeface="+mj-ea"/>
                <a:ea typeface="+mj-ea"/>
              </a:rPr>
              <a:t>彬彬</a:t>
            </a:r>
            <a:r>
              <a:rPr lang="zh-CN" altLang="en-US" sz="2400" noProof="1">
                <a:solidFill>
                  <a:srgbClr val="FF0000"/>
                </a:solidFill>
                <a:latin typeface="+mj-ea"/>
                <a:ea typeface="+mj-ea"/>
                <a:sym typeface="宋体" panose="02010600030101010101" pitchFamily="2" charset="-122"/>
              </a:rPr>
              <a:t>（bīn）</a:t>
            </a:r>
            <a:r>
              <a:rPr lang="zh-CN" altLang="en-US" sz="2400" noProof="1">
                <a:solidFill>
                  <a:srgbClr val="FF0000"/>
                </a:solidFill>
                <a:latin typeface="+mj-ea"/>
                <a:ea typeface="+mj-ea"/>
              </a:rPr>
              <a:t>有</a:t>
            </a:r>
            <a:r>
              <a:rPr lang="zh-CN" altLang="en-US" sz="2400" noProof="1" smtClean="0">
                <a:solidFill>
                  <a:srgbClr val="FF0000"/>
                </a:solidFill>
                <a:latin typeface="+mj-ea"/>
                <a:ea typeface="+mj-ea"/>
              </a:rPr>
              <a:t>礼：</a:t>
            </a:r>
            <a:r>
              <a:rPr lang="zh-CN" altLang="en-US" sz="2400" noProof="1" smtClean="0">
                <a:latin typeface="+mj-ea"/>
                <a:ea typeface="+mj-ea"/>
              </a:rPr>
              <a:t>形容</a:t>
            </a:r>
            <a:r>
              <a:rPr lang="zh-CN" altLang="en-US" sz="2400" noProof="1">
                <a:latin typeface="+mj-ea"/>
                <a:ea typeface="+mj-ea"/>
              </a:rPr>
              <a:t>文雅、有礼貌的样子。</a:t>
            </a:r>
            <a:endParaRPr lang="zh-CN" altLang="en-US" sz="2400" noProof="1">
              <a:latin typeface="+mj-ea"/>
              <a:ea typeface="+mj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95173" y="4387326"/>
            <a:ext cx="6561047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noProof="1" smtClean="0">
                <a:solidFill>
                  <a:srgbClr val="FF0000"/>
                </a:solidFill>
                <a:latin typeface="+mj-ea"/>
                <a:ea typeface="+mj-ea"/>
              </a:rPr>
              <a:t>矫揉造作：</a:t>
            </a:r>
            <a:r>
              <a:rPr lang="zh-CN" altLang="en-US" sz="2400" noProof="1" smtClean="0">
                <a:latin typeface="+mj-ea"/>
                <a:ea typeface="+mj-ea"/>
              </a:rPr>
              <a:t>形容</a:t>
            </a:r>
            <a:r>
              <a:rPr lang="zh-CN" altLang="en-US" sz="2400" noProof="1">
                <a:latin typeface="+mj-ea"/>
                <a:ea typeface="+mj-ea"/>
              </a:rPr>
              <a:t>过分做作，极不自然。</a:t>
            </a:r>
            <a:endParaRPr lang="zh-CN" altLang="en-US" sz="2400" noProof="1">
              <a:latin typeface="+mj-ea"/>
              <a:ea typeface="+mj-ea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573849" y="4903482"/>
            <a:ext cx="42066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贸然：</a:t>
            </a:r>
            <a:r>
              <a:rPr lang="zh-CN" altLang="en-US" sz="2400" dirty="0" smtClean="0">
                <a:latin typeface="+mj-ea"/>
                <a:ea typeface="+mj-ea"/>
              </a:rPr>
              <a:t>轻率</a:t>
            </a:r>
            <a:r>
              <a:rPr lang="zh-CN" altLang="en-US" sz="2400" dirty="0">
                <a:latin typeface="+mj-ea"/>
                <a:ea typeface="+mj-ea"/>
              </a:rPr>
              <a:t>地，不加考虑地。</a:t>
            </a:r>
            <a:endParaRPr lang="zh-CN" altLang="en-US" sz="2400" dirty="0">
              <a:latin typeface="+mj-ea"/>
              <a:ea typeface="+mj-ea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595173" y="5365147"/>
            <a:ext cx="103003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自吹自擂：</a:t>
            </a:r>
            <a:r>
              <a:rPr lang="zh-CN" altLang="en-US" sz="2400" dirty="0" smtClean="0">
                <a:latin typeface="+mj-ea"/>
                <a:ea typeface="+mj-ea"/>
              </a:rPr>
              <a:t> </a:t>
            </a:r>
            <a:r>
              <a:rPr lang="zh-CN" altLang="en-US" sz="2400" dirty="0">
                <a:latin typeface="+mj-ea"/>
                <a:ea typeface="+mj-ea"/>
              </a:rPr>
              <a:t>擂，打鼓。意为自己吹喇叭，自己打鼓。借以比喻自我吹嘘。</a:t>
            </a:r>
            <a:endParaRPr lang="zh-CN" altLang="en-US" sz="2400" dirty="0"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7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</a:t>
            </a:r>
            <a:r>
              <a:rPr lang="zh-CN" altLang="en-US" sz="27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</a:t>
            </a:r>
            <a:r>
              <a:rPr lang="zh-CN" altLang="en-US" sz="27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课讲解</a:t>
            </a:r>
            <a:endParaRPr lang="zh-CN" altLang="en-US" sz="2700" b="1" kern="1200" baseline="0" dirty="0"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4" name="文本框 11"/>
          <p:cNvSpPr txBox="1">
            <a:spLocks noChangeArrowheads="1"/>
          </p:cNvSpPr>
          <p:nvPr/>
        </p:nvSpPr>
        <p:spPr bwMode="auto">
          <a:xfrm>
            <a:off x="248008" y="2115779"/>
            <a:ext cx="1166495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  <a:sym typeface="宋体" panose="02010600030101010101" pitchFamily="2" charset="-122"/>
              </a:rPr>
              <a:t>附庸风雅：</a:t>
            </a:r>
            <a:r>
              <a:rPr lang="zh-CN" altLang="en-US" sz="2400" dirty="0">
                <a:latin typeface="+mj-ea"/>
                <a:ea typeface="+mj-ea"/>
                <a:sym typeface="宋体" panose="02010600030101010101" pitchFamily="2" charset="-122"/>
              </a:rPr>
              <a:t>附庸，古代指附属在诸侯大国下面的小国，引申为从属的地位或依赖的关系；风雅，原指《诗经》中《国风》和《大雅》《小雅》，借以形容风流，儒雅。泛指为了装点门面而结交文人，参加有关文化活动。</a:t>
            </a:r>
            <a:endParaRPr lang="zh-CN" altLang="en-US" sz="2400" dirty="0">
              <a:latin typeface="+mj-ea"/>
              <a:ea typeface="+mj-ea"/>
            </a:endParaRPr>
          </a:p>
          <a:p>
            <a:pPr eaLnBrk="1" hangingPunct="1"/>
            <a:endParaRPr lang="zh-CN" altLang="en-US" sz="4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248008" y="3947050"/>
            <a:ext cx="117760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扭捏作态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  <a:sym typeface="宋体" panose="02010600030101010101" pitchFamily="2" charset="-122"/>
              </a:rPr>
              <a:t>：</a:t>
            </a:r>
            <a:r>
              <a:rPr lang="zh-CN" altLang="en-US" sz="2400" dirty="0" smtClean="0">
                <a:latin typeface="+mj-ea"/>
                <a:ea typeface="+mj-ea"/>
              </a:rPr>
              <a:t>扭捏</a:t>
            </a:r>
            <a:r>
              <a:rPr lang="zh-CN" altLang="en-US" sz="2400" dirty="0">
                <a:latin typeface="+mj-ea"/>
                <a:ea typeface="+mj-ea"/>
              </a:rPr>
              <a:t>，羞惭的样子。形容不自然，不大方，含羞做作的样子。</a:t>
            </a:r>
            <a:endParaRPr lang="zh-CN" altLang="en-US" sz="2400" dirty="0">
              <a:latin typeface="+mj-ea"/>
              <a:ea typeface="+mj-ea"/>
            </a:endParaRPr>
          </a:p>
          <a:p>
            <a:pPr eaLnBrk="1" hangingPunct="1"/>
            <a:endParaRPr lang="zh-CN" altLang="en-US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7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</a:t>
            </a:r>
            <a:r>
              <a:rPr lang="zh-CN" altLang="en-US" sz="27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</a:t>
            </a:r>
            <a:r>
              <a:rPr lang="zh-CN" altLang="en-US" sz="27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课讲解</a:t>
            </a:r>
            <a:endParaRPr lang="zh-CN" altLang="en-US" sz="2700" b="1" kern="1200" baseline="0" dirty="0"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3" name="标题 1"/>
          <p:cNvSpPr txBox="1">
            <a:spLocks noChangeArrowheads="1"/>
          </p:cNvSpPr>
          <p:nvPr/>
        </p:nvSpPr>
        <p:spPr>
          <a:xfrm>
            <a:off x="1126902" y="1283482"/>
            <a:ext cx="2028422" cy="5683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 smtClean="0">
                <a:solidFill>
                  <a:srgbClr val="FF0000"/>
                </a:solidFill>
                <a:latin typeface="+mj-ea"/>
              </a:rPr>
              <a:t>整体感知</a:t>
            </a:r>
            <a:endParaRPr lang="zh-CN" altLang="en-US" sz="2800" dirty="0" smtClean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4" name="矩形 99330"/>
          <p:cNvSpPr>
            <a:spLocks noChangeArrowheads="1"/>
          </p:cNvSpPr>
          <p:nvPr/>
        </p:nvSpPr>
        <p:spPr bwMode="auto">
          <a:xfrm>
            <a:off x="972356" y="1926730"/>
            <a:ext cx="84185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noProof="1" smtClean="0">
                <a:latin typeface="+mj-ea"/>
                <a:ea typeface="+mj-ea"/>
              </a:rPr>
              <a:t>1.</a:t>
            </a:r>
            <a:r>
              <a:rPr lang="zh-CN" altLang="zh-CN" sz="2400" noProof="1" smtClean="0">
                <a:latin typeface="+mj-ea"/>
                <a:ea typeface="+mj-ea"/>
              </a:rPr>
              <a:t>给</a:t>
            </a:r>
            <a:r>
              <a:rPr lang="zh-CN" altLang="zh-CN" sz="2400" noProof="1">
                <a:latin typeface="+mj-ea"/>
                <a:ea typeface="+mj-ea"/>
              </a:rPr>
              <a:t>课文划分层次，理清作者思路</a:t>
            </a:r>
            <a:r>
              <a:rPr lang="zh-CN" altLang="zh-CN" sz="2400" b="1" noProof="1">
                <a:latin typeface="+mj-ea"/>
                <a:ea typeface="+mj-ea"/>
              </a:rPr>
              <a:t>。</a:t>
            </a:r>
            <a:endParaRPr lang="zh-CN" altLang="zh-CN" sz="2400" b="1" noProof="1">
              <a:latin typeface="+mj-ea"/>
              <a:ea typeface="+mj-ea"/>
            </a:endParaRPr>
          </a:p>
        </p:txBody>
      </p:sp>
      <p:sp>
        <p:nvSpPr>
          <p:cNvPr id="6" name="文本框 4"/>
          <p:cNvSpPr txBox="1"/>
          <p:nvPr/>
        </p:nvSpPr>
        <p:spPr>
          <a:xfrm>
            <a:off x="850898" y="2566342"/>
            <a:ext cx="11476355" cy="42335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  <a:cs typeface="黑体" panose="02010609060101010101" pitchFamily="49" charset="-122"/>
              </a:rPr>
              <a:t>第一部分（</a:t>
            </a: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  <a:cs typeface="黑体" panose="02010609060101010101" pitchFamily="49" charset="-122"/>
              </a:rPr>
              <a:t>1~3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  <a:cs typeface="黑体" panose="02010609060101010101" pitchFamily="49" charset="-122"/>
              </a:rPr>
              <a:t>）：开门见山，引入论题。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  <a:cs typeface="黑体" panose="02010609060101010101" pitchFamily="49" charset="-122"/>
              </a:rPr>
              <a:t>第二部分（</a:t>
            </a: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  <a:cs typeface="黑体" panose="02010609060101010101" pitchFamily="49" charset="-122"/>
              </a:rPr>
              <a:t>4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  <a:cs typeface="黑体" panose="02010609060101010101" pitchFamily="49" charset="-122"/>
              </a:rPr>
              <a:t>～</a:t>
            </a: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  <a:cs typeface="黑体" panose="02010609060101010101" pitchFamily="49" charset="-122"/>
              </a:rPr>
              <a:t>17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  <a:cs typeface="黑体" panose="02010609060101010101" pitchFamily="49" charset="-122"/>
              </a:rPr>
              <a:t>）：多角度探究了教养和风度的本质。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  <a:cs typeface="黑体" panose="02010609060101010101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+mj-ea"/>
                <a:ea typeface="+mj-ea"/>
                <a:cs typeface="黑体" panose="02010609060101010101" pitchFamily="49" charset="-122"/>
              </a:rPr>
              <a:t>	</a:t>
            </a:r>
            <a:r>
              <a:rPr lang="zh-CN" altLang="en-US" sz="2400" dirty="0">
                <a:solidFill>
                  <a:schemeClr val="tx1"/>
                </a:solidFill>
                <a:latin typeface="+mj-ea"/>
                <a:ea typeface="+mj-ea"/>
                <a:cs typeface="黑体" panose="02010609060101010101" pitchFamily="49" charset="-122"/>
              </a:rPr>
              <a:t>第一层（</a:t>
            </a:r>
            <a:r>
              <a:rPr lang="en-US" altLang="zh-CN" sz="2400" dirty="0">
                <a:solidFill>
                  <a:schemeClr val="tx1"/>
                </a:solidFill>
                <a:latin typeface="+mj-ea"/>
                <a:ea typeface="+mj-ea"/>
                <a:cs typeface="黑体" panose="02010609060101010101" pitchFamily="49" charset="-122"/>
              </a:rPr>
              <a:t>4</a:t>
            </a:r>
            <a:r>
              <a:rPr lang="zh-CN" altLang="en-US" sz="2400" dirty="0">
                <a:solidFill>
                  <a:schemeClr val="tx1"/>
                </a:solidFill>
                <a:latin typeface="+mj-ea"/>
                <a:ea typeface="+mj-ea"/>
                <a:cs typeface="黑体" panose="02010609060101010101" pitchFamily="49" charset="-122"/>
              </a:rPr>
              <a:t>～</a:t>
            </a:r>
            <a:r>
              <a:rPr lang="en-US" altLang="zh-CN" sz="2400" dirty="0">
                <a:solidFill>
                  <a:schemeClr val="tx1"/>
                </a:solidFill>
                <a:latin typeface="+mj-ea"/>
                <a:ea typeface="+mj-ea"/>
                <a:cs typeface="黑体" panose="02010609060101010101" pitchFamily="49" charset="-122"/>
              </a:rPr>
              <a:t>10</a:t>
            </a:r>
            <a:r>
              <a:rPr lang="zh-CN" altLang="en-US" sz="2400" dirty="0">
                <a:solidFill>
                  <a:schemeClr val="tx1"/>
                </a:solidFill>
                <a:latin typeface="+mj-ea"/>
                <a:ea typeface="+mj-ea"/>
                <a:cs typeface="黑体" panose="02010609060101010101" pitchFamily="49" charset="-122"/>
              </a:rPr>
              <a:t>）：通过假设、对比，列举了没有教养的事例。</a:t>
            </a:r>
            <a:endParaRPr lang="zh-CN" altLang="en-US" sz="2400" dirty="0">
              <a:solidFill>
                <a:schemeClr val="tx1"/>
              </a:solidFill>
              <a:latin typeface="+mj-ea"/>
              <a:ea typeface="+mj-ea"/>
              <a:cs typeface="黑体" panose="02010609060101010101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+mj-ea"/>
                <a:ea typeface="+mj-ea"/>
                <a:cs typeface="黑体" panose="02010609060101010101" pitchFamily="49" charset="-122"/>
              </a:rPr>
              <a:t>	</a:t>
            </a:r>
            <a:r>
              <a:rPr lang="zh-CN" altLang="en-US" sz="2400" dirty="0">
                <a:solidFill>
                  <a:schemeClr val="tx1"/>
                </a:solidFill>
                <a:latin typeface="+mj-ea"/>
                <a:ea typeface="+mj-ea"/>
                <a:cs typeface="黑体" panose="02010609060101010101" pitchFamily="49" charset="-122"/>
              </a:rPr>
              <a:t>第二层（</a:t>
            </a:r>
            <a:r>
              <a:rPr lang="en-US" altLang="zh-CN" sz="2400" dirty="0">
                <a:solidFill>
                  <a:schemeClr val="tx1"/>
                </a:solidFill>
                <a:latin typeface="+mj-ea"/>
                <a:ea typeface="+mj-ea"/>
                <a:cs typeface="黑体" panose="02010609060101010101" pitchFamily="49" charset="-122"/>
              </a:rPr>
              <a:t>11</a:t>
            </a:r>
            <a:r>
              <a:rPr lang="zh-CN" altLang="en-US" sz="2400" dirty="0">
                <a:solidFill>
                  <a:schemeClr val="tx1"/>
                </a:solidFill>
                <a:latin typeface="+mj-ea"/>
                <a:ea typeface="+mj-ea"/>
                <a:cs typeface="黑体" panose="02010609060101010101" pitchFamily="49" charset="-122"/>
              </a:rPr>
              <a:t>、</a:t>
            </a:r>
            <a:r>
              <a:rPr lang="en-US" altLang="zh-CN" sz="2400" dirty="0">
                <a:solidFill>
                  <a:schemeClr val="tx1"/>
                </a:solidFill>
                <a:latin typeface="+mj-ea"/>
                <a:ea typeface="+mj-ea"/>
                <a:cs typeface="黑体" panose="02010609060101010101" pitchFamily="49" charset="-122"/>
              </a:rPr>
              <a:t>12</a:t>
            </a:r>
            <a:r>
              <a:rPr lang="zh-CN" altLang="en-US" sz="2400" dirty="0">
                <a:solidFill>
                  <a:schemeClr val="tx1"/>
                </a:solidFill>
                <a:latin typeface="+mj-ea"/>
                <a:ea typeface="+mj-ea"/>
                <a:cs typeface="黑体" panose="02010609060101010101" pitchFamily="49" charset="-122"/>
              </a:rPr>
              <a:t>）：从正面论说什么是真正的有教养。</a:t>
            </a:r>
            <a:endParaRPr lang="zh-CN" altLang="en-US" sz="2400" dirty="0">
              <a:solidFill>
                <a:schemeClr val="tx1"/>
              </a:solidFill>
              <a:latin typeface="+mj-ea"/>
              <a:ea typeface="+mj-ea"/>
              <a:cs typeface="黑体" panose="02010609060101010101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+mj-ea"/>
                <a:ea typeface="+mj-ea"/>
                <a:cs typeface="黑体" panose="02010609060101010101" pitchFamily="49" charset="-122"/>
              </a:rPr>
              <a:t>	</a:t>
            </a:r>
            <a:r>
              <a:rPr lang="zh-CN" altLang="en-US" sz="2400" dirty="0">
                <a:solidFill>
                  <a:schemeClr val="tx1"/>
                </a:solidFill>
                <a:latin typeface="+mj-ea"/>
                <a:ea typeface="+mj-ea"/>
                <a:cs typeface="黑体" panose="02010609060101010101" pitchFamily="49" charset="-122"/>
              </a:rPr>
              <a:t>第三层（</a:t>
            </a:r>
            <a:r>
              <a:rPr lang="en-US" altLang="zh-CN" sz="2400" dirty="0">
                <a:solidFill>
                  <a:schemeClr val="tx1"/>
                </a:solidFill>
                <a:latin typeface="+mj-ea"/>
                <a:ea typeface="+mj-ea"/>
                <a:cs typeface="黑体" panose="02010609060101010101" pitchFamily="49" charset="-122"/>
              </a:rPr>
              <a:t>13</a:t>
            </a:r>
            <a:r>
              <a:rPr lang="zh-CN" altLang="en-US" sz="2400" dirty="0">
                <a:solidFill>
                  <a:schemeClr val="tx1"/>
                </a:solidFill>
                <a:latin typeface="+mj-ea"/>
                <a:ea typeface="+mj-ea"/>
                <a:cs typeface="黑体" panose="02010609060101010101" pitchFamily="49" charset="-122"/>
                <a:sym typeface="宋体" panose="02010600030101010101" pitchFamily="2" charset="-122"/>
              </a:rPr>
              <a:t>～</a:t>
            </a:r>
            <a:r>
              <a:rPr lang="en-US" altLang="zh-CN" sz="2400" dirty="0">
                <a:solidFill>
                  <a:schemeClr val="tx1"/>
                </a:solidFill>
                <a:latin typeface="+mj-ea"/>
                <a:ea typeface="+mj-ea"/>
                <a:cs typeface="黑体" panose="02010609060101010101" pitchFamily="49" charset="-122"/>
                <a:sym typeface="宋体" panose="02010600030101010101" pitchFamily="2" charset="-122"/>
              </a:rPr>
              <a:t>17</a:t>
            </a:r>
            <a:r>
              <a:rPr lang="zh-CN" altLang="en-US" sz="2400" dirty="0">
                <a:solidFill>
                  <a:schemeClr val="tx1"/>
                </a:solidFill>
                <a:latin typeface="+mj-ea"/>
                <a:ea typeface="+mj-ea"/>
                <a:cs typeface="黑体" panose="02010609060101010101" pitchFamily="49" charset="-122"/>
                <a:sym typeface="宋体" panose="02010600030101010101" pitchFamily="2" charset="-122"/>
              </a:rPr>
              <a:t>）：通过列举事例和现象，论证什么是“优雅风度”。</a:t>
            </a:r>
            <a:endParaRPr lang="zh-CN" altLang="en-US" sz="2400" dirty="0">
              <a:solidFill>
                <a:schemeClr val="tx1"/>
              </a:solidFill>
              <a:latin typeface="+mj-ea"/>
              <a:ea typeface="+mj-ea"/>
              <a:cs typeface="黑体" panose="02010609060101010101" pitchFamily="49" charset="-122"/>
              <a:sym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  <a:cs typeface="黑体" panose="02010609060101010101" pitchFamily="49" charset="-122"/>
                <a:sym typeface="+mn-ea"/>
              </a:rPr>
              <a:t>第三部分（18）：总结全文，得出结论——教养的本质是尊重。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  <a:cs typeface="黑体" panose="02010609060101010101" pitchFamily="49" charset="-122"/>
              <a:sym typeface="+mn-ea"/>
            </a:endParaRPr>
          </a:p>
          <a:p>
            <a:pPr>
              <a:lnSpc>
                <a:spcPts val="3500"/>
              </a:lnSpc>
            </a:pPr>
            <a:endParaRPr lang="zh-CN" altLang="en-US" sz="24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sz="24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7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</a:t>
            </a:r>
            <a:r>
              <a:rPr lang="zh-CN" altLang="en-US" sz="27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</a:t>
            </a:r>
            <a:r>
              <a:rPr lang="zh-CN" altLang="en-US" sz="27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课讲解</a:t>
            </a:r>
            <a:endParaRPr lang="zh-CN" altLang="en-US" sz="2700" b="1" kern="1200" baseline="0" dirty="0"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463639" y="1700011"/>
            <a:ext cx="1098567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+mj-ea"/>
                <a:ea typeface="+mj-ea"/>
              </a:rPr>
              <a:t>1</a:t>
            </a:r>
            <a:r>
              <a:rPr lang="zh-CN" altLang="en-US" sz="2400" dirty="0">
                <a:latin typeface="+mj-ea"/>
                <a:ea typeface="+mj-ea"/>
              </a:rPr>
              <a:t>、本文的中心论点是什么？</a:t>
            </a:r>
            <a:endParaRPr lang="zh-CN" altLang="en-US" sz="24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    做一个有教养、有风度的人。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+mj-ea"/>
                <a:ea typeface="+mj-ea"/>
              </a:rPr>
              <a:t>2</a:t>
            </a:r>
            <a:r>
              <a:rPr lang="zh-CN" altLang="en-US" sz="2400" dirty="0">
                <a:latin typeface="+mj-ea"/>
                <a:ea typeface="+mj-ea"/>
              </a:rPr>
              <a:t>、作者是从哪几个方面来论述中心论点的？</a:t>
            </a:r>
            <a:endParaRPr lang="zh-CN" altLang="en-US" sz="24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    ①教养首先应该体现在家里；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    ②要有优雅的风度。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+mj-ea"/>
                <a:ea typeface="+mj-ea"/>
              </a:rPr>
              <a:t>3</a:t>
            </a:r>
            <a:r>
              <a:rPr lang="zh-CN" altLang="en-US" sz="2400" dirty="0">
                <a:latin typeface="+mj-ea"/>
                <a:ea typeface="+mj-ea"/>
              </a:rPr>
              <a:t>、分析作者在文章中围绕“论教养”阐述了什么观点？</a:t>
            </a:r>
            <a:endParaRPr lang="zh-CN" altLang="en-US" sz="24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+mj-ea"/>
                <a:ea typeface="+mj-ea"/>
              </a:rPr>
              <a:t>    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本文透过众多“有教养”和“无教养”的现象，探究了真正“有教养”和“优雅风度”的本质。作者认为“教养”很深刻，它折射了一个人对自己和他人，乃至对社会和大自然的态度，就是“尊重”。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927279" y="1287887"/>
            <a:ext cx="3567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朗读课文，思考：</a:t>
            </a:r>
            <a:endParaRPr lang="zh-CN" altLang="en-US" sz="2400" dirty="0"/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a"/>
  <p:tag name="KSO_WM_UNIT_INDEX" val="1"/>
  <p:tag name="KSO_WM_UNIT_ID" val="custom596_12*a*1"/>
  <p:tag name="KSO_WM_UNIT_CLEAR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3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3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3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3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4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4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4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4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4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5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5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heme/theme1.xml><?xml version="1.0" encoding="utf-8"?>
<a:theme xmlns:a="http://schemas.openxmlformats.org/drawingml/2006/main" name="7_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7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6123</Words>
  <Application>WPS 演示</Application>
  <PresentationFormat>宽屏</PresentationFormat>
  <Paragraphs>294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7" baseType="lpstr">
      <vt:lpstr>Arial</vt:lpstr>
      <vt:lpstr>宋体</vt:lpstr>
      <vt:lpstr>Wingdings</vt:lpstr>
      <vt:lpstr>黑体</vt:lpstr>
      <vt:lpstr>微软雅黑</vt:lpstr>
      <vt:lpstr>Calibri</vt:lpstr>
      <vt:lpstr>Rod</vt:lpstr>
      <vt:lpstr>楷体</vt:lpstr>
      <vt:lpstr>Arial Unicode MS</vt:lpstr>
      <vt:lpstr>7_自定义设计方案</vt:lpstr>
      <vt:lpstr>8 论教养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aa</cp:lastModifiedBy>
  <cp:revision>10</cp:revision>
  <dcterms:created xsi:type="dcterms:W3CDTF">2018-03-01T02:03:00Z</dcterms:created>
  <dcterms:modified xsi:type="dcterms:W3CDTF">2019-12-27T12:03:44Z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